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04"/>
  </p:notesMasterIdLst>
  <p:handoutMasterIdLst>
    <p:handoutMasterId r:id="rId305"/>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619" r:id="rId22"/>
    <p:sldId id="407" r:id="rId23"/>
    <p:sldId id="408" r:id="rId24"/>
    <p:sldId id="621" r:id="rId25"/>
    <p:sldId id="620" r:id="rId26"/>
    <p:sldId id="622" r:id="rId27"/>
    <p:sldId id="623" r:id="rId28"/>
    <p:sldId id="624" r:id="rId29"/>
    <p:sldId id="625"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626"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2" r:id="rId67"/>
    <p:sldId id="603" r:id="rId68"/>
    <p:sldId id="604" r:id="rId69"/>
    <p:sldId id="605" r:id="rId70"/>
    <p:sldId id="606" r:id="rId71"/>
    <p:sldId id="607" r:id="rId72"/>
    <p:sldId id="608" r:id="rId73"/>
    <p:sldId id="609" r:id="rId74"/>
    <p:sldId id="610" r:id="rId75"/>
    <p:sldId id="611" r:id="rId76"/>
    <p:sldId id="612" r:id="rId77"/>
    <p:sldId id="613" r:id="rId78"/>
    <p:sldId id="614" r:id="rId79"/>
    <p:sldId id="615" r:id="rId80"/>
    <p:sldId id="616" r:id="rId81"/>
    <p:sldId id="617" r:id="rId82"/>
    <p:sldId id="618" r:id="rId83"/>
    <p:sldId id="453" r:id="rId84"/>
    <p:sldId id="348" r:id="rId85"/>
    <p:sldId id="262" r:id="rId86"/>
    <p:sldId id="263" r:id="rId87"/>
    <p:sldId id="264" r:id="rId88"/>
    <p:sldId id="265" r:id="rId89"/>
    <p:sldId id="266" r:id="rId90"/>
    <p:sldId id="267" r:id="rId91"/>
    <p:sldId id="268" r:id="rId92"/>
    <p:sldId id="269" r:id="rId93"/>
    <p:sldId id="270" r:id="rId94"/>
    <p:sldId id="271" r:id="rId95"/>
    <p:sldId id="349" r:id="rId96"/>
    <p:sldId id="273" r:id="rId97"/>
    <p:sldId id="274" r:id="rId98"/>
    <p:sldId id="275" r:id="rId99"/>
    <p:sldId id="276" r:id="rId100"/>
    <p:sldId id="277" r:id="rId101"/>
    <p:sldId id="278" r:id="rId102"/>
    <p:sldId id="627" r:id="rId103"/>
    <p:sldId id="279" r:id="rId104"/>
    <p:sldId id="280" r:id="rId105"/>
    <p:sldId id="281" r:id="rId106"/>
    <p:sldId id="282" r:id="rId107"/>
    <p:sldId id="283" r:id="rId108"/>
    <p:sldId id="284" r:id="rId109"/>
    <p:sldId id="285" r:id="rId110"/>
    <p:sldId id="287" r:id="rId111"/>
    <p:sldId id="288" r:id="rId112"/>
    <p:sldId id="286" r:id="rId113"/>
    <p:sldId id="290" r:id="rId114"/>
    <p:sldId id="293" r:id="rId115"/>
    <p:sldId id="294" r:id="rId116"/>
    <p:sldId id="295" r:id="rId117"/>
    <p:sldId id="350" r:id="rId118"/>
    <p:sldId id="351" r:id="rId119"/>
    <p:sldId id="355" r:id="rId120"/>
    <p:sldId id="380" r:id="rId121"/>
    <p:sldId id="299" r:id="rId122"/>
    <p:sldId id="300" r:id="rId123"/>
    <p:sldId id="301" r:id="rId124"/>
    <p:sldId id="302" r:id="rId125"/>
    <p:sldId id="303" r:id="rId126"/>
    <p:sldId id="304" r:id="rId127"/>
    <p:sldId id="305" r:id="rId128"/>
    <p:sldId id="306" r:id="rId129"/>
    <p:sldId id="307" r:id="rId130"/>
    <p:sldId id="308" r:id="rId131"/>
    <p:sldId id="309" r:id="rId132"/>
    <p:sldId id="310" r:id="rId133"/>
    <p:sldId id="311" r:id="rId134"/>
    <p:sldId id="312" r:id="rId135"/>
    <p:sldId id="313" r:id="rId136"/>
    <p:sldId id="314" r:id="rId137"/>
    <p:sldId id="315" r:id="rId138"/>
    <p:sldId id="316" r:id="rId139"/>
    <p:sldId id="317" r:id="rId140"/>
    <p:sldId id="318" r:id="rId141"/>
    <p:sldId id="319" r:id="rId142"/>
    <p:sldId id="320" r:id="rId143"/>
    <p:sldId id="321" r:id="rId144"/>
    <p:sldId id="322" r:id="rId145"/>
    <p:sldId id="323" r:id="rId146"/>
    <p:sldId id="367" r:id="rId147"/>
    <p:sldId id="377" r:id="rId148"/>
    <p:sldId id="324" r:id="rId149"/>
    <p:sldId id="378" r:id="rId150"/>
    <p:sldId id="368" r:id="rId151"/>
    <p:sldId id="370" r:id="rId152"/>
    <p:sldId id="373" r:id="rId153"/>
    <p:sldId id="365" r:id="rId154"/>
    <p:sldId id="386" r:id="rId155"/>
    <p:sldId id="561" r:id="rId156"/>
    <p:sldId id="387" r:id="rId157"/>
    <p:sldId id="532" r:id="rId158"/>
    <p:sldId id="374" r:id="rId159"/>
    <p:sldId id="375" r:id="rId160"/>
    <p:sldId id="376" r:id="rId161"/>
    <p:sldId id="366" r:id="rId162"/>
    <p:sldId id="371" r:id="rId163"/>
    <p:sldId id="379" r:id="rId164"/>
    <p:sldId id="329" r:id="rId165"/>
    <p:sldId id="328" r:id="rId166"/>
    <p:sldId id="535" r:id="rId167"/>
    <p:sldId id="381" r:id="rId168"/>
    <p:sldId id="533" r:id="rId169"/>
    <p:sldId id="534" r:id="rId170"/>
    <p:sldId id="536" r:id="rId171"/>
    <p:sldId id="537" r:id="rId172"/>
    <p:sldId id="331" r:id="rId173"/>
    <p:sldId id="529" r:id="rId174"/>
    <p:sldId id="530" r:id="rId175"/>
    <p:sldId id="531" r:id="rId176"/>
    <p:sldId id="332" r:id="rId177"/>
    <p:sldId id="538" r:id="rId178"/>
    <p:sldId id="551" r:id="rId179"/>
    <p:sldId id="554" r:id="rId180"/>
    <p:sldId id="541" r:id="rId181"/>
    <p:sldId id="542" r:id="rId182"/>
    <p:sldId id="543" r:id="rId183"/>
    <p:sldId id="544" r:id="rId184"/>
    <p:sldId id="545" r:id="rId185"/>
    <p:sldId id="546" r:id="rId186"/>
    <p:sldId id="548" r:id="rId187"/>
    <p:sldId id="549" r:id="rId188"/>
    <p:sldId id="550" r:id="rId189"/>
    <p:sldId id="556" r:id="rId190"/>
    <p:sldId id="552" r:id="rId191"/>
    <p:sldId id="553" r:id="rId192"/>
    <p:sldId id="555" r:id="rId193"/>
    <p:sldId id="388" r:id="rId194"/>
    <p:sldId id="335" r:id="rId195"/>
    <p:sldId id="559" r:id="rId196"/>
    <p:sldId id="336" r:id="rId197"/>
    <p:sldId id="337" r:id="rId198"/>
    <p:sldId id="338" r:id="rId199"/>
    <p:sldId id="558" r:id="rId200"/>
    <p:sldId id="339" r:id="rId201"/>
    <p:sldId id="340" r:id="rId202"/>
    <p:sldId id="560" r:id="rId203"/>
    <p:sldId id="341" r:id="rId204"/>
    <p:sldId id="342" r:id="rId205"/>
    <p:sldId id="628" r:id="rId206"/>
    <p:sldId id="629" r:id="rId207"/>
    <p:sldId id="630" r:id="rId208"/>
    <p:sldId id="631" r:id="rId209"/>
    <p:sldId id="562" r:id="rId210"/>
    <p:sldId id="563" r:id="rId211"/>
    <p:sldId id="564" r:id="rId212"/>
    <p:sldId id="565" r:id="rId213"/>
    <p:sldId id="566" r:id="rId214"/>
    <p:sldId id="567" r:id="rId215"/>
    <p:sldId id="568" r:id="rId216"/>
    <p:sldId id="569" r:id="rId217"/>
    <p:sldId id="571" r:id="rId218"/>
    <p:sldId id="570" r:id="rId219"/>
    <p:sldId id="557" r:id="rId220"/>
    <p:sldId id="455" r:id="rId221"/>
    <p:sldId id="456" r:id="rId222"/>
    <p:sldId id="457" r:id="rId223"/>
    <p:sldId id="458" r:id="rId224"/>
    <p:sldId id="459" r:id="rId225"/>
    <p:sldId id="460" r:id="rId226"/>
    <p:sldId id="461" r:id="rId227"/>
    <p:sldId id="462" r:id="rId228"/>
    <p:sldId id="463" r:id="rId229"/>
    <p:sldId id="464" r:id="rId230"/>
    <p:sldId id="465" r:id="rId231"/>
    <p:sldId id="638" r:id="rId232"/>
    <p:sldId id="639" r:id="rId233"/>
    <p:sldId id="466" r:id="rId234"/>
    <p:sldId id="635" r:id="rId235"/>
    <p:sldId id="636" r:id="rId236"/>
    <p:sldId id="469" r:id="rId237"/>
    <p:sldId id="470" r:id="rId238"/>
    <p:sldId id="575" r:id="rId239"/>
    <p:sldId id="634" r:id="rId240"/>
    <p:sldId id="576" r:id="rId241"/>
    <p:sldId id="632" r:id="rId242"/>
    <p:sldId id="633" r:id="rId243"/>
    <p:sldId id="475" r:id="rId244"/>
    <p:sldId id="640" r:id="rId245"/>
    <p:sldId id="641" r:id="rId246"/>
    <p:sldId id="642" r:id="rId247"/>
    <p:sldId id="643" r:id="rId248"/>
    <p:sldId id="644" r:id="rId249"/>
    <p:sldId id="645" r:id="rId250"/>
    <p:sldId id="476" r:id="rId251"/>
    <p:sldId id="477" r:id="rId252"/>
    <p:sldId id="478" r:id="rId253"/>
    <p:sldId id="479" r:id="rId254"/>
    <p:sldId id="480" r:id="rId255"/>
    <p:sldId id="481" r:id="rId256"/>
    <p:sldId id="482" r:id="rId257"/>
    <p:sldId id="483" r:id="rId258"/>
    <p:sldId id="484" r:id="rId259"/>
    <p:sldId id="485" r:id="rId260"/>
    <p:sldId id="486" r:id="rId261"/>
    <p:sldId id="487" r:id="rId262"/>
    <p:sldId id="488" r:id="rId263"/>
    <p:sldId id="489" r:id="rId264"/>
    <p:sldId id="490" r:id="rId265"/>
    <p:sldId id="491" r:id="rId266"/>
    <p:sldId id="492" r:id="rId267"/>
    <p:sldId id="493" r:id="rId268"/>
    <p:sldId id="494" r:id="rId269"/>
    <p:sldId id="495" r:id="rId270"/>
    <p:sldId id="496" r:id="rId271"/>
    <p:sldId id="497" r:id="rId272"/>
    <p:sldId id="498" r:id="rId273"/>
    <p:sldId id="499" r:id="rId274"/>
    <p:sldId id="500" r:id="rId275"/>
    <p:sldId id="501" r:id="rId276"/>
    <p:sldId id="502" r:id="rId277"/>
    <p:sldId id="503" r:id="rId278"/>
    <p:sldId id="504" r:id="rId279"/>
    <p:sldId id="505" r:id="rId280"/>
    <p:sldId id="506" r:id="rId281"/>
    <p:sldId id="507" r:id="rId282"/>
    <p:sldId id="508" r:id="rId283"/>
    <p:sldId id="509" r:id="rId284"/>
    <p:sldId id="510" r:id="rId285"/>
    <p:sldId id="511" r:id="rId286"/>
    <p:sldId id="512" r:id="rId287"/>
    <p:sldId id="513" r:id="rId288"/>
    <p:sldId id="514" r:id="rId289"/>
    <p:sldId id="515" r:id="rId290"/>
    <p:sldId id="516" r:id="rId291"/>
    <p:sldId id="517" r:id="rId292"/>
    <p:sldId id="518" r:id="rId293"/>
    <p:sldId id="519" r:id="rId294"/>
    <p:sldId id="520" r:id="rId295"/>
    <p:sldId id="521" r:id="rId296"/>
    <p:sldId id="522" r:id="rId297"/>
    <p:sldId id="523" r:id="rId298"/>
    <p:sldId id="524" r:id="rId299"/>
    <p:sldId id="525" r:id="rId300"/>
    <p:sldId id="526" r:id="rId301"/>
    <p:sldId id="527" r:id="rId302"/>
    <p:sldId id="528" r:id="rId30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66" autoAdjust="0"/>
    <p:restoredTop sz="94660"/>
  </p:normalViewPr>
  <p:slideViewPr>
    <p:cSldViewPr showGuides="1">
      <p:cViewPr varScale="1">
        <p:scale>
          <a:sx n="112" d="100"/>
          <a:sy n="112" d="100"/>
        </p:scale>
        <p:origin x="126" y="180"/>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60420"/>
    </p:cViewPr>
  </p:sorterViewPr>
  <p:notesViewPr>
    <p:cSldViewPr showGuides="1">
      <p:cViewPr varScale="1">
        <p:scale>
          <a:sx n="70" d="100"/>
          <a:sy n="70" d="100"/>
        </p:scale>
        <p:origin x="324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presProps" Target="pres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viewProps" Target="view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3/16/2022</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16. 03. 2022</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92</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209</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224</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smtClean="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smtClean="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16. 03. 2022</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smtClean="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16. 03. 2022</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16. 03. 2022</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16. 03. 2022</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a:extLst/>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16. 03. 2022</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smtClean="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16. 03. 2022</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16. 03. 2022</a:t>
            </a:fld>
            <a:endParaRPr lang="sl-SI" noProof="0" dirty="0"/>
          </a:p>
        </p:txBody>
      </p:sp>
      <p:sp>
        <p:nvSpPr>
          <p:cNvPr id="8" name="Ograda noge 7"/>
          <p:cNvSpPr>
            <a:spLocks noGrp="1"/>
          </p:cNvSpPr>
          <p:nvPr>
            <p:ph type="ftr" sz="quarter" idx="11"/>
          </p:nvPr>
        </p:nvSpPr>
        <p:spPr/>
        <p:txBody>
          <a:bodyPr/>
          <a:lstStyle/>
          <a:p>
            <a:r>
              <a:rPr lang="sl-SI" noProof="0" smtClean="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16. 03. 2022</a:t>
            </a:fld>
            <a:endParaRPr lang="sl-SI" noProof="0" dirty="0"/>
          </a:p>
        </p:txBody>
      </p:sp>
      <p:sp>
        <p:nvSpPr>
          <p:cNvPr id="4" name="Ograda noge 3"/>
          <p:cNvSpPr>
            <a:spLocks noGrp="1"/>
          </p:cNvSpPr>
          <p:nvPr>
            <p:ph type="ftr" sz="quarter" idx="11"/>
          </p:nvPr>
        </p:nvSpPr>
        <p:spPr/>
        <p:txBody>
          <a:bodyPr/>
          <a:lstStyle/>
          <a:p>
            <a:r>
              <a:rPr lang="sl-SI" noProof="0" smtClean="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16. 03. 2022</a:t>
            </a:fld>
            <a:endParaRPr lang="sl-SI" noProof="0" dirty="0"/>
          </a:p>
        </p:txBody>
      </p:sp>
      <p:sp>
        <p:nvSpPr>
          <p:cNvPr id="3" name="Ograda noge 2"/>
          <p:cNvSpPr>
            <a:spLocks noGrp="1"/>
          </p:cNvSpPr>
          <p:nvPr>
            <p:ph type="ftr" sz="quarter" idx="11"/>
          </p:nvPr>
        </p:nvSpPr>
        <p:spPr/>
        <p:txBody>
          <a:bodyPr/>
          <a:lstStyle/>
          <a:p>
            <a:r>
              <a:rPr lang="sl-SI" noProof="0" smtClean="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smtClean="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16. 03. 2022</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smtClean="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smtClean="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16. 03. 2022</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smtClean="0"/>
              <a:t>Uredite slog naslova matrice</a:t>
            </a:r>
            <a:endParaRPr lang="sl-SI" noProof="0" dirty="0"/>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16. 03. 2022</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smtClean="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6.xml"/><Relationship Id="rId13" Type="http://schemas.openxmlformats.org/officeDocument/2006/relationships/image" Target="../media/image4.jpeg"/><Relationship Id="rId3" Type="http://schemas.openxmlformats.org/officeDocument/2006/relationships/slide" Target="slide2.xml"/><Relationship Id="rId7" Type="http://schemas.openxmlformats.org/officeDocument/2006/relationships/image" Target="../media/image2.jpeg"/><Relationship Id="rId12" Type="http://schemas.openxmlformats.org/officeDocument/2006/relationships/slide" Target="slide25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2.xml"/><Relationship Id="rId11" Type="http://schemas.openxmlformats.org/officeDocument/2006/relationships/slide" Target="slide67.xml"/><Relationship Id="rId5" Type="http://schemas.openxmlformats.org/officeDocument/2006/relationships/slide" Target="slide112.xml"/><Relationship Id="rId15" Type="http://schemas.openxmlformats.org/officeDocument/2006/relationships/slide" Target="slide83.xml"/><Relationship Id="rId10" Type="http://schemas.openxmlformats.org/officeDocument/2006/relationships/image" Target="../media/image3.jpeg"/><Relationship Id="rId4" Type="http://schemas.openxmlformats.org/officeDocument/2006/relationships/image" Target="../media/image1.jpeg"/><Relationship Id="rId9" Type="http://schemas.openxmlformats.org/officeDocument/2006/relationships/slide" Target="slide221.xml"/><Relationship Id="rId14" Type="http://schemas.openxmlformats.org/officeDocument/2006/relationships/slide" Target="slide250.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hyperlink" Target="http://wiki.fmf.uni-lj.si/wiki/Slika:Citalec_kod.jpg"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15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5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15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8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hyperlink" Target="https://www.youtube.com/watch?v=wteUW2sL7bc" TargetMode="External"/></Relationships>
</file>

<file path=ppt/slides/_rels/slide19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21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 Target="slide219.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24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25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hyperlink" Target="http://www.amis.net/web2/index.php?content=01" TargetMode="External"/><Relationship Id="rId4" Type="http://schemas.openxmlformats.org/officeDocument/2006/relationships/image" Target="../media/image286.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 Target="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3200" b="1" i="0" dirty="0" smtClean="0">
                <a:solidFill>
                  <a:srgbClr val="465562">
                    <a:lumMod val="75000"/>
                  </a:srgbClr>
                </a:solidFill>
                <a:latin typeface="Euphemia"/>
                <a:ea typeface="+mj-ea"/>
                <a:cs typeface="+mj-cs"/>
              </a:rPr>
              <a:t>INFORMATIKA</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
            </a:r>
            <a:br>
              <a:rPr lang="sl-SI" sz="3200" b="1" i="0" dirty="0" smtClean="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Osnovni </a:t>
            </a:r>
            <a:r>
              <a:rPr lang="sl-SI" altLang="en-US" sz="1000" dirty="0"/>
              <a:t>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8" action="ppaction://hlinksldjump"/>
              </a:rPr>
              <a:t>Strojna </a:t>
            </a:r>
            <a:r>
              <a:rPr lang="sl-SI" altLang="en-US" sz="1000" dirty="0">
                <a:hlinkClick r:id="rId8" action="ppaction://hlinksldjump"/>
              </a:rPr>
              <a:t>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Programska </a:t>
            </a:r>
            <a:r>
              <a:rPr lang="sl-SI" altLang="en-US" sz="1000" dirty="0"/>
              <a:t>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Računalniška </a:t>
            </a:r>
            <a:r>
              <a:rPr lang="sl-SI" altLang="en-US" sz="1000" dirty="0"/>
              <a:t>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2227" name="Ograda vsebine 2"/>
          <p:cNvSpPr>
            <a:spLocks noGrp="1"/>
          </p:cNvSpPr>
          <p:nvPr>
            <p:ph idx="1"/>
          </p:nvPr>
        </p:nvSpPr>
        <p:spPr/>
        <p:txBody>
          <a:bodyPr/>
          <a:lstStyle/>
          <a:p>
            <a:pPr eaLnBrk="1" hangingPunct="1"/>
            <a:r>
              <a:rPr lang="sl-SI" altLang="en-US" smtClean="0"/>
              <a:t>Informacija je nekaj abstraktnega. </a:t>
            </a:r>
          </a:p>
          <a:p>
            <a:pPr eaLnBrk="1" hangingPunct="1"/>
            <a:r>
              <a:rPr lang="sl-SI" altLang="en-US" smtClean="0"/>
              <a:t>Ne moremo je prijeti. </a:t>
            </a:r>
          </a:p>
          <a:p>
            <a:pPr eaLnBrk="1" hangingPunct="1"/>
            <a:r>
              <a:rPr lang="sl-SI" altLang="en-US" smtClean="0"/>
              <a:t>Informacija nastane, ko jo zvemo prvič.</a:t>
            </a:r>
          </a:p>
          <a:p>
            <a:pPr eaLnBrk="1" hangingPunct="1"/>
            <a:r>
              <a:rPr lang="sl-SI" altLang="en-US" smtClean="0"/>
              <a:t>Ko jo slišimo drugič, tretjič nismo zvedeli nič novega – ti ni več informacija.</a:t>
            </a:r>
          </a:p>
          <a:p>
            <a:pPr eaLnBrk="1" hangingPunct="1"/>
            <a:r>
              <a:rPr lang="sl-SI" altLang="en-US" smtClean="0"/>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smtClean="0"/>
              <a:t>Šesta generacija ?</a:t>
            </a:r>
          </a:p>
          <a:p>
            <a:pPr eaLnBrk="1" hangingPunct="1"/>
            <a:r>
              <a:rPr lang="sl-SI" altLang="en-US" smtClean="0"/>
              <a:t>Šesta generacija naj bi preskočila pomanjkljivosti Von Neumannovega modela, ki so se pojavile v teku časa. </a:t>
            </a:r>
          </a:p>
          <a:p>
            <a:pPr eaLnBrk="1" hangingPunct="1"/>
            <a:r>
              <a:rPr lang="sl-SI" altLang="en-US" smtClean="0"/>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ZANIMIVOST:</a:t>
            </a:r>
            <a:endParaRPr lang="sl-SI" dirty="0"/>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endParaRPr lang="sl-SI" dirty="0" smtClean="0"/>
          </a:p>
          <a:p>
            <a:r>
              <a:rPr lang="sl-SI" dirty="0" smtClean="0"/>
              <a:t>Izumil </a:t>
            </a:r>
            <a:r>
              <a:rPr lang="sl-SI" dirty="0"/>
              <a:t>je HP-35, prvi znanstveni žepni kalkulator. </a:t>
            </a:r>
            <a:endParaRPr lang="sl-SI" dirty="0" smtClean="0"/>
          </a:p>
          <a:p>
            <a:r>
              <a:rPr lang="sl-SI" dirty="0" smtClean="0"/>
              <a:t>Kalkulator </a:t>
            </a:r>
            <a:r>
              <a:rPr lang="sl-SI" dirty="0"/>
              <a:t>je že imel enoto za računanje z vsemi lastnostmi mikroračunalnika</a:t>
            </a:r>
            <a:r>
              <a:rPr lang="sl-SI" dirty="0" smtClean="0"/>
              <a:t>.</a:t>
            </a:r>
            <a:endParaRPr lang="sl-SI" dirty="0"/>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smtClean="0"/>
              <a:t>VRSTE RAČUNALNIKOV</a:t>
            </a:r>
            <a:endParaRPr lang="sl-SI"/>
          </a:p>
        </p:txBody>
      </p:sp>
      <p:sp>
        <p:nvSpPr>
          <p:cNvPr id="128003" name="Ograda besedila 6"/>
          <p:cNvSpPr>
            <a:spLocks noGrp="1"/>
          </p:cNvSpPr>
          <p:nvPr>
            <p:ph type="body" idx="1"/>
          </p:nvPr>
        </p:nvSpPr>
        <p:spPr>
          <a:xfrm>
            <a:off x="2052637" y="2705101"/>
            <a:ext cx="7772400" cy="1509713"/>
          </a:xfrm>
        </p:spPr>
        <p:txBody>
          <a:bodyPr/>
          <a:lstStyle/>
          <a:p>
            <a:endParaRPr lang="en-US" altLang="en-US" smtClean="0"/>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29027" name="Ograda vsebine 2"/>
          <p:cNvSpPr>
            <a:spLocks noGrp="1"/>
          </p:cNvSpPr>
          <p:nvPr>
            <p:ph idx="1"/>
          </p:nvPr>
        </p:nvSpPr>
        <p:spPr/>
        <p:txBody>
          <a:bodyPr/>
          <a:lstStyle/>
          <a:p>
            <a:r>
              <a:rPr lang="sl-SI" altLang="en-US" smtClean="0"/>
              <a:t>Vrste računalnikov:</a:t>
            </a:r>
          </a:p>
          <a:p>
            <a:r>
              <a:rPr lang="sl-SI" altLang="en-US" smtClean="0"/>
              <a:t> </a:t>
            </a:r>
          </a:p>
          <a:p>
            <a:pPr lvl="1"/>
            <a:r>
              <a:rPr lang="sl-SI" altLang="en-US" smtClean="0"/>
              <a:t>super računalniki (supercomputer, number cruncher) </a:t>
            </a:r>
          </a:p>
          <a:p>
            <a:pPr lvl="1"/>
            <a:r>
              <a:rPr lang="sl-SI" altLang="en-US" smtClean="0"/>
              <a:t>veliki računalnik (mainframe, osrednji računalnik) </a:t>
            </a:r>
          </a:p>
          <a:p>
            <a:pPr lvl="1"/>
            <a:r>
              <a:rPr lang="sl-SI" altLang="en-US" smtClean="0"/>
              <a:t>Mini računalnik (minicomputer, strežnik in delovne postaje) </a:t>
            </a:r>
          </a:p>
          <a:p>
            <a:pPr lvl="1"/>
            <a:r>
              <a:rPr lang="sl-SI" altLang="en-US" smtClean="0"/>
              <a:t>mikroračunalnik (osebni računalnik) </a:t>
            </a:r>
          </a:p>
          <a:p>
            <a:endParaRPr lang="sl-SI" altLang="en-US" smtClean="0"/>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smtClean="0"/>
              <a:t>Super računalniki:</a:t>
            </a:r>
            <a:r>
              <a:rPr lang="sl-SI" altLang="en-US" smtClean="0"/>
              <a:t> </a:t>
            </a:r>
          </a:p>
          <a:p>
            <a:endParaRPr lang="sl-SI" altLang="en-US" smtClean="0"/>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smtClean="0"/>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smtClean="0"/>
              <a:t>Veliki računalniki</a:t>
            </a:r>
            <a:r>
              <a:rPr lang="sl-SI" altLang="en-US" smtClean="0"/>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smtClean="0"/>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smtClean="0"/>
              <a:t>Mini računalniki:</a:t>
            </a:r>
            <a:r>
              <a:rPr lang="sl-SI" altLang="en-US" smtClean="0"/>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smtClean="0"/>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3123" name="Ograda vsebine 2"/>
          <p:cNvSpPr>
            <a:spLocks noGrp="1"/>
          </p:cNvSpPr>
          <p:nvPr>
            <p:ph idx="1"/>
          </p:nvPr>
        </p:nvSpPr>
        <p:spPr/>
        <p:txBody>
          <a:bodyPr/>
          <a:lstStyle/>
          <a:p>
            <a:r>
              <a:rPr lang="sl-SI" altLang="en-US" b="1" smtClean="0"/>
              <a:t>Mikro računalniki</a:t>
            </a:r>
            <a:endParaRPr lang="sl-SI" altLang="en-US" smtClean="0"/>
          </a:p>
          <a:p>
            <a:r>
              <a:rPr lang="sl-SI" altLang="en-US" smtClean="0"/>
              <a:t>osrednja obdelovalna enota je en čip – mikroprocesor; </a:t>
            </a:r>
          </a:p>
          <a:p>
            <a:r>
              <a:rPr lang="sl-SI" altLang="en-US" smtClean="0"/>
              <a:t>nastali so v 70. letih in so bili predhodniki današnjih osebnih računalnikov.</a:t>
            </a:r>
          </a:p>
          <a:p>
            <a:endParaRPr lang="sl-SI" altLang="en-US" smtClean="0"/>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4147" name="Ograda vsebine 2"/>
          <p:cNvSpPr>
            <a:spLocks noGrp="1"/>
          </p:cNvSpPr>
          <p:nvPr>
            <p:ph idx="1"/>
          </p:nvPr>
        </p:nvSpPr>
        <p:spPr/>
        <p:txBody>
          <a:bodyPr/>
          <a:lstStyle/>
          <a:p>
            <a:r>
              <a:rPr lang="sl-SI" altLang="en-US" b="1" dirty="0" smtClean="0"/>
              <a:t>Vrste osebnih računalnikov:</a:t>
            </a:r>
            <a:r>
              <a:rPr lang="sl-SI" altLang="en-US" dirty="0" smtClean="0"/>
              <a:t> </a:t>
            </a:r>
          </a:p>
          <a:p>
            <a:pPr lvl="1"/>
            <a:r>
              <a:rPr lang="sl-SI" altLang="en-US" b="1" dirty="0" smtClean="0"/>
              <a:t>tablični računalnik </a:t>
            </a:r>
            <a:endParaRPr lang="sl-SI" altLang="en-US" dirty="0" smtClean="0"/>
          </a:p>
          <a:p>
            <a:pPr lvl="1"/>
            <a:r>
              <a:rPr lang="sl-SI" altLang="en-US" b="1" dirty="0" smtClean="0"/>
              <a:t>namizni računalniki</a:t>
            </a:r>
            <a:r>
              <a:rPr lang="sl-SI" altLang="en-US" dirty="0" smtClean="0"/>
              <a:t> </a:t>
            </a:r>
          </a:p>
          <a:p>
            <a:pPr lvl="1"/>
            <a:r>
              <a:rPr lang="sl-SI" altLang="en-US" b="1" dirty="0" smtClean="0"/>
              <a:t>prenosni računalniki</a:t>
            </a:r>
          </a:p>
          <a:p>
            <a:pPr lvl="1"/>
            <a:r>
              <a:rPr lang="sl-SI" altLang="en-US" b="1" dirty="0"/>
              <a:t>tablični računalnik </a:t>
            </a:r>
            <a:r>
              <a:rPr lang="sl-SI" altLang="en-US" b="1" dirty="0" smtClean="0"/>
              <a:t>- dlančniki </a:t>
            </a:r>
            <a:r>
              <a:rPr lang="sl-SI" altLang="en-US" b="1" dirty="0"/>
              <a:t>–- </a:t>
            </a:r>
            <a:r>
              <a:rPr lang="sl-SI" altLang="en-US" b="1" dirty="0" smtClean="0"/>
              <a:t>pametni telefoni</a:t>
            </a:r>
            <a:endParaRPr lang="sl-SI" altLang="en-US" dirty="0" smtClean="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smtClean="0"/>
          </a:p>
        </p:txBody>
      </p:sp>
      <p:sp>
        <p:nvSpPr>
          <p:cNvPr id="136195" name="Ograda vsebine 2"/>
          <p:cNvSpPr>
            <a:spLocks noGrp="1"/>
          </p:cNvSpPr>
          <p:nvPr>
            <p:ph idx="1"/>
          </p:nvPr>
        </p:nvSpPr>
        <p:spPr/>
        <p:txBody>
          <a:bodyPr/>
          <a:lstStyle/>
          <a:p>
            <a:r>
              <a:rPr lang="sl-SI" altLang="en-US" dirty="0" smtClean="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Informacije merimo z biti.</a:t>
            </a:r>
          </a:p>
          <a:p>
            <a:pPr marL="274320" indent="-274320">
              <a:buClr>
                <a:schemeClr val="accent3"/>
              </a:buClr>
              <a:buFont typeface="Wingdings 2"/>
              <a:buChar char=""/>
              <a:defRPr/>
            </a:pPr>
            <a:r>
              <a:rPr lang="sl-SI" dirty="0" smtClean="0"/>
              <a:t>Angleško = </a:t>
            </a:r>
            <a:r>
              <a:rPr lang="sl-SI" b="1" dirty="0" err="1" smtClean="0"/>
              <a:t>bi</a:t>
            </a:r>
            <a:r>
              <a:rPr lang="sl-SI" dirty="0" err="1" smtClean="0"/>
              <a:t>nary</a:t>
            </a:r>
            <a:r>
              <a:rPr lang="sl-SI" dirty="0" smtClean="0"/>
              <a:t> </a:t>
            </a:r>
            <a:r>
              <a:rPr lang="sl-SI" dirty="0" err="1" smtClean="0"/>
              <a:t>digi</a:t>
            </a:r>
            <a:r>
              <a:rPr lang="sl-SI" b="1" dirty="0" err="1" smtClean="0"/>
              <a:t>t</a:t>
            </a:r>
            <a:r>
              <a:rPr lang="sl-SI" b="1" dirty="0" smtClean="0"/>
              <a:t> = bit</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1 bit je tista količina informacij, ki nam poda odgovor na vprašanje kjer sta možna dva enako verjetna odgovora.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met kovanca.</a:t>
            </a:r>
          </a:p>
          <a:p>
            <a:pPr marL="640080" lvl="1">
              <a:buFont typeface="Wingdings 2"/>
              <a:buChar char=""/>
              <a:defRPr/>
            </a:pPr>
            <a:r>
              <a:rPr lang="sl-SI" dirty="0" smtClean="0"/>
              <a:t>cifra, grb – 2 enako verjetna možna izida </a:t>
            </a:r>
          </a:p>
          <a:p>
            <a:pPr marL="640080" lvl="1">
              <a:buFont typeface="Wingdings 2"/>
              <a:buChar char=""/>
              <a:defRPr/>
            </a:pPr>
            <a:r>
              <a:rPr lang="sl-SI" dirty="0" smtClean="0"/>
              <a:t>količina prejete informacije je 1 bit </a:t>
            </a:r>
          </a:p>
          <a:p>
            <a:pPr marL="274320" indent="-274320">
              <a:buClr>
                <a:schemeClr val="accent3"/>
              </a:buClr>
              <a:buFont typeface="Wingdings 2"/>
              <a:buChar char=""/>
              <a:defRPr/>
            </a:pPr>
            <a:endParaRPr lang="sl-SI" dirty="0" smtClean="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smtClean="0"/>
              <a:t>PRENOSNI RAČUNALNIK</a:t>
            </a:r>
          </a:p>
        </p:txBody>
      </p:sp>
      <p:sp>
        <p:nvSpPr>
          <p:cNvPr id="137219" name="Ograda vsebine 2"/>
          <p:cNvSpPr>
            <a:spLocks noGrp="1"/>
          </p:cNvSpPr>
          <p:nvPr>
            <p:ph idx="1"/>
          </p:nvPr>
        </p:nvSpPr>
        <p:spPr/>
        <p:txBody>
          <a:bodyPr/>
          <a:lstStyle/>
          <a:p>
            <a:pPr lvl="1"/>
            <a:r>
              <a:rPr lang="sl-SI" altLang="en-US" dirty="0" smtClean="0"/>
              <a:t>Notesnik (</a:t>
            </a:r>
            <a:r>
              <a:rPr lang="sl-SI" altLang="en-US" dirty="0" err="1" smtClean="0"/>
              <a:t>notebook</a:t>
            </a:r>
            <a:r>
              <a:rPr lang="sl-SI" altLang="en-US" dirty="0" smtClean="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smtClean="0"/>
          </a:p>
          <a:p>
            <a:endParaRPr lang="sl-SI" altLang="en-US" dirty="0" smtClean="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smtClean="0"/>
              <a:t>računalnik</a:t>
            </a:r>
            <a:endParaRPr lang="en-US" altLang="en-US" dirty="0" smtClean="0"/>
          </a:p>
        </p:txBody>
      </p:sp>
      <p:sp>
        <p:nvSpPr>
          <p:cNvPr id="135171" name="Ograda vsebine 2"/>
          <p:cNvSpPr>
            <a:spLocks noGrp="1"/>
          </p:cNvSpPr>
          <p:nvPr>
            <p:ph idx="1"/>
          </p:nvPr>
        </p:nvSpPr>
        <p:spPr>
          <a:xfrm>
            <a:off x="1979612" y="1412876"/>
            <a:ext cx="5626968" cy="4911725"/>
          </a:xfrm>
        </p:spPr>
        <p:txBody>
          <a:bodyPr/>
          <a:lstStyle/>
          <a:p>
            <a:r>
              <a:rPr lang="sl-SI" altLang="en-US" dirty="0" smtClean="0"/>
              <a:t>Prenosni mobilni računalnik, ki ima zaslon na dotik.</a:t>
            </a:r>
          </a:p>
          <a:p>
            <a:r>
              <a:rPr lang="sl-SI" altLang="en-US" dirty="0" smtClean="0"/>
              <a:t>Za vnos podatkov uporablja prste ali digitalno pero. </a:t>
            </a:r>
          </a:p>
          <a:p>
            <a:endParaRPr lang="sl-SI" altLang="en-US" dirty="0" smtClean="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smtClean="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smtClean="0"/>
              <a:t>Majhen računalnik, ki je združljiv z osebnim računalnikom in je namenjen obdelavi in hranjenju osebnih in poslovnih podatkov.</a:t>
            </a:r>
            <a:br>
              <a:rPr lang="sl-SI" altLang="en-US" dirty="0" smtClean="0"/>
            </a:br>
            <a:endParaRPr lang="sl-SI" altLang="en-US" dirty="0" smtClean="0"/>
          </a:p>
          <a:p>
            <a:endParaRPr lang="sl-SI" altLang="en-US" dirty="0" smtClean="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2339" name="Ograda vsebine 2"/>
          <p:cNvSpPr>
            <a:spLocks noGrp="1"/>
          </p:cNvSpPr>
          <p:nvPr>
            <p:ph idx="1"/>
          </p:nvPr>
        </p:nvSpPr>
        <p:spPr/>
        <p:txBody>
          <a:bodyPr/>
          <a:lstStyle/>
          <a:p>
            <a:r>
              <a:rPr lang="sl-SI" altLang="en-US" smtClean="0"/>
              <a:t>Računalniški sistemi</a:t>
            </a:r>
          </a:p>
          <a:p>
            <a:pPr lvl="1"/>
            <a:r>
              <a:rPr lang="sl-SI" altLang="en-US" smtClean="0"/>
              <a:t>ENO uporabniški</a:t>
            </a:r>
          </a:p>
          <a:p>
            <a:pPr lvl="1"/>
            <a:r>
              <a:rPr lang="sl-SI" altLang="en-US" smtClean="0"/>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smtClean="0"/>
              <a:t>ENO uporabniški</a:t>
            </a:r>
          </a:p>
          <a:p>
            <a:endParaRPr lang="sl-SI" altLang="en-US" smtClean="0"/>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4387" name="Ograda vsebine 2"/>
          <p:cNvSpPr>
            <a:spLocks noGrp="1"/>
          </p:cNvSpPr>
          <p:nvPr>
            <p:ph idx="1"/>
          </p:nvPr>
        </p:nvSpPr>
        <p:spPr/>
        <p:txBody>
          <a:bodyPr/>
          <a:lstStyle/>
          <a:p>
            <a:r>
              <a:rPr lang="sl-SI" altLang="en-US" b="1" smtClean="0"/>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smtClean="0"/>
              <a:t>ra</a:t>
            </a:r>
            <a:r>
              <a:rPr lang="sl-SI" dirty="0" smtClean="0"/>
              <a:t>č</a:t>
            </a:r>
            <a:r>
              <a:rPr lang="en-US" dirty="0" err="1" smtClean="0"/>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smtClean="0"/>
          </a:p>
          <a:p>
            <a:r>
              <a:rPr lang="sl-SI" dirty="0" smtClean="0"/>
              <a:t>Von </a:t>
            </a:r>
            <a:r>
              <a:rPr lang="sl-SI" dirty="0"/>
              <a:t>Neumannov </a:t>
            </a:r>
            <a:r>
              <a:rPr lang="sl-SI" dirty="0" smtClean="0"/>
              <a:t>računalnik </a:t>
            </a:r>
            <a:r>
              <a:rPr lang="sl-SI" dirty="0"/>
              <a:t>je sestavljen iz treh sestavnih delov:</a:t>
            </a:r>
          </a:p>
          <a:p>
            <a:pPr lvl="1"/>
            <a:r>
              <a:rPr lang="sl-SI" dirty="0" smtClean="0"/>
              <a:t>centralno-procesne </a:t>
            </a:r>
            <a:r>
              <a:rPr lang="sl-SI" dirty="0"/>
              <a:t>enote,</a:t>
            </a:r>
          </a:p>
          <a:p>
            <a:pPr lvl="1"/>
            <a:r>
              <a:rPr lang="sl-SI" dirty="0" smtClean="0"/>
              <a:t>vhodno-izhodnih </a:t>
            </a:r>
            <a:r>
              <a:rPr lang="sl-SI" dirty="0"/>
              <a:t>enot,</a:t>
            </a:r>
          </a:p>
          <a:p>
            <a:pPr lvl="1"/>
            <a:r>
              <a:rPr lang="sl-SI" dirty="0" smtClean="0"/>
              <a:t>pomnilnika</a:t>
            </a:r>
            <a:r>
              <a:rPr lang="sl-SI" dirty="0"/>
              <a:t>.</a:t>
            </a:r>
            <a:endParaRPr lang="sl-SI" dirty="0" smtClean="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smtClean="0"/>
              <a:t>Centralno </a:t>
            </a:r>
            <a:r>
              <a:rPr lang="sl-SI" dirty="0"/>
              <a:t>procesna enota izvaja </a:t>
            </a:r>
            <a:r>
              <a:rPr lang="sl-SI" dirty="0" smtClean="0"/>
              <a:t>ukaze</a:t>
            </a:r>
            <a:r>
              <a:rPr lang="sl-SI" dirty="0"/>
              <a:t> </a:t>
            </a:r>
            <a:r>
              <a:rPr lang="sl-SI" dirty="0" smtClean="0"/>
              <a:t>in prenaša podatke.</a:t>
            </a:r>
            <a:endParaRPr lang="sl-SI" dirty="0"/>
          </a:p>
          <a:p>
            <a:r>
              <a:rPr lang="sl-SI" dirty="0"/>
              <a:t>Pomnilnik je namenjen hrambi podatkov ali </a:t>
            </a:r>
            <a:r>
              <a:rPr lang="sl-SI" dirty="0" smtClean="0"/>
              <a:t>pomnjenju</a:t>
            </a:r>
            <a:r>
              <a:rPr lang="sl-SI" dirty="0"/>
              <a:t>. </a:t>
            </a:r>
            <a:endParaRPr lang="sl-SI" dirty="0" smtClean="0"/>
          </a:p>
          <a:p>
            <a:r>
              <a:rPr lang="sl-SI" dirty="0"/>
              <a:t>Vhodno-izhodne enote služijo za prenos podatkov med zunanjim svetom, centralno procesno </a:t>
            </a:r>
            <a:r>
              <a:rPr lang="sl-SI" dirty="0" smtClean="0"/>
              <a:t>enoto (CPE) </a:t>
            </a:r>
            <a:r>
              <a:rPr lang="sl-SI" dirty="0"/>
              <a:t>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Ozko grlo </a:t>
            </a:r>
            <a:r>
              <a:rPr lang="en-US" dirty="0" smtClean="0"/>
              <a:t>Von </a:t>
            </a:r>
            <a:r>
              <a:rPr lang="en-US" dirty="0" err="1" smtClean="0"/>
              <a:t>Neumannov</a:t>
            </a:r>
            <a:r>
              <a:rPr lang="sl-SI" dirty="0" smtClean="0"/>
              <a:t>ega</a:t>
            </a:r>
            <a:r>
              <a:rPr lang="en-US" dirty="0" smtClean="0"/>
              <a:t> </a:t>
            </a:r>
            <a:r>
              <a:rPr lang="en-US" dirty="0" err="1"/>
              <a:t>ra</a:t>
            </a:r>
            <a:r>
              <a:rPr lang="sl-SI" dirty="0"/>
              <a:t>č</a:t>
            </a:r>
            <a:r>
              <a:rPr lang="en-US" dirty="0" err="1" smtClean="0"/>
              <a:t>unalnik</a:t>
            </a:r>
            <a:r>
              <a:rPr lang="sl-SI" dirty="0" smtClean="0"/>
              <a:t>a</a:t>
            </a:r>
            <a:endParaRPr lang="en-US" dirty="0"/>
          </a:p>
        </p:txBody>
      </p:sp>
      <p:sp>
        <p:nvSpPr>
          <p:cNvPr id="3" name="Označba mesta vsebine 2"/>
          <p:cNvSpPr>
            <a:spLocks noGrp="1"/>
          </p:cNvSpPr>
          <p:nvPr>
            <p:ph idx="1"/>
          </p:nvPr>
        </p:nvSpPr>
        <p:spPr/>
        <p:txBody>
          <a:bodyPr>
            <a:normAutofit/>
          </a:bodyPr>
          <a:lstStyle/>
          <a:p>
            <a:r>
              <a:rPr lang="sl-SI" dirty="0" smtClean="0"/>
              <a:t>Prepustnost </a:t>
            </a:r>
            <a:r>
              <a:rPr lang="sl-SI" dirty="0"/>
              <a:t>podatkov med </a:t>
            </a:r>
            <a:r>
              <a:rPr lang="sl-SI" dirty="0" smtClean="0"/>
              <a:t>centralno procesno enoto (CPE) </a:t>
            </a:r>
            <a:r>
              <a:rPr lang="sl-SI" dirty="0"/>
              <a:t>in pomnilnikom je </a:t>
            </a:r>
            <a:r>
              <a:rPr lang="sl-SI" dirty="0" smtClean="0"/>
              <a:t>majhna.</a:t>
            </a:r>
          </a:p>
          <a:p>
            <a:r>
              <a:rPr lang="sl-SI" dirty="0" smtClean="0"/>
              <a:t>Zato </a:t>
            </a:r>
            <a:r>
              <a:rPr lang="sl-SI" dirty="0"/>
              <a:t>je </a:t>
            </a:r>
            <a:r>
              <a:rPr lang="sl-SI" dirty="0" smtClean="0"/>
              <a:t>CPE prisiljena </a:t>
            </a:r>
            <a:r>
              <a:rPr lang="sl-SI" dirty="0"/>
              <a:t>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smtClean="0"/>
              <a:t>igralna barva naključno izbrane karte </a:t>
            </a:r>
          </a:p>
          <a:p>
            <a:pPr marL="640080" lvl="1">
              <a:buFont typeface="Wingdings 2"/>
              <a:buChar char=""/>
              <a:defRPr/>
            </a:pPr>
            <a:r>
              <a:rPr lang="sl-SI" dirty="0" smtClean="0"/>
              <a:t>srce, karo, pik, križ – 4 enako verjetni izid </a:t>
            </a:r>
          </a:p>
          <a:p>
            <a:pPr marL="640080" lvl="1">
              <a:buFont typeface="Wingdings 2"/>
              <a:buChar char=""/>
              <a:defRPr/>
            </a:pPr>
            <a:r>
              <a:rPr lang="sl-SI" dirty="0" smtClean="0"/>
              <a:t>količina prejete informacije je 2 bita </a:t>
            </a:r>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Ugotovi: Koliko bitov informacij potrebuješ, da izveš v katerem nadstropju hiše živi Miha? </a:t>
            </a:r>
          </a:p>
          <a:p>
            <a:pPr marL="274320" indent="-274320">
              <a:buClr>
                <a:schemeClr val="accent3"/>
              </a:buClr>
              <a:buNone/>
              <a:defRPr/>
            </a:pPr>
            <a:r>
              <a:rPr lang="sl-SI" dirty="0" smtClean="0"/>
              <a:t>	(Hiša ima 8 nadstropij.)</a:t>
            </a:r>
          </a:p>
          <a:p>
            <a:pPr marL="274320" indent="-274320">
              <a:buClr>
                <a:schemeClr val="accent3"/>
              </a:buClr>
              <a:buFont typeface="Wingdings 2"/>
              <a:buChar char=""/>
              <a:defRPr/>
            </a:pPr>
            <a:endParaRPr lang="sl-SI" dirty="0" smtClean="0"/>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Opazimo lahko, da je število izidov enako številu 2, potenciranemu s količino informacije. </a:t>
            </a:r>
          </a:p>
          <a:p>
            <a:pPr marL="274320" indent="-274320">
              <a:buClr>
                <a:schemeClr val="accent3"/>
              </a:buClr>
              <a:buFont typeface="Wingdings 2"/>
              <a:buChar char=""/>
              <a:defRPr/>
            </a:pPr>
            <a:r>
              <a:rPr lang="sl-SI" dirty="0" smtClean="0"/>
              <a:t>Met kovanca: 2 = 2</a:t>
            </a:r>
            <a:r>
              <a:rPr lang="sl-SI" baseline="30000" dirty="0" smtClean="0"/>
              <a:t>1</a:t>
            </a:r>
            <a:r>
              <a:rPr lang="sl-SI" dirty="0" smtClean="0"/>
              <a:t> </a:t>
            </a:r>
          </a:p>
          <a:p>
            <a:pPr marL="274320" indent="-274320">
              <a:buClr>
                <a:schemeClr val="accent3"/>
              </a:buClr>
              <a:buFont typeface="Wingdings 2"/>
              <a:buChar char=""/>
              <a:defRPr/>
            </a:pPr>
            <a:r>
              <a:rPr lang="sl-SI" dirty="0" smtClean="0"/>
              <a:t>Igralna barva kart: 4 = 2</a:t>
            </a:r>
            <a:r>
              <a:rPr lang="sl-SI" baseline="30000" dirty="0" smtClean="0"/>
              <a:t>2</a:t>
            </a:r>
            <a:r>
              <a:rPr lang="sl-SI" dirty="0" smtClean="0"/>
              <a:t> </a:t>
            </a:r>
          </a:p>
          <a:p>
            <a:pPr marL="274320" indent="-274320">
              <a:buClr>
                <a:schemeClr val="accent3"/>
              </a:buClr>
              <a:buFont typeface="Wingdings 2"/>
              <a:buChar char=""/>
              <a:defRPr/>
            </a:pPr>
            <a:r>
              <a:rPr lang="sl-SI" dirty="0" smtClean="0"/>
              <a:t>razred hiša: 8 = 2</a:t>
            </a:r>
            <a:r>
              <a:rPr lang="sl-SI" baseline="30000" dirty="0" smtClean="0"/>
              <a:t>3</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b="1" dirty="0" smtClean="0"/>
              <a:t>Primer 2:</a:t>
            </a:r>
            <a:r>
              <a:rPr lang="sl-SI" dirty="0" smtClean="0"/>
              <a:t> </a:t>
            </a:r>
          </a:p>
          <a:p>
            <a:pPr marL="274320" indent="-274320">
              <a:buClr>
                <a:schemeClr val="accent3"/>
              </a:buClr>
              <a:buFont typeface="Wingdings 2"/>
              <a:buChar char=""/>
              <a:defRPr/>
            </a:pPr>
            <a:r>
              <a:rPr lang="sl-SI" dirty="0" smtClean="0"/>
              <a:t>Izid poskusa z 32 enakovrednimi možnostmi je vreden 5 bitov (5 enot), ker velja: 2</a:t>
            </a:r>
            <a:r>
              <a:rPr lang="sl-SI" baseline="30000" dirty="0" smtClean="0"/>
              <a:t>5</a:t>
            </a:r>
            <a:r>
              <a:rPr lang="sl-SI" dirty="0" smtClean="0"/>
              <a:t> = 32. </a:t>
            </a:r>
          </a:p>
          <a:p>
            <a:pPr marL="274320" indent="-274320">
              <a:buClr>
                <a:schemeClr val="accent3"/>
              </a:buClr>
              <a:buFont typeface="Wingdings 2"/>
              <a:buChar char=""/>
              <a:defRPr/>
            </a:pPr>
            <a:r>
              <a:rPr lang="sl-SI" dirty="0" smtClean="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smtClean="0"/>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smtClean="0"/>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121</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smtClean="0"/>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smtClean="0"/>
              <a:t>Alfanumerični del</a:t>
            </a:r>
            <a:r>
              <a:rPr lang="sl-SI" altLang="en-US" smtClean="0"/>
              <a:t>:</a:t>
            </a:r>
            <a:br>
              <a:rPr lang="sl-SI" altLang="en-US" smtClean="0"/>
            </a:br>
            <a:r>
              <a:rPr lang="sl-SI" altLang="en-US" u="sng" smtClean="0"/>
              <a:t>Numerični del</a:t>
            </a:r>
            <a:r>
              <a:rPr lang="sl-SI" altLang="en-US" sz="2000"/>
              <a:t> </a:t>
            </a:r>
          </a:p>
          <a:p>
            <a:pPr lvl="1"/>
            <a:r>
              <a:rPr lang="sl-SI" altLang="en-US" u="sng" smtClean="0"/>
              <a:t>Funkcijske tipke</a:t>
            </a:r>
            <a:endParaRPr lang="sl-SI" altLang="en-US" sz="2000"/>
          </a:p>
          <a:p>
            <a:pPr lvl="1"/>
            <a:r>
              <a:rPr lang="sl-SI" altLang="en-US" u="sng" smtClean="0"/>
              <a:t>Posebne tipke</a:t>
            </a:r>
            <a:r>
              <a:rPr lang="sl-SI" altLang="en-US" smtClean="0"/>
              <a:t> (Tabulator, ENTER, dvigovalka, vračalka...)</a:t>
            </a:r>
            <a:r>
              <a:rPr lang="sl-SI" altLang="en-US" sz="2000"/>
              <a:t> </a:t>
            </a:r>
          </a:p>
          <a:p>
            <a:pPr>
              <a:buFont typeface="Wingdings 2" panose="05020102010507070707" pitchFamily="18" charset="2"/>
              <a:buNone/>
            </a:pPr>
            <a:endParaRPr lang="sl-SI" altLang="en-US" smtClean="0"/>
          </a:p>
        </p:txBody>
      </p:sp>
      <p:pic>
        <p:nvPicPr>
          <p:cNvPr id="150534" name="Picture 2" descr="http://www.techtradecenter.si/jpg/LOGRET03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3037" y="4214814"/>
            <a:ext cx="3970338"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smtClean="0"/>
              <a:t>VHODNE ENOTE</a:t>
            </a:r>
          </a:p>
        </p:txBody>
      </p:sp>
      <p:sp>
        <p:nvSpPr>
          <p:cNvPr id="151555" name="Ograda vsebine 2"/>
          <p:cNvSpPr>
            <a:spLocks noGrp="1"/>
          </p:cNvSpPr>
          <p:nvPr>
            <p:ph idx="1"/>
          </p:nvPr>
        </p:nvSpPr>
        <p:spPr/>
        <p:txBody>
          <a:bodyPr/>
          <a:lstStyle/>
          <a:p>
            <a:r>
              <a:rPr lang="sl-SI" altLang="en-US" b="1" smtClean="0"/>
              <a:t>MIŠKA</a:t>
            </a:r>
          </a:p>
          <a:p>
            <a:r>
              <a:rPr lang="sl-SI" altLang="en-US" smtClean="0"/>
              <a:t>z miško "pokažemo" na predmet na zaslonu in s tem podamo računalniku ukaz za določeno akcijo.</a:t>
            </a:r>
          </a:p>
          <a:p>
            <a:endParaRPr lang="sl-SI" altLang="en-US" smtClean="0"/>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smtClean="0"/>
              <a:t>VHODNE ENOTE</a:t>
            </a:r>
          </a:p>
        </p:txBody>
      </p:sp>
      <p:sp>
        <p:nvSpPr>
          <p:cNvPr id="152579" name="Ograda vsebine 2"/>
          <p:cNvSpPr>
            <a:spLocks noGrp="1"/>
          </p:cNvSpPr>
          <p:nvPr>
            <p:ph idx="1"/>
          </p:nvPr>
        </p:nvSpPr>
        <p:spPr/>
        <p:txBody>
          <a:bodyPr/>
          <a:lstStyle/>
          <a:p>
            <a:r>
              <a:rPr lang="sl-SI" altLang="en-US" b="1" smtClean="0"/>
              <a:t>IGRALNA PALICA</a:t>
            </a:r>
            <a:endParaRPr lang="sl-SI" altLang="en-US" smtClean="0"/>
          </a:p>
          <a:p>
            <a:pPr>
              <a:buFont typeface="Wingdings 2" panose="05020102010507070707" pitchFamily="18" charset="2"/>
              <a:buNone/>
            </a:pPr>
            <a:r>
              <a:rPr lang="sl-SI" altLang="en-US" smtClean="0"/>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smtClean="0"/>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smtClean="0"/>
              <a:t>MIKROFON</a:t>
            </a:r>
            <a:r>
              <a:rPr lang="sl-SI" altLang="en-US" smtClean="0"/>
              <a:t> </a:t>
            </a:r>
          </a:p>
          <a:p>
            <a:r>
              <a:rPr lang="sl-SI" altLang="en-US" smtClean="0"/>
              <a:t>uporabljamo za zajemanje zvoka. </a:t>
            </a:r>
          </a:p>
          <a:p>
            <a:r>
              <a:rPr lang="sl-SI" altLang="en-US" smtClean="0"/>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smtClean="0"/>
              <a:t>VHODNE ENOTE</a:t>
            </a:r>
          </a:p>
        </p:txBody>
      </p:sp>
      <p:sp>
        <p:nvSpPr>
          <p:cNvPr id="154627" name="Ograda vsebine 2"/>
          <p:cNvSpPr>
            <a:spLocks noGrp="1"/>
          </p:cNvSpPr>
          <p:nvPr>
            <p:ph idx="1"/>
          </p:nvPr>
        </p:nvSpPr>
        <p:spPr>
          <a:xfrm>
            <a:off x="1979612" y="2205038"/>
            <a:ext cx="8229600" cy="4119562"/>
          </a:xfrm>
        </p:spPr>
        <p:txBody>
          <a:bodyPr/>
          <a:lstStyle/>
          <a:p>
            <a:r>
              <a:rPr lang="sl-SI" altLang="en-US" smtClean="0"/>
              <a:t>S fotoaparatom in videokamero v posnamemo statične in gibljive slike in jih prenesemo v računalnik.</a:t>
            </a:r>
            <a:br>
              <a:rPr lang="sl-SI" altLang="en-US" smtClean="0"/>
            </a:br>
            <a:endParaRPr lang="sl-SI" altLang="en-US" smtClean="0"/>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smtClean="0"/>
              <a:t>VHODNE ENOTE</a:t>
            </a:r>
          </a:p>
        </p:txBody>
      </p:sp>
      <p:sp>
        <p:nvSpPr>
          <p:cNvPr id="155651" name="Ograda vsebine 2"/>
          <p:cNvSpPr>
            <a:spLocks noGrp="1"/>
          </p:cNvSpPr>
          <p:nvPr>
            <p:ph idx="1"/>
          </p:nvPr>
        </p:nvSpPr>
        <p:spPr/>
        <p:txBody>
          <a:bodyPr/>
          <a:lstStyle/>
          <a:p>
            <a:r>
              <a:rPr lang="sl-SI" altLang="en-US" b="1" smtClean="0"/>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smtClean="0"/>
              <a:t>GRAFIČNA TABLICA</a:t>
            </a:r>
            <a:r>
              <a:rPr lang="sl-SI" altLang="en-US" smtClean="0"/>
              <a:t> </a:t>
            </a:r>
          </a:p>
          <a:p>
            <a:r>
              <a:rPr lang="sl-SI" altLang="en-US" smtClean="0"/>
              <a:t>po ravni površini premikamo pero ali kazalec</a:t>
            </a:r>
          </a:p>
          <a:p>
            <a:r>
              <a:rPr lang="sl-SI" altLang="en-US" smtClean="0"/>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smtClean="0"/>
              <a:t>SLEDILNA PLOŠČICA, SLEDILNA KROGLICA</a:t>
            </a:r>
          </a:p>
          <a:p>
            <a:endParaRPr lang="sl-SI" altLang="en-US" smtClean="0"/>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5299" name="Ograda vsebine 2"/>
          <p:cNvSpPr>
            <a:spLocks noGrp="1"/>
          </p:cNvSpPr>
          <p:nvPr>
            <p:ph idx="1"/>
          </p:nvPr>
        </p:nvSpPr>
        <p:spPr/>
        <p:txBody>
          <a:bodyPr/>
          <a:lstStyle/>
          <a:p>
            <a:pPr eaLnBrk="1" hangingPunct="1"/>
            <a:r>
              <a:rPr lang="sl-SI" altLang="en-US" smtClean="0"/>
              <a:t>Matematično izračun:</a:t>
            </a:r>
          </a:p>
          <a:p>
            <a:pPr eaLnBrk="1" hangingPunct="1"/>
            <a:r>
              <a:rPr lang="sl-SI" altLang="en-US" smtClean="0"/>
              <a:t>Če rečemo, da je število možnih, enako verjetnih  odgovorov </a:t>
            </a:r>
            <a:r>
              <a:rPr lang="sl-SI" altLang="en-US" i="1" smtClean="0"/>
              <a:t>n, </a:t>
            </a:r>
            <a:r>
              <a:rPr lang="sl-SI" altLang="en-US" smtClean="0"/>
              <a:t>lahko količino informacije </a:t>
            </a:r>
            <a:r>
              <a:rPr lang="sl-SI" altLang="en-US" i="1" smtClean="0"/>
              <a:t>I</a:t>
            </a:r>
            <a:r>
              <a:rPr lang="sl-SI" altLang="en-US" smtClean="0"/>
              <a:t> izračunamo po enačbi:</a:t>
            </a:r>
          </a:p>
          <a:p>
            <a:pPr eaLnBrk="1" hangingPunct="1">
              <a:buFont typeface="Wingdings 2" panose="05020102010507070707" pitchFamily="18" charset="2"/>
              <a:buNone/>
            </a:pPr>
            <a:r>
              <a:rPr lang="sl-SI" altLang="en-US" i="1" smtClean="0"/>
              <a:t>			I = log </a:t>
            </a:r>
            <a:r>
              <a:rPr lang="sl-SI" altLang="en-US" i="1" baseline="-25000" smtClean="0"/>
              <a:t>2</a:t>
            </a:r>
            <a:r>
              <a:rPr lang="sl-SI" altLang="en-US" i="1" smtClean="0"/>
              <a:t> n</a:t>
            </a:r>
            <a:endParaRPr lang="sl-SI" altLang="en-US" smtClean="0"/>
          </a:p>
          <a:p>
            <a:pPr eaLnBrk="1" hangingPunct="1">
              <a:buFont typeface="Wingdings 2" panose="05020102010507070707" pitchFamily="18" charset="2"/>
              <a:buNone/>
            </a:pPr>
            <a:r>
              <a:rPr lang="sl-SI" altLang="en-US" smtClean="0"/>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8723" name="Rectangle 3"/>
          <p:cNvSpPr>
            <a:spLocks noGrp="1"/>
          </p:cNvSpPr>
          <p:nvPr>
            <p:ph type="body" idx="1"/>
          </p:nvPr>
        </p:nvSpPr>
        <p:spPr/>
        <p:txBody>
          <a:bodyPr/>
          <a:lstStyle/>
          <a:p>
            <a:r>
              <a:rPr lang="sl-SI" altLang="en-US" b="1" smtClean="0"/>
              <a:t>ČITALEC KARTIC (spominskih)</a:t>
            </a:r>
          </a:p>
          <a:p>
            <a:endParaRPr lang="sl-SI" altLang="en-US" b="1" smtClean="0"/>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smtClean="0"/>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pPr>
              <a:buFont typeface="Wingdings 2" panose="05020102010507070707" pitchFamily="18" charset="2"/>
              <a:buNone/>
            </a:pPr>
            <a:r>
              <a:rPr lang="sl-SI" altLang="en-US" b="1" smtClean="0">
                <a:latin typeface="Arial" panose="020B0604020202020204" pitchFamily="34" charset="0"/>
              </a:rPr>
              <a:t>	</a:t>
            </a:r>
            <a:r>
              <a:rPr lang="sl-SI" altLang="en-US" smtClean="0"/>
              <a:t>S pomočjo optičnega čitalca lahko neposredno vnašamo podatke v tiskani obliki (fotografije, tekst,...)</a:t>
            </a:r>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131</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r>
              <a:rPr lang="sl-SI" altLang="en-US" b="1" smtClean="0"/>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132</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smtClean="0"/>
              <a:t>Optični bralnik (scanner)</a:t>
            </a:r>
          </a:p>
          <a:p>
            <a:endParaRPr lang="sl-SI" altLang="en-US" b="1" smtClean="0"/>
          </a:p>
          <a:p>
            <a:r>
              <a:rPr lang="sl-SI" altLang="en-US" b="1" smtClean="0"/>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133</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2819" name="Rectangle 3"/>
          <p:cNvSpPr>
            <a:spLocks noGrp="1"/>
          </p:cNvSpPr>
          <p:nvPr>
            <p:ph type="body" idx="1"/>
          </p:nvPr>
        </p:nvSpPr>
        <p:spPr/>
        <p:txBody>
          <a:bodyPr/>
          <a:lstStyle/>
          <a:p>
            <a:r>
              <a:rPr lang="sl-SI" altLang="en-US" smtClean="0"/>
              <a:t>IZHODNE ENOTE so naprave, ki omogočajo prikaz podatkov iz računalnika.</a:t>
            </a:r>
          </a:p>
          <a:p>
            <a:endParaRPr lang="sl-SI" altLang="en-US" smtClean="0"/>
          </a:p>
          <a:p>
            <a:r>
              <a:rPr lang="sl-SI" altLang="en-US" smtClean="0"/>
              <a:t>Monitor</a:t>
            </a:r>
          </a:p>
          <a:p>
            <a:r>
              <a:rPr lang="sl-SI" altLang="en-US" smtClean="0"/>
              <a:t>Tiskalnik</a:t>
            </a:r>
          </a:p>
          <a:p>
            <a:r>
              <a:rPr lang="sl-SI" altLang="en-US" smtClean="0"/>
              <a:t>Risalniki</a:t>
            </a:r>
          </a:p>
          <a:p>
            <a:r>
              <a:rPr lang="sl-SI" altLang="en-US" smtClean="0"/>
              <a:t>Zvočniki</a:t>
            </a:r>
          </a:p>
          <a:p>
            <a:r>
              <a:rPr lang="sl-SI" altLang="en-US" smtClean="0"/>
              <a:t>….</a:t>
            </a:r>
          </a:p>
          <a:p>
            <a:pPr>
              <a:buFont typeface="Wingdings 2" panose="05020102010507070707" pitchFamily="18" charset="2"/>
              <a:buNone/>
            </a:pPr>
            <a:endParaRPr lang="sl-SI" altLang="en-US" smtClean="0"/>
          </a:p>
          <a:p>
            <a:endParaRPr lang="sl-SI" altLang="en-US" smtClean="0"/>
          </a:p>
          <a:p>
            <a:endParaRPr lang="sl-SI" altLang="en-US" smtClean="0"/>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smtClean="0"/>
              <a:t>MONITOR</a:t>
            </a:r>
          </a:p>
          <a:p>
            <a:r>
              <a:rPr lang="sl-SI" altLang="en-US" smtClean="0"/>
              <a:t>je naprava namenjena prikazovanju podatkov iz računalnika</a:t>
            </a:r>
          </a:p>
          <a:p>
            <a:pPr lvl="1"/>
            <a:r>
              <a:rPr lang="sl-SI" altLang="en-US" smtClean="0"/>
              <a:t>VRSTE MONITORJEV:</a:t>
            </a:r>
          </a:p>
          <a:p>
            <a:pPr lvl="2"/>
            <a:r>
              <a:rPr lang="sl-SI" altLang="en-US" smtClean="0"/>
              <a:t>Monitor s katodno cevjo – CRT </a:t>
            </a:r>
          </a:p>
          <a:p>
            <a:pPr lvl="2"/>
            <a:r>
              <a:rPr lang="sl-SI" altLang="en-US" smtClean="0"/>
              <a:t>Monitor s tekočimi kristali – LCD – </a:t>
            </a:r>
            <a:r>
              <a:rPr lang="sl-SI" altLang="en-US" sz="1100"/>
              <a:t>(Liquid Crystal Display)</a:t>
            </a:r>
          </a:p>
          <a:p>
            <a:endParaRPr lang="sl-SI" altLang="en-US" smtClean="0"/>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smtClean="0"/>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smtClean="0"/>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smtClean="0"/>
              <a:t>TISKALNIK</a:t>
            </a:r>
          </a:p>
          <a:p>
            <a:r>
              <a:rPr lang="sl-SI" altLang="en-US" smtClean="0"/>
              <a:t>je naprava,ki omogoča izpis računalniških podatkov na papir</a:t>
            </a:r>
          </a:p>
          <a:p>
            <a:endParaRPr lang="sl-SI" altLang="en-US" smtClean="0"/>
          </a:p>
          <a:p>
            <a:r>
              <a:rPr lang="sl-SI" altLang="en-US" smtClean="0"/>
              <a:t>VRSTE TISKALNIKOV</a:t>
            </a:r>
          </a:p>
          <a:p>
            <a:pPr lvl="1"/>
            <a:r>
              <a:rPr lang="sl-SI" altLang="en-US" smtClean="0"/>
              <a:t>Iglični ali matrični</a:t>
            </a:r>
          </a:p>
          <a:p>
            <a:pPr lvl="1"/>
            <a:r>
              <a:rPr lang="sl-SI" altLang="en-US" smtClean="0"/>
              <a:t>Brizgalni (InkJet)</a:t>
            </a:r>
          </a:p>
          <a:p>
            <a:pPr lvl="1"/>
            <a:r>
              <a:rPr lang="sl-SI" altLang="en-US" smtClean="0"/>
              <a:t>Laserski</a:t>
            </a:r>
          </a:p>
          <a:p>
            <a:pPr lvl="1"/>
            <a:r>
              <a:rPr lang="sl-SI" altLang="en-US" smtClean="0"/>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smtClean="0"/>
          </a:p>
          <a:p>
            <a:r>
              <a:rPr lang="sl-SI" altLang="en-US" smtClean="0"/>
              <a:t>Tiskalna glava ima množico miniaturnih šob</a:t>
            </a:r>
          </a:p>
          <a:p>
            <a:r>
              <a:rPr lang="sl-SI" altLang="en-US" smtClean="0"/>
              <a:t>Skozi šobe brizga črnilo na papir</a:t>
            </a:r>
          </a:p>
          <a:p>
            <a:r>
              <a:rPr lang="sl-SI" altLang="en-US" smtClean="0"/>
              <a:t>Lahko so barvni (črna, svetlo modra, rumena, vijolična)</a:t>
            </a:r>
          </a:p>
          <a:p>
            <a:r>
              <a:rPr lang="sl-SI" altLang="en-US" smtClean="0"/>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smtClean="0"/>
              <a:t>HITRI</a:t>
            </a:r>
          </a:p>
          <a:p>
            <a:r>
              <a:rPr lang="sl-SI" altLang="en-US" smtClean="0"/>
              <a:t>TIHI</a:t>
            </a:r>
          </a:p>
          <a:p>
            <a:r>
              <a:rPr lang="sl-SI" altLang="en-US" smtClean="0"/>
              <a:t>KVALITETEN IZPIS</a:t>
            </a:r>
          </a:p>
          <a:p>
            <a:r>
              <a:rPr lang="sl-SI" altLang="en-US" smtClean="0"/>
              <a:t>ČRNO/BELI, BARVNI </a:t>
            </a:r>
          </a:p>
          <a:p>
            <a:r>
              <a:rPr lang="sl-SI" altLang="en-US" smtClean="0"/>
              <a:t>LOČLJIVOST - je podana v pikah na inčo – 600 pik na inčo (palec)</a:t>
            </a:r>
          </a:p>
          <a:p>
            <a:r>
              <a:rPr lang="sl-SI" altLang="en-US" smtClean="0"/>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smtClean="0"/>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smtClean="0">
                <a:latin typeface="Arial" panose="020B0604020202020204" pitchFamily="34" charset="0"/>
              </a:rPr>
              <a:t>Uporablja za tiskanje fotografij</a:t>
            </a:r>
          </a:p>
          <a:p>
            <a:r>
              <a:rPr lang="sl-SI" altLang="en-US" smtClean="0">
                <a:latin typeface="Arial" panose="020B0604020202020204" pitchFamily="34" charset="0"/>
              </a:rPr>
              <a:t>Tiskalnik uporablja tekoča barvila, ki jih v obliki kapljic brizga na papir</a:t>
            </a:r>
          </a:p>
          <a:p>
            <a:r>
              <a:rPr lang="sl-SI" altLang="en-US" smtClean="0">
                <a:latin typeface="Arial" panose="020B0604020202020204" pitchFamily="34" charset="0"/>
              </a:rPr>
              <a:t>Majhni</a:t>
            </a:r>
          </a:p>
          <a:p>
            <a:r>
              <a:rPr lang="sl-SI" altLang="en-US" smtClean="0">
                <a:latin typeface="Arial" panose="020B0604020202020204" pitchFamily="34" charset="0"/>
              </a:rPr>
              <a:t>Namenjeni le tiskanju fotografij</a:t>
            </a:r>
          </a:p>
          <a:p>
            <a:endParaRPr lang="sl-SI" altLang="en-US" smtClean="0">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smtClean="0">
                <a:latin typeface="Arial" panose="020B0604020202020204" pitchFamily="34" charset="0"/>
              </a:rPr>
              <a:t>Veliki formati izpisov</a:t>
            </a:r>
          </a:p>
          <a:p>
            <a:r>
              <a:rPr lang="sl-SI" altLang="en-US" smtClean="0">
                <a:latin typeface="Arial" panose="020B0604020202020204" pitchFamily="34" charset="0"/>
              </a:rPr>
              <a:t>Barvni</a:t>
            </a:r>
          </a:p>
          <a:p>
            <a:r>
              <a:rPr lang="sl-SI" altLang="en-US" smtClean="0">
                <a:latin typeface="Arial" panose="020B0604020202020204" pitchFamily="34" charset="0"/>
              </a:rPr>
              <a:t>Za tiskanje plakatov</a:t>
            </a:r>
          </a:p>
          <a:p>
            <a:r>
              <a:rPr lang="sl-SI" altLang="en-US" smtClean="0">
                <a:latin typeface="Arial" panose="020B0604020202020204" pitchFamily="34" charset="0"/>
              </a:rPr>
              <a:t>Tiskanje načrtov</a:t>
            </a:r>
          </a:p>
          <a:p>
            <a:endParaRPr lang="sl-SI" altLang="en-US" smtClean="0">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p:txBody>
          <a:bodyPr/>
          <a:lstStyle/>
          <a:p>
            <a:r>
              <a:rPr lang="sl-SI" dirty="0" smtClean="0"/>
              <a:t>Procesor </a:t>
            </a:r>
            <a:r>
              <a:rPr lang="sl-SI" dirty="0"/>
              <a:t>je </a:t>
            </a:r>
            <a:r>
              <a:rPr lang="sl-SI" dirty="0" smtClean="0"/>
              <a:t>najpomembnejša </a:t>
            </a:r>
            <a:r>
              <a:rPr lang="sl-SI" dirty="0"/>
              <a:t>komponenta </a:t>
            </a:r>
            <a:r>
              <a:rPr lang="sl-SI" dirty="0" smtClean="0"/>
              <a:t>v računalniškem </a:t>
            </a:r>
            <a:r>
              <a:rPr lang="sl-SI" dirty="0"/>
              <a:t>sistemu. </a:t>
            </a:r>
            <a:endParaRPr lang="sl-SI" dirty="0" smtClean="0"/>
          </a:p>
          <a:p>
            <a:r>
              <a:rPr lang="sl-SI" dirty="0" smtClean="0"/>
              <a:t>Prvi mikroprocesor je razvilo </a:t>
            </a:r>
            <a:r>
              <a:rPr lang="sl-SI" dirty="0"/>
              <a:t>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smtClean="0">
                <a:latin typeface="Arial" panose="020B0604020202020204" pitchFamily="34" charset="0"/>
              </a:rPr>
              <a:t>Centralna procesna enota  (CPE) je upravni center računalnika</a:t>
            </a:r>
          </a:p>
          <a:p>
            <a:pPr>
              <a:lnSpc>
                <a:spcPct val="90000"/>
              </a:lnSpc>
            </a:pPr>
            <a:endParaRPr lang="sl-SI" altLang="en-US" dirty="0" smtClean="0">
              <a:latin typeface="Arial" panose="020B0604020202020204" pitchFamily="34" charset="0"/>
            </a:endParaRPr>
          </a:p>
          <a:p>
            <a:pPr>
              <a:lnSpc>
                <a:spcPct val="90000"/>
              </a:lnSpc>
            </a:pPr>
            <a:r>
              <a:rPr lang="sl-SI" altLang="en-US" dirty="0" smtClean="0">
                <a:latin typeface="Arial" panose="020B0604020202020204" pitchFamily="34" charset="0"/>
              </a:rPr>
              <a:t>V CPU se:</a:t>
            </a:r>
          </a:p>
          <a:p>
            <a:pPr lvl="1">
              <a:lnSpc>
                <a:spcPct val="90000"/>
              </a:lnSpc>
            </a:pPr>
            <a:r>
              <a:rPr lang="sl-SI" altLang="en-US" dirty="0" smtClean="0">
                <a:latin typeface="Arial" panose="020B0604020202020204" pitchFamily="34" charset="0"/>
              </a:rPr>
              <a:t> upravlja in nadzira delovanje računalnika</a:t>
            </a:r>
          </a:p>
          <a:p>
            <a:pPr lvl="1">
              <a:lnSpc>
                <a:spcPct val="90000"/>
              </a:lnSpc>
            </a:pPr>
            <a:r>
              <a:rPr lang="sl-SI" altLang="en-US" dirty="0" smtClean="0">
                <a:latin typeface="Arial" panose="020B0604020202020204" pitchFamily="34" charset="0"/>
              </a:rPr>
              <a:t>izvršujejo matematične in logične operacije</a:t>
            </a:r>
          </a:p>
          <a:p>
            <a:pPr lvl="1">
              <a:lnSpc>
                <a:spcPct val="90000"/>
              </a:lnSpc>
            </a:pPr>
            <a:endParaRPr lang="sl-SI" altLang="en-US" dirty="0" smtClean="0">
              <a:latin typeface="Arial" panose="020B0604020202020204" pitchFamily="34" charset="0"/>
            </a:endParaRPr>
          </a:p>
          <a:p>
            <a:pPr lvl="1">
              <a:lnSpc>
                <a:spcPct val="90000"/>
              </a:lnSpc>
            </a:pPr>
            <a:r>
              <a:rPr lang="sl-SI" altLang="en-US" dirty="0" smtClean="0">
                <a:latin typeface="Arial" panose="020B0604020202020204" pitchFamily="34" charset="0"/>
              </a:rPr>
              <a:t>SESTAVA:</a:t>
            </a:r>
          </a:p>
          <a:p>
            <a:pPr lvl="2">
              <a:lnSpc>
                <a:spcPct val="90000"/>
              </a:lnSpc>
            </a:pPr>
            <a:r>
              <a:rPr lang="sl-SI" altLang="en-US" dirty="0" smtClean="0">
                <a:latin typeface="Arial" panose="020B0604020202020204" pitchFamily="34" charset="0"/>
              </a:rPr>
              <a:t>Aritmetično-logična enota</a:t>
            </a:r>
          </a:p>
          <a:p>
            <a:pPr lvl="2">
              <a:lnSpc>
                <a:spcPct val="90000"/>
              </a:lnSpc>
            </a:pPr>
            <a:r>
              <a:rPr lang="sl-SI" altLang="en-US" dirty="0" smtClean="0">
                <a:latin typeface="Arial" panose="020B0604020202020204" pitchFamily="34" charset="0"/>
              </a:rPr>
              <a:t>Krmilna enota</a:t>
            </a:r>
          </a:p>
          <a:p>
            <a:pPr lvl="2">
              <a:lnSpc>
                <a:spcPct val="90000"/>
              </a:lnSpc>
            </a:pPr>
            <a:r>
              <a:rPr lang="sl-SI" altLang="en-US" dirty="0" smtClean="0">
                <a:latin typeface="Arial" panose="020B0604020202020204" pitchFamily="34" charset="0"/>
              </a:rPr>
              <a:t>registri</a:t>
            </a:r>
          </a:p>
          <a:p>
            <a:pPr lvl="1">
              <a:lnSpc>
                <a:spcPct val="90000"/>
              </a:lnSpc>
            </a:pPr>
            <a:endParaRPr lang="sl-SI" altLang="en-US" dirty="0" smtClean="0">
              <a:latin typeface="Arial" panose="020B0604020202020204" pitchFamily="34" charset="0"/>
            </a:endParaRPr>
          </a:p>
          <a:p>
            <a:pPr>
              <a:lnSpc>
                <a:spcPct val="90000"/>
              </a:lnSpc>
            </a:pPr>
            <a:endParaRPr lang="sl-SI" altLang="en-US" dirty="0" smtClean="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a:t>
            </a:r>
            <a:r>
              <a:rPr lang="sl-SI" altLang="en-US" dirty="0" smtClean="0"/>
              <a:t>navodilih programske </a:t>
            </a:r>
            <a:r>
              <a:rPr lang="sl-SI" altLang="en-US" dirty="0"/>
              <a:t>kode. </a:t>
            </a:r>
          </a:p>
          <a:p>
            <a:r>
              <a:rPr lang="sl-SI" altLang="en-US" dirty="0"/>
              <a:t>Bere ukaz za ukazom iz programa, zapisanega v strojni obliki, jih dekodira in preko množice krmilnih signalov krmili njihovo izvajanje. </a:t>
            </a:r>
          </a:p>
          <a:p>
            <a:r>
              <a:rPr lang="sl-SI" altLang="en-US" b="1" dirty="0" smtClean="0"/>
              <a:t>aritmetično </a:t>
            </a:r>
            <a:r>
              <a:rPr lang="sl-SI" altLang="en-US" b="1" dirty="0"/>
              <a:t>logična enota</a:t>
            </a:r>
            <a:r>
              <a:rPr lang="sl-SI" altLang="en-US" dirty="0"/>
              <a:t> skrbi za izvajanje operacij nad podatki, ki jih obdeluje program. Ta </a:t>
            </a:r>
            <a:r>
              <a:rPr lang="sl-SI" altLang="en-US" dirty="0" smtClean="0"/>
              <a:t>je sposobna </a:t>
            </a:r>
            <a:r>
              <a:rPr lang="sl-SI" altLang="en-US" dirty="0"/>
              <a:t>opraviti različne matematične in logične operacije nad podatki.</a:t>
            </a:r>
          </a:p>
          <a:p>
            <a:r>
              <a:rPr lang="sl-SI" altLang="en-US" b="1" dirty="0" smtClean="0"/>
              <a:t>Registri</a:t>
            </a:r>
            <a:r>
              <a:rPr lang="sl-SI" altLang="en-US" dirty="0" smtClean="0"/>
              <a:t> </a:t>
            </a:r>
            <a:r>
              <a:rPr lang="sl-SI" altLang="en-US" dirty="0"/>
              <a:t>služijo za začasno hranjenje in obdelavo podatkov in njihovih naslovov. Izvedeni </a:t>
            </a:r>
            <a:r>
              <a:rPr lang="sl-SI" altLang="en-US" dirty="0" smtClean="0"/>
              <a:t>so kot </a:t>
            </a:r>
            <a:r>
              <a:rPr lang="sl-SI" altLang="en-US" dirty="0"/>
              <a:t>zelo hitre pomnilne celice. Določeni registri so programerjem dostopni, določeni </a:t>
            </a:r>
            <a:r>
              <a:rPr lang="sl-SI" altLang="en-US" dirty="0" smtClean="0"/>
              <a:t>so namenjeni </a:t>
            </a:r>
            <a:r>
              <a:rPr lang="sl-SI" altLang="en-US" dirty="0"/>
              <a:t>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smtClean="0"/>
              <a:t>Procesorji </a:t>
            </a:r>
            <a:r>
              <a:rPr lang="sl-SI" dirty="0"/>
              <a:t>so narejeni iz silicija, ovoji pa so se skozi zgodovino zelo spreminjali (keramika, aluminij</a:t>
            </a:r>
            <a:r>
              <a:rPr lang="sl-SI" dirty="0" smtClean="0"/>
              <a:t>).</a:t>
            </a:r>
          </a:p>
          <a:p>
            <a:r>
              <a:rPr lang="sl-SI" dirty="0"/>
              <a:t>Procesorji se načeloma delijo </a:t>
            </a:r>
            <a:r>
              <a:rPr lang="sl-SI" dirty="0" smtClean="0"/>
              <a:t>po:</a:t>
            </a:r>
          </a:p>
          <a:p>
            <a:pPr lvl="1"/>
            <a:r>
              <a:rPr lang="sl-SI" dirty="0" smtClean="0"/>
              <a:t>številu </a:t>
            </a:r>
            <a:r>
              <a:rPr lang="sl-SI" dirty="0"/>
              <a:t>tranzistorjev (</a:t>
            </a:r>
            <a:r>
              <a:rPr lang="sl-SI" dirty="0" err="1"/>
              <a:t>transistor</a:t>
            </a:r>
            <a:r>
              <a:rPr lang="sl-SI" dirty="0"/>
              <a:t>), </a:t>
            </a:r>
            <a:endParaRPr lang="sl-SI" dirty="0" smtClean="0"/>
          </a:p>
          <a:p>
            <a:pPr lvl="1"/>
            <a:r>
              <a:rPr lang="sl-SI" dirty="0" smtClean="0"/>
              <a:t>jeder </a:t>
            </a:r>
            <a:r>
              <a:rPr lang="sl-SI" dirty="0"/>
              <a:t>(</a:t>
            </a:r>
            <a:r>
              <a:rPr lang="sl-SI" dirty="0" err="1"/>
              <a:t>core</a:t>
            </a:r>
            <a:r>
              <a:rPr lang="sl-SI" dirty="0"/>
              <a:t>), </a:t>
            </a:r>
            <a:endParaRPr lang="sl-SI" dirty="0" smtClean="0"/>
          </a:p>
          <a:p>
            <a:pPr lvl="1"/>
            <a:r>
              <a:rPr lang="sl-SI" dirty="0" smtClean="0"/>
              <a:t>niti </a:t>
            </a:r>
            <a:r>
              <a:rPr lang="sl-SI" dirty="0"/>
              <a:t>(</a:t>
            </a:r>
            <a:r>
              <a:rPr lang="sl-SI" dirty="0" err="1"/>
              <a:t>thread</a:t>
            </a:r>
            <a:r>
              <a:rPr lang="sl-SI" dirty="0"/>
              <a:t>), </a:t>
            </a:r>
            <a:endParaRPr lang="sl-SI" dirty="0" smtClean="0"/>
          </a:p>
          <a:p>
            <a:pPr lvl="1"/>
            <a:r>
              <a:rPr lang="sl-SI" dirty="0" smtClean="0"/>
              <a:t>podnožju </a:t>
            </a:r>
            <a:r>
              <a:rPr lang="sl-SI" dirty="0"/>
              <a:t>(</a:t>
            </a:r>
            <a:r>
              <a:rPr lang="sl-SI" dirty="0" err="1"/>
              <a:t>socket</a:t>
            </a:r>
            <a:r>
              <a:rPr lang="sl-SI" dirty="0"/>
              <a:t>) in </a:t>
            </a:r>
            <a:endParaRPr lang="sl-SI" dirty="0" smtClean="0"/>
          </a:p>
          <a:p>
            <a:pPr lvl="1"/>
            <a:r>
              <a:rPr lang="sl-SI" dirty="0" smtClean="0"/>
              <a:t>velikosti </a:t>
            </a:r>
            <a:r>
              <a:rPr lang="sl-SI" dirty="0"/>
              <a:t>pomnilnika. </a:t>
            </a:r>
          </a:p>
          <a:p>
            <a:r>
              <a:rPr lang="sl-SI" dirty="0" smtClean="0"/>
              <a:t>Jedro </a:t>
            </a:r>
            <a:r>
              <a:rPr lang="sl-SI" dirty="0"/>
              <a:t>je računski del procesorja, narejen iz silicija. </a:t>
            </a:r>
            <a:endParaRPr lang="sl-SI" dirty="0" smtClean="0"/>
          </a:p>
          <a:p>
            <a:r>
              <a:rPr lang="sl-SI" dirty="0" smtClean="0"/>
              <a:t>Nit </a:t>
            </a:r>
            <a:r>
              <a:rPr lang="sl-SI" dirty="0"/>
              <a:t>je proces, ki ga procesor opravlja, če je procesor večniten, to pomeni da lahko opravlja več procesov naenkrat in je s tem hitrejši. Na primer, če je procesor 2 niten, bi moral v teoriji biti 1-krat hitrejši. </a:t>
            </a:r>
            <a:endParaRPr lang="sl-SI" dirty="0" smtClean="0"/>
          </a:p>
          <a:p>
            <a:r>
              <a:rPr lang="sl-SI" dirty="0" smtClean="0"/>
              <a:t>Pomnilnik </a:t>
            </a:r>
            <a:r>
              <a:rPr lang="sl-SI" dirty="0"/>
              <a:t>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smtClean="0"/>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Računalnik je stroj.</a:t>
            </a:r>
          </a:p>
          <a:p>
            <a:pPr marL="274320" indent="-274320">
              <a:buClr>
                <a:schemeClr val="accent3"/>
              </a:buClr>
              <a:buFont typeface="Wingdings 2"/>
              <a:buChar char=""/>
              <a:defRPr/>
            </a:pPr>
            <a:r>
              <a:rPr lang="sl-SI" dirty="0" smtClean="0"/>
              <a:t>Računalnik ne zna samo računati.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je naprava, ki dopolnjuje človekove miselne procese.</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Več jedrni procesor</a:t>
            </a:r>
            <a:endParaRPr lang="en-US" dirty="0"/>
          </a:p>
        </p:txBody>
      </p:sp>
      <p:sp>
        <p:nvSpPr>
          <p:cNvPr id="3" name="Označba mesta vsebine 2"/>
          <p:cNvSpPr>
            <a:spLocks noGrp="1"/>
          </p:cNvSpPr>
          <p:nvPr>
            <p:ph idx="1"/>
          </p:nvPr>
        </p:nvSpPr>
        <p:spPr/>
        <p:txBody>
          <a:bodyPr>
            <a:normAutofit/>
          </a:bodyPr>
          <a:lstStyle/>
          <a:p>
            <a:r>
              <a:rPr lang="sl-SI" dirty="0" smtClean="0"/>
              <a:t>Več jedrne </a:t>
            </a:r>
            <a:r>
              <a:rPr lang="sl-SI" dirty="0"/>
              <a:t>procesorje so razvili, da je možno opravljati več opravil (niti) </a:t>
            </a:r>
            <a:r>
              <a:rPr lang="sl-SI" dirty="0" smtClean="0"/>
              <a:t>naenkrat, kar </a:t>
            </a:r>
            <a:r>
              <a:rPr lang="sl-SI" dirty="0"/>
              <a:t>omogoča pravo paralelno procesiranje. </a:t>
            </a:r>
            <a:endParaRPr lang="sl-SI" dirty="0" smtClean="0"/>
          </a:p>
          <a:p>
            <a:r>
              <a:rPr lang="sl-SI" dirty="0" smtClean="0"/>
              <a:t>Problem delovanja procesorja, </a:t>
            </a:r>
            <a:r>
              <a:rPr lang="sl-SI" dirty="0"/>
              <a:t>kako posamezna opravila čimbolj učinkovito razdeliti na paralelne procese, da bo celoten sistem veliko hitrejši, kot pri uporabi </a:t>
            </a:r>
            <a:r>
              <a:rPr lang="sl-SI" dirty="0" err="1"/>
              <a:t>enojedrnega</a:t>
            </a:r>
            <a:r>
              <a:rPr lang="sl-SI" dirty="0"/>
              <a:t> </a:t>
            </a:r>
            <a:r>
              <a:rPr lang="sl-SI" dirty="0" smtClean="0"/>
              <a:t>procesorja.</a:t>
            </a:r>
          </a:p>
          <a:p>
            <a:endParaRPr lang="sl-SI" dirty="0" smtClean="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smtClean="0"/>
              <a:t>Takt </a:t>
            </a:r>
            <a:r>
              <a:rPr lang="sl-SI" dirty="0"/>
              <a:t>delovanja je najbolj </a:t>
            </a:r>
            <a:r>
              <a:rPr lang="sl-SI" dirty="0" smtClean="0"/>
              <a:t>očiten </a:t>
            </a:r>
            <a:r>
              <a:rPr lang="sl-SI" dirty="0"/>
              <a:t>podatek ob izbiri </a:t>
            </a:r>
            <a:r>
              <a:rPr lang="sl-SI" dirty="0" smtClean="0"/>
              <a:t>procesorja</a:t>
            </a:r>
          </a:p>
          <a:p>
            <a:r>
              <a:rPr lang="sl-SI" dirty="0" smtClean="0"/>
              <a:t>Vrednost</a:t>
            </a:r>
            <a:r>
              <a:rPr lang="sl-SI" dirty="0"/>
              <a:t>, ki pove, </a:t>
            </a:r>
            <a:r>
              <a:rPr lang="sl-SI" dirty="0" smtClean="0"/>
              <a:t>s kakšno </a:t>
            </a:r>
            <a:r>
              <a:rPr lang="sl-SI" dirty="0"/>
              <a:t>frekvenco niha urni signal procesorja.</a:t>
            </a:r>
          </a:p>
          <a:p>
            <a:r>
              <a:rPr lang="sl-SI" dirty="0" smtClean="0"/>
              <a:t>Takt je eden </a:t>
            </a:r>
            <a:r>
              <a:rPr lang="sl-SI" dirty="0"/>
              <a:t>poglavitnih pokazateljev zmogljivosti procesorja in </a:t>
            </a:r>
            <a:r>
              <a:rPr lang="sl-SI" dirty="0" smtClean="0"/>
              <a:t>pri procesorjih </a:t>
            </a:r>
            <a:r>
              <a:rPr lang="sl-SI" dirty="0"/>
              <a:t>z enakim </a:t>
            </a:r>
            <a:r>
              <a:rPr lang="sl-SI" dirty="0" smtClean="0"/>
              <a:t>jedrom večji </a:t>
            </a:r>
            <a:r>
              <a:rPr lang="sl-SI" dirty="0"/>
              <a:t>takt delovanja pomeni tudi </a:t>
            </a:r>
            <a:r>
              <a:rPr lang="sl-SI" dirty="0" smtClean="0"/>
              <a:t>večjo zmogljivost.</a:t>
            </a:r>
            <a:endParaRPr lang="sl-SI" dirty="0"/>
          </a:p>
          <a:p>
            <a:r>
              <a:rPr lang="sl-SI" dirty="0"/>
              <a:t>Pri frekvenci delovanja procesorjev poznamo notranji takt in zunanji takt delovanja.</a:t>
            </a:r>
          </a:p>
          <a:p>
            <a:r>
              <a:rPr lang="sl-SI" dirty="0" smtClean="0"/>
              <a:t>Najbolj pogosti procesorji delujejo </a:t>
            </a:r>
            <a:r>
              <a:rPr lang="sl-SI" dirty="0"/>
              <a:t>z </a:t>
            </a:r>
            <a:r>
              <a:rPr lang="sl-SI" dirty="0" smtClean="0"/>
              <a:t>notranjim taktom </a:t>
            </a:r>
            <a:r>
              <a:rPr lang="sl-SI" dirty="0"/>
              <a:t>od 2 do </a:t>
            </a:r>
            <a:r>
              <a:rPr lang="sl-SI" dirty="0" smtClean="0"/>
              <a:t>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Zmogljivost </a:t>
            </a:r>
            <a:r>
              <a:rPr lang="sl-SI" dirty="0"/>
              <a:t>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smtClean="0"/>
              <a:t>INTEL CORE i7</a:t>
            </a:r>
          </a:p>
          <a:p>
            <a:pPr fontAlgn="base"/>
            <a:endParaRPr lang="sl-SI" sz="1900" dirty="0" smtClean="0"/>
          </a:p>
          <a:p>
            <a:pPr lvl="1" fontAlgn="base"/>
            <a:r>
              <a:rPr lang="en-US" sz="1600" dirty="0" err="1" smtClean="0"/>
              <a:t>podnožje</a:t>
            </a:r>
            <a:r>
              <a:rPr lang="en-US" sz="1600" dirty="0"/>
              <a:t>: LGA2011-v3 </a:t>
            </a:r>
            <a:endParaRPr lang="sl-SI" sz="1600" dirty="0"/>
          </a:p>
          <a:p>
            <a:pPr lvl="1" fontAlgn="base"/>
            <a:r>
              <a:rPr lang="en-US" sz="1600" dirty="0" err="1" smtClean="0"/>
              <a:t>takt</a:t>
            </a:r>
            <a:r>
              <a:rPr lang="en-US" sz="1600" dirty="0" smtClean="0"/>
              <a:t> </a:t>
            </a:r>
            <a:r>
              <a:rPr lang="en-US" sz="1600" dirty="0" err="1"/>
              <a:t>procesorja</a:t>
            </a:r>
            <a:r>
              <a:rPr lang="en-US" sz="1600" dirty="0"/>
              <a:t>: 3.5 GHz, </a:t>
            </a:r>
            <a:endParaRPr lang="sl-SI" sz="1600" dirty="0" smtClean="0"/>
          </a:p>
          <a:p>
            <a:pPr lvl="1" fontAlgn="base"/>
            <a:r>
              <a:rPr lang="sl-SI" sz="1600" dirty="0" smtClean="0"/>
              <a:t>š</a:t>
            </a:r>
            <a:r>
              <a:rPr lang="en-US" sz="1600" dirty="0" smtClean="0"/>
              <a:t>t</a:t>
            </a:r>
            <a:r>
              <a:rPr lang="en-US" sz="1600" dirty="0"/>
              <a:t>. </a:t>
            </a:r>
            <a:r>
              <a:rPr lang="en-US" sz="1600" dirty="0" err="1"/>
              <a:t>jeder</a:t>
            </a:r>
            <a:r>
              <a:rPr lang="en-US" sz="1600" dirty="0"/>
              <a:t>/</a:t>
            </a:r>
            <a:r>
              <a:rPr lang="en-US" sz="1600" dirty="0" err="1"/>
              <a:t>niti</a:t>
            </a:r>
            <a:r>
              <a:rPr lang="en-US" sz="1600" dirty="0"/>
              <a:t>: 6/12 </a:t>
            </a:r>
            <a:endParaRPr lang="sl-SI" sz="1600" dirty="0" smtClean="0"/>
          </a:p>
          <a:p>
            <a:pPr lvl="1" fontAlgn="base"/>
            <a:r>
              <a:rPr lang="en-US" sz="1600" dirty="0" err="1" smtClean="0"/>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smtClean="0"/>
          </a:p>
          <a:p>
            <a:pPr lvl="1" fontAlgn="base"/>
            <a:r>
              <a:rPr lang="en-US" sz="1600" dirty="0" err="1" smtClean="0"/>
              <a:t>poraba</a:t>
            </a:r>
            <a:r>
              <a:rPr lang="en-US" sz="1600" dirty="0"/>
              <a:t>: max. 140 W </a:t>
            </a:r>
            <a:endParaRPr lang="sl-SI" sz="1600" dirty="0" smtClean="0"/>
          </a:p>
          <a:p>
            <a:pPr lvl="1" fontAlgn="base"/>
            <a:r>
              <a:rPr lang="en-US" sz="1600" dirty="0" err="1" smtClean="0"/>
              <a:t>vgrajene</a:t>
            </a:r>
            <a:r>
              <a:rPr lang="en-US" sz="1600" dirty="0" smtClean="0"/>
              <a:t> </a:t>
            </a:r>
            <a:r>
              <a:rPr lang="en-US" sz="1600" dirty="0" err="1"/>
              <a:t>tehnologije</a:t>
            </a:r>
            <a:r>
              <a:rPr lang="en-US" sz="1600" dirty="0"/>
              <a:t>: Intel Turbo Boost, </a:t>
            </a:r>
            <a:endParaRPr lang="sl-SI" sz="1600" dirty="0" smtClean="0"/>
          </a:p>
          <a:p>
            <a:pPr lvl="1" fontAlgn="base"/>
            <a:r>
              <a:rPr lang="en-US" sz="1600" dirty="0" smtClean="0"/>
              <a:t>Intel </a:t>
            </a:r>
            <a:r>
              <a:rPr lang="en-US" sz="1600" dirty="0"/>
              <a:t>Hyper-Threading, </a:t>
            </a:r>
            <a:endParaRPr lang="sl-SI" sz="1600" dirty="0" smtClean="0"/>
          </a:p>
          <a:p>
            <a:pPr lvl="1" fontAlgn="base"/>
            <a:r>
              <a:rPr lang="en-US" sz="1600" dirty="0" err="1" smtClean="0"/>
              <a:t>zahteva</a:t>
            </a:r>
            <a:r>
              <a:rPr lang="en-US" sz="1600" dirty="0" smtClean="0"/>
              <a:t> </a:t>
            </a:r>
            <a:r>
              <a:rPr lang="en-US" sz="1600" dirty="0" err="1"/>
              <a:t>uporabo</a:t>
            </a:r>
            <a:r>
              <a:rPr lang="en-US" sz="1600" dirty="0"/>
              <a:t> DDR4 </a:t>
            </a:r>
            <a:endParaRPr lang="sl-SI" sz="1600" dirty="0" smtClean="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Predpomnilnik (</a:t>
            </a:r>
            <a:r>
              <a:rPr lang="sl-SI" dirty="0" err="1" smtClean="0"/>
              <a:t>cache</a:t>
            </a:r>
            <a:r>
              <a:rPr lang="sl-SI" dirty="0" smtClean="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smtClean="0"/>
              <a:t>Na </a:t>
            </a:r>
            <a:r>
              <a:rPr lang="sl-SI" dirty="0"/>
              <a:t>hitrost delovanja zelo vpliva tudi </a:t>
            </a:r>
            <a:r>
              <a:rPr lang="sl-SI" dirty="0" smtClean="0"/>
              <a:t>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smtClean="0"/>
              <a:t>Ce </a:t>
            </a:r>
            <a:r>
              <a:rPr lang="sl-SI" dirty="0"/>
              <a:t>predpomnilnika ne bi bilo, mora procesor </a:t>
            </a:r>
            <a:r>
              <a:rPr lang="sl-SI" dirty="0" smtClean="0"/>
              <a:t>čakati </a:t>
            </a:r>
            <a:r>
              <a:rPr lang="sl-SI" dirty="0"/>
              <a:t>na podatke iz </a:t>
            </a:r>
            <a:r>
              <a:rPr lang="sl-SI" dirty="0" smtClean="0"/>
              <a:t>pomnilnika.</a:t>
            </a:r>
            <a:endParaRPr lang="sl-SI" dirty="0"/>
          </a:p>
          <a:p>
            <a:r>
              <a:rPr lang="pl-PL" dirty="0" smtClean="0"/>
              <a:t>Večji </a:t>
            </a:r>
            <a:r>
              <a:rPr lang="pl-PL" dirty="0"/>
              <a:t>predpomnilnik navadno pomeni manj dostopov do glavnega pomnilnika. </a:t>
            </a:r>
            <a:endParaRPr lang="pl-PL" dirty="0" smtClean="0"/>
          </a:p>
          <a:p>
            <a:r>
              <a:rPr lang="pl-PL" dirty="0" smtClean="0"/>
              <a:t>Tipično </a:t>
            </a:r>
            <a:r>
              <a:rPr lang="pl-PL" dirty="0"/>
              <a:t>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smtClean="0"/>
              <a:t>Povezava </a:t>
            </a:r>
            <a:r>
              <a:rPr lang="sl-SI" dirty="0"/>
              <a:t>med procesorjem in pomnilnikom je </a:t>
            </a:r>
            <a:r>
              <a:rPr lang="sl-SI" dirty="0" smtClean="0"/>
              <a:t>ozko grlo računalnikov</a:t>
            </a:r>
            <a:r>
              <a:rPr lang="sl-SI" dirty="0"/>
              <a:t>, tako da je zelo pomembno, da je prenos podatkov po pomnilniškem vodilu </a:t>
            </a:r>
            <a:r>
              <a:rPr lang="sl-SI" dirty="0" smtClean="0"/>
              <a:t>cim hitrejši</a:t>
            </a:r>
            <a:r>
              <a:rPr lang="sl-SI" dirty="0"/>
              <a:t>. </a:t>
            </a:r>
            <a:endParaRPr lang="sl-SI" dirty="0" smtClean="0"/>
          </a:p>
          <a:p>
            <a:r>
              <a:rPr lang="sl-SI" dirty="0" smtClean="0"/>
              <a:t>L1 predpomnilnik </a:t>
            </a:r>
            <a:r>
              <a:rPr lang="sl-SI" dirty="0"/>
              <a:t>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smtClean="0"/>
              <a:t>L2 predpomnilnik je precej večji, velikosti od 1 MB do 8 MB. </a:t>
            </a:r>
          </a:p>
          <a:p>
            <a:r>
              <a:rPr lang="sl-SI" dirty="0" smtClean="0"/>
              <a:t>Namen L2 predpomnilnika je, da neprestano bere podatke iz </a:t>
            </a:r>
            <a:r>
              <a:rPr lang="sl-SI" dirty="0" err="1" smtClean="0"/>
              <a:t>RAMa</a:t>
            </a:r>
            <a:r>
              <a:rPr lang="sl-SI" dirty="0" smtClean="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smtClean="0"/>
              <a:t>RAČUNALNIŠTVO</a:t>
            </a:r>
          </a:p>
        </p:txBody>
      </p:sp>
      <p:sp>
        <p:nvSpPr>
          <p:cNvPr id="58371" name="Ograda vsebine 2"/>
          <p:cNvSpPr>
            <a:spLocks noGrp="1"/>
          </p:cNvSpPr>
          <p:nvPr>
            <p:ph idx="1"/>
          </p:nvPr>
        </p:nvSpPr>
        <p:spPr/>
        <p:txBody>
          <a:bodyPr/>
          <a:lstStyle/>
          <a:p>
            <a:pPr eaLnBrk="1" hangingPunct="1"/>
            <a:r>
              <a:rPr lang="sl-SI" altLang="en-US" b="1" smtClean="0"/>
              <a:t>Računalništvo</a:t>
            </a:r>
            <a:r>
              <a:rPr lang="sl-SI" altLang="en-US" smtClean="0"/>
              <a:t> je veda o računalnikih in o uporabi računalnika.</a:t>
            </a:r>
          </a:p>
          <a:p>
            <a:pPr eaLnBrk="1" hangingPunct="1"/>
            <a:endParaRPr lang="sl-SI" altLang="en-US" smtClean="0"/>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smtClean="0"/>
              <a:t>Procesor</a:t>
            </a:r>
            <a:endParaRPr lang="sl-SI" dirty="0"/>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smtClean="0"/>
              <a:t>(</a:t>
            </a:r>
            <a:r>
              <a:rPr lang="sl-SI" dirty="0" err="1" smtClean="0"/>
              <a:t>motherboard</a:t>
            </a:r>
            <a:r>
              <a:rPr lang="sl-SI" dirty="0" smtClean="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smtClean="0"/>
              <a:t>Matična </a:t>
            </a:r>
            <a:r>
              <a:rPr lang="sl-SI" dirty="0"/>
              <a:t>plošča (angleško </a:t>
            </a:r>
            <a:r>
              <a:rPr lang="sl-SI" dirty="0" err="1" smtClean="0"/>
              <a:t>motherboard</a:t>
            </a:r>
            <a:r>
              <a:rPr lang="sl-SI" dirty="0" smtClean="0"/>
              <a:t>) je </a:t>
            </a:r>
            <a:r>
              <a:rPr lang="sl-SI" dirty="0"/>
              <a:t>osnovno tiskano vezje v osebnem </a:t>
            </a:r>
            <a:r>
              <a:rPr lang="sl-SI" dirty="0" smtClean="0"/>
              <a:t>računalniku.</a:t>
            </a:r>
          </a:p>
          <a:p>
            <a:r>
              <a:rPr lang="sl-SI" dirty="0" smtClean="0"/>
              <a:t>Na </a:t>
            </a:r>
            <a:r>
              <a:rPr lang="sl-SI" dirty="0"/>
              <a:t>matično ploščo se vstavijo oziroma se priključijo vse ostale komponente</a:t>
            </a:r>
            <a:r>
              <a:rPr lang="sl-SI" dirty="0" smtClean="0"/>
              <a:t>:</a:t>
            </a:r>
          </a:p>
          <a:p>
            <a:pPr lvl="1"/>
            <a:r>
              <a:rPr lang="sl-SI" dirty="0" smtClean="0"/>
              <a:t>procesor</a:t>
            </a:r>
            <a:r>
              <a:rPr lang="sl-SI" dirty="0"/>
              <a:t>, </a:t>
            </a:r>
            <a:endParaRPr lang="sl-SI" dirty="0" smtClean="0"/>
          </a:p>
          <a:p>
            <a:pPr lvl="1"/>
            <a:r>
              <a:rPr lang="sl-SI" dirty="0" smtClean="0"/>
              <a:t>bralno </a:t>
            </a:r>
            <a:r>
              <a:rPr lang="sl-SI" dirty="0"/>
              <a:t>pisalni pomnilnik (RAM), </a:t>
            </a:r>
            <a:endParaRPr lang="sl-SI" dirty="0" smtClean="0"/>
          </a:p>
          <a:p>
            <a:pPr lvl="1"/>
            <a:r>
              <a:rPr lang="sl-SI" dirty="0" smtClean="0"/>
              <a:t>razširitvene </a:t>
            </a:r>
            <a:r>
              <a:rPr lang="sl-SI" dirty="0"/>
              <a:t>kartice (npr.: grafična) </a:t>
            </a:r>
            <a:endParaRPr lang="sl-SI" dirty="0" smtClean="0"/>
          </a:p>
          <a:p>
            <a:pPr lvl="1"/>
            <a:r>
              <a:rPr lang="sl-SI" dirty="0" smtClean="0"/>
              <a:t>zunanji pomnilnik.</a:t>
            </a:r>
          </a:p>
          <a:p>
            <a:r>
              <a:rPr lang="sl-SI" dirty="0" smtClean="0"/>
              <a:t>Matična </a:t>
            </a:r>
            <a:r>
              <a:rPr lang="sl-SI" dirty="0"/>
              <a:t>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smtClean="0"/>
              <a:t>POMNILNIK</a:t>
            </a:r>
          </a:p>
        </p:txBody>
      </p:sp>
      <p:sp>
        <p:nvSpPr>
          <p:cNvPr id="179203" name="Rectangle 3"/>
          <p:cNvSpPr>
            <a:spLocks noGrp="1"/>
          </p:cNvSpPr>
          <p:nvPr>
            <p:ph type="body" idx="1"/>
          </p:nvPr>
        </p:nvSpPr>
        <p:spPr/>
        <p:txBody>
          <a:bodyPr/>
          <a:lstStyle/>
          <a:p>
            <a:pPr lvl="1"/>
            <a:r>
              <a:rPr lang="sl-SI" altLang="en-US" smtClean="0"/>
              <a:t>NOTRANJI</a:t>
            </a:r>
          </a:p>
          <a:p>
            <a:pPr lvl="2"/>
            <a:r>
              <a:rPr lang="sl-SI" altLang="en-US" smtClean="0"/>
              <a:t>RAM, ROM </a:t>
            </a:r>
          </a:p>
          <a:p>
            <a:pPr lvl="2"/>
            <a:endParaRPr lang="sl-SI" altLang="en-US" smtClean="0"/>
          </a:p>
          <a:p>
            <a:pPr lvl="1"/>
            <a:r>
              <a:rPr lang="sl-SI" altLang="en-US" smtClean="0"/>
              <a:t>ZUNANJI </a:t>
            </a:r>
          </a:p>
          <a:p>
            <a:pPr lvl="2"/>
            <a:r>
              <a:rPr lang="sl-SI" altLang="en-US" smtClean="0"/>
              <a:t>Disk, disketa, zgoščenka, USB ključ</a:t>
            </a:r>
          </a:p>
          <a:p>
            <a:pPr lvl="1">
              <a:buFont typeface="Wingdings 2" panose="05020102010507070707" pitchFamily="18" charset="2"/>
              <a:buNone/>
            </a:pPr>
            <a:endParaRPr lang="sl-SI" altLang="en-US" smtClean="0"/>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smtClean="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smtClean="0"/>
              <a:t>Pomnilnik </a:t>
            </a:r>
            <a:r>
              <a:rPr lang="sl-SI" altLang="en-US" sz="2000" dirty="0"/>
              <a:t>je prostor, kjer procesor </a:t>
            </a:r>
            <a:r>
              <a:rPr lang="sl-SI" altLang="en-US" sz="2000" dirty="0" smtClean="0"/>
              <a:t>začasno </a:t>
            </a:r>
            <a:r>
              <a:rPr lang="sl-SI" altLang="en-US" sz="2000" dirty="0"/>
              <a:t>shranjuje podatke in </a:t>
            </a:r>
            <a:r>
              <a:rPr lang="sl-SI" altLang="en-US" sz="2000" dirty="0" smtClean="0"/>
              <a:t>delujoče </a:t>
            </a:r>
            <a:r>
              <a:rPr lang="sl-SI" altLang="en-US" sz="2000" dirty="0"/>
              <a:t>(aktivne) programe.</a:t>
            </a:r>
          </a:p>
          <a:p>
            <a:pPr>
              <a:lnSpc>
                <a:spcPct val="80000"/>
              </a:lnSpc>
            </a:pPr>
            <a:r>
              <a:rPr lang="sl-SI" altLang="en-US" sz="2000" dirty="0"/>
              <a:t>Prostor je </a:t>
            </a:r>
            <a:r>
              <a:rPr lang="sl-SI" altLang="en-US" sz="2000" dirty="0" smtClean="0"/>
              <a:t>začasen </a:t>
            </a:r>
            <a:r>
              <a:rPr lang="sl-SI" altLang="en-US" sz="2000" dirty="0"/>
              <a:t>zato, ker ohranja podatke le dokler je </a:t>
            </a:r>
            <a:r>
              <a:rPr lang="sl-SI" altLang="en-US" sz="2000" dirty="0" smtClean="0"/>
              <a:t>priključeno na električno </a:t>
            </a:r>
            <a:r>
              <a:rPr lang="sl-SI" altLang="en-US" sz="2000" dirty="0"/>
              <a:t>napajanje.</a:t>
            </a:r>
          </a:p>
          <a:p>
            <a:pPr>
              <a:lnSpc>
                <a:spcPct val="80000"/>
              </a:lnSpc>
            </a:pPr>
            <a:r>
              <a:rPr lang="sl-SI" altLang="en-US" sz="2000" dirty="0"/>
              <a:t>Preden ugasnemo </a:t>
            </a:r>
            <a:r>
              <a:rPr lang="sl-SI" altLang="en-US" sz="2000" dirty="0" smtClean="0"/>
              <a:t>računalnik</a:t>
            </a:r>
            <a:r>
              <a:rPr lang="sl-SI" altLang="en-US" sz="2000" dirty="0"/>
              <a:t>, moramo podatke shraniti na medij za </a:t>
            </a:r>
            <a:r>
              <a:rPr lang="sl-SI" altLang="en-US" sz="2000" dirty="0" smtClean="0"/>
              <a:t>dolgoročnejše shranjevanje </a:t>
            </a:r>
            <a:r>
              <a:rPr lang="sl-SI" altLang="en-US" sz="2000" dirty="0"/>
              <a:t>(</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sl-SI" altLang="en-US" sz="1800" dirty="0" smtClean="0"/>
              <a:t>(</a:t>
            </a:r>
            <a:r>
              <a:rPr lang="en-US" sz="1800" dirty="0" smtClean="0"/>
              <a:t>od </a:t>
            </a:r>
            <a:r>
              <a:rPr lang="en-US" sz="1800" dirty="0"/>
              <a:t>5 ns </a:t>
            </a:r>
            <a:r>
              <a:rPr lang="en-US" sz="1800" dirty="0" smtClean="0"/>
              <a:t>do</a:t>
            </a:r>
            <a:r>
              <a:rPr lang="sl-SI" sz="1800" dirty="0" smtClean="0"/>
              <a:t> </a:t>
            </a:r>
            <a:r>
              <a:rPr lang="en-US" sz="1800" dirty="0" smtClean="0"/>
              <a:t>100 ns</a:t>
            </a:r>
            <a:r>
              <a:rPr lang="sl-SI" sz="1800" dirty="0" smtClean="0"/>
              <a:t>)</a:t>
            </a:r>
            <a:endParaRPr lang="sl-SI" altLang="en-US" sz="1800" dirty="0"/>
          </a:p>
          <a:p>
            <a:pPr lvl="1">
              <a:lnSpc>
                <a:spcPct val="80000"/>
              </a:lnSpc>
            </a:pPr>
            <a:endParaRPr lang="sl-SI" altLang="en-US" sz="1800" dirty="0" smtClean="0"/>
          </a:p>
          <a:p>
            <a:pPr lvl="1">
              <a:lnSpc>
                <a:spcPct val="80000"/>
              </a:lnSpc>
            </a:pPr>
            <a:r>
              <a:rPr lang="sl-SI" altLang="en-US" sz="1800" dirty="0" smtClean="0"/>
              <a:t>Vsi </a:t>
            </a:r>
            <a:r>
              <a:rPr lang="sl-SI" altLang="en-US" sz="1800" dirty="0"/>
              <a:t>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smtClean="0"/>
              <a:t>RAM = (</a:t>
            </a:r>
            <a:r>
              <a:rPr lang="sl-SI" dirty="0" err="1"/>
              <a:t>Random</a:t>
            </a:r>
            <a:r>
              <a:rPr lang="sl-SI" dirty="0"/>
              <a:t> Access </a:t>
            </a:r>
            <a:r>
              <a:rPr lang="sl-SI" dirty="0" err="1"/>
              <a:t>Memory</a:t>
            </a:r>
            <a:r>
              <a:rPr lang="sl-SI" dirty="0" smtClean="0"/>
              <a:t>),</a:t>
            </a:r>
          </a:p>
          <a:p>
            <a:r>
              <a:rPr lang="sl-SI" dirty="0" smtClean="0"/>
              <a:t>Je nepogrešljiv </a:t>
            </a:r>
            <a:r>
              <a:rPr lang="sl-SI" dirty="0"/>
              <a:t>del strojne opreme računalnika </a:t>
            </a:r>
            <a:endParaRPr lang="sl-SI" dirty="0" smtClean="0"/>
          </a:p>
          <a:p>
            <a:r>
              <a:rPr lang="sl-SI" dirty="0" smtClean="0"/>
              <a:t>Računalnik v RAM podatke zapisuje </a:t>
            </a:r>
            <a:r>
              <a:rPr lang="sl-SI" dirty="0"/>
              <a:t>in jih beremo iz njega. </a:t>
            </a:r>
            <a:endParaRPr lang="sl-SI" dirty="0" smtClean="0"/>
          </a:p>
          <a:p>
            <a:r>
              <a:rPr lang="sl-SI" dirty="0" smtClean="0"/>
              <a:t>Lahko </a:t>
            </a:r>
            <a:r>
              <a:rPr lang="sl-SI" dirty="0"/>
              <a:t>ga imenujemo tudi delovni pomnilnik. </a:t>
            </a:r>
            <a:endParaRPr lang="sl-SI" dirty="0" smtClean="0"/>
          </a:p>
          <a:p>
            <a:r>
              <a:rPr lang="sl-SI" dirty="0" smtClean="0"/>
              <a:t>Uporablja </a:t>
            </a:r>
            <a:r>
              <a:rPr lang="sl-SI" dirty="0"/>
              <a:t>se v </a:t>
            </a:r>
            <a:r>
              <a:rPr lang="sl-SI" dirty="0" smtClean="0"/>
              <a:t>vseh računalnikih </a:t>
            </a:r>
            <a:r>
              <a:rPr lang="sl-SI" dirty="0"/>
              <a:t>in </a:t>
            </a:r>
            <a:r>
              <a:rPr lang="sl-SI" dirty="0" smtClean="0"/>
              <a:t>tudi drugih </a:t>
            </a:r>
            <a:r>
              <a:rPr lang="sl-SI" dirty="0"/>
              <a:t>digitalnih napravah.</a:t>
            </a:r>
          </a:p>
          <a:p>
            <a:r>
              <a:rPr lang="sl-SI" dirty="0" smtClean="0"/>
              <a:t>Ločimo </a:t>
            </a:r>
            <a:r>
              <a:rPr lang="sl-SI" dirty="0"/>
              <a:t>dve vrsti RAM pomnilnikov: </a:t>
            </a:r>
            <a:endParaRPr lang="sl-SI" dirty="0" smtClean="0"/>
          </a:p>
          <a:p>
            <a:pPr lvl="1"/>
            <a:r>
              <a:rPr lang="sl-SI" dirty="0" smtClean="0"/>
              <a:t>dinamični </a:t>
            </a:r>
            <a:r>
              <a:rPr lang="sl-SI" dirty="0"/>
              <a:t>RAM (DRAM</a:t>
            </a:r>
            <a:r>
              <a:rPr lang="sl-SI" dirty="0" smtClean="0"/>
              <a:t>)</a:t>
            </a:r>
          </a:p>
          <a:p>
            <a:pPr lvl="1"/>
            <a:r>
              <a:rPr lang="sl-SI" dirty="0" smtClean="0"/>
              <a:t>statični </a:t>
            </a:r>
            <a:r>
              <a:rPr lang="sl-SI" dirty="0"/>
              <a:t>RAM (SRAM</a:t>
            </a:r>
            <a:r>
              <a:rPr lang="sl-SI" dirty="0" smtClean="0"/>
              <a:t>)</a:t>
            </a:r>
          </a:p>
          <a:p>
            <a:r>
              <a:rPr lang="sl-SI" dirty="0" smtClean="0"/>
              <a:t>Glavni </a:t>
            </a:r>
            <a:r>
              <a:rPr lang="sl-SI" dirty="0"/>
              <a:t>značilnosti pomnilnika sta kapaciteta (velikost), ki jo merimo v bajtih, ter čas dostopa do podatkov, ki je velikostnega razreda nekaj nanosekund.</a:t>
            </a:r>
          </a:p>
          <a:p>
            <a:r>
              <a:rPr lang="sl-SI" dirty="0" smtClean="0"/>
              <a:t>Lastnosti</a:t>
            </a:r>
            <a:r>
              <a:rPr lang="sl-SI" dirty="0"/>
              <a:t>: </a:t>
            </a:r>
            <a:endParaRPr lang="sl-SI" dirty="0" smtClean="0"/>
          </a:p>
          <a:p>
            <a:pPr lvl="1"/>
            <a:r>
              <a:rPr lang="sl-SI" dirty="0" smtClean="0"/>
              <a:t>branje </a:t>
            </a:r>
            <a:r>
              <a:rPr lang="sl-SI" dirty="0"/>
              <a:t>in pisanje je enako hitro </a:t>
            </a:r>
            <a:endParaRPr lang="sl-SI" dirty="0" smtClean="0"/>
          </a:p>
          <a:p>
            <a:pPr lvl="1"/>
            <a:r>
              <a:rPr lang="sl-SI" dirty="0" smtClean="0"/>
              <a:t>ob </a:t>
            </a:r>
            <a:r>
              <a:rPr lang="sl-SI" dirty="0"/>
              <a:t>izklopu pozabijo </a:t>
            </a:r>
            <a:endParaRPr lang="sl-SI" dirty="0" smtClean="0"/>
          </a:p>
          <a:p>
            <a:pPr lvl="1"/>
            <a:r>
              <a:rPr lang="sl-SI" dirty="0" smtClean="0"/>
              <a:t>uporabljajo </a:t>
            </a:r>
            <a:r>
              <a:rPr lang="sl-SI" dirty="0"/>
              <a:t>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a:t>
            </a:r>
            <a:r>
              <a:rPr lang="en-US" dirty="0" smtClean="0"/>
              <a:t>– </a:t>
            </a:r>
            <a:r>
              <a:rPr lang="sl-SI" dirty="0" smtClean="0"/>
              <a:t/>
            </a:r>
            <a:br>
              <a:rPr lang="sl-SI" dirty="0" smtClean="0"/>
            </a:br>
            <a:r>
              <a:rPr lang="en-US" dirty="0" smtClean="0"/>
              <a:t>(</a:t>
            </a: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smtClean="0"/>
              <a:t>Naloga </a:t>
            </a:r>
            <a:r>
              <a:rPr lang="sl-SI" dirty="0"/>
              <a:t>bralno-pisalnega pomnilnika je</a:t>
            </a:r>
            <a:r>
              <a:rPr lang="sl-SI" dirty="0" smtClean="0"/>
              <a:t>: </a:t>
            </a:r>
          </a:p>
          <a:p>
            <a:pPr>
              <a:buFontTx/>
              <a:buChar char="-"/>
            </a:pPr>
            <a:r>
              <a:rPr lang="sl-SI" dirty="0" smtClean="0"/>
              <a:t>pomnjenje programov, </a:t>
            </a:r>
            <a:r>
              <a:rPr lang="sl-SI" dirty="0"/>
              <a:t>ki se </a:t>
            </a:r>
            <a:r>
              <a:rPr lang="sl-SI" dirty="0" smtClean="0"/>
              <a:t>izvajajo,</a:t>
            </a:r>
          </a:p>
          <a:p>
            <a:pPr>
              <a:buFontTx/>
              <a:buChar char="-"/>
            </a:pPr>
            <a:r>
              <a:rPr lang="sl-SI" dirty="0" smtClean="0"/>
              <a:t>shranjevanje </a:t>
            </a:r>
            <a:r>
              <a:rPr lang="sl-SI" dirty="0"/>
              <a:t>delovnih podatkov </a:t>
            </a:r>
            <a:r>
              <a:rPr lang="sl-SI" dirty="0" smtClean="0"/>
              <a:t>in </a:t>
            </a:r>
            <a:r>
              <a:rPr lang="sl-SI" dirty="0"/>
              <a:t>rezultatov</a:t>
            </a:r>
            <a:r>
              <a:rPr lang="sl-SI" dirty="0" smtClean="0"/>
              <a:t>.</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a:t>
            </a:r>
            <a:r>
              <a:rPr lang="sl-SI" dirty="0" smtClean="0"/>
              <a:t>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Dinamični RAM (DRAM)</a:t>
            </a:r>
            <a:endParaRPr lang="en-US" dirty="0"/>
          </a:p>
        </p:txBody>
      </p:sp>
      <p:sp>
        <p:nvSpPr>
          <p:cNvPr id="3" name="Označba mesta vsebine 2"/>
          <p:cNvSpPr>
            <a:spLocks noGrp="1"/>
          </p:cNvSpPr>
          <p:nvPr>
            <p:ph idx="1"/>
          </p:nvPr>
        </p:nvSpPr>
        <p:spPr/>
        <p:txBody>
          <a:bodyPr>
            <a:normAutofit/>
          </a:bodyPr>
          <a:lstStyle/>
          <a:p>
            <a:r>
              <a:rPr lang="sl-SI" dirty="0" smtClean="0"/>
              <a:t>DRAM uporabljamo kot </a:t>
            </a:r>
            <a:r>
              <a:rPr lang="sl-SI" dirty="0"/>
              <a:t>glavni pomnilnik v </a:t>
            </a:r>
            <a:r>
              <a:rPr lang="sl-SI" dirty="0" smtClean="0"/>
              <a:t>računalnikih</a:t>
            </a:r>
          </a:p>
          <a:p>
            <a:r>
              <a:rPr lang="sl-SI" dirty="0" smtClean="0"/>
              <a:t>Poceni in </a:t>
            </a:r>
            <a:r>
              <a:rPr lang="sl-SI" dirty="0"/>
              <a:t>visoke gostote </a:t>
            </a:r>
            <a:r>
              <a:rPr lang="sl-SI" dirty="0" smtClean="0"/>
              <a:t>zapisa podatkov (bitov)</a:t>
            </a:r>
            <a:endParaRPr lang="sl-SI" dirty="0"/>
          </a:p>
          <a:p>
            <a:r>
              <a:rPr lang="sl-SI" dirty="0" smtClean="0"/>
              <a:t>Zaradi tehnologije delovanja potrebuje </a:t>
            </a:r>
            <a:r>
              <a:rPr lang="sl-SI" dirty="0"/>
              <a:t>signal, ki nekaj tisočkrat na sekundo osveži vsebino </a:t>
            </a:r>
            <a:r>
              <a:rPr lang="sl-SI" dirty="0" smtClean="0"/>
              <a:t>pomnilnika (vsakih </a:t>
            </a:r>
            <a:r>
              <a:rPr lang="sl-SI" dirty="0"/>
              <a:t>15 </a:t>
            </a:r>
            <a:r>
              <a:rPr lang="sl-SI" dirty="0" smtClean="0"/>
              <a:t>ms). </a:t>
            </a:r>
          </a:p>
          <a:p>
            <a:r>
              <a:rPr lang="sl-SI" dirty="0" smtClean="0"/>
              <a:t>Primer različnih tipov: </a:t>
            </a:r>
            <a:r>
              <a:rPr lang="it-IT" dirty="0" smtClean="0"/>
              <a:t>DDR</a:t>
            </a:r>
            <a:r>
              <a:rPr lang="it-IT" dirty="0"/>
              <a:t>, DDR2 in </a:t>
            </a:r>
            <a:r>
              <a:rPr lang="it-IT" dirty="0" smtClean="0"/>
              <a:t>DDR3</a:t>
            </a:r>
            <a:r>
              <a:rPr lang="sl-SI" dirty="0"/>
              <a:t>.</a:t>
            </a:r>
            <a:endParaRPr lang="sl-SI" dirty="0" smtClean="0"/>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Statični RAM (SRAM)</a:t>
            </a:r>
            <a:endParaRPr lang="en-US" dirty="0"/>
          </a:p>
        </p:txBody>
      </p:sp>
      <p:sp>
        <p:nvSpPr>
          <p:cNvPr id="3" name="Označba mesta vsebine 2"/>
          <p:cNvSpPr>
            <a:spLocks noGrp="1"/>
          </p:cNvSpPr>
          <p:nvPr>
            <p:ph idx="1"/>
          </p:nvPr>
        </p:nvSpPr>
        <p:spPr/>
        <p:txBody>
          <a:bodyPr>
            <a:normAutofit/>
          </a:bodyPr>
          <a:lstStyle/>
          <a:p>
            <a:r>
              <a:rPr lang="sl-SI" dirty="0" smtClean="0"/>
              <a:t>Statični </a:t>
            </a:r>
            <a:r>
              <a:rPr lang="sl-SI" dirty="0"/>
              <a:t>RAM (SRAM</a:t>
            </a:r>
            <a:r>
              <a:rPr lang="sl-SI" dirty="0" smtClean="0"/>
              <a:t>) ne </a:t>
            </a:r>
            <a:r>
              <a:rPr lang="sl-SI" dirty="0"/>
              <a:t>potrebuje osveževanja, </a:t>
            </a:r>
            <a:endParaRPr lang="sl-SI" dirty="0" smtClean="0"/>
          </a:p>
          <a:p>
            <a:r>
              <a:rPr lang="sl-SI" dirty="0" smtClean="0"/>
              <a:t>Omogoča </a:t>
            </a:r>
            <a:r>
              <a:rPr lang="sl-SI" dirty="0"/>
              <a:t>hitrejši dostop do </a:t>
            </a:r>
            <a:r>
              <a:rPr lang="sl-SI" dirty="0" smtClean="0"/>
              <a:t>podatkov</a:t>
            </a:r>
            <a:r>
              <a:rPr lang="sl-SI" dirty="0"/>
              <a:t> </a:t>
            </a:r>
            <a:r>
              <a:rPr lang="sl-SI" dirty="0" smtClean="0"/>
              <a:t>kot DRAM</a:t>
            </a:r>
          </a:p>
          <a:p>
            <a:r>
              <a:rPr lang="sl-SI" dirty="0" smtClean="0"/>
              <a:t>Je </a:t>
            </a:r>
            <a:r>
              <a:rPr lang="sl-SI" dirty="0"/>
              <a:t>dražji </a:t>
            </a:r>
            <a:r>
              <a:rPr lang="sl-SI" dirty="0" smtClean="0"/>
              <a:t>(okoli 30-krat dražji od DRAM), </a:t>
            </a:r>
            <a:endParaRPr lang="sl-SI" dirty="0"/>
          </a:p>
          <a:p>
            <a:r>
              <a:rPr lang="sl-SI" dirty="0" smtClean="0"/>
              <a:t>Potrebuje več </a:t>
            </a:r>
            <a:r>
              <a:rPr lang="sl-SI" dirty="0" err="1" smtClean="0"/>
              <a:t>el.moči</a:t>
            </a:r>
            <a:r>
              <a:rPr lang="sl-SI" dirty="0" smtClean="0"/>
              <a:t> </a:t>
            </a:r>
            <a:r>
              <a:rPr lang="sl-SI" dirty="0"/>
              <a:t>in proizvede </a:t>
            </a:r>
            <a:r>
              <a:rPr lang="sl-SI" dirty="0" smtClean="0"/>
              <a:t>več </a:t>
            </a:r>
            <a:r>
              <a:rPr lang="sl-SI" dirty="0"/>
              <a:t>toplote. </a:t>
            </a:r>
            <a:endParaRPr lang="sl-SI" dirty="0" smtClean="0"/>
          </a:p>
          <a:p>
            <a:r>
              <a:rPr lang="sl-SI" dirty="0" smtClean="0"/>
              <a:t>Zaradi </a:t>
            </a:r>
            <a:r>
              <a:rPr lang="sl-SI" dirty="0"/>
              <a:t>hitrosti delovanja uporabljamo </a:t>
            </a:r>
            <a:r>
              <a:rPr lang="sl-SI" dirty="0" smtClean="0"/>
              <a:t>statični </a:t>
            </a:r>
            <a:r>
              <a:rPr lang="sl-SI" dirty="0"/>
              <a:t>RAM v predpomnilnikih. </a:t>
            </a:r>
            <a:endParaRPr lang="sl-SI" dirty="0" smtClean="0"/>
          </a:p>
          <a:p>
            <a:endParaRPr lang="sl-SI" dirty="0" smtClean="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DANES</a:t>
            </a:r>
            <a:endParaRPr lang="en-US" dirty="0"/>
          </a:p>
        </p:txBody>
      </p:sp>
      <p:sp>
        <p:nvSpPr>
          <p:cNvPr id="3" name="Označba mesta vsebine 2"/>
          <p:cNvSpPr>
            <a:spLocks noGrp="1"/>
          </p:cNvSpPr>
          <p:nvPr>
            <p:ph idx="1"/>
          </p:nvPr>
        </p:nvSpPr>
        <p:spPr/>
        <p:txBody>
          <a:bodyPr/>
          <a:lstStyle/>
          <a:p>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593436" y="3505025"/>
            <a:ext cx="9782801" cy="267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smtClean="0"/>
              <a:t>RAČUNALNIŠKA PISMENOST</a:t>
            </a:r>
          </a:p>
        </p:txBody>
      </p:sp>
      <p:sp>
        <p:nvSpPr>
          <p:cNvPr id="59395" name="Ograda vsebine 2"/>
          <p:cNvSpPr>
            <a:spLocks noGrp="1"/>
          </p:cNvSpPr>
          <p:nvPr>
            <p:ph idx="1"/>
          </p:nvPr>
        </p:nvSpPr>
        <p:spPr/>
        <p:txBody>
          <a:bodyPr/>
          <a:lstStyle/>
          <a:p>
            <a:pPr eaLnBrk="1" hangingPunct="1"/>
            <a:r>
              <a:rPr lang="sl-SI" altLang="en-US" smtClean="0"/>
              <a:t>Računalniška pismenost so:</a:t>
            </a:r>
          </a:p>
          <a:p>
            <a:pPr eaLnBrk="1" hangingPunct="1">
              <a:buFont typeface="Wingdings 2" panose="05020102010507070707" pitchFamily="18" charset="2"/>
              <a:buNone/>
            </a:pPr>
            <a:r>
              <a:rPr lang="sl-SI" altLang="en-US" smtClean="0"/>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smtClean="0"/>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smtClean="0"/>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smtClean="0"/>
              <a:t>(Read Only Memory)</a:t>
            </a:r>
            <a:r>
              <a:rPr lang="sl-SI" altLang="en-US" smtClean="0"/>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smtClean="0"/>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a:t>
            </a:r>
            <a:r>
              <a:rPr lang="sl-SI" dirty="0" smtClean="0"/>
              <a:t>je </a:t>
            </a:r>
            <a:r>
              <a:rPr lang="sl-SI" dirty="0"/>
              <a:t>bralni pomnilnik, iz katerega lahko samo beremo, </a:t>
            </a:r>
            <a:r>
              <a:rPr lang="sl-SI" dirty="0" smtClean="0"/>
              <a:t>ne moremo </a:t>
            </a:r>
            <a:r>
              <a:rPr lang="sl-SI" dirty="0"/>
              <a:t>pa vanj vpisovati. </a:t>
            </a:r>
            <a:endParaRPr lang="sl-SI" dirty="0" smtClean="0"/>
          </a:p>
          <a:p>
            <a:pPr marL="0" indent="0">
              <a:buNone/>
            </a:pPr>
            <a:r>
              <a:rPr lang="sl-SI" dirty="0" smtClean="0"/>
              <a:t>Tovrstni </a:t>
            </a:r>
            <a:r>
              <a:rPr lang="sl-SI" dirty="0"/>
              <a:t>pomnilnik v osebnem </a:t>
            </a:r>
            <a:r>
              <a:rPr lang="sl-SI" dirty="0" smtClean="0"/>
              <a:t>računalniku </a:t>
            </a:r>
            <a:r>
              <a:rPr lang="sl-SI" dirty="0"/>
              <a:t>se imenuje ROMBIOS</a:t>
            </a:r>
            <a:r>
              <a:rPr lang="sl-SI" dirty="0" smtClean="0"/>
              <a:t>.  V </a:t>
            </a:r>
            <a:r>
              <a:rPr lang="sl-SI" dirty="0"/>
              <a:t>njem so shranjeni podatki o strojni opremi in osnovna navodila za </a:t>
            </a:r>
            <a:r>
              <a:rPr lang="sl-SI" dirty="0" smtClean="0"/>
              <a:t>zagon računalnika</a:t>
            </a:r>
            <a:r>
              <a:rPr lang="sl-SI" dirty="0"/>
              <a:t>. </a:t>
            </a:r>
            <a:endParaRPr lang="sl-SI" dirty="0" smtClean="0"/>
          </a:p>
          <a:p>
            <a:pPr marL="0" indent="0">
              <a:buNone/>
            </a:pPr>
            <a:r>
              <a:rPr lang="sl-SI" dirty="0" smtClean="0"/>
              <a:t>Podatki </a:t>
            </a:r>
            <a:r>
              <a:rPr lang="sl-SI" dirty="0"/>
              <a:t>se v ROM </a:t>
            </a:r>
            <a:r>
              <a:rPr lang="sl-SI" dirty="0" err="1"/>
              <a:t>ponavadi</a:t>
            </a:r>
            <a:r>
              <a:rPr lang="sl-SI" dirty="0"/>
              <a:t> zapišejo že med postopkom izdelave </a:t>
            </a:r>
            <a:r>
              <a:rPr lang="sl-SI" dirty="0" smtClean="0"/>
              <a:t>računalnika. </a:t>
            </a:r>
          </a:p>
          <a:p>
            <a:pPr marL="0" indent="0">
              <a:buNone/>
            </a:pPr>
            <a:r>
              <a:rPr lang="sl-SI" dirty="0" smtClean="0"/>
              <a:t>Prav </a:t>
            </a:r>
            <a:r>
              <a:rPr lang="sl-SI" dirty="0"/>
              <a:t>tako se ti podatki ne izbrišejo, ko ugasnemo </a:t>
            </a:r>
            <a:r>
              <a:rPr lang="sl-SI" dirty="0" smtClean="0"/>
              <a:t>računalnik</a:t>
            </a:r>
            <a:r>
              <a:rPr lang="sl-SI" dirty="0"/>
              <a:t>!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smtClean="0"/>
              <a:t>Aplikacijski programi v ROM ne morejo zapisovati podatkov. </a:t>
            </a:r>
          </a:p>
          <a:p>
            <a:pPr marL="0" indent="0">
              <a:buNone/>
            </a:pPr>
            <a:r>
              <a:rPr lang="sl-SI" sz="1600" dirty="0" smtClean="0"/>
              <a:t>Ko zaženemo računalnik se izvede več korakov, kot so:</a:t>
            </a:r>
          </a:p>
          <a:p>
            <a:pPr>
              <a:buFontTx/>
              <a:buChar char="-"/>
            </a:pPr>
            <a:r>
              <a:rPr lang="sl-SI" sz="1600" dirty="0" smtClean="0"/>
              <a:t>inicializacija BIOS-a, </a:t>
            </a:r>
          </a:p>
          <a:p>
            <a:pPr>
              <a:buFontTx/>
              <a:buChar char="-"/>
            </a:pPr>
            <a:r>
              <a:rPr lang="sl-SI" sz="1600" dirty="0" smtClean="0"/>
              <a:t>nalaganje operacijskega sistema, </a:t>
            </a:r>
          </a:p>
          <a:p>
            <a:pPr>
              <a:buFontTx/>
              <a:buChar char="-"/>
            </a:pPr>
            <a:r>
              <a:rPr lang="sl-SI" sz="1600" dirty="0" smtClean="0"/>
              <a:t>inicializacija naprav </a:t>
            </a:r>
          </a:p>
          <a:p>
            <a:pPr>
              <a:buFontTx/>
              <a:buChar char="-"/>
            </a:pPr>
            <a:r>
              <a:rPr lang="sl-SI" sz="1600" dirty="0" smtClean="0"/>
              <a:t>in prikaz pogovornega okna za vnos gesla za prijavo. </a:t>
            </a:r>
          </a:p>
          <a:p>
            <a:pPr marL="0" indent="0">
              <a:buNone/>
            </a:pPr>
            <a:r>
              <a:rPr lang="sl-SI" sz="1600" dirty="0" smtClean="0"/>
              <a:t>Takoj po zagonu računalnika se najprej izvede POST (</a:t>
            </a:r>
            <a:r>
              <a:rPr lang="sl-SI" sz="1600" dirty="0" err="1" smtClean="0"/>
              <a:t>Power</a:t>
            </a:r>
            <a:r>
              <a:rPr lang="sl-SI" sz="1600" dirty="0" smtClean="0"/>
              <a:t> On </a:t>
            </a:r>
            <a:r>
              <a:rPr lang="sl-SI" sz="1600" dirty="0" err="1" smtClean="0"/>
              <a:t>Self</a:t>
            </a:r>
            <a:r>
              <a:rPr lang="sl-SI" sz="1600" dirty="0" smtClean="0"/>
              <a:t> Test) rutina.</a:t>
            </a:r>
          </a:p>
          <a:p>
            <a:pPr marL="0" indent="0">
              <a:buNone/>
            </a:pPr>
            <a:r>
              <a:rPr lang="sl-SI" sz="1600" dirty="0" smtClean="0"/>
              <a:t>POST preveri:</a:t>
            </a:r>
          </a:p>
          <a:p>
            <a:pPr>
              <a:buFontTx/>
              <a:buChar char="-"/>
            </a:pPr>
            <a:r>
              <a:rPr lang="sl-SI" sz="1600" dirty="0" smtClean="0"/>
              <a:t>koliko pomnilnika je na voljo in </a:t>
            </a:r>
          </a:p>
          <a:p>
            <a:pPr>
              <a:buFontTx/>
              <a:buChar char="-"/>
            </a:pPr>
            <a:r>
              <a:rPr lang="sl-SI" sz="1600" dirty="0" smtClean="0"/>
              <a:t>ali so prisotne vse naprave potrebne za zagon operacijskega sistema (npr. tipkovnica). </a:t>
            </a:r>
          </a:p>
          <a:p>
            <a:pPr marL="0" indent="0">
              <a:buNone/>
            </a:pPr>
            <a:r>
              <a:rPr lang="sl-SI" sz="1600" dirty="0" smtClean="0"/>
              <a:t>Takoj po tej rutini BIOS v računalniku poišče zagonski disk in najprej prebere prvi sektor diska, ki vsebuje </a:t>
            </a:r>
            <a:r>
              <a:rPr lang="sl-SI" sz="1600" dirty="0" err="1" smtClean="0"/>
              <a:t>Master</a:t>
            </a:r>
            <a:r>
              <a:rPr lang="sl-SI" sz="1600" dirty="0" smtClean="0"/>
              <a:t> </a:t>
            </a:r>
            <a:r>
              <a:rPr lang="sl-SI" sz="1600" dirty="0" err="1" smtClean="0"/>
              <a:t>Boot</a:t>
            </a:r>
            <a:r>
              <a:rPr lang="sl-SI" sz="1600" dirty="0" smtClean="0"/>
              <a:t> </a:t>
            </a:r>
            <a:r>
              <a:rPr lang="sl-SI" sz="1600" dirty="0" err="1" smtClean="0"/>
              <a:t>Record</a:t>
            </a:r>
            <a:r>
              <a:rPr lang="sl-SI" sz="1600" dirty="0" smtClean="0"/>
              <a:t> in tabelo particij (</a:t>
            </a:r>
            <a:r>
              <a:rPr lang="sl-SI" sz="1600" dirty="0" err="1" smtClean="0"/>
              <a:t>Partition</a:t>
            </a:r>
            <a:r>
              <a:rPr lang="sl-SI" sz="1600" dirty="0" smtClean="0"/>
              <a:t> Table). </a:t>
            </a:r>
          </a:p>
          <a:p>
            <a:pPr marL="0" indent="0">
              <a:buNone/>
            </a:pPr>
            <a:r>
              <a:rPr lang="sl-SI" sz="1600" dirty="0" smtClean="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smtClean="0"/>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smtClean="0"/>
          </a:p>
          <a:p>
            <a:r>
              <a:rPr lang="sl-SI" altLang="en-US" smtClean="0"/>
              <a:t>disk </a:t>
            </a:r>
          </a:p>
          <a:p>
            <a:r>
              <a:rPr lang="sl-SI" altLang="en-US" smtClean="0"/>
              <a:t>disketa </a:t>
            </a:r>
          </a:p>
          <a:p>
            <a:r>
              <a:rPr lang="sl-SI" altLang="en-US" smtClean="0"/>
              <a:t>zgoščenka (plošča CD, plošča CD-ROM, plošča DVD, plošča DVD-ROM) </a:t>
            </a:r>
          </a:p>
          <a:p>
            <a:endParaRPr lang="sl-SI" altLang="en-US" smtClean="0"/>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smtClean="0"/>
              <a:t>pomnilnik USB </a:t>
            </a:r>
          </a:p>
          <a:p>
            <a:r>
              <a:rPr lang="sl-SI" altLang="en-US" smtClean="0"/>
              <a:t>tračna kaseta </a:t>
            </a:r>
          </a:p>
          <a:p>
            <a:r>
              <a:rPr lang="sl-SI" altLang="en-US" smtClean="0"/>
              <a:t>magnetno optični disk </a:t>
            </a:r>
          </a:p>
          <a:p>
            <a:r>
              <a:rPr lang="sl-SI" altLang="en-US" smtClean="0"/>
              <a:t>spominske kartice </a:t>
            </a:r>
          </a:p>
          <a:p>
            <a:r>
              <a:rPr lang="sl-SI" altLang="en-US" smtClean="0"/>
              <a:t>blu ray </a:t>
            </a:r>
          </a:p>
          <a:p>
            <a:r>
              <a:rPr lang="sl-SI" altLang="en-US" smtClean="0"/>
              <a:t>HD DVD </a:t>
            </a:r>
          </a:p>
          <a:p>
            <a:endParaRPr lang="sl-SI" altLang="en-US" smtClean="0"/>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7" y="1600200"/>
            <a:ext cx="6229168" cy="4572000"/>
          </a:xfrm>
        </p:spPr>
        <p:txBody>
          <a:bodyPr>
            <a:normAutofit lnSpcReduction="10000"/>
          </a:bodyPr>
          <a:lstStyle/>
          <a:p>
            <a:r>
              <a:rPr lang="sl-SI" altLang="en-US" dirty="0" smtClean="0"/>
              <a:t>Najpomembnejša enota </a:t>
            </a:r>
            <a:r>
              <a:rPr lang="sl-SI" altLang="en-US" dirty="0"/>
              <a:t>za masovno shranjevanje podatkov. </a:t>
            </a:r>
          </a:p>
          <a:p>
            <a:r>
              <a:rPr lang="sl-SI" altLang="en-US" dirty="0" smtClean="0"/>
              <a:t>Računalnik podatke iz diska prenese v delovni </a:t>
            </a:r>
            <a:r>
              <a:rPr lang="sl-SI" altLang="en-US" dirty="0"/>
              <a:t>pomnilnik in jih po obdelavi na </a:t>
            </a:r>
            <a:r>
              <a:rPr lang="sl-SI" altLang="en-US" dirty="0" smtClean="0"/>
              <a:t>disk "vrne". </a:t>
            </a:r>
            <a:r>
              <a:rPr lang="sl-SI" altLang="en-US" dirty="0"/>
              <a:t> </a:t>
            </a:r>
          </a:p>
          <a:p>
            <a:r>
              <a:rPr lang="sl-SI" altLang="en-US" dirty="0"/>
              <a:t>Kvaliteto diska </a:t>
            </a:r>
            <a:r>
              <a:rPr lang="sl-SI" altLang="en-US" dirty="0" smtClean="0"/>
              <a:t>določa:</a:t>
            </a:r>
          </a:p>
          <a:p>
            <a:pPr lvl="1"/>
            <a:r>
              <a:rPr lang="sl-SI" altLang="en-US" dirty="0" smtClean="0"/>
              <a:t>zmogljivost </a:t>
            </a:r>
            <a:r>
              <a:rPr lang="sl-SI" altLang="en-US" dirty="0"/>
              <a:t>(koliko  podatkov lahko zapišemo nanj) </a:t>
            </a:r>
          </a:p>
          <a:p>
            <a:pPr lvl="1"/>
            <a:r>
              <a:rPr lang="sl-SI" altLang="en-US" dirty="0" smtClean="0"/>
              <a:t>povprečen </a:t>
            </a:r>
            <a:r>
              <a:rPr lang="sl-SI" altLang="en-US" dirty="0"/>
              <a:t>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smtClean="0"/>
              <a:t>Sestavni </a:t>
            </a:r>
            <a:r>
              <a:rPr lang="sl-SI" dirty="0"/>
              <a:t>deli </a:t>
            </a:r>
            <a:r>
              <a:rPr lang="sl-SI" dirty="0" smtClean="0"/>
              <a:t>diska so</a:t>
            </a:r>
            <a:r>
              <a:rPr lang="sl-SI" dirty="0"/>
              <a:t>:</a:t>
            </a:r>
          </a:p>
          <a:p>
            <a:pPr lvl="1"/>
            <a:r>
              <a:rPr lang="sl-SI" dirty="0" smtClean="0"/>
              <a:t>plošče </a:t>
            </a:r>
            <a:r>
              <a:rPr lang="sl-SI" dirty="0"/>
              <a:t>z magnetnim medijem in bralno-pisalne glave,</a:t>
            </a:r>
          </a:p>
          <a:p>
            <a:pPr lvl="1"/>
            <a:r>
              <a:rPr lang="sl-SI" dirty="0" smtClean="0"/>
              <a:t>elektronika </a:t>
            </a:r>
            <a:r>
              <a:rPr lang="sl-SI" dirty="0"/>
              <a:t>za branje in pisanje,</a:t>
            </a:r>
          </a:p>
          <a:p>
            <a:pPr lvl="1"/>
            <a:r>
              <a:rPr lang="sl-SI" dirty="0" smtClean="0"/>
              <a:t>elektromehanski </a:t>
            </a:r>
            <a:r>
              <a:rPr lang="sl-SI" dirty="0" err="1"/>
              <a:t>servo</a:t>
            </a:r>
            <a:r>
              <a:rPr lang="sl-SI" dirty="0"/>
              <a:t> in krmilni sistem,</a:t>
            </a:r>
          </a:p>
          <a:p>
            <a:pPr lvl="1"/>
            <a:r>
              <a:rPr lang="sl-SI" dirty="0" smtClean="0"/>
              <a:t>krmilnik </a:t>
            </a:r>
            <a:r>
              <a:rPr lang="sl-SI" dirty="0"/>
              <a:t>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smtClean="0"/>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smtClean="0"/>
              <a:t>Disk so izmili leta 1956</a:t>
            </a:r>
          </a:p>
          <a:p>
            <a:r>
              <a:rPr lang="sl-SI" altLang="en-US" sz="2400" dirty="0" smtClean="0"/>
              <a:t>Zmogljivost 5 MB</a:t>
            </a:r>
          </a:p>
          <a:p>
            <a:r>
              <a:rPr lang="sl-SI" altLang="en-US" sz="2400" dirty="0" smtClean="0"/>
              <a:t>Zasedal prostora kot dva hladilnika</a:t>
            </a:r>
          </a:p>
          <a:p>
            <a:r>
              <a:rPr lang="sl-SI" altLang="en-US" sz="2400" dirty="0" smtClean="0"/>
              <a:t>Ni ga bilo mogoče kupiti zaradi tako velike cene ampak samo najeti za 35.000 dolarjev na leto</a:t>
            </a:r>
          </a:p>
          <a:p>
            <a:endParaRPr lang="sl-SI" altLang="en-US" dirty="0" smtClean="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smtClean="0"/>
              <a:t>Diski </a:t>
            </a:r>
            <a:r>
              <a:rPr lang="sl-SI" dirty="0"/>
              <a:t>se med uporabo vrtijo s stalno hitrostjo. </a:t>
            </a:r>
            <a:endParaRPr lang="sl-SI" dirty="0" smtClean="0"/>
          </a:p>
          <a:p>
            <a:r>
              <a:rPr lang="sl-SI" dirty="0" smtClean="0"/>
              <a:t>Podatki </a:t>
            </a:r>
            <a:r>
              <a:rPr lang="sl-SI" dirty="0"/>
              <a:t>so na površini diska shranjeni v obliki koncentričnih sledi. </a:t>
            </a:r>
            <a:endParaRPr lang="sl-SI" dirty="0" smtClean="0"/>
          </a:p>
          <a:p>
            <a:r>
              <a:rPr lang="sl-SI" dirty="0" smtClean="0"/>
              <a:t>Na </a:t>
            </a:r>
            <a:r>
              <a:rPr lang="sl-SI" dirty="0"/>
              <a:t>vsaki sledi je zapisano enako število bitov, zato so zapisi v sredini bolj gosti, kot ob zunanjem robu diska. Zato je hitrost zapisa na notranjih sledeh hitrejša, na zunanjih pa počasnejša</a:t>
            </a:r>
            <a:r>
              <a:rPr lang="sl-SI" dirty="0" smtClean="0"/>
              <a:t>..</a:t>
            </a:r>
            <a:endParaRPr lang="sl-SI" dirty="0"/>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smtClean="0"/>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a:t>
            </a:r>
            <a:r>
              <a:rPr lang="sl-SI" dirty="0" smtClean="0"/>
              <a:t>– hitrost</a:t>
            </a:r>
            <a:endParaRPr lang="en-US" dirty="0"/>
          </a:p>
        </p:txBody>
      </p:sp>
      <p:sp>
        <p:nvSpPr>
          <p:cNvPr id="3" name="Označba mesta vsebine 2"/>
          <p:cNvSpPr>
            <a:spLocks noGrp="1"/>
          </p:cNvSpPr>
          <p:nvPr>
            <p:ph idx="1"/>
          </p:nvPr>
        </p:nvSpPr>
        <p:spPr/>
        <p:txBody>
          <a:bodyPr/>
          <a:lstStyle/>
          <a:p>
            <a:r>
              <a:rPr lang="sl-SI" dirty="0" smtClean="0"/>
              <a:t>Hitrost </a:t>
            </a:r>
            <a:r>
              <a:rPr lang="sl-SI" dirty="0"/>
              <a:t>vrtenja neposredno vpliva </a:t>
            </a:r>
            <a:r>
              <a:rPr lang="sl-SI" dirty="0" smtClean="0"/>
              <a:t>na </a:t>
            </a:r>
            <a:r>
              <a:rPr lang="sl-SI" dirty="0"/>
              <a:t>čas dostopa in prenosa podatkov. </a:t>
            </a:r>
            <a:endParaRPr lang="sl-SI" dirty="0" smtClean="0"/>
          </a:p>
          <a:p>
            <a:pPr lvl="1"/>
            <a:r>
              <a:rPr lang="sl-SI" dirty="0" smtClean="0"/>
              <a:t>Sodobni </a:t>
            </a:r>
            <a:r>
              <a:rPr lang="sl-SI" dirty="0"/>
              <a:t>diski vrtijo s hitrostjo do 7200 vrtljajev na minuto</a:t>
            </a:r>
            <a:r>
              <a:rPr lang="sl-SI" dirty="0" smtClean="0"/>
              <a:t>.</a:t>
            </a:r>
          </a:p>
          <a:p>
            <a:r>
              <a:rPr lang="sl-SI" dirty="0" smtClean="0"/>
              <a:t>Hitrost </a:t>
            </a:r>
            <a:r>
              <a:rPr lang="sl-SI" dirty="0"/>
              <a:t>prenosa podatkov</a:t>
            </a:r>
          </a:p>
          <a:p>
            <a:pPr lvl="1"/>
            <a:r>
              <a:rPr lang="sl-SI" dirty="0"/>
              <a:t>Hitrost prenosa merimo v bitih na sekundo. Ta je odvisna od hitrosti vrtenja in gostote zapisa na disku</a:t>
            </a:r>
            <a:r>
              <a:rPr lang="sl-SI" dirty="0" smtClean="0"/>
              <a:t>.</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smtClean="0"/>
              <a:t>Podatki </a:t>
            </a:r>
            <a:r>
              <a:rPr lang="sl-SI" sz="2000" dirty="0"/>
              <a:t>so na disku zapisani v obliki koncentričnih krogov, te imenujemo sledi. </a:t>
            </a:r>
            <a:endParaRPr lang="sl-SI" sz="2000" dirty="0" smtClean="0"/>
          </a:p>
          <a:p>
            <a:r>
              <a:rPr lang="sl-SI" sz="2000" dirty="0" smtClean="0"/>
              <a:t>Vse </a:t>
            </a:r>
            <a:r>
              <a:rPr lang="sl-SI" sz="2000" dirty="0"/>
              <a:t>sledi na vseh ploščah predstavljajo cilindre. Sledi so razdeljene na sektorje.</a:t>
            </a:r>
          </a:p>
          <a:p>
            <a:r>
              <a:rPr lang="sl-SI" sz="2000" dirty="0"/>
              <a:t>Vsak sektor ima na začetku zapisan naslov sektorja, potem podatke in na koncu podatke za kontrolo zapisa</a:t>
            </a:r>
            <a:r>
              <a:rPr lang="sl-SI" dirty="0" smtClean="0"/>
              <a:t>.</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a:t>
            </a:r>
            <a:r>
              <a:rPr lang="sl-SI" dirty="0" smtClean="0"/>
              <a:t>tabela</a:t>
            </a:r>
            <a:endParaRPr lang="en-US" dirty="0"/>
          </a:p>
        </p:txBody>
      </p:sp>
      <p:sp>
        <p:nvSpPr>
          <p:cNvPr id="3" name="Označba mesta vsebine 2"/>
          <p:cNvSpPr>
            <a:spLocks noGrp="1"/>
          </p:cNvSpPr>
          <p:nvPr>
            <p:ph idx="1"/>
          </p:nvPr>
        </p:nvSpPr>
        <p:spPr/>
        <p:txBody>
          <a:bodyPr>
            <a:normAutofit lnSpcReduction="10000"/>
          </a:bodyPr>
          <a:lstStyle/>
          <a:p>
            <a:r>
              <a:rPr lang="sl-SI" dirty="0" smtClean="0"/>
              <a:t>Datoteke </a:t>
            </a:r>
            <a:r>
              <a:rPr lang="sl-SI" dirty="0"/>
              <a:t>so shranjene v več sektorjih. </a:t>
            </a:r>
            <a:endParaRPr lang="sl-SI" dirty="0" smtClean="0"/>
          </a:p>
          <a:p>
            <a:r>
              <a:rPr lang="sl-SI" dirty="0" smtClean="0"/>
              <a:t>Na </a:t>
            </a:r>
            <a:r>
              <a:rPr lang="sl-SI" dirty="0"/>
              <a:t>začetku diska je rezerviran prostor za FAT (File </a:t>
            </a:r>
            <a:r>
              <a:rPr lang="sl-SI" dirty="0" err="1"/>
              <a:t>Allocation</a:t>
            </a:r>
            <a:r>
              <a:rPr lang="sl-SI" dirty="0"/>
              <a:t> Table) tabelo. </a:t>
            </a:r>
            <a:endParaRPr lang="sl-SI" dirty="0" smtClean="0"/>
          </a:p>
          <a:p>
            <a:r>
              <a:rPr lang="sl-SI" dirty="0" smtClean="0"/>
              <a:t>V </a:t>
            </a:r>
            <a:r>
              <a:rPr lang="sl-SI" dirty="0"/>
              <a:t>tej tabeli so podatki o lokaciji datotek na disku. </a:t>
            </a:r>
            <a:endParaRPr lang="sl-SI" dirty="0" smtClean="0"/>
          </a:p>
          <a:p>
            <a:r>
              <a:rPr lang="sl-SI" dirty="0" smtClean="0"/>
              <a:t>Kadar </a:t>
            </a:r>
            <a:r>
              <a:rPr lang="sl-SI" dirty="0"/>
              <a:t>želimo z diska prebrati datoteko, potem operacijski sistem v FAT tabeli poišče podatke o lokaciji datoteke na disku. </a:t>
            </a:r>
            <a:endParaRPr lang="sl-SI" dirty="0" smtClean="0"/>
          </a:p>
          <a:p>
            <a:r>
              <a:rPr lang="sl-SI" dirty="0" smtClean="0"/>
              <a:t>To </a:t>
            </a:r>
            <a:r>
              <a:rPr lang="sl-SI" dirty="0"/>
              <a:t>pomeni, da so za vsako datoteko vpisani vsi sektorji v katerih je shranjena posamezna datoteka. </a:t>
            </a:r>
            <a:endParaRPr lang="sl-SI" dirty="0" smtClean="0"/>
          </a:p>
          <a:p>
            <a:r>
              <a:rPr lang="sl-SI" dirty="0" smtClean="0"/>
              <a:t>Daljše </a:t>
            </a:r>
            <a:r>
              <a:rPr lang="sl-SI" dirty="0"/>
              <a:t>datoteke </a:t>
            </a:r>
            <a:r>
              <a:rPr lang="sl-SI" dirty="0" smtClean="0"/>
              <a:t>so razpršene </a:t>
            </a:r>
            <a:r>
              <a:rPr lang="sl-SI" dirty="0"/>
              <a:t>po </a:t>
            </a:r>
            <a:r>
              <a:rPr lang="sl-SI" dirty="0" smtClean="0"/>
              <a:t>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smtClean="0"/>
              <a:t>Particije</a:t>
            </a:r>
            <a:endParaRPr lang="sl-SI" sz="2400" dirty="0"/>
          </a:p>
          <a:p>
            <a:pPr lvl="1"/>
            <a:r>
              <a:rPr lang="sl-SI" sz="2000" dirty="0" smtClean="0"/>
              <a:t>Disk je razdeljen na </a:t>
            </a:r>
            <a:r>
              <a:rPr lang="sl-SI" sz="2000" dirty="0"/>
              <a:t>več logičnih </a:t>
            </a:r>
            <a:r>
              <a:rPr lang="sl-SI" sz="2000" dirty="0" smtClean="0"/>
              <a:t>diskov (C:, D:).</a:t>
            </a:r>
          </a:p>
          <a:p>
            <a:r>
              <a:rPr lang="sl-SI" sz="2400" dirty="0" smtClean="0"/>
              <a:t>Formatiranje</a:t>
            </a:r>
            <a:endParaRPr lang="sl-SI" sz="2400" dirty="0"/>
          </a:p>
          <a:p>
            <a:pPr lvl="1"/>
            <a:r>
              <a:rPr lang="sl-SI" sz="2000" dirty="0"/>
              <a:t>Ko disk vgradimo v računalnik po potrebi naredimo particije, potem pa ga pred uporabo še formatiramo. </a:t>
            </a:r>
            <a:endParaRPr lang="sl-SI" sz="2000" dirty="0" smtClean="0"/>
          </a:p>
          <a:p>
            <a:pPr lvl="1"/>
            <a:r>
              <a:rPr lang="sl-SI" sz="2000" dirty="0" smtClean="0"/>
              <a:t>S </a:t>
            </a:r>
            <a:r>
              <a:rPr lang="sl-SI" sz="2000" dirty="0"/>
              <a:t>formatiranjem obnovimo adrese sektorjev in istočasno preizkusimo podatkovni del sektorjev. </a:t>
            </a:r>
            <a:endParaRPr lang="sl-SI" sz="2000" dirty="0" smtClean="0"/>
          </a:p>
          <a:p>
            <a:pPr lvl="1"/>
            <a:r>
              <a:rPr lang="sl-SI" sz="2000" dirty="0" smtClean="0"/>
              <a:t>Večina </a:t>
            </a:r>
            <a:r>
              <a:rPr lang="sl-SI" sz="2000" dirty="0"/>
              <a:t>programov za formatiranje uniči zapisane podatke, zato moramo biti pri uporabi teh programov previdni. </a:t>
            </a:r>
            <a:endParaRPr lang="sl-SI" sz="2000" dirty="0" smtClean="0"/>
          </a:p>
          <a:p>
            <a:pPr lvl="1"/>
            <a:r>
              <a:rPr lang="sl-SI" sz="2000" dirty="0" smtClean="0"/>
              <a:t>Formatiranje </a:t>
            </a:r>
            <a:r>
              <a:rPr lang="sl-SI" sz="2000" dirty="0"/>
              <a:t>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smtClean="0"/>
              <a:t>Na </a:t>
            </a:r>
            <a:r>
              <a:rPr lang="sl-SI" sz="2000" dirty="0"/>
              <a:t>diskih shranjujemo, spreminjamo in brišemo datoteke. Po nekem času se pojavi razdrobljenost podatkov. </a:t>
            </a:r>
            <a:endParaRPr lang="sl-SI" sz="2000" dirty="0" smtClean="0"/>
          </a:p>
          <a:p>
            <a:pPr lvl="1"/>
            <a:r>
              <a:rPr lang="sl-SI" sz="2000" dirty="0" smtClean="0"/>
              <a:t>Posledica </a:t>
            </a:r>
            <a:r>
              <a:rPr lang="sl-SI" sz="2000" dirty="0"/>
              <a:t>tega je, da se delo pri branju in shranjevanju datotek upočasni. </a:t>
            </a:r>
            <a:endParaRPr lang="sl-SI" sz="2000" dirty="0" smtClean="0"/>
          </a:p>
          <a:p>
            <a:r>
              <a:rPr lang="sl-SI" sz="2400" dirty="0" smtClean="0"/>
              <a:t>Program </a:t>
            </a:r>
            <a:r>
              <a:rPr lang="sl-SI" sz="2400" dirty="0"/>
              <a:t>za </a:t>
            </a:r>
            <a:r>
              <a:rPr lang="sl-SI" sz="2400" dirty="0" err="1"/>
              <a:t>defragmentiranje</a:t>
            </a:r>
            <a:r>
              <a:rPr lang="sl-SI" sz="2400" dirty="0"/>
              <a:t> je orodje, ki preuredi podatke na disku. </a:t>
            </a:r>
            <a:endParaRPr lang="sl-SI" sz="2400" dirty="0" smtClean="0"/>
          </a:p>
          <a:p>
            <a:r>
              <a:rPr lang="sl-SI" sz="2400" dirty="0" smtClean="0"/>
              <a:t>Datoteke </a:t>
            </a:r>
            <a:r>
              <a:rPr lang="sl-SI" sz="2400" dirty="0"/>
              <a:t>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ZAŠČITA PODATKOV NA DISKIH</a:t>
            </a:r>
            <a:r>
              <a:rPr lang="sl-SI" dirty="0"/>
              <a:t/>
            </a:r>
            <a:br>
              <a:rPr lang="sl-SI" dirty="0"/>
            </a:br>
            <a:endParaRPr lang="en-US" dirty="0"/>
          </a:p>
        </p:txBody>
      </p:sp>
      <p:sp>
        <p:nvSpPr>
          <p:cNvPr id="3" name="Označba mesta vsebine 2"/>
          <p:cNvSpPr>
            <a:spLocks noGrp="1"/>
          </p:cNvSpPr>
          <p:nvPr>
            <p:ph idx="1"/>
          </p:nvPr>
        </p:nvSpPr>
        <p:spPr/>
        <p:txBody>
          <a:bodyPr/>
          <a:lstStyle/>
          <a:p>
            <a:r>
              <a:rPr lang="sl-SI" dirty="0" smtClean="0"/>
              <a:t>Pri </a:t>
            </a:r>
            <a:r>
              <a:rPr lang="sl-SI" dirty="0"/>
              <a:t>zapisovanju podatkov je zelo pomembna zaščita pred izgubo ali poškodbo podatkov. </a:t>
            </a:r>
            <a:endParaRPr lang="sl-SI" dirty="0" smtClean="0"/>
          </a:p>
          <a:p>
            <a:r>
              <a:rPr lang="sl-SI" dirty="0" smtClean="0"/>
              <a:t>Predvsem </a:t>
            </a:r>
            <a:r>
              <a:rPr lang="sl-SI" dirty="0"/>
              <a:t>za velike podatkovne zbirke in podatke na strežnikih. </a:t>
            </a:r>
            <a:endParaRPr lang="sl-SI" dirty="0" smtClean="0"/>
          </a:p>
          <a:p>
            <a:pPr lvl="1"/>
            <a:r>
              <a:rPr lang="sl-SI" dirty="0" smtClean="0"/>
              <a:t>Poznamo:</a:t>
            </a:r>
          </a:p>
          <a:p>
            <a:pPr lvl="2"/>
            <a:r>
              <a:rPr lang="sl-SI" dirty="0" smtClean="0"/>
              <a:t>zrcaljenje </a:t>
            </a:r>
            <a:r>
              <a:rPr lang="sl-SI" dirty="0"/>
              <a:t>in </a:t>
            </a:r>
            <a:endParaRPr lang="sl-SI" dirty="0" smtClean="0"/>
          </a:p>
          <a:p>
            <a:pPr lvl="2"/>
            <a:r>
              <a:rPr lang="sl-SI" dirty="0" smtClean="0"/>
              <a:t>povezovanje </a:t>
            </a:r>
            <a:r>
              <a:rPr lang="sl-SI" dirty="0"/>
              <a:t>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ZRCALJENJE DISKOV- DISK MIRRORING</a:t>
            </a:r>
            <a:br>
              <a:rPr lang="sl-SI" dirty="0" smtClean="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smtClean="0"/>
              <a:t>Podatki </a:t>
            </a:r>
            <a:r>
              <a:rPr lang="sl-SI" dirty="0"/>
              <a:t>se sočasno zapisujejo na dve lokaciji. </a:t>
            </a:r>
            <a:endParaRPr lang="sl-SI" dirty="0" smtClean="0"/>
          </a:p>
          <a:p>
            <a:pPr lvl="1"/>
            <a:r>
              <a:rPr lang="sl-SI" dirty="0" smtClean="0"/>
              <a:t>To </a:t>
            </a:r>
            <a:r>
              <a:rPr lang="sl-SI" dirty="0"/>
              <a:t>je lahko v dveh particijah na istem disku, </a:t>
            </a:r>
            <a:endParaRPr lang="sl-SI" dirty="0" smtClean="0"/>
          </a:p>
          <a:p>
            <a:pPr lvl="1"/>
            <a:r>
              <a:rPr lang="sl-SI" dirty="0" smtClean="0"/>
              <a:t>ali </a:t>
            </a:r>
            <a:r>
              <a:rPr lang="sl-SI" dirty="0"/>
              <a:t>na dva različna diska, </a:t>
            </a:r>
            <a:endParaRPr lang="sl-SI" dirty="0" smtClean="0"/>
          </a:p>
          <a:p>
            <a:pPr lvl="1"/>
            <a:r>
              <a:rPr lang="sl-SI" dirty="0" smtClean="0"/>
              <a:t>ali </a:t>
            </a:r>
            <a:r>
              <a:rPr lang="sl-SI" dirty="0"/>
              <a:t>celo na različna računalnika. </a:t>
            </a:r>
            <a:endParaRPr lang="sl-SI" dirty="0" smtClean="0"/>
          </a:p>
          <a:p>
            <a:r>
              <a:rPr lang="sl-SI" dirty="0" smtClean="0"/>
              <a:t>Če </a:t>
            </a:r>
            <a:r>
              <a:rPr lang="sl-SI" dirty="0"/>
              <a:t>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smtClean="0"/>
              <a:t>)</a:t>
            </a:r>
            <a:endParaRPr lang="en-US" dirty="0"/>
          </a:p>
        </p:txBody>
      </p:sp>
      <p:sp>
        <p:nvSpPr>
          <p:cNvPr id="3" name="Označba mesta vsebine 2"/>
          <p:cNvSpPr>
            <a:spLocks noGrp="1"/>
          </p:cNvSpPr>
          <p:nvPr>
            <p:ph idx="1"/>
          </p:nvPr>
        </p:nvSpPr>
        <p:spPr/>
        <p:txBody>
          <a:bodyPr>
            <a:normAutofit lnSpcReduction="10000"/>
          </a:bodyPr>
          <a:lstStyle/>
          <a:p>
            <a:r>
              <a:rPr lang="sl-SI" dirty="0" smtClean="0"/>
              <a:t>RAID </a:t>
            </a:r>
            <a:r>
              <a:rPr lang="sl-SI" dirty="0"/>
              <a:t>je poseben način združevanja diskov in načinov zapisovanja nanje. </a:t>
            </a:r>
            <a:endParaRPr lang="sl-SI" dirty="0" smtClean="0"/>
          </a:p>
          <a:p>
            <a:r>
              <a:rPr lang="sl-SI" dirty="0" smtClean="0"/>
              <a:t>RAID </a:t>
            </a:r>
            <a:r>
              <a:rPr lang="sl-SI" dirty="0"/>
              <a:t>1 je naziv za zrcaljenje</a:t>
            </a:r>
            <a:r>
              <a:rPr lang="sl-SI" dirty="0" smtClean="0"/>
              <a:t>. Pri </a:t>
            </a:r>
            <a:r>
              <a:rPr lang="sl-SI" dirty="0"/>
              <a:t>zrcaljenju podatke zapisujemo na dve lokaciji hkrati, kar na zelo poveča zaščito v primeru okvar ali motenj. </a:t>
            </a:r>
            <a:endParaRPr lang="sl-SI" dirty="0" smtClean="0"/>
          </a:p>
          <a:p>
            <a:r>
              <a:rPr lang="sl-SI" dirty="0" smtClean="0"/>
              <a:t>Na </a:t>
            </a:r>
            <a:r>
              <a:rPr lang="sl-SI" dirty="0"/>
              <a:t>višjih nivojih so algoritmi in načini zapisovanja bolj zapleteni, omogočajo pa dovolj veliko zanesljivost delovanja. </a:t>
            </a:r>
            <a:endParaRPr lang="sl-SI" dirty="0" smtClean="0"/>
          </a:p>
          <a:p>
            <a:r>
              <a:rPr lang="sl-SI" dirty="0" smtClean="0"/>
              <a:t>Ko </a:t>
            </a:r>
            <a:r>
              <a:rPr lang="sl-SI" dirty="0"/>
              <a:t>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smtClean="0"/>
              <a:t>Kapaciteta </a:t>
            </a:r>
            <a:r>
              <a:rPr lang="sl-SI" sz="2000" dirty="0"/>
              <a:t>trdega diska	4 TB</a:t>
            </a:r>
          </a:p>
          <a:p>
            <a:r>
              <a:rPr lang="sl-SI" sz="2000" dirty="0" smtClean="0"/>
              <a:t>Tip </a:t>
            </a:r>
            <a:r>
              <a:rPr lang="sl-SI" sz="2000" dirty="0"/>
              <a:t>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r>
              <a:rPr lang="sl-SI" dirty="0" smtClean="0"/>
              <a:t>)</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smtClean="0"/>
              <a:t>Namesto </a:t>
            </a:r>
            <a:r>
              <a:rPr lang="sl-SI" sz="2000" dirty="0"/>
              <a:t>gibljivih delov so uporabljena elektronska vezja, podobna, kot za spomin. </a:t>
            </a:r>
            <a:endParaRPr lang="sl-SI" sz="2000" dirty="0" smtClean="0"/>
          </a:p>
          <a:p>
            <a:r>
              <a:rPr lang="sl-SI" sz="2000" dirty="0" smtClean="0"/>
              <a:t>Izdelujejo </a:t>
            </a:r>
            <a:r>
              <a:rPr lang="sl-SI" sz="2000" dirty="0"/>
              <a:t>se v različnih oblikah in kapacitetah</a:t>
            </a:r>
            <a:r>
              <a:rPr lang="sl-SI" sz="2000" dirty="0" smtClean="0"/>
              <a:t>.</a:t>
            </a:r>
          </a:p>
          <a:p>
            <a:r>
              <a:rPr lang="sl-SI" sz="2000" dirty="0" smtClean="0"/>
              <a:t>Vezja </a:t>
            </a:r>
            <a:r>
              <a:rPr lang="sl-SI" sz="2000" dirty="0"/>
              <a:t>so podobno zasnovana, kot so uporabljena v USB ključkih in podobnih napravah. </a:t>
            </a:r>
            <a:endParaRPr lang="sl-SI" sz="2000" dirty="0" smtClean="0"/>
          </a:p>
          <a:p>
            <a:r>
              <a:rPr lang="sl-SI" sz="2000" dirty="0" smtClean="0"/>
              <a:t>Tehnologija </a:t>
            </a:r>
            <a:r>
              <a:rPr lang="sl-SI" sz="2000" dirty="0"/>
              <a:t>se razlikuje v tem, da so ključki zasnovani za zunanjo uporabo, SSD diski pa za notranjo. </a:t>
            </a:r>
            <a:endParaRPr lang="sl-SI" sz="2000" dirty="0" smtClean="0"/>
          </a:p>
          <a:p>
            <a:r>
              <a:rPr lang="sl-SI" sz="2000" dirty="0" smtClean="0"/>
              <a:t>SSD diski </a:t>
            </a:r>
            <a:r>
              <a:rPr lang="sl-SI" sz="2000" dirty="0"/>
              <a:t>nimajo gibljivih delov zaradi tega imajo naslednje prednosti:</a:t>
            </a:r>
          </a:p>
          <a:p>
            <a:pPr lvl="1"/>
            <a:r>
              <a:rPr lang="sl-SI" sz="1800" dirty="0" smtClean="0"/>
              <a:t>Nižja </a:t>
            </a:r>
            <a:r>
              <a:rPr lang="sl-SI" sz="1800" dirty="0"/>
              <a:t>poraba</a:t>
            </a:r>
          </a:p>
          <a:p>
            <a:pPr lvl="1"/>
            <a:r>
              <a:rPr lang="sl-SI" sz="1800" dirty="0" smtClean="0"/>
              <a:t>Hitrejši </a:t>
            </a:r>
            <a:r>
              <a:rPr lang="sl-SI" sz="1800" dirty="0"/>
              <a:t>dostop do podatkov</a:t>
            </a:r>
          </a:p>
          <a:p>
            <a:pPr lvl="1"/>
            <a:r>
              <a:rPr lang="sl-SI" sz="1800" dirty="0" smtClean="0"/>
              <a:t>Visoka </a:t>
            </a:r>
            <a:r>
              <a:rPr lang="sl-SI" sz="1800" dirty="0"/>
              <a:t>zanesljivost delovanja</a:t>
            </a:r>
            <a:r>
              <a:rPr lang="sl-SI" sz="1800" dirty="0" smtClean="0"/>
              <a:t>.</a:t>
            </a:r>
            <a:endParaRPr lang="sl-SI" sz="1800" dirty="0"/>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smtClean="0"/>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smtClean="0"/>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a:t>
            </a:r>
            <a:r>
              <a:rPr lang="en-US" dirty="0" smtClean="0"/>
              <a:t>disk</a:t>
            </a:r>
            <a:endParaRPr lang="en-US" dirty="0"/>
          </a:p>
        </p:txBody>
      </p:sp>
      <p:sp>
        <p:nvSpPr>
          <p:cNvPr id="3" name="Označba mesta vsebine 2"/>
          <p:cNvSpPr>
            <a:spLocks noGrp="1"/>
          </p:cNvSpPr>
          <p:nvPr>
            <p:ph idx="1"/>
          </p:nvPr>
        </p:nvSpPr>
        <p:spPr/>
        <p:txBody>
          <a:bodyPr/>
          <a:lstStyle/>
          <a:p>
            <a:endParaRPr lang="sl-SI" dirty="0" smtClean="0">
              <a:hlinkClick r:id="rId2"/>
            </a:endParaRPr>
          </a:p>
          <a:p>
            <a:r>
              <a:rPr lang="sl-SI" dirty="0">
                <a:hlinkClick r:id="rId2"/>
              </a:rPr>
              <a:t>https://</a:t>
            </a:r>
            <a:r>
              <a:rPr lang="sl-SI" dirty="0" smtClean="0">
                <a:hlinkClick r:id="rId2"/>
              </a:rPr>
              <a:t>www.youtube.com/watch?v=wteUW2sL7bc</a:t>
            </a:r>
          </a:p>
          <a:p>
            <a:endParaRPr lang="sl-SI" dirty="0">
              <a:hlinkClick r:id="rId2"/>
            </a:endParaRPr>
          </a:p>
          <a:p>
            <a:endParaRPr lang="sl-SI" dirty="0" smtClean="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smtClean="0">
                <a:hlinkClick r:id="rId2"/>
              </a:rPr>
              <a:t>https</a:t>
            </a:r>
            <a:r>
              <a:rPr lang="en-US" dirty="0">
                <a:hlinkClick r:id="rId2"/>
              </a:rPr>
              <a:t>://</a:t>
            </a:r>
            <a:r>
              <a:rPr lang="en-US" dirty="0" smtClean="0">
                <a:hlinkClick r:id="rId2"/>
              </a:rPr>
              <a:t>www.youtube.com/watch?v=3owqvmMf6No</a:t>
            </a:r>
            <a:endParaRPr lang="sl-SI" dirty="0" smtClean="0"/>
          </a:p>
          <a:p>
            <a:endParaRPr lang="sl-SI" dirty="0"/>
          </a:p>
          <a:p>
            <a:r>
              <a:rPr lang="sl-SI" dirty="0">
                <a:hlinkClick r:id="rId3"/>
              </a:rPr>
              <a:t>https://</a:t>
            </a:r>
            <a:r>
              <a:rPr lang="sl-SI" dirty="0" smtClean="0">
                <a:hlinkClick r:id="rId3"/>
              </a:rPr>
              <a:t>www.youtube.com/watch?v=kdmLvl1n82U</a:t>
            </a:r>
            <a:endParaRPr lang="sl-SI" dirty="0" smtClean="0"/>
          </a:p>
          <a:p>
            <a:endParaRPr lang="sl-SI" dirty="0" smtClean="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smtClean="0"/>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smtClean="0"/>
              <a:t>Princip </a:t>
            </a:r>
            <a:r>
              <a:rPr lang="sl-SI" dirty="0"/>
              <a:t>shranjevanja in branja informacij pri </a:t>
            </a:r>
            <a:r>
              <a:rPr lang="sl-SI" dirty="0" smtClean="0"/>
              <a:t>optičnih </a:t>
            </a:r>
            <a:r>
              <a:rPr lang="sl-SI" dirty="0"/>
              <a:t>diskih temelji na </a:t>
            </a:r>
            <a:r>
              <a:rPr lang="sl-SI" dirty="0" smtClean="0"/>
              <a:t>optičnem odboju laserskega </a:t>
            </a:r>
            <a:r>
              <a:rPr lang="sl-SI" dirty="0"/>
              <a:t>žarka. </a:t>
            </a:r>
            <a:endParaRPr lang="sl-SI" dirty="0" smtClean="0"/>
          </a:p>
          <a:p>
            <a:r>
              <a:rPr lang="sl-SI" dirty="0" smtClean="0"/>
              <a:t>Ločimo načina </a:t>
            </a:r>
            <a:r>
              <a:rPr lang="sl-SI" dirty="0"/>
              <a:t>zapisa informacij:</a:t>
            </a:r>
          </a:p>
          <a:p>
            <a:pPr lvl="1"/>
            <a:r>
              <a:rPr lang="sl-SI" dirty="0" smtClean="0"/>
              <a:t>pri </a:t>
            </a:r>
            <a:r>
              <a:rPr lang="sl-SI" dirty="0"/>
              <a:t>pisanju se v prosojno snov vtisnejo jamice (</a:t>
            </a:r>
            <a:r>
              <a:rPr lang="sl-SI" dirty="0" err="1"/>
              <a:t>pits</a:t>
            </a:r>
            <a:r>
              <a:rPr lang="sl-SI" dirty="0"/>
              <a:t>),</a:t>
            </a:r>
          </a:p>
          <a:p>
            <a:pPr lvl="1"/>
            <a:r>
              <a:rPr lang="sl-SI" dirty="0" smtClean="0"/>
              <a:t>pri </a:t>
            </a:r>
            <a:r>
              <a:rPr lang="sl-SI" dirty="0"/>
              <a:t>pisanju se pod vplivom laserskega žarka z dovolj veliko </a:t>
            </a:r>
            <a:r>
              <a:rPr lang="sl-SI" dirty="0" smtClean="0"/>
              <a:t>močjo </a:t>
            </a:r>
            <a:r>
              <a:rPr lang="sl-SI" dirty="0"/>
              <a:t>spremeni </a:t>
            </a:r>
            <a:r>
              <a:rPr lang="sl-SI" dirty="0" smtClean="0"/>
              <a:t>struktura materiala</a:t>
            </a:r>
            <a:r>
              <a:rPr lang="sl-SI" dirty="0"/>
              <a:t>,</a:t>
            </a:r>
          </a:p>
          <a:p>
            <a:r>
              <a:rPr lang="sl-SI" dirty="0"/>
              <a:t>P</a:t>
            </a:r>
            <a:r>
              <a:rPr lang="sl-SI" dirty="0" smtClean="0"/>
              <a:t>rvi način </a:t>
            </a:r>
            <a:r>
              <a:rPr lang="sl-SI" dirty="0"/>
              <a:t>(vtisnjene jamice) se uporablja pri enkratno zapisljivih CD-</a:t>
            </a:r>
            <a:r>
              <a:rPr lang="sl-SI" dirty="0" err="1"/>
              <a:t>ROMih</a:t>
            </a:r>
            <a:r>
              <a:rPr lang="sl-SI" dirty="0"/>
              <a:t>, </a:t>
            </a:r>
            <a:endParaRPr lang="sl-SI" dirty="0" smtClean="0"/>
          </a:p>
          <a:p>
            <a:r>
              <a:rPr lang="sl-SI" dirty="0" smtClean="0"/>
              <a:t>Drugi način </a:t>
            </a:r>
            <a:r>
              <a:rPr lang="sl-SI" dirty="0"/>
              <a:t>pa pri zapisljivih CD-R in DVD </a:t>
            </a:r>
            <a:r>
              <a:rPr lang="sl-SI" dirty="0" smtClean="0"/>
              <a:t>optičnih </a:t>
            </a:r>
            <a:r>
              <a:rPr lang="sl-SI" dirty="0"/>
              <a:t>diskih</a:t>
            </a:r>
            <a:r>
              <a:rPr lang="sl-SI" dirty="0" smtClean="0"/>
              <a:t>.</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6371" name="Ograda vsebine 2"/>
          <p:cNvSpPr>
            <a:spLocks noGrp="1"/>
          </p:cNvSpPr>
          <p:nvPr>
            <p:ph idx="1"/>
          </p:nvPr>
        </p:nvSpPr>
        <p:spPr>
          <a:xfrm>
            <a:off x="1979612" y="3786188"/>
            <a:ext cx="8229600" cy="2538412"/>
          </a:xfrm>
        </p:spPr>
        <p:txBody>
          <a:bodyPr>
            <a:normAutofit/>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smtClean="0"/>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a:t>
            </a:r>
            <a:r>
              <a:rPr lang="en-US" dirty="0" smtClean="0">
                <a:hlinkClick r:id="rId2"/>
              </a:rPr>
              <a:t>www.youtube.com/watch?v=ESpL4a08kVE</a:t>
            </a:r>
            <a:endParaRPr lang="sl-SI" dirty="0" smtClean="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smtClean="0"/>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smtClean="0"/>
              <a:t>OSNOVNI POJMI </a:t>
            </a:r>
            <a:br>
              <a:rPr lang="sl-SI" dirty="0" smtClean="0"/>
            </a:br>
            <a:r>
              <a:rPr lang="sl-SI" dirty="0" smtClean="0"/>
              <a:t>INFORMACIJSKE TEHNOLOGIJE</a:t>
            </a:r>
            <a:endParaRPr lang="sl-SI" dirty="0"/>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41884" y="428625"/>
            <a:ext cx="10513168" cy="857250"/>
          </a:xfrm>
        </p:spPr>
        <p:txBody>
          <a:bodyPr>
            <a:normAutofit fontScale="90000"/>
          </a:bodyPr>
          <a:lstStyle/>
          <a:p>
            <a:pPr>
              <a:defRPr/>
            </a:pPr>
            <a:r>
              <a:rPr lang="sl-SI" dirty="0" smtClean="0"/>
              <a:t>DRUŽBA IN RAZVOJ </a:t>
            </a:r>
            <a:r>
              <a:rPr lang="sl-SI" dirty="0" smtClean="0"/>
              <a:t>INFORMACIJSKIH </a:t>
            </a:r>
            <a:r>
              <a:rPr lang="sl-SI" dirty="0" smtClean="0"/>
              <a:t>TEHNOLOGIJ</a:t>
            </a:r>
            <a:endParaRPr lang="sl-SI" dirty="0"/>
          </a:p>
        </p:txBody>
      </p:sp>
      <p:sp>
        <p:nvSpPr>
          <p:cNvPr id="62467" name="Ograda vsebine 2"/>
          <p:cNvSpPr>
            <a:spLocks noGrp="1"/>
          </p:cNvSpPr>
          <p:nvPr>
            <p:ph idx="1"/>
          </p:nvPr>
        </p:nvSpPr>
        <p:spPr>
          <a:xfrm>
            <a:off x="1593437" y="1600200"/>
            <a:ext cx="4789008" cy="4572000"/>
          </a:xfrm>
        </p:spPr>
        <p:txBody>
          <a:bodyPr>
            <a:normAutofit/>
          </a:bodyPr>
          <a:lstStyle/>
          <a:p>
            <a:pPr marL="0" indent="0">
              <a:buNone/>
            </a:pPr>
            <a:r>
              <a:rPr lang="sl-SI" sz="1600" smtClean="0"/>
              <a:t>VSEBINE NASLEDNJEGA POGLAVJA:</a:t>
            </a:r>
            <a:endParaRPr lang="sl-SI" sz="1600" dirty="0" smtClean="0"/>
          </a:p>
          <a:p>
            <a:endParaRPr lang="sl-SI" sz="1600" dirty="0" smtClean="0"/>
          </a:p>
          <a:p>
            <a:r>
              <a:rPr lang="sl-SI" sz="1600" dirty="0" smtClean="0"/>
              <a:t>Kakšen </a:t>
            </a:r>
            <a:r>
              <a:rPr lang="sl-SI" sz="1600" dirty="0"/>
              <a:t>vpliv ima razvoj tehnologij na družbo</a:t>
            </a:r>
            <a:r>
              <a:rPr lang="sl-SI" sz="1600" dirty="0" smtClean="0"/>
              <a:t>?</a:t>
            </a:r>
          </a:p>
          <a:p>
            <a:r>
              <a:rPr lang="sl-SI" sz="1600" dirty="0" smtClean="0"/>
              <a:t>Ali </a:t>
            </a:r>
            <a:r>
              <a:rPr lang="sl-SI" sz="1600" dirty="0"/>
              <a:t>morda družba vpliva na razvoj tehnologij? </a:t>
            </a:r>
            <a:endParaRPr lang="sl-SI" sz="1600" dirty="0" smtClean="0"/>
          </a:p>
          <a:p>
            <a:r>
              <a:rPr lang="sl-SI" sz="1600" dirty="0" smtClean="0"/>
              <a:t>Od </a:t>
            </a:r>
            <a:r>
              <a:rPr lang="sl-SI" sz="1600" dirty="0"/>
              <a:t>česa je odvisna stopnja družbenega razvoja?</a:t>
            </a:r>
          </a:p>
          <a:p>
            <a:r>
              <a:rPr lang="sl-SI" sz="1600" dirty="0"/>
              <a:t>Pogosto se omenja besedna zveza »informacijska družba«. </a:t>
            </a:r>
            <a:endParaRPr lang="sl-SI" sz="1600" dirty="0" smtClean="0"/>
          </a:p>
          <a:p>
            <a:r>
              <a:rPr lang="sl-SI" sz="1600" dirty="0" smtClean="0"/>
              <a:t>Kdaj </a:t>
            </a:r>
            <a:r>
              <a:rPr lang="sl-SI" sz="1600" dirty="0"/>
              <a:t>postane neka družba »informacijska« in kakšen vpliv ima informacijska tehnologija na demokratičnost oz. nedemokratičnost neke družbe?</a:t>
            </a:r>
          </a:p>
          <a:p>
            <a:pPr eaLnBrk="1" hangingPunct="1"/>
            <a:endParaRPr lang="sl-SI" altLang="en-US" sz="1600" dirty="0" smtClean="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endParaRPr lang="sl-SI" altLang="en-US" dirty="0" smtClean="0"/>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smtClean="0"/>
              <a:t>je </a:t>
            </a:r>
            <a:r>
              <a:rPr lang="sl-SI" altLang="en-US" sz="4000" dirty="0"/>
              <a:t>namenjen shranjevanju </a:t>
            </a:r>
            <a:r>
              <a:rPr lang="sl-SI" altLang="en-US" sz="4000" dirty="0" smtClean="0"/>
              <a:t>večje količine </a:t>
            </a:r>
            <a:r>
              <a:rPr lang="sl-SI" altLang="en-US" sz="4000" dirty="0"/>
              <a:t>podatkov in </a:t>
            </a:r>
            <a:r>
              <a:rPr lang="sl-SI" altLang="en-US" sz="4000" dirty="0" smtClean="0"/>
              <a:t>visoko ločljivih </a:t>
            </a:r>
            <a:r>
              <a:rPr lang="sl-SI" altLang="en-US" sz="4000" dirty="0"/>
              <a:t>videov </a:t>
            </a:r>
            <a:r>
              <a:rPr lang="sl-SI" altLang="en-US" sz="4000" dirty="0" smtClean="0"/>
              <a:t>(</a:t>
            </a:r>
            <a:r>
              <a:rPr lang="sl-SI" altLang="en-US" sz="4000" dirty="0"/>
              <a:t>HD = </a:t>
            </a:r>
            <a:r>
              <a:rPr lang="sl-SI" altLang="en-US" sz="4000" dirty="0" err="1"/>
              <a:t>high-definition</a:t>
            </a:r>
            <a:r>
              <a:rPr lang="sl-SI" altLang="en-US" sz="4000" dirty="0"/>
              <a:t> video). </a:t>
            </a:r>
            <a:endParaRPr lang="sl-SI" altLang="en-US" sz="4000" dirty="0" smtClean="0"/>
          </a:p>
          <a:p>
            <a:r>
              <a:rPr lang="sl-SI" altLang="en-US" sz="4000" dirty="0" smtClean="0"/>
              <a:t>Disk </a:t>
            </a:r>
            <a:r>
              <a:rPr lang="sl-SI" altLang="en-US" sz="4000" dirty="0"/>
              <a:t>je je dobil ime po </a:t>
            </a:r>
            <a:r>
              <a:rPr lang="sl-SI" altLang="en-US" sz="4000" dirty="0" err="1" smtClean="0"/>
              <a:t>vijoličnomodrem</a:t>
            </a:r>
            <a:r>
              <a:rPr lang="sl-SI" altLang="en-US" sz="4000" dirty="0" smtClean="0"/>
              <a:t> žarku </a:t>
            </a:r>
            <a:r>
              <a:rPr lang="sl-SI" altLang="en-US" sz="4000" dirty="0"/>
              <a:t>laserja za zapisovanje in branje tega diska. </a:t>
            </a:r>
            <a:endParaRPr lang="sl-SI" altLang="en-US" sz="4000" dirty="0" smtClean="0"/>
          </a:p>
          <a:p>
            <a:r>
              <a:rPr lang="sl-SI" altLang="en-US" sz="4000" dirty="0" smtClean="0"/>
              <a:t>Fizična </a:t>
            </a:r>
            <a:r>
              <a:rPr lang="sl-SI" altLang="en-US" sz="4000" dirty="0"/>
              <a:t>velikost medija </a:t>
            </a:r>
            <a:r>
              <a:rPr lang="sl-SI" altLang="en-US" sz="4000" dirty="0" smtClean="0"/>
              <a:t>je enaka </a:t>
            </a:r>
            <a:r>
              <a:rPr lang="sl-SI" altLang="en-US" sz="4000" dirty="0"/>
              <a:t>CD ali DVD mediju. </a:t>
            </a:r>
            <a:endParaRPr lang="sl-SI" altLang="en-US" sz="4000" dirty="0" smtClean="0"/>
          </a:p>
          <a:p>
            <a:r>
              <a:rPr lang="sl-SI" altLang="en-US" sz="4000" dirty="0" smtClean="0"/>
              <a:t>Zaradi </a:t>
            </a:r>
            <a:r>
              <a:rPr lang="sl-SI" altLang="en-US" sz="4000" dirty="0"/>
              <a:t>krajše valovne dolžine žarka (405 nanometrov) ima 10x </a:t>
            </a:r>
            <a:r>
              <a:rPr lang="sl-SI" altLang="en-US" sz="4000" dirty="0" smtClean="0"/>
              <a:t>kapaciteto </a:t>
            </a:r>
            <a:r>
              <a:rPr lang="sl-SI" altLang="en-US" sz="4000" dirty="0"/>
              <a:t>DVD medija. </a:t>
            </a:r>
            <a:endParaRPr lang="sl-SI" altLang="en-US" sz="4000" dirty="0" smtClean="0"/>
          </a:p>
          <a:p>
            <a:r>
              <a:rPr lang="sl-SI" altLang="en-US" sz="4000" dirty="0" smtClean="0"/>
              <a:t>Nanj </a:t>
            </a:r>
            <a:r>
              <a:rPr lang="sl-SI" altLang="en-US" sz="4000" dirty="0"/>
              <a:t>je možno zapisati 25 GB podatkov, oziroma 50 GB </a:t>
            </a:r>
            <a:r>
              <a:rPr lang="sl-SI" altLang="en-US" sz="4000" dirty="0" smtClean="0"/>
              <a:t>pri dvoslojnem </a:t>
            </a:r>
            <a:r>
              <a:rPr lang="sl-SI" altLang="en-US" sz="4000" dirty="0"/>
              <a:t>zapisu. </a:t>
            </a:r>
            <a:endParaRPr lang="sl-SI" altLang="en-US" sz="4000" dirty="0" smtClean="0"/>
          </a:p>
          <a:p>
            <a:r>
              <a:rPr lang="sl-SI" altLang="en-US" sz="4000" dirty="0" smtClean="0"/>
              <a:t>Primeren </a:t>
            </a:r>
            <a:r>
              <a:rPr lang="sl-SI" altLang="en-US" sz="4000" dirty="0"/>
              <a:t>je za shranjevanje podatkov, predvsem pa za zapis slike </a:t>
            </a:r>
            <a:r>
              <a:rPr lang="sl-SI" altLang="en-US" sz="4000" dirty="0" smtClean="0"/>
              <a:t>in zvoka </a:t>
            </a:r>
            <a:r>
              <a:rPr lang="sl-SI" altLang="en-US" sz="4000" dirty="0"/>
              <a:t>visoke resolucije.</a:t>
            </a:r>
          </a:p>
          <a:p>
            <a:endParaRPr lang="sl-SI" altLang="en-US" sz="2000" dirty="0" smtClean="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a:t>
            </a:r>
            <a:r>
              <a:rPr lang="sl-SI" dirty="0" smtClean="0"/>
              <a:t>DISK</a:t>
            </a:r>
            <a:endParaRPr lang="en-US" dirty="0"/>
          </a:p>
        </p:txBody>
      </p:sp>
      <p:sp>
        <p:nvSpPr>
          <p:cNvPr id="3" name="Označba mesta vsebine 2"/>
          <p:cNvSpPr>
            <a:spLocks noGrp="1"/>
          </p:cNvSpPr>
          <p:nvPr>
            <p:ph idx="1"/>
          </p:nvPr>
        </p:nvSpPr>
        <p:spPr/>
        <p:txBody>
          <a:bodyPr/>
          <a:lstStyle/>
          <a:p>
            <a:r>
              <a:rPr lang="sl-SI" dirty="0" smtClean="0"/>
              <a:t>HD </a:t>
            </a:r>
            <a:r>
              <a:rPr lang="sl-SI" dirty="0"/>
              <a:t>DVD (kratica za </a:t>
            </a:r>
            <a:r>
              <a:rPr lang="sl-SI" dirty="0" err="1"/>
              <a:t>High-Definition</a:t>
            </a:r>
            <a:r>
              <a:rPr lang="sl-SI" dirty="0"/>
              <a:t> DVD ali </a:t>
            </a:r>
            <a:r>
              <a:rPr lang="sl-SI" dirty="0" err="1"/>
              <a:t>High-Density</a:t>
            </a:r>
            <a:r>
              <a:rPr lang="sl-SI" dirty="0"/>
              <a:t> DVD) je DVD (</a:t>
            </a:r>
            <a:r>
              <a:rPr lang="sl-SI" dirty="0" smtClean="0"/>
              <a:t>optični </a:t>
            </a:r>
            <a:r>
              <a:rPr lang="sl-SI" dirty="0"/>
              <a:t>disk) </a:t>
            </a:r>
            <a:r>
              <a:rPr lang="sl-SI" dirty="0" smtClean="0"/>
              <a:t>z zapisom </a:t>
            </a:r>
            <a:r>
              <a:rPr lang="sl-SI" dirty="0"/>
              <a:t>visoke gostote. Namenjen je za shranjevanje podatkov kot je HD video. HD DVD</a:t>
            </a:r>
          </a:p>
          <a:p>
            <a:r>
              <a:rPr lang="sl-SI" dirty="0"/>
              <a:t>nudi do 60 GB </a:t>
            </a:r>
            <a:r>
              <a:rPr lang="sl-SI" dirty="0" smtClean="0"/>
              <a:t>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smtClean="0"/>
              <a:t>USB pomnilnik</a:t>
            </a:r>
          </a:p>
        </p:txBody>
      </p:sp>
      <p:sp>
        <p:nvSpPr>
          <p:cNvPr id="191491" name="Ograda vsebine 2"/>
          <p:cNvSpPr>
            <a:spLocks noGrp="1"/>
          </p:cNvSpPr>
          <p:nvPr>
            <p:ph idx="1"/>
          </p:nvPr>
        </p:nvSpPr>
        <p:spPr/>
        <p:txBody>
          <a:bodyPr/>
          <a:lstStyle/>
          <a:p>
            <a:r>
              <a:rPr lang="sl-SI" altLang="en-US" smtClean="0"/>
              <a:t>Je majhen priročen zunanji pomnilnik</a:t>
            </a:r>
          </a:p>
          <a:p>
            <a:r>
              <a:rPr lang="sl-SI" altLang="en-US" smtClean="0"/>
              <a:t>Veliko kapaciteto</a:t>
            </a:r>
          </a:p>
          <a:p>
            <a:r>
              <a:rPr lang="sl-SI" altLang="en-US" smtClean="0"/>
              <a:t>Enostaven za uporabo</a:t>
            </a:r>
          </a:p>
          <a:p>
            <a:r>
              <a:rPr lang="sl-SI" altLang="en-US" smtClean="0"/>
              <a:t>El.energijo jemlje iz računalnika</a:t>
            </a:r>
          </a:p>
          <a:p>
            <a:r>
              <a:rPr lang="sl-SI" altLang="en-US" smtClean="0"/>
              <a:t>Razvili so ga 1998 v IBM</a:t>
            </a:r>
          </a:p>
          <a:p>
            <a:endParaRPr lang="sl-SI" altLang="en-US" smtClean="0"/>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smtClean="0"/>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smtClean="0"/>
              <a:t>TRAČNA KASETA</a:t>
            </a:r>
          </a:p>
          <a:p>
            <a:pPr lvl="1"/>
            <a:r>
              <a:rPr lang="sl-SI" altLang="en-US" smtClean="0"/>
              <a:t>zunanji pomnilnik za shranjevanje podatkov na trak iz PVC</a:t>
            </a:r>
          </a:p>
          <a:p>
            <a:pPr lvl="1"/>
            <a:r>
              <a:rPr lang="sl-SI" altLang="en-US" smtClean="0"/>
              <a:t>Za arhiviranje rezervnih kopij na strežnikih</a:t>
            </a:r>
          </a:p>
          <a:p>
            <a:r>
              <a:rPr lang="sl-SI" altLang="en-US" smtClean="0"/>
              <a:t>SPOMINSKE KARTICE</a:t>
            </a:r>
          </a:p>
          <a:p>
            <a:pPr lvl="1"/>
            <a:r>
              <a:rPr lang="sl-SI" altLang="en-US" smtClean="0"/>
              <a:t>Uporablja v digitalnih fotoaparatih,…</a:t>
            </a:r>
          </a:p>
          <a:p>
            <a:pPr lvl="1"/>
            <a:r>
              <a:rPr lang="sl-SI" altLang="en-US" smtClean="0"/>
              <a:t>Compact Flash, Memory Stick,…</a:t>
            </a:r>
          </a:p>
          <a:p>
            <a:r>
              <a:rPr lang="sl-SI" altLang="en-US" smtClean="0"/>
              <a:t>ZIP diskete</a:t>
            </a:r>
          </a:p>
          <a:p>
            <a:pPr lvl="1"/>
            <a:r>
              <a:rPr lang="sl-SI" altLang="en-US" smtClean="0"/>
              <a:t>Podobe navadni disketi</a:t>
            </a:r>
          </a:p>
          <a:p>
            <a:pPr lvl="1"/>
            <a:r>
              <a:rPr lang="sl-SI" altLang="en-US" smtClean="0"/>
              <a:t>100 – 250 MB</a:t>
            </a:r>
          </a:p>
          <a:p>
            <a:pPr lvl="1"/>
            <a:r>
              <a:rPr lang="sl-SI" altLang="en-US" smtClean="0"/>
              <a:t>Arhiviranje podatkov</a:t>
            </a:r>
          </a:p>
          <a:p>
            <a:endParaRPr lang="sl-SI" altLang="en-US" smtClean="0"/>
          </a:p>
          <a:p>
            <a:endParaRPr lang="sl-SI" altLang="en-US" smtClean="0"/>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smtClean="0"/>
              <a:t>Napajalniki – pomembni </a:t>
            </a:r>
            <a:r>
              <a:rPr lang="sl-SI" dirty="0"/>
              <a:t>del osebnega </a:t>
            </a:r>
            <a:r>
              <a:rPr lang="sl-SI" dirty="0" err="1" smtClean="0"/>
              <a:t>racunalnika</a:t>
            </a:r>
            <a:r>
              <a:rPr lang="sl-SI" dirty="0" smtClean="0"/>
              <a:t>, ker </a:t>
            </a:r>
            <a:r>
              <a:rPr lang="sl-SI" dirty="0"/>
              <a:t>naprave zahtevajo stabilno napajalno </a:t>
            </a:r>
            <a:r>
              <a:rPr lang="sl-SI" dirty="0" smtClean="0"/>
              <a:t>napetost.</a:t>
            </a:r>
          </a:p>
          <a:p>
            <a:r>
              <a:rPr lang="sl-SI" dirty="0" smtClean="0"/>
              <a:t>Sodobni </a:t>
            </a:r>
            <a:r>
              <a:rPr lang="sl-SI" dirty="0"/>
              <a:t>procesorji in </a:t>
            </a:r>
            <a:r>
              <a:rPr lang="sl-SI" dirty="0" smtClean="0"/>
              <a:t>grafične kartice potrebujejo </a:t>
            </a:r>
            <a:r>
              <a:rPr lang="sl-SI" dirty="0"/>
              <a:t>tudi veliko </a:t>
            </a:r>
            <a:r>
              <a:rPr lang="sl-SI" dirty="0" smtClean="0"/>
              <a:t>moč. </a:t>
            </a:r>
          </a:p>
          <a:p>
            <a:r>
              <a:rPr lang="sl-SI" dirty="0" smtClean="0"/>
              <a:t>Včasih </a:t>
            </a:r>
            <a:r>
              <a:rPr lang="sl-SI" dirty="0"/>
              <a:t>smo bili zadovoljni s 350 W danes so napajalniki </a:t>
            </a:r>
            <a:r>
              <a:rPr lang="sl-SI" dirty="0" smtClean="0"/>
              <a:t>v  računalnikih </a:t>
            </a:r>
            <a:r>
              <a:rPr lang="sl-SI" dirty="0"/>
              <a:t>vsaj 2 x </a:t>
            </a:r>
            <a:r>
              <a:rPr lang="sl-SI" dirty="0" err="1"/>
              <a:t>mocnejši</a:t>
            </a:r>
            <a:r>
              <a:rPr lang="sl-SI" dirty="0"/>
              <a:t>. </a:t>
            </a:r>
            <a:endParaRPr lang="sl-SI" dirty="0" smtClean="0"/>
          </a:p>
          <a:p>
            <a:r>
              <a:rPr lang="sl-SI" dirty="0" smtClean="0"/>
              <a:t>Seveda </a:t>
            </a:r>
            <a:r>
              <a:rPr lang="sl-SI" dirty="0"/>
              <a:t>ne smemo zanemariti tudi hladilnih sistemov, od</a:t>
            </a:r>
          </a:p>
          <a:p>
            <a:r>
              <a:rPr lang="sl-SI" dirty="0"/>
              <a:t>katerih zahtevamo tiho delovanje in hitro odvajanje toplote</a:t>
            </a:r>
            <a:r>
              <a:rPr lang="sl-SI" dirty="0" smtClean="0"/>
              <a:t>.</a:t>
            </a:r>
            <a:endParaRPr lang="sl-SI" dirty="0"/>
          </a:p>
          <a:p>
            <a:r>
              <a:rPr lang="sl-SI" dirty="0"/>
              <a:t>Kakovost napajalnika ne smemo ocenjevati samo po </a:t>
            </a:r>
            <a:r>
              <a:rPr lang="sl-SI" dirty="0" smtClean="0"/>
              <a:t>moči</a:t>
            </a:r>
            <a:r>
              <a:rPr lang="sl-SI" dirty="0"/>
              <a:t>, </a:t>
            </a:r>
            <a:r>
              <a:rPr lang="sl-SI" dirty="0" smtClean="0"/>
              <a:t>temveč </a:t>
            </a:r>
            <a:r>
              <a:rPr lang="sl-SI" dirty="0"/>
              <a:t>predvsem po konstantni </a:t>
            </a:r>
            <a:r>
              <a:rPr lang="sl-SI" dirty="0" smtClean="0"/>
              <a:t>in enakomerni </a:t>
            </a:r>
            <a:r>
              <a:rPr lang="sl-SI" dirty="0"/>
              <a:t>napetosti brez nihanja. </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smtClean="0"/>
              <a:t>Osnovna </a:t>
            </a:r>
            <a:r>
              <a:rPr lang="sl-SI" dirty="0"/>
              <a:t>funkcija napajalnika je, da pretvarja </a:t>
            </a:r>
            <a:r>
              <a:rPr lang="sl-SI" dirty="0" err="1"/>
              <a:t>izmenicno</a:t>
            </a:r>
            <a:r>
              <a:rPr lang="sl-SI" dirty="0"/>
              <a:t> </a:t>
            </a:r>
            <a:r>
              <a:rPr lang="sl-SI" dirty="0" err="1"/>
              <a:t>elektricno</a:t>
            </a:r>
            <a:r>
              <a:rPr lang="sl-SI" dirty="0"/>
              <a:t> energijo, ki jo dobimo </a:t>
            </a:r>
            <a:r>
              <a:rPr lang="sl-SI" dirty="0" smtClean="0"/>
              <a:t>v </a:t>
            </a:r>
            <a:r>
              <a:rPr lang="sl-SI" dirty="0" err="1" smtClean="0"/>
              <a:t>vticnicah</a:t>
            </a:r>
            <a:r>
              <a:rPr lang="sl-SI" dirty="0" smtClean="0"/>
              <a:t> </a:t>
            </a:r>
            <a:r>
              <a:rPr lang="sl-SI" dirty="0"/>
              <a:t>v +3,3 V, +5 V in +12 V enosmerne napetosti. </a:t>
            </a:r>
            <a:endParaRPr lang="sl-SI" dirty="0" smtClean="0"/>
          </a:p>
          <a:p>
            <a:r>
              <a:rPr lang="sl-SI" dirty="0" err="1" smtClean="0"/>
              <a:t>CHipSets</a:t>
            </a:r>
            <a:r>
              <a:rPr lang="sl-SI" dirty="0"/>
              <a:t>, </a:t>
            </a:r>
            <a:r>
              <a:rPr lang="sl-SI" dirty="0" err="1"/>
              <a:t>Dimm</a:t>
            </a:r>
            <a:r>
              <a:rPr lang="sl-SI" dirty="0"/>
              <a:t> in </a:t>
            </a:r>
            <a:r>
              <a:rPr lang="sl-SI" dirty="0" smtClean="0"/>
              <a:t>PCI/AGP uporabljajo </a:t>
            </a:r>
            <a:r>
              <a:rPr lang="sl-SI" dirty="0"/>
              <a:t>napetost 3,3 V, diski in SIMM uporabljajo 5 V ter ventilatorji in ostale naprave </a:t>
            </a:r>
            <a:r>
              <a:rPr lang="sl-SI" dirty="0" smtClean="0"/>
              <a:t>pa 12 </a:t>
            </a:r>
            <a:r>
              <a:rPr lang="sl-SI" dirty="0"/>
              <a:t>voltov.</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smtClean="0"/>
              <a:t>Zaradi </a:t>
            </a:r>
            <a:r>
              <a:rPr lang="sl-SI" dirty="0"/>
              <a:t>nevarnosti motenj v preskrbi z električnim tokom </a:t>
            </a:r>
            <a:r>
              <a:rPr lang="sl-SI" dirty="0" smtClean="0"/>
              <a:t>moramo </a:t>
            </a:r>
            <a:r>
              <a:rPr lang="sl-SI" dirty="0"/>
              <a:t>uporabiti sistem za brezprekinitveno </a:t>
            </a:r>
            <a:r>
              <a:rPr lang="sl-SI" dirty="0" smtClean="0"/>
              <a:t>električno napajanje.</a:t>
            </a:r>
          </a:p>
          <a:p>
            <a:endParaRPr lang="sl-SI" dirty="0"/>
          </a:p>
          <a:p>
            <a:r>
              <a:rPr lang="sl-SI" dirty="0" smtClean="0"/>
              <a:t>Tipični čas </a:t>
            </a:r>
            <a:r>
              <a:rPr lang="sl-SI" dirty="0"/>
              <a:t>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smtClean="0"/>
              <a:t>Moderni </a:t>
            </a:r>
            <a:r>
              <a:rPr lang="sl-SI" dirty="0"/>
              <a:t>sistemi UPS opravljajo poleg osnovne </a:t>
            </a:r>
            <a:r>
              <a:rPr lang="sl-SI" dirty="0" smtClean="0"/>
              <a:t>naloge nepretrganega </a:t>
            </a:r>
            <a:r>
              <a:rPr lang="sl-SI" dirty="0"/>
              <a:t>zagotavljanja </a:t>
            </a:r>
            <a:r>
              <a:rPr lang="sl-SI" dirty="0" smtClean="0"/>
              <a:t>električne </a:t>
            </a:r>
            <a:r>
              <a:rPr lang="sl-SI" dirty="0"/>
              <a:t>energije </a:t>
            </a:r>
            <a:r>
              <a:rPr lang="sl-SI" dirty="0" smtClean="0"/>
              <a:t>še </a:t>
            </a:r>
            <a:r>
              <a:rPr lang="sl-SI" dirty="0"/>
              <a:t>tri dodatna opravila:</a:t>
            </a:r>
          </a:p>
          <a:p>
            <a:pPr lvl="1"/>
            <a:r>
              <a:rPr lang="sl-SI" dirty="0" smtClean="0"/>
              <a:t>preprečujejo </a:t>
            </a:r>
            <a:r>
              <a:rPr lang="sl-SI" dirty="0"/>
              <a:t>prevelike odmike izhodne napetosti od nazivne vrednosti (230V</a:t>
            </a:r>
            <a:r>
              <a:rPr lang="sl-SI" dirty="0" smtClean="0"/>
              <a:t>),</a:t>
            </a:r>
          </a:p>
          <a:p>
            <a:pPr lvl="1"/>
            <a:r>
              <a:rPr lang="sl-SI" dirty="0" smtClean="0"/>
              <a:t>vzdržujejo </a:t>
            </a:r>
            <a:r>
              <a:rPr lang="sl-SI" dirty="0"/>
              <a:t>stalno frekvenco </a:t>
            </a:r>
            <a:r>
              <a:rPr lang="sl-SI" dirty="0" smtClean="0"/>
              <a:t>izmeničnega </a:t>
            </a:r>
            <a:r>
              <a:rPr lang="sl-SI" dirty="0"/>
              <a:t>toka (50 Hz</a:t>
            </a:r>
            <a:r>
              <a:rPr lang="sl-SI" dirty="0" smtClean="0"/>
              <a:t>),</a:t>
            </a:r>
          </a:p>
          <a:p>
            <a:pPr lvl="1"/>
            <a:r>
              <a:rPr lang="sl-SI" dirty="0" smtClean="0"/>
              <a:t>nudijo </a:t>
            </a:r>
            <a:r>
              <a:rPr lang="sl-SI" dirty="0"/>
              <a:t>prenapetostno </a:t>
            </a:r>
            <a:r>
              <a:rPr lang="sl-SI" dirty="0" smtClean="0"/>
              <a:t>zaščito.</a:t>
            </a:r>
          </a:p>
          <a:p>
            <a:pPr marL="365760" lvl="1" indent="0">
              <a:buNone/>
            </a:pPr>
            <a:r>
              <a:rPr lang="sl-SI" dirty="0" smtClean="0"/>
              <a:t>Da </a:t>
            </a:r>
            <a:r>
              <a:rPr lang="sl-SI" dirty="0"/>
              <a:t>bi zagotovili nemoteno oskrbo tudi pri </a:t>
            </a:r>
            <a:r>
              <a:rPr lang="sl-SI" dirty="0" smtClean="0"/>
              <a:t>večurnih </a:t>
            </a:r>
            <a:r>
              <a:rPr lang="sl-SI" dirty="0"/>
              <a:t>prekinitvah delovanja </a:t>
            </a:r>
            <a:r>
              <a:rPr lang="sl-SI" dirty="0" smtClean="0"/>
              <a:t>javnega električnega </a:t>
            </a:r>
            <a:r>
              <a:rPr lang="sl-SI" dirty="0"/>
              <a:t>omrežja, moramo uporabiti generatorje </a:t>
            </a:r>
            <a:r>
              <a:rPr lang="sl-SI" dirty="0" smtClean="0"/>
              <a:t>električnega </a:t>
            </a:r>
            <a:r>
              <a:rPr lang="sl-SI" dirty="0"/>
              <a:t>toka</a:t>
            </a:r>
            <a:r>
              <a:rPr lang="sl-SI" dirty="0" smtClean="0"/>
              <a:t>.</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smtClean="0"/>
              <a:t>Serijski</a:t>
            </a:r>
            <a:endParaRPr lang="en-US" dirty="0"/>
          </a:p>
        </p:txBody>
      </p:sp>
      <p:sp>
        <p:nvSpPr>
          <p:cNvPr id="3" name="Označba mesta vsebine 2"/>
          <p:cNvSpPr>
            <a:spLocks noGrp="1"/>
          </p:cNvSpPr>
          <p:nvPr>
            <p:ph idx="1"/>
          </p:nvPr>
        </p:nvSpPr>
        <p:spPr/>
        <p:txBody>
          <a:bodyPr/>
          <a:lstStyle/>
          <a:p>
            <a:r>
              <a:rPr lang="sl-SI" dirty="0" smtClean="0"/>
              <a:t>Najbolj </a:t>
            </a:r>
            <a:r>
              <a:rPr lang="sl-SI" dirty="0"/>
              <a:t>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VLOGA IN POMEN INFORMACIJ V SODOBNI DRUŽBI</a:t>
            </a:r>
            <a:endParaRPr lang="sl-SI" dirty="0"/>
          </a:p>
        </p:txBody>
      </p:sp>
      <p:sp>
        <p:nvSpPr>
          <p:cNvPr id="62467" name="Ograda vsebine 2"/>
          <p:cNvSpPr>
            <a:spLocks noGrp="1"/>
          </p:cNvSpPr>
          <p:nvPr>
            <p:ph idx="1"/>
          </p:nvPr>
        </p:nvSpPr>
        <p:spPr/>
        <p:txBody>
          <a:bodyPr/>
          <a:lstStyle/>
          <a:p>
            <a:pPr eaLnBrk="1" hangingPunct="1"/>
            <a:r>
              <a:rPr lang="sl-SI" altLang="en-US" smtClean="0"/>
              <a:t>V razvoju človeške družbe so se zgodile tri velike revolucije: </a:t>
            </a:r>
          </a:p>
          <a:p>
            <a:pPr lvl="1" eaLnBrk="1" hangingPunct="1"/>
            <a:r>
              <a:rPr lang="sl-SI" altLang="en-US" smtClean="0"/>
              <a:t>agrarna, </a:t>
            </a:r>
          </a:p>
          <a:p>
            <a:pPr lvl="1" eaLnBrk="1" hangingPunct="1"/>
            <a:r>
              <a:rPr lang="sl-SI" altLang="en-US" smtClean="0"/>
              <a:t>industrijska in </a:t>
            </a:r>
          </a:p>
          <a:p>
            <a:pPr lvl="1" eaLnBrk="1" hangingPunct="1"/>
            <a:r>
              <a:rPr lang="sl-SI" altLang="en-US" smtClean="0"/>
              <a:t>informacijska. </a:t>
            </a:r>
          </a:p>
          <a:p>
            <a:pPr eaLnBrk="1" hangingPunct="1"/>
            <a:endParaRPr lang="sl-SI" altLang="en-US" smtClean="0"/>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smtClean="0"/>
              <a:t>Universal</a:t>
            </a:r>
            <a:r>
              <a:rPr lang="sl-SI" dirty="0" smtClean="0"/>
              <a:t> </a:t>
            </a:r>
            <a:r>
              <a:rPr lang="sl-SI" dirty="0" err="1"/>
              <a:t>Serial</a:t>
            </a:r>
            <a:r>
              <a:rPr lang="sl-SI" dirty="0"/>
              <a:t> Bus</a:t>
            </a:r>
            <a:r>
              <a:rPr lang="sl-SI" dirty="0" smtClean="0"/>
              <a:t>)</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smtClean="0"/>
              <a:t>V </a:t>
            </a:r>
            <a:r>
              <a:rPr lang="sl-SI" dirty="0"/>
              <a:t>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endParaRPr lang="sl-SI" dirty="0" smtClean="0"/>
          </a:p>
          <a:p>
            <a:r>
              <a:rPr lang="sl-SI" dirty="0" smtClean="0"/>
              <a:t>Danes </a:t>
            </a:r>
            <a:r>
              <a:rPr lang="sl-SI" dirty="0"/>
              <a:t>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FireWire - </a:t>
            </a:r>
            <a:r>
              <a:rPr lang="sl-SI" dirty="0"/>
              <a:t>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smtClean="0"/>
              <a:t>Vmesnik </a:t>
            </a:r>
            <a:r>
              <a:rPr lang="sl-SI" dirty="0"/>
              <a:t>IEEE 1394 je standard za hitro komunikacijo po serijskem vodilu med elektronskimi napravami in prenos podatkov v realnem času. </a:t>
            </a:r>
            <a:endParaRPr lang="sl-SI" dirty="0" smtClean="0"/>
          </a:p>
          <a:p>
            <a:r>
              <a:rPr lang="sl-SI" dirty="0" smtClean="0"/>
              <a:t>Serijsko </a:t>
            </a:r>
            <a:r>
              <a:rPr lang="sl-SI" dirty="0"/>
              <a:t>vodilo, ki sta ga razvili podjetji Apple in </a:t>
            </a:r>
            <a:r>
              <a:rPr lang="sl-SI" dirty="0" err="1"/>
              <a:t>Texas</a:t>
            </a:r>
            <a:r>
              <a:rPr lang="sl-SI" dirty="0"/>
              <a:t> </a:t>
            </a:r>
            <a:r>
              <a:rPr lang="sl-SI" dirty="0" err="1"/>
              <a:t>Instruments</a:t>
            </a:r>
            <a:r>
              <a:rPr lang="sl-SI" dirty="0"/>
              <a:t>. </a:t>
            </a:r>
            <a:endParaRPr lang="sl-SI" dirty="0" smtClean="0"/>
          </a:p>
          <a:p>
            <a:r>
              <a:rPr lang="sl-SI" dirty="0" smtClean="0"/>
              <a:t>Uporabljamo </a:t>
            </a:r>
            <a:r>
              <a:rPr lang="sl-SI" dirty="0"/>
              <a:t>ga za priklop digitalnih kamer in ostale video in </a:t>
            </a:r>
            <a:r>
              <a:rPr lang="sl-SI" dirty="0" err="1"/>
              <a:t>audio</a:t>
            </a:r>
            <a:r>
              <a:rPr lang="sl-SI" dirty="0"/>
              <a:t> opreme.</a:t>
            </a:r>
          </a:p>
          <a:p>
            <a:r>
              <a:rPr lang="sl-SI" dirty="0" smtClean="0"/>
              <a:t>Standard </a:t>
            </a:r>
            <a:r>
              <a:rPr lang="sl-SI" dirty="0" err="1"/>
              <a:t>Fire</a:t>
            </a:r>
            <a:r>
              <a:rPr lang="sl-SI" dirty="0"/>
              <a:t> </a:t>
            </a:r>
            <a:r>
              <a:rPr lang="sl-SI" dirty="0" err="1"/>
              <a:t>Wire</a:t>
            </a:r>
            <a:r>
              <a:rPr lang="sl-SI" dirty="0"/>
              <a:t> 800 (1394b). Ta omogoča:</a:t>
            </a:r>
          </a:p>
          <a:p>
            <a:pPr lvl="1"/>
            <a:r>
              <a:rPr lang="sl-SI" dirty="0" smtClean="0"/>
              <a:t>Hitrost </a:t>
            </a:r>
            <a:r>
              <a:rPr lang="sl-SI" dirty="0"/>
              <a:t>prenosa do 800 </a:t>
            </a:r>
            <a:r>
              <a:rPr lang="sl-SI" dirty="0" err="1"/>
              <a:t>Mbps</a:t>
            </a:r>
            <a:endParaRPr lang="sl-SI" dirty="0"/>
          </a:p>
          <a:p>
            <a:pPr lvl="1"/>
            <a:r>
              <a:rPr lang="sl-SI" dirty="0" smtClean="0"/>
              <a:t>Največja </a:t>
            </a:r>
            <a:r>
              <a:rPr lang="sl-SI" dirty="0"/>
              <a:t>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smtClean="0"/>
              <a:t>Primarno </a:t>
            </a:r>
            <a:r>
              <a:rPr lang="sl-SI" dirty="0"/>
              <a:t>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a:t>
            </a:r>
            <a:r>
              <a:rPr lang="sl-SI" dirty="0" smtClean="0"/>
              <a:t>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endParaRPr lang="sl-SI" dirty="0" smtClean="0"/>
          </a:p>
          <a:p>
            <a:r>
              <a:rPr lang="sl-SI" dirty="0" smtClean="0"/>
              <a:t>Nekateri </a:t>
            </a:r>
            <a:r>
              <a:rPr lang="sl-SI" dirty="0"/>
              <a:t>računalniki jo imajo integrirano na matični plošči, ostalim pa jo dodamo preko razširitvenih rež (ISA, PCI, AGP, PCI-Express</a:t>
            </a:r>
            <a:r>
              <a:rPr lang="sl-SI" dirty="0" smtClean="0"/>
              <a:t>,...).</a:t>
            </a:r>
          </a:p>
          <a:p>
            <a:r>
              <a:rPr lang="sl-SI" dirty="0" smtClean="0"/>
              <a:t>Prvo </a:t>
            </a:r>
            <a:r>
              <a:rPr lang="sl-SI" dirty="0"/>
              <a:t>podjetje, ki je </a:t>
            </a:r>
            <a:r>
              <a:rPr lang="sl-SI" dirty="0" smtClean="0"/>
              <a:t>začelo </a:t>
            </a:r>
            <a:r>
              <a:rPr lang="sl-SI" dirty="0"/>
              <a:t>vgrajevati </a:t>
            </a:r>
            <a:r>
              <a:rPr lang="sl-SI" dirty="0" smtClean="0"/>
              <a:t>grafične </a:t>
            </a:r>
            <a:r>
              <a:rPr lang="sl-SI" dirty="0"/>
              <a:t>kartice na osnovno </a:t>
            </a:r>
            <a:r>
              <a:rPr lang="sl-SI" dirty="0" smtClean="0"/>
              <a:t>ploščo je </a:t>
            </a:r>
            <a:r>
              <a:rPr lang="sl-SI" dirty="0"/>
              <a:t>podjetje </a:t>
            </a:r>
            <a:r>
              <a:rPr lang="sl-SI" dirty="0" smtClean="0"/>
              <a:t>VIA, sledili </a:t>
            </a:r>
            <a:r>
              <a:rPr lang="sl-SI" dirty="0"/>
              <a:t>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smtClean="0"/>
              <a:t>Vsaka grafična kartica </a:t>
            </a:r>
            <a:r>
              <a:rPr lang="sl-SI" dirty="0"/>
              <a:t>je sestavljena </a:t>
            </a:r>
            <a:r>
              <a:rPr lang="sl-SI" dirty="0" smtClean="0"/>
              <a:t>iz:</a:t>
            </a:r>
            <a:endParaRPr lang="sl-SI" dirty="0"/>
          </a:p>
          <a:p>
            <a:pPr lvl="1"/>
            <a:r>
              <a:rPr lang="sl-SI" dirty="0" smtClean="0"/>
              <a:t>video </a:t>
            </a:r>
            <a:r>
              <a:rPr lang="sl-SI" dirty="0"/>
              <a:t>BIOS,</a:t>
            </a:r>
          </a:p>
          <a:p>
            <a:pPr lvl="1"/>
            <a:r>
              <a:rPr lang="sl-SI" dirty="0" smtClean="0"/>
              <a:t>Grafični procesor</a:t>
            </a:r>
            <a:r>
              <a:rPr lang="sl-SI" dirty="0"/>
              <a:t>,</a:t>
            </a:r>
          </a:p>
          <a:p>
            <a:pPr lvl="1"/>
            <a:r>
              <a:rPr lang="sl-SI" dirty="0" smtClean="0"/>
              <a:t>Grafični pomnilnik</a:t>
            </a:r>
            <a:r>
              <a:rPr lang="sl-SI" dirty="0"/>
              <a:t>,</a:t>
            </a:r>
          </a:p>
          <a:p>
            <a:pPr lvl="1"/>
            <a:r>
              <a:rPr lang="sl-SI" dirty="0" err="1" smtClean="0"/>
              <a:t>konektor</a:t>
            </a:r>
            <a:r>
              <a:rPr lang="sl-SI" dirty="0" smtClean="0"/>
              <a:t> </a:t>
            </a:r>
            <a:r>
              <a:rPr lang="sl-SI" dirty="0"/>
              <a:t>za vodilo,</a:t>
            </a:r>
          </a:p>
          <a:p>
            <a:pPr lvl="1"/>
            <a:r>
              <a:rPr lang="sl-SI" dirty="0" smtClean="0"/>
              <a:t>hladilni </a:t>
            </a:r>
            <a:r>
              <a:rPr lang="sl-SI" dirty="0"/>
              <a:t>mehanizem,</a:t>
            </a:r>
          </a:p>
          <a:p>
            <a:pPr lvl="1"/>
            <a:r>
              <a:rPr lang="sl-SI" dirty="0" smtClean="0"/>
              <a:t>gonilnik </a:t>
            </a:r>
            <a:r>
              <a:rPr lang="sl-SI" dirty="0"/>
              <a:t>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Grafična kartica</a:t>
            </a:r>
            <a:endParaRPr lang="en-US" dirty="0"/>
          </a:p>
        </p:txBody>
      </p:sp>
      <p:sp>
        <p:nvSpPr>
          <p:cNvPr id="3" name="Označba mesta vsebine 2"/>
          <p:cNvSpPr>
            <a:spLocks noGrp="1"/>
          </p:cNvSpPr>
          <p:nvPr>
            <p:ph idx="1"/>
          </p:nvPr>
        </p:nvSpPr>
        <p:spPr/>
        <p:txBody>
          <a:bodyPr/>
          <a:lstStyle/>
          <a:p>
            <a:r>
              <a:rPr lang="sl-SI" dirty="0" smtClean="0"/>
              <a:t>Naloga grafične kartice je </a:t>
            </a:r>
            <a:r>
              <a:rPr lang="sl-SI" dirty="0"/>
              <a:t>prikazovati sliko na zaslonu. Zato mora opraviti veliko število operacij </a:t>
            </a:r>
            <a:r>
              <a:rPr lang="sl-SI" dirty="0" smtClean="0"/>
              <a:t>in imeti </a:t>
            </a:r>
            <a:r>
              <a:rPr lang="sl-SI" dirty="0"/>
              <a:t>tudi precej velik pomnilnik. </a:t>
            </a:r>
            <a:endParaRPr lang="sl-SI" dirty="0" smtClean="0"/>
          </a:p>
          <a:p>
            <a:r>
              <a:rPr lang="sl-SI" dirty="0" smtClean="0"/>
              <a:t>Da </a:t>
            </a:r>
            <a:r>
              <a:rPr lang="sl-SI" dirty="0"/>
              <a:t>s temi opravili ne bi obremenjevali glavnega procesorja., </a:t>
            </a:r>
            <a:r>
              <a:rPr lang="sl-SI" dirty="0" smtClean="0"/>
              <a:t>imamo na </a:t>
            </a:r>
            <a:r>
              <a:rPr lang="sl-SI" dirty="0"/>
              <a:t>grafični kartici poseben grafični procesor in pomnilnik. </a:t>
            </a:r>
            <a:endParaRPr lang="sl-SI" dirty="0" smtClean="0"/>
          </a:p>
          <a:p>
            <a:r>
              <a:rPr lang="sl-SI" dirty="0" smtClean="0"/>
              <a:t>Pred </a:t>
            </a:r>
            <a:r>
              <a:rPr lang="sl-SI" dirty="0"/>
              <a:t>izhodom na zaslon imamo še </a:t>
            </a:r>
            <a:r>
              <a:rPr lang="sl-SI" dirty="0" smtClean="0"/>
              <a:t>slikovni pomnilnik </a:t>
            </a:r>
            <a:r>
              <a:rPr lang="sl-SI" dirty="0"/>
              <a:t>in </a:t>
            </a:r>
            <a:r>
              <a:rPr lang="sl-SI" dirty="0" smtClean="0"/>
              <a:t>krmilnik, </a:t>
            </a:r>
            <a:r>
              <a:rPr lang="sl-SI" dirty="0"/>
              <a:t>ki poskrbi zato, da se slika iz slikovnega pomnilnika prenese na zaslon in </a:t>
            </a:r>
            <a:r>
              <a:rPr lang="sl-SI" dirty="0" smtClean="0"/>
              <a:t>tudi ustrezno </a:t>
            </a:r>
            <a:r>
              <a:rPr lang="sl-SI" dirty="0"/>
              <a:t>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a:t>
            </a:r>
            <a:r>
              <a:rPr lang="sl-SI" dirty="0" smtClean="0"/>
              <a:t>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smtClean="0"/>
          </a:p>
        </p:txBody>
      </p:sp>
      <p:sp>
        <p:nvSpPr>
          <p:cNvPr id="194563" name="Ograda vsebine 2"/>
          <p:cNvSpPr>
            <a:spLocks noGrp="1"/>
          </p:cNvSpPr>
          <p:nvPr>
            <p:ph idx="1"/>
          </p:nvPr>
        </p:nvSpPr>
        <p:spPr/>
        <p:txBody>
          <a:bodyPr/>
          <a:lstStyle/>
          <a:p>
            <a:pPr algn="ctr"/>
            <a:r>
              <a:rPr lang="sl-SI" altLang="en-US" smtClean="0"/>
              <a:t>Računalnik je sestavljen iz strojne opreme (Hardware) in programske opreme (Software).</a:t>
            </a:r>
            <a:br>
              <a:rPr lang="sl-SI" altLang="en-US" smtClean="0"/>
            </a:br>
            <a:r>
              <a:rPr lang="sl-SI" altLang="en-US" smtClean="0"/>
              <a:t/>
            </a:r>
            <a:br>
              <a:rPr lang="sl-SI" altLang="en-US" smtClean="0"/>
            </a:br>
            <a:endParaRPr lang="sl-SI" altLang="en-US" smtClean="0"/>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smtClean="0"/>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smtClean="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smtClean="0"/>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smtClean="0"/>
              <a:t>PROGRAMSKA OPREMA</a:t>
            </a:r>
          </a:p>
        </p:txBody>
      </p:sp>
      <p:sp>
        <p:nvSpPr>
          <p:cNvPr id="196611" name="Ograda vsebine 2"/>
          <p:cNvSpPr>
            <a:spLocks noGrp="1"/>
          </p:cNvSpPr>
          <p:nvPr>
            <p:ph idx="1"/>
          </p:nvPr>
        </p:nvSpPr>
        <p:spPr/>
        <p:txBody>
          <a:bodyPr/>
          <a:lstStyle/>
          <a:p>
            <a:r>
              <a:rPr lang="sl-SI" altLang="en-US" smtClean="0"/>
              <a:t>SISTEMSKA</a:t>
            </a:r>
          </a:p>
          <a:p>
            <a:r>
              <a:rPr lang="sl-SI" altLang="en-US" smtClean="0"/>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smtClean="0"/>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smtClean="0"/>
              <a:t>Operacijski sistem mora tako računalniški čas kot razpoložljiv pomnilnik razdeliti med vse tekoče programe. </a:t>
            </a:r>
          </a:p>
          <a:p>
            <a:r>
              <a:rPr lang="sl-SI" altLang="en-US" smtClean="0"/>
              <a:t>P</a:t>
            </a:r>
            <a:r>
              <a:rPr lang="it-IT" altLang="en-US" smtClean="0"/>
              <a:t>oskrbeti</a:t>
            </a:r>
            <a:r>
              <a:rPr lang="sl-SI" altLang="en-US" smtClean="0"/>
              <a:t> mora</a:t>
            </a:r>
            <a:r>
              <a:rPr lang="it-IT" altLang="en-US" smtClean="0"/>
              <a:t>, da se </a:t>
            </a:r>
            <a:r>
              <a:rPr lang="sl-SI" altLang="en-US" smtClean="0"/>
              <a:t>delujoči programi </a:t>
            </a:r>
            <a:r>
              <a:rPr lang="it-IT" altLang="en-US" smtClean="0"/>
              <a:t>med seboj ne motijo. </a:t>
            </a:r>
            <a:endParaRPr lang="sl-SI" altLang="en-US" smtClean="0"/>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0707" name="Ograda vsebine 2"/>
          <p:cNvSpPr>
            <a:spLocks noGrp="1"/>
          </p:cNvSpPr>
          <p:nvPr>
            <p:ph idx="1"/>
          </p:nvPr>
        </p:nvSpPr>
        <p:spPr/>
        <p:txBody>
          <a:bodyPr/>
          <a:lstStyle/>
          <a:p>
            <a:r>
              <a:rPr lang="sl-SI" altLang="en-US" dirty="0" smtClean="0"/>
              <a:t>število uporabnikov: </a:t>
            </a:r>
          </a:p>
          <a:p>
            <a:pPr lvl="1"/>
            <a:r>
              <a:rPr lang="sl-SI" altLang="en-US" dirty="0" smtClean="0"/>
              <a:t>enouporabniški: (</a:t>
            </a:r>
            <a:r>
              <a:rPr lang="sl-SI" altLang="en-US" dirty="0" err="1" smtClean="0"/>
              <a:t>PalmOS</a:t>
            </a:r>
            <a:r>
              <a:rPr lang="sl-SI" altLang="en-US" dirty="0" smtClean="0"/>
              <a:t>, DOS, Windows 3.11) </a:t>
            </a:r>
          </a:p>
          <a:p>
            <a:pPr lvl="1"/>
            <a:endParaRPr lang="sl-SI" altLang="en-US" dirty="0" smtClean="0"/>
          </a:p>
          <a:p>
            <a:pPr lvl="1"/>
            <a:r>
              <a:rPr lang="sl-SI" altLang="en-US" dirty="0" smtClean="0"/>
              <a:t>večuporabniški: sistemi, ki jih uporabljajo več ljudi hkrati, v nekaterih primerih tudi več sto ali tisoč; izvajajo se v računalnikih z enim procesorjem ali več procesorji (Windows, Linux). </a:t>
            </a:r>
          </a:p>
          <a:p>
            <a:endParaRPr lang="sl-SI" altLang="en-US" dirty="0" smtClean="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1731" name="Ograda vsebine 2"/>
          <p:cNvSpPr>
            <a:spLocks noGrp="1"/>
          </p:cNvSpPr>
          <p:nvPr>
            <p:ph idx="1"/>
          </p:nvPr>
        </p:nvSpPr>
        <p:spPr/>
        <p:txBody>
          <a:bodyPr/>
          <a:lstStyle/>
          <a:p>
            <a:r>
              <a:rPr lang="sl-SI" altLang="en-US" smtClean="0"/>
              <a:t>število nalog: </a:t>
            </a:r>
          </a:p>
          <a:p>
            <a:pPr lvl="1"/>
            <a:r>
              <a:rPr lang="sl-SI" altLang="en-US" smtClean="0"/>
              <a:t>enoopravilni: izvajanje enega programa naenkrat (DOS, PalmOS) </a:t>
            </a:r>
          </a:p>
          <a:p>
            <a:pPr lvl="1"/>
            <a:r>
              <a:rPr lang="sl-SI" altLang="en-US" smtClean="0"/>
              <a:t>večopravilni: omogočajo izvajanje več opravil hkrati v računalniku z enim procesorjem ali več procesorji (Windows, Linux, MacOS) </a:t>
            </a:r>
          </a:p>
          <a:p>
            <a:endParaRPr lang="sl-SI" altLang="en-US" smtClean="0"/>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2755" name="Ograda vsebine 2"/>
          <p:cNvSpPr>
            <a:spLocks noGrp="1"/>
          </p:cNvSpPr>
          <p:nvPr>
            <p:ph idx="1"/>
          </p:nvPr>
        </p:nvSpPr>
        <p:spPr/>
        <p:txBody>
          <a:bodyPr/>
          <a:lstStyle/>
          <a:p>
            <a:r>
              <a:rPr lang="sl-SI" altLang="en-US" smtClean="0"/>
              <a:t>družine računalnikov: </a:t>
            </a:r>
          </a:p>
          <a:p>
            <a:pPr lvl="1"/>
            <a:r>
              <a:rPr lang="sl-SI" altLang="en-US" smtClean="0"/>
              <a:t>mikroračunalniki (DOS, OS/2, Windows, Linux) </a:t>
            </a:r>
          </a:p>
          <a:p>
            <a:pPr lvl="1"/>
            <a:r>
              <a:rPr lang="sl-SI" altLang="en-US" smtClean="0"/>
              <a:t>miniračunalniki (VAX/VMS, AS400, UNIX) </a:t>
            </a:r>
          </a:p>
          <a:p>
            <a:pPr lvl="1"/>
            <a:r>
              <a:rPr lang="sl-SI" altLang="en-US" smtClean="0"/>
              <a:t>veliki računalniki (MVS, VSE, VM, UNIX) </a:t>
            </a:r>
          </a:p>
          <a:p>
            <a:endParaRPr lang="sl-SI" altLang="en-US" smtClean="0"/>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3779" name="Ograda vsebine 2"/>
          <p:cNvSpPr>
            <a:spLocks noGrp="1"/>
          </p:cNvSpPr>
          <p:nvPr>
            <p:ph idx="1"/>
          </p:nvPr>
        </p:nvSpPr>
        <p:spPr/>
        <p:txBody>
          <a:bodyPr/>
          <a:lstStyle/>
          <a:p>
            <a:r>
              <a:rPr lang="sl-SI" altLang="en-US" smtClean="0"/>
              <a:t>uporabniški vmesnik: </a:t>
            </a:r>
          </a:p>
          <a:p>
            <a:pPr lvl="1"/>
            <a:r>
              <a:rPr lang="sl-SI" altLang="en-US" smtClean="0"/>
              <a:t>ukazni (MS-DOS, Unix) </a:t>
            </a:r>
          </a:p>
          <a:p>
            <a:pPr lvl="2"/>
            <a:r>
              <a:rPr lang="sl-SI" altLang="en-US" smtClean="0"/>
              <a:t>Prednosti: </a:t>
            </a:r>
          </a:p>
          <a:p>
            <a:pPr lvl="3"/>
            <a:r>
              <a:rPr lang="sl-SI" altLang="en-US" smtClean="0"/>
              <a:t>uporaba ukazov </a:t>
            </a:r>
          </a:p>
          <a:p>
            <a:pPr lvl="3"/>
            <a:r>
              <a:rPr lang="sl-SI" altLang="en-US" smtClean="0"/>
              <a:t>interakcija preko tipkovnice </a:t>
            </a:r>
          </a:p>
          <a:p>
            <a:pPr lvl="3"/>
            <a:r>
              <a:rPr lang="sl-SI" altLang="en-US" smtClean="0"/>
              <a:t>hitro in učinkovito delo </a:t>
            </a:r>
          </a:p>
          <a:p>
            <a:pPr lvl="1"/>
            <a:r>
              <a:rPr lang="sl-SI" altLang="en-US" smtClean="0"/>
              <a:t>grafični – GUI (Grafical User Interface); Macintosh OS; X Windows System, MS Windows, OS/2 </a:t>
            </a:r>
          </a:p>
          <a:p>
            <a:endParaRPr lang="sl-SI" altLang="en-US" smtClean="0"/>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smtClean="0"/>
              <a:t>VPLIV INFORMACIJSKIH TEHNOLOGIJ NA RAZVOJ DRUŽBE</a:t>
            </a:r>
            <a:endParaRPr lang="sl-SI" b="1" dirty="0"/>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smtClean="0"/>
              <a:t>Informacijska </a:t>
            </a:r>
            <a:r>
              <a:rPr lang="sl-SI" sz="1700" dirty="0"/>
              <a:t>družba pomeni stopnjo razvoja v </a:t>
            </a:r>
            <a:r>
              <a:rPr lang="sl-SI" sz="1700" dirty="0" smtClean="0"/>
              <a:t>družbi.</a:t>
            </a:r>
          </a:p>
          <a:p>
            <a:pPr>
              <a:lnSpc>
                <a:spcPct val="170000"/>
              </a:lnSpc>
            </a:pPr>
            <a:r>
              <a:rPr lang="sl-SI" sz="1700" dirty="0" smtClean="0"/>
              <a:t>V </a:t>
            </a:r>
            <a:r>
              <a:rPr lang="sl-SI" sz="1700" dirty="0"/>
              <a:t>informacijski družbi ima znanje osrednjo </a:t>
            </a:r>
            <a:r>
              <a:rPr lang="sl-SI" sz="1700" dirty="0" smtClean="0"/>
              <a:t>vlogo.</a:t>
            </a:r>
          </a:p>
          <a:p>
            <a:endParaRPr lang="sl-SI" sz="1800" dirty="0" smtClean="0"/>
          </a:p>
          <a:p>
            <a:r>
              <a:rPr lang="sl-SI" sz="1800" dirty="0" smtClean="0"/>
              <a:t>Značilnosti </a:t>
            </a:r>
            <a:r>
              <a:rPr lang="sl-SI" sz="1800" dirty="0"/>
              <a:t>informacijske družbe:</a:t>
            </a:r>
          </a:p>
          <a:p>
            <a:pPr marL="274320" indent="-274320">
              <a:buClr>
                <a:schemeClr val="accent3"/>
              </a:buClr>
              <a:buFont typeface="Wingdings 2"/>
              <a:buChar char=""/>
              <a:defRPr/>
            </a:pPr>
            <a:r>
              <a:rPr lang="sl-SI" sz="1600" dirty="0"/>
              <a:t>visoka stopnja tehnološkega </a:t>
            </a:r>
            <a:r>
              <a:rPr lang="sl-SI" sz="1600" dirty="0" smtClean="0"/>
              <a:t>razvoja,</a:t>
            </a:r>
            <a:endParaRPr lang="sl-SI" sz="1600" dirty="0"/>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26943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smtClean="0"/>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r>
              <a:rPr lang="sl-SI" altLang="en-US" b="1" smtClean="0"/>
              <a:t/>
            </a:r>
            <a:br>
              <a:rPr lang="sl-SI" altLang="en-US" b="1" smtClean="0"/>
            </a:br>
            <a:r>
              <a:rPr lang="sl-SI" altLang="en-US" b="1" smtClean="0"/>
              <a:t>GONILNIKI NAPRAV</a:t>
            </a:r>
            <a:endParaRPr lang="sl-SI" altLang="en-US" smtClean="0"/>
          </a:p>
        </p:txBody>
      </p:sp>
      <p:sp>
        <p:nvSpPr>
          <p:cNvPr id="207875" name="Ograda vsebine 2"/>
          <p:cNvSpPr>
            <a:spLocks noGrp="1"/>
          </p:cNvSpPr>
          <p:nvPr>
            <p:ph idx="1"/>
          </p:nvPr>
        </p:nvSpPr>
        <p:spPr>
          <a:xfrm>
            <a:off x="1979612" y="2928938"/>
            <a:ext cx="8229600" cy="3395662"/>
          </a:xfrm>
        </p:spPr>
        <p:txBody>
          <a:bodyPr/>
          <a:lstStyle/>
          <a:p>
            <a:r>
              <a:rPr lang="sl-SI" altLang="en-US" smtClean="0"/>
              <a:t>je vmesni člen</a:t>
            </a:r>
            <a:r>
              <a:rPr lang="pl-PL" altLang="en-US" smtClean="0"/>
              <a:t> med računalnikom in napravami priključenimi na računalnik ali napravami vgrajenimi v računalnik.</a:t>
            </a:r>
          </a:p>
          <a:p>
            <a:r>
              <a:rPr lang="sl-SI" altLang="en-US" smtClean="0"/>
              <a:t>Ker je proizvajalcev različnih perifernih naprav veliko</a:t>
            </a:r>
            <a:r>
              <a:rPr lang="pl-PL" altLang="en-US" smtClean="0"/>
              <a:t>, </a:t>
            </a:r>
            <a:r>
              <a:rPr lang="sl-SI" altLang="en-US" smtClean="0"/>
              <a:t>je naloga gonilnikov</a:t>
            </a:r>
            <a:r>
              <a:rPr lang="pl-PL" altLang="en-US" smtClean="0"/>
              <a:t>, </a:t>
            </a:r>
            <a:r>
              <a:rPr lang="sl-SI" altLang="en-US" smtClean="0"/>
              <a:t>da po eni strani</a:t>
            </a:r>
            <a:r>
              <a:rPr lang="pl-PL" altLang="en-US" smtClean="0"/>
              <a:t> “</a:t>
            </a:r>
            <a:r>
              <a:rPr lang="sl-SI" altLang="en-US" smtClean="0"/>
              <a:t>razumejo</a:t>
            </a:r>
            <a:r>
              <a:rPr lang="pl-PL" altLang="en-US" smtClean="0"/>
              <a:t>”, </a:t>
            </a:r>
            <a:r>
              <a:rPr lang="sl-SI" altLang="en-US" smtClean="0"/>
              <a:t>kaj od naprave hočemo</a:t>
            </a:r>
            <a:r>
              <a:rPr lang="pl-PL" altLang="en-US" smtClean="0"/>
              <a:t>, </a:t>
            </a:r>
            <a:r>
              <a:rPr lang="sl-SI" altLang="en-US" smtClean="0"/>
              <a:t>po drugi strani</a:t>
            </a:r>
            <a:r>
              <a:rPr lang="pl-PL" altLang="en-US" smtClean="0"/>
              <a:t> pa </a:t>
            </a:r>
            <a:r>
              <a:rPr lang="sl-SI" altLang="en-US" smtClean="0"/>
              <a:t>morajo vedeti</a:t>
            </a:r>
            <a:r>
              <a:rPr lang="pl-PL" altLang="en-US" smtClean="0"/>
              <a:t>, </a:t>
            </a:r>
            <a:r>
              <a:rPr lang="sl-SI" altLang="en-US" smtClean="0"/>
              <a:t>kaj naprava zmore</a:t>
            </a:r>
            <a:r>
              <a:rPr lang="pl-PL" altLang="en-US" smtClean="0"/>
              <a:t> in </a:t>
            </a:r>
            <a:r>
              <a:rPr lang="sl-SI" altLang="en-US" smtClean="0"/>
              <a:t>kako</a:t>
            </a:r>
            <a:r>
              <a:rPr lang="pl-PL" altLang="en-US" smtClean="0"/>
              <a:t> to </a:t>
            </a:r>
            <a:r>
              <a:rPr lang="sl-SI" altLang="en-US" smtClean="0"/>
              <a:t>lahko naredi.</a:t>
            </a:r>
          </a:p>
          <a:p>
            <a:endParaRPr lang="sl-SI" altLang="en-US" smtClean="0"/>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smtClean="0"/>
              <a:t>DATOTEČNI SITEM</a:t>
            </a:r>
          </a:p>
        </p:txBody>
      </p:sp>
      <p:sp>
        <p:nvSpPr>
          <p:cNvPr id="205827" name="Ograda vsebine 2"/>
          <p:cNvSpPr>
            <a:spLocks noGrp="1"/>
          </p:cNvSpPr>
          <p:nvPr>
            <p:ph idx="1"/>
          </p:nvPr>
        </p:nvSpPr>
        <p:spPr/>
        <p:txBody>
          <a:bodyPr/>
          <a:lstStyle/>
          <a:p>
            <a:r>
              <a:rPr lang="sl-SI" altLang="en-US" dirty="0" smtClean="0"/>
              <a:t>Tako podatki kot programi so shranjeni na računalniku, bolje na njegovih diskih, v obliki datotek.</a:t>
            </a:r>
          </a:p>
          <a:p>
            <a:r>
              <a:rPr lang="pl-PL" altLang="en-US" dirty="0" smtClean="0"/>
              <a:t>Ker je teh na tisoče, mora biti disk primerno organiziran. </a:t>
            </a:r>
          </a:p>
          <a:p>
            <a:r>
              <a:rPr lang="pl-PL" altLang="en-US" dirty="0" smtClean="0"/>
              <a:t>Na diskih imamo tako imenovane mape. </a:t>
            </a:r>
          </a:p>
          <a:p>
            <a:r>
              <a:rPr lang="pl-PL" altLang="en-US" dirty="0" smtClean="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smtClean="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smtClean="0"/>
              <a:t>Datoteka </a:t>
            </a:r>
            <a:r>
              <a:rPr lang="sl-SI" sz="2000" b="1" dirty="0"/>
              <a:t>je </a:t>
            </a:r>
            <a:r>
              <a:rPr lang="sl-SI" sz="2000" b="1" dirty="0" smtClean="0"/>
              <a:t>osnovna </a:t>
            </a:r>
            <a:r>
              <a:rPr lang="sl-SI" sz="2000" b="1" dirty="0"/>
              <a:t>organizacijska enota z računalnikom zapisanih podatkov.</a:t>
            </a:r>
            <a:r>
              <a:rPr lang="sl-SI" sz="2000" dirty="0"/>
              <a:t> </a:t>
            </a:r>
            <a:endParaRPr lang="sl-SI" sz="2000" dirty="0" smtClean="0"/>
          </a:p>
          <a:p>
            <a:r>
              <a:rPr lang="sl-SI" sz="2000" dirty="0" smtClean="0"/>
              <a:t>Če </a:t>
            </a:r>
            <a:r>
              <a:rPr lang="sl-SI" sz="2000" dirty="0"/>
              <a:t>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smtClean="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smtClean="0"/>
              <a:t>NASLAVLJANJE DATOTEK</a:t>
            </a:r>
            <a:r>
              <a:rPr lang="sl-SI" altLang="en-US" b="1" dirty="0"/>
              <a:t/>
            </a:r>
            <a:br>
              <a:rPr lang="sl-SI" altLang="en-US" b="1" dirty="0"/>
            </a:br>
            <a:r>
              <a:rPr lang="it-IT" altLang="en-US" b="1" dirty="0" smtClean="0"/>
              <a:t>IN POTI DO DATOTEKE</a:t>
            </a:r>
            <a:endParaRPr lang="it-IT" altLang="en-US" b="1" dirty="0"/>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Celotno pot do datoteke imenujemo </a:t>
            </a:r>
            <a:r>
              <a:rPr kumimoji="0" lang="sl-SI" altLang="sl-SI" b="1" i="0" u="none" strike="noStrike" cap="none" normalizeH="0" baseline="0" dirty="0" smtClean="0">
                <a:ln>
                  <a:noFill/>
                </a:ln>
                <a:solidFill>
                  <a:srgbClr val="333333"/>
                </a:solidFill>
                <a:effectLst/>
                <a:latin typeface="Helvetica Neue"/>
              </a:rPr>
              <a:t>absolutna pot</a:t>
            </a:r>
            <a:r>
              <a:rPr kumimoji="0" lang="sl-SI" altLang="sl-SI" b="0" i="0" u="none" strike="noStrike" cap="none" normalizeH="0" baseline="0" dirty="0" smtClean="0">
                <a:ln>
                  <a:noFill/>
                </a:ln>
                <a:solidFill>
                  <a:srgbClr val="333333"/>
                </a:solidFill>
                <a:effectLst/>
                <a:latin typeface="Helvetica Neue"/>
              </a:rPr>
              <a:t>, če pa poti dodamo še ime, dobimo </a:t>
            </a:r>
            <a:r>
              <a:rPr kumimoji="0" lang="sl-SI" altLang="sl-SI" b="1" i="0" u="none" strike="noStrike" cap="none" normalizeH="0" baseline="0" dirty="0" smtClean="0">
                <a:ln>
                  <a:noFill/>
                </a:ln>
                <a:solidFill>
                  <a:srgbClr val="333333"/>
                </a:solidFill>
                <a:effectLst/>
                <a:latin typeface="Helvetica Neue"/>
              </a:rPr>
              <a:t>absolutno ime datoteke</a:t>
            </a:r>
            <a:r>
              <a:rPr kumimoji="0" lang="sl-SI" altLang="sl-SI" b="0" i="0" u="none" strike="noStrike" cap="none" normalizeH="0" baseline="0" dirty="0" smtClean="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smtClean="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smtClean="0">
                <a:ln>
                  <a:noFill/>
                </a:ln>
                <a:solidFill>
                  <a:srgbClr val="333333"/>
                </a:solidFill>
                <a:effectLst/>
                <a:latin typeface="Menlo"/>
              </a:rPr>
              <a:t>d:\predmeti\fizika\sile\naloga_sile.txt</a:t>
            </a:r>
            <a:r>
              <a:rPr kumimoji="0" lang="sl-SI" altLang="sl-SI" sz="2400" b="1" i="0" u="none" strike="noStrike" cap="none" normalizeH="0" baseline="0" dirty="0" smtClean="0">
                <a:ln>
                  <a:noFill/>
                </a:ln>
                <a:solidFill>
                  <a:schemeClr val="tx1"/>
                </a:solidFill>
                <a:effectLst/>
              </a:rPr>
              <a:t> </a:t>
            </a:r>
            <a:endParaRPr kumimoji="0" lang="sl-SI" altLang="sl-SI" sz="6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smtClean="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smtClean="0"/>
              <a:t>Programsko opremo običajno kupimo, ker je precej zapleteno, da bi jo izdelovali sami. </a:t>
            </a:r>
          </a:p>
          <a:p>
            <a:r>
              <a:rPr lang="sl-SI" altLang="en-US" dirty="0" smtClean="0"/>
              <a:t>Z nakupom programske opreme ne postanemo njeni lastniki, pač pa si pridobimo samo </a:t>
            </a:r>
            <a:r>
              <a:rPr lang="sl-SI" altLang="en-US" i="1" dirty="0" smtClean="0"/>
              <a:t>licenco (dovoljenje) </a:t>
            </a:r>
            <a:r>
              <a:rPr lang="sl-SI" altLang="en-US" dirty="0" smtClean="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smtClean="0">
                <a:solidFill>
                  <a:srgbClr val="333333"/>
                </a:solidFill>
                <a:latin typeface="Helvetica Neue"/>
              </a:rPr>
              <a:t>Glede </a:t>
            </a:r>
            <a:r>
              <a:rPr lang="sl-SI" dirty="0">
                <a:solidFill>
                  <a:srgbClr val="333333"/>
                </a:solidFill>
                <a:latin typeface="Helvetica Neue"/>
              </a:rPr>
              <a:t>na tip licenc v grobem delimo programsko opremo v tri skupine</a:t>
            </a:r>
            <a:r>
              <a:rPr lang="sl-SI" dirty="0" smtClean="0">
                <a:solidFill>
                  <a:srgbClr val="333333"/>
                </a:solidFill>
                <a:latin typeface="Helvetica Neue"/>
              </a:rPr>
              <a:t>:</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smtClean="0"/>
              <a:t>ODPRTA PROGRAMSKA OPREMA:</a:t>
            </a:r>
            <a:br>
              <a:rPr lang="sl-SI" b="1" dirty="0" smtClean="0"/>
            </a:br>
            <a:r>
              <a:rPr lang="sl-SI" dirty="0" smtClean="0"/>
              <a:t>Odprtokodna </a:t>
            </a:r>
            <a:r>
              <a:rPr lang="sl-SI" dirty="0"/>
              <a:t>programska oprema</a:t>
            </a:r>
            <a:r>
              <a:rPr lang="pl-PL" dirty="0" smtClean="0"/>
              <a:t/>
            </a:r>
            <a:br>
              <a:rPr lang="pl-PL" dirty="0" smtClean="0"/>
            </a:br>
            <a:r>
              <a:rPr lang="pl-PL" dirty="0" smtClean="0"/>
              <a:t>(</a:t>
            </a:r>
            <a:r>
              <a:rPr lang="pl-PL" dirty="0"/>
              <a:t>open source </a:t>
            </a:r>
            <a:r>
              <a:rPr lang="pl-PL" dirty="0" smtClean="0"/>
              <a:t>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smtClean="0"/>
              <a:t>je </a:t>
            </a:r>
            <a:r>
              <a:rPr lang="sl-SI" dirty="0"/>
              <a:t>naziv za programsko opremo, katere izvorna koda je prosto dostopna in jo je mogoče prosto uporabljati, raziskovati njeno delovanje, spreminjati in razširjati tako originalne kot dopolnjene in spremenjene kopije tega programja.</a:t>
            </a:r>
          </a:p>
          <a:p>
            <a:r>
              <a:rPr lang="sl-SI" dirty="0" smtClean="0"/>
              <a:t>je </a:t>
            </a:r>
            <a:r>
              <a:rPr lang="sl-SI" dirty="0"/>
              <a:t>prosto dostopna vsakomur, da jo lahko ureja, spreminja, popravlja, izboljšuje in dograjuje. </a:t>
            </a:r>
            <a:endParaRPr lang="sl-SI" dirty="0" smtClean="0"/>
          </a:p>
          <a:p>
            <a:r>
              <a:rPr lang="sl-SI" dirty="0" smtClean="0"/>
              <a:t>Veliko </a:t>
            </a:r>
            <a:r>
              <a:rPr lang="sl-SI" dirty="0"/>
              <a:t>jih je brezplačno na voljo na spletu, namenjenih za uporabo povprečnim uporabnikom. </a:t>
            </a:r>
            <a:endParaRPr lang="sl-SI" dirty="0" smtClean="0"/>
          </a:p>
          <a:p>
            <a:r>
              <a:rPr lang="sl-SI" dirty="0" smtClean="0"/>
              <a:t>Ponujajo </a:t>
            </a:r>
            <a:r>
              <a:rPr lang="sl-SI" dirty="0"/>
              <a:t>odlično alternativo (plačljivi) lastniški programski opremi</a:t>
            </a:r>
            <a:r>
              <a:rPr lang="sl-SI" dirty="0" smtClean="0"/>
              <a:t>.</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smtClean="0"/>
              <a:t>ODPRTA PROGRAMSKA OPREMA:</a:t>
            </a:r>
            <a:br>
              <a:rPr lang="sl-SI" b="1" dirty="0" smtClean="0"/>
            </a:br>
            <a:r>
              <a:rPr lang="sl-SI" dirty="0" smtClean="0"/>
              <a:t>Odprtokodna </a:t>
            </a:r>
            <a:r>
              <a:rPr lang="sl-SI" dirty="0"/>
              <a:t>programska oprema</a:t>
            </a:r>
            <a:r>
              <a:rPr lang="pl-PL" dirty="0" smtClean="0"/>
              <a:t/>
            </a:r>
            <a:br>
              <a:rPr lang="pl-PL" dirty="0" smtClean="0"/>
            </a:br>
            <a:r>
              <a:rPr lang="pl-PL" dirty="0" smtClean="0"/>
              <a:t>(</a:t>
            </a:r>
            <a:r>
              <a:rPr lang="pl-PL" dirty="0"/>
              <a:t>open source </a:t>
            </a:r>
            <a:r>
              <a:rPr lang="pl-PL" dirty="0" smtClean="0"/>
              <a:t>software)</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t="8197" r="4378"/>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smtClean="0"/>
              <a:t>Naloga: Poišči trenutno najbolj uporabne odprtokodne programe in ugotovi čemu so namenjeni.</a:t>
            </a:r>
            <a:endParaRPr lang="sl-SI" i="1" dirty="0"/>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Avtorji odprte kode</a:t>
            </a:r>
            <a:endParaRPr lang="en-US" dirty="0"/>
          </a:p>
        </p:txBody>
      </p:sp>
      <p:sp>
        <p:nvSpPr>
          <p:cNvPr id="3" name="Označba mesta vsebine 2"/>
          <p:cNvSpPr>
            <a:spLocks noGrp="1"/>
          </p:cNvSpPr>
          <p:nvPr>
            <p:ph idx="1"/>
          </p:nvPr>
        </p:nvSpPr>
        <p:spPr/>
        <p:txBody>
          <a:bodyPr/>
          <a:lstStyle/>
          <a:p>
            <a:r>
              <a:rPr lang="sl-SI" dirty="0" smtClean="0"/>
              <a:t>Odprto </a:t>
            </a:r>
            <a:r>
              <a:rPr lang="sl-SI" dirty="0"/>
              <a:t>kodo ustvarjajo - uporabniki sami. </a:t>
            </a:r>
            <a:endParaRPr lang="sl-SI" dirty="0" smtClean="0"/>
          </a:p>
          <a:p>
            <a:r>
              <a:rPr lang="sl-SI" dirty="0" smtClean="0"/>
              <a:t>Posamezniki </a:t>
            </a:r>
            <a:r>
              <a:rPr lang="sl-SI" dirty="0"/>
              <a:t>in podjetja sodelujejo v skupnostih, pomagajo pri iskanju hroščev, prevajanju, pisanju dokumentacije, pomoči uporabnikom na forumih, programiranju, ipd. </a:t>
            </a:r>
            <a:endParaRPr lang="sl-SI" dirty="0" smtClean="0"/>
          </a:p>
          <a:p>
            <a:r>
              <a:rPr lang="sl-SI" dirty="0" smtClean="0"/>
              <a:t>Ustvarjalci </a:t>
            </a:r>
            <a:r>
              <a:rPr lang="sl-SI" dirty="0"/>
              <a:t>sodelujejo med seboj pri razvoju in si izmenjujejo izkušnje. </a:t>
            </a:r>
            <a:endParaRPr lang="sl-SI" dirty="0" smtClean="0"/>
          </a:p>
          <a:p>
            <a:r>
              <a:rPr lang="sl-SI" dirty="0" smtClean="0"/>
              <a:t>Odprtokodni </a:t>
            </a:r>
            <a:r>
              <a:rPr lang="sl-SI" dirty="0"/>
              <a:t>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smtClean="0"/>
              <a:t>VISOKA STOPNJA TEHNOLOŠKEGA RAZVOJA</a:t>
            </a:r>
            <a:endParaRPr lang="sl-SI" b="1" dirty="0"/>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smtClean="0"/>
              <a:t>Nastanek </a:t>
            </a:r>
            <a:r>
              <a:rPr lang="sl-SI" sz="1600" dirty="0"/>
              <a:t>in razvoj informatike je potekal v družbah z najvišje razvitimi tehnološkimi okolji. </a:t>
            </a:r>
            <a:endParaRPr lang="sl-SI" sz="1600" dirty="0" smtClean="0"/>
          </a:p>
          <a:p>
            <a:pPr marL="274320" indent="-274320">
              <a:buClr>
                <a:schemeClr val="accent3"/>
              </a:buClr>
              <a:buFont typeface="Wingdings 2"/>
              <a:buChar char=""/>
              <a:defRPr/>
            </a:pPr>
            <a:r>
              <a:rPr lang="sl-SI" sz="1600" dirty="0" smtClean="0"/>
              <a:t>Večina </a:t>
            </a:r>
            <a:r>
              <a:rPr lang="sl-SI" sz="1600" dirty="0"/>
              <a:t>novih tehnologij, ki omogočajo obstoj informacijske družbe, se je uveljavil na začetku sedemdesetih. </a:t>
            </a:r>
            <a:endParaRPr lang="sl-SI" sz="1600" dirty="0" smtClean="0"/>
          </a:p>
          <a:p>
            <a:pPr marL="274320" indent="-274320">
              <a:buClr>
                <a:schemeClr val="accent3"/>
              </a:buClr>
              <a:buFont typeface="Wingdings 2"/>
              <a:buChar char=""/>
              <a:defRPr/>
            </a:pPr>
            <a:r>
              <a:rPr lang="sl-SI" sz="1600" dirty="0" smtClean="0"/>
              <a:t>Najpomembnejši </a:t>
            </a:r>
            <a:r>
              <a:rPr lang="sl-SI" sz="1600" dirty="0"/>
              <a:t>tehnološki preboj za razvoj novih informacijskih tehnologij je temeljil na prehodu z analogne na digitalno </a:t>
            </a:r>
            <a:r>
              <a:rPr lang="sl-SI" sz="1600" dirty="0" smtClean="0"/>
              <a:t>tehnologijo.</a:t>
            </a:r>
          </a:p>
          <a:p>
            <a:pPr marL="274320" indent="-274320">
              <a:buClr>
                <a:schemeClr val="accent3"/>
              </a:buClr>
              <a:buFont typeface="Wingdings 2"/>
              <a:buChar char=""/>
              <a:defRPr/>
            </a:pPr>
            <a:r>
              <a:rPr lang="sl-SI" sz="1600" dirty="0" smtClean="0"/>
              <a:t>Prehod </a:t>
            </a:r>
            <a:r>
              <a:rPr lang="sl-SI" sz="1600" dirty="0"/>
              <a:t>z analogne na digitalne tehnologije imenujemo tudi digitalna revolucija.</a:t>
            </a: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smtClean="0"/>
              <a:t>Lastniška </a:t>
            </a:r>
            <a:r>
              <a:rPr lang="sl-SI" b="1" dirty="0"/>
              <a:t>programska oprema</a:t>
            </a:r>
            <a:r>
              <a:rPr lang="sl-SI" dirty="0"/>
              <a:t> </a:t>
            </a:r>
            <a:r>
              <a:rPr lang="sl-SI" dirty="0" smtClean="0"/>
              <a:t/>
            </a:r>
            <a:br>
              <a:rPr lang="sl-SI" dirty="0" smtClean="0"/>
            </a:br>
            <a:r>
              <a:rPr lang="sl-SI" dirty="0" smtClean="0"/>
              <a:t>običajno </a:t>
            </a:r>
            <a:r>
              <a:rPr lang="sl-SI" dirty="0"/>
              <a:t>izvorna koda ni na voljo in tudi pravico za uporabo moramo plačati. </a:t>
            </a:r>
            <a:endParaRPr lang="sl-SI" dirty="0" smtClean="0"/>
          </a:p>
          <a:p>
            <a:r>
              <a:rPr lang="sl-SI" dirty="0" smtClean="0"/>
              <a:t>Nadgradnje </a:t>
            </a:r>
            <a:r>
              <a:rPr lang="sl-SI" dirty="0"/>
              <a:t>(ang. </a:t>
            </a:r>
            <a:r>
              <a:rPr lang="sl-SI" i="1" dirty="0" err="1"/>
              <a:t>upgrade</a:t>
            </a:r>
            <a:r>
              <a:rPr lang="sl-SI" dirty="0"/>
              <a:t>) programske opreme se pogosto dodatno zaračunavajo </a:t>
            </a:r>
            <a:endParaRPr lang="sl-SI" dirty="0" smtClean="0"/>
          </a:p>
          <a:p>
            <a:r>
              <a:rPr lang="sl-SI" b="1" dirty="0" smtClean="0"/>
              <a:t>Preizkusna programska oprema</a:t>
            </a:r>
            <a:br>
              <a:rPr lang="sl-SI" b="1" dirty="0" smtClean="0"/>
            </a:br>
            <a:r>
              <a:rPr lang="sl-SI" dirty="0" smtClean="0"/>
              <a:t>(</a:t>
            </a:r>
            <a:r>
              <a:rPr lang="sl-SI" i="1" dirty="0" smtClean="0"/>
              <a:t>ang. </a:t>
            </a:r>
            <a:r>
              <a:rPr lang="sl-SI" i="1" dirty="0" err="1" smtClean="0"/>
              <a:t>shareware</a:t>
            </a:r>
            <a:r>
              <a:rPr lang="sl-SI" dirty="0" smtClean="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JAVNA PROGRAMSKA OPREMA</a:t>
            </a:r>
            <a:endParaRPr lang="sl-SI" dirty="0"/>
          </a:p>
        </p:txBody>
      </p:sp>
      <p:sp>
        <p:nvSpPr>
          <p:cNvPr id="3" name="Označba mesta vsebine 2"/>
          <p:cNvSpPr>
            <a:spLocks noGrp="1"/>
          </p:cNvSpPr>
          <p:nvPr>
            <p:ph idx="1"/>
          </p:nvPr>
        </p:nvSpPr>
        <p:spPr/>
        <p:txBody>
          <a:bodyPr/>
          <a:lstStyle/>
          <a:p>
            <a:r>
              <a:rPr lang="sl-SI" b="1" dirty="0" smtClean="0"/>
              <a:t>Javna </a:t>
            </a:r>
            <a:r>
              <a:rPr lang="sl-SI" b="1" dirty="0"/>
              <a:t>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a:t>
            </a:r>
            <a:r>
              <a:rPr lang="sl-SI" dirty="0" smtClean="0"/>
              <a:t>omejitev</a:t>
            </a:r>
          </a:p>
        </p:txBody>
      </p:sp>
      <p:pic>
        <p:nvPicPr>
          <p:cNvPr id="4100" name="Picture 4" descr="public domain - Wiki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UPORABNIKI IN VARNOST</a:t>
            </a:r>
            <a:endParaRPr lang="sl-SI" dirty="0"/>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smtClean="0"/>
              <a:t>Zagotavljanje </a:t>
            </a:r>
            <a:r>
              <a:rPr lang="sl-SI" dirty="0"/>
              <a:t>varnosti naše identitete </a:t>
            </a:r>
            <a:r>
              <a:rPr lang="sl-SI" dirty="0" smtClean="0"/>
              <a:t>na spletu je vedno </a:t>
            </a:r>
            <a:r>
              <a:rPr lang="sl-SI" dirty="0"/>
              <a:t>bolj pereče vprašanje. </a:t>
            </a:r>
            <a:endParaRPr lang="sl-SI" dirty="0" smtClean="0"/>
          </a:p>
          <a:p>
            <a:r>
              <a:rPr lang="sl-SI" dirty="0" smtClean="0"/>
              <a:t>Nekaj vsakdanjih primerov, kjer se dnevno prijavljamo:</a:t>
            </a:r>
          </a:p>
          <a:p>
            <a:pPr marL="0" indent="0">
              <a:buNone/>
            </a:pPr>
            <a:r>
              <a:rPr lang="sl-SI" dirty="0" smtClean="0"/>
              <a:t>elektronska pošta, Facebook</a:t>
            </a:r>
            <a:r>
              <a:rPr lang="sl-SI" dirty="0"/>
              <a:t>, </a:t>
            </a:r>
            <a:r>
              <a:rPr lang="sl-SI" dirty="0" err="1"/>
              <a:t>Twitter</a:t>
            </a:r>
            <a:r>
              <a:rPr lang="sl-SI" dirty="0"/>
              <a:t>, </a:t>
            </a:r>
            <a:r>
              <a:rPr lang="sl-SI" dirty="0" smtClean="0"/>
              <a:t>spletna banka, e-trgovine,..</a:t>
            </a:r>
          </a:p>
          <a:p>
            <a:pPr marL="0" indent="0">
              <a:buNone/>
            </a:pPr>
            <a:endParaRPr lang="sl-SI" dirty="0" smtClean="0"/>
          </a:p>
          <a:p>
            <a:pPr marL="0" indent="0">
              <a:buNone/>
            </a:pPr>
            <a:r>
              <a:rPr lang="sl-SI" dirty="0" smtClean="0"/>
              <a:t>Posledice, </a:t>
            </a:r>
            <a:r>
              <a:rPr lang="sl-SI" dirty="0"/>
              <a:t>če bi </a:t>
            </a:r>
            <a:r>
              <a:rPr lang="sl-SI" dirty="0" smtClean="0"/>
              <a:t>katerokoli </a:t>
            </a:r>
            <a:r>
              <a:rPr lang="sl-SI" dirty="0"/>
              <a:t>izmed naštetih storitev uporabljal nekdo drug v našem </a:t>
            </a:r>
            <a:r>
              <a:rPr lang="sl-SI" dirty="0" smtClean="0"/>
              <a:t>imenu?</a:t>
            </a:r>
          </a:p>
          <a:p>
            <a:r>
              <a:rPr lang="sl-SI" dirty="0" smtClean="0"/>
              <a:t>Zlorabe so posledica:</a:t>
            </a:r>
            <a:br>
              <a:rPr lang="sl-SI" dirty="0" smtClean="0"/>
            </a:br>
            <a:r>
              <a:rPr lang="sl-SI" dirty="0" smtClean="0"/>
              <a:t> - malomarnosti uporabnika</a:t>
            </a:r>
            <a:br>
              <a:rPr lang="sl-SI" dirty="0" smtClean="0"/>
            </a:br>
            <a:r>
              <a:rPr lang="sl-SI" dirty="0" smtClean="0"/>
              <a:t> - slabo </a:t>
            </a:r>
            <a:r>
              <a:rPr lang="sl-SI" dirty="0"/>
              <a:t>zasnovanih računalniških </a:t>
            </a:r>
            <a:r>
              <a:rPr lang="sl-SI" dirty="0" smtClean="0"/>
              <a:t>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UPORABNIKI IN VARNOST</a:t>
            </a:r>
            <a:endParaRPr lang="sl-SI" dirty="0"/>
          </a:p>
        </p:txBody>
      </p:sp>
      <p:sp>
        <p:nvSpPr>
          <p:cNvPr id="3" name="Označba mesta vsebine 2"/>
          <p:cNvSpPr>
            <a:spLocks noGrp="1"/>
          </p:cNvSpPr>
          <p:nvPr>
            <p:ph idx="1"/>
          </p:nvPr>
        </p:nvSpPr>
        <p:spPr>
          <a:xfrm>
            <a:off x="1197868" y="1600200"/>
            <a:ext cx="11089232" cy="5141168"/>
          </a:xfrm>
        </p:spPr>
        <p:txBody>
          <a:bodyPr>
            <a:normAutofit/>
          </a:bodyPr>
          <a:lstStyle/>
          <a:p>
            <a:r>
              <a:rPr lang="sl-SI" dirty="0" smtClean="0"/>
              <a:t>Ključni mehanizmi, </a:t>
            </a:r>
            <a:r>
              <a:rPr lang="sl-SI" dirty="0"/>
              <a:t>ki varujejo tako našo identiteto kot tudi računalniške sisteme pred </a:t>
            </a:r>
            <a:r>
              <a:rPr lang="sl-SI" dirty="0" smtClean="0"/>
              <a:t>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r>
              <a:rPr lang="sl-SI" dirty="0" smtClean="0"/>
              <a:t>.</a:t>
            </a:r>
            <a:endParaRPr lang="sl-SI" dirty="0"/>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a:t>
            </a:r>
            <a:r>
              <a:rPr lang="sl-SI" dirty="0" smtClean="0"/>
              <a:t>– IDENTIFIKACIJA - predstavitev uporabnika</a:t>
            </a:r>
            <a:endParaRPr lang="sl-SI"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smtClean="0">
              <a:solidFill>
                <a:srgbClr val="333333"/>
              </a:solidFill>
              <a:latin typeface="Helvetica Neue"/>
            </a:endParaRPr>
          </a:p>
          <a:p>
            <a:r>
              <a:rPr lang="pt-BR" dirty="0" smtClean="0">
                <a:solidFill>
                  <a:srgbClr val="333333"/>
                </a:solidFill>
                <a:latin typeface="Helvetica Neue"/>
              </a:rPr>
              <a:t>Najprej </a:t>
            </a:r>
            <a:r>
              <a:rPr lang="pt-BR" dirty="0">
                <a:solidFill>
                  <a:srgbClr val="333333"/>
                </a:solidFill>
                <a:latin typeface="Helvetica Neue"/>
              </a:rPr>
              <a:t>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AVTENTIKACIJA - </a:t>
            </a:r>
            <a:r>
              <a:rPr lang="sl-SI" dirty="0"/>
              <a:t>preverjanje pristnosti </a:t>
            </a:r>
            <a:r>
              <a:rPr lang="sl-SI" dirty="0" smtClean="0"/>
              <a:t>uporabnika</a:t>
            </a:r>
            <a:endParaRPr lang="sl-SI"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endParaRPr lang="sl-SI" dirty="0" smtClean="0">
              <a:solidFill>
                <a:srgbClr val="333333"/>
              </a:solidFill>
              <a:latin typeface="Helvetica Neue"/>
            </a:endParaRPr>
          </a:p>
          <a:p>
            <a:r>
              <a:rPr lang="sl-SI" dirty="0" smtClean="0">
                <a:solidFill>
                  <a:srgbClr val="333333"/>
                </a:solidFill>
                <a:latin typeface="Helvetica Neue"/>
              </a:rPr>
              <a:t>Ko </a:t>
            </a:r>
            <a:r>
              <a:rPr lang="sl-SI" dirty="0">
                <a:solidFill>
                  <a:srgbClr val="333333"/>
                </a:solidFill>
                <a:latin typeface="Helvetica Neue"/>
              </a:rPr>
              <a:t>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endParaRPr lang="sl-SI" dirty="0" smtClean="0">
              <a:solidFill>
                <a:srgbClr val="333333"/>
              </a:solidFill>
              <a:latin typeface="Helvetica Neue"/>
            </a:endParaRPr>
          </a:p>
          <a:p>
            <a:endParaRPr lang="sl-SI" dirty="0">
              <a:solidFill>
                <a:srgbClr val="333333"/>
              </a:solidFill>
              <a:latin typeface="Helvetica Neue"/>
            </a:endParaRPr>
          </a:p>
          <a:p>
            <a:r>
              <a:rPr lang="sl-SI" dirty="0" smtClean="0">
                <a:solidFill>
                  <a:srgbClr val="333333"/>
                </a:solidFill>
                <a:latin typeface="Helvetica Neue"/>
              </a:rPr>
              <a:t>Preverjanje </a:t>
            </a:r>
            <a:r>
              <a:rPr lang="sl-SI" dirty="0">
                <a:solidFill>
                  <a:srgbClr val="333333"/>
                </a:solidFill>
                <a:latin typeface="Helvetica Neue"/>
              </a:rPr>
              <a:t>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a:t>
            </a:r>
            <a:r>
              <a:rPr lang="sl-SI" dirty="0" smtClean="0"/>
              <a:t>– AVTORIZACIJA - ugotavljanje </a:t>
            </a:r>
            <a:r>
              <a:rPr lang="sl-SI" dirty="0"/>
              <a:t>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endParaRPr lang="sl-SI" dirty="0" smtClean="0">
              <a:solidFill>
                <a:srgbClr val="333333"/>
              </a:solidFill>
              <a:latin typeface="Helvetica Neue"/>
            </a:endParaRPr>
          </a:p>
          <a:p>
            <a:r>
              <a:rPr lang="sl-SI" dirty="0" smtClean="0">
                <a:solidFill>
                  <a:srgbClr val="333333"/>
                </a:solidFill>
                <a:latin typeface="Helvetica Neue"/>
              </a:rPr>
              <a:t>Tako </a:t>
            </a:r>
            <a:r>
              <a:rPr lang="sl-SI" dirty="0">
                <a:solidFill>
                  <a:srgbClr val="333333"/>
                </a:solidFill>
                <a:latin typeface="Helvetica Neue"/>
              </a:rPr>
              <a:t>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a:t>
            </a:r>
            <a:r>
              <a:rPr lang="sl-SI" dirty="0" smtClean="0"/>
              <a:t>BELEŽENJE</a:t>
            </a:r>
            <a:r>
              <a:rPr lang="sl-SI" dirty="0"/>
              <a:t>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endParaRPr lang="sl-SI" dirty="0" smtClean="0">
              <a:solidFill>
                <a:srgbClr val="333333"/>
              </a:solidFill>
              <a:latin typeface="Helvetica Neue"/>
            </a:endParaRPr>
          </a:p>
          <a:p>
            <a:endParaRPr lang="sl-SI" dirty="0">
              <a:solidFill>
                <a:srgbClr val="333333"/>
              </a:solidFill>
              <a:latin typeface="Helvetica Neue"/>
            </a:endParaRPr>
          </a:p>
          <a:p>
            <a:r>
              <a:rPr lang="sl-SI" dirty="0" smtClean="0">
                <a:solidFill>
                  <a:srgbClr val="333333"/>
                </a:solidFill>
                <a:latin typeface="Helvetica Neue"/>
              </a:rPr>
              <a:t>Dobro načrtovan </a:t>
            </a:r>
            <a:r>
              <a:rPr lang="sl-SI" dirty="0">
                <a:solidFill>
                  <a:srgbClr val="333333"/>
                </a:solidFill>
                <a:latin typeface="Helvetica Neue"/>
              </a:rPr>
              <a:t>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smtClean="0"/>
              <a:t>RAČUNALNIŠKI VIRUSI</a:t>
            </a:r>
            <a:endParaRPr lang="sl-SI" altLang="en-US" smtClean="0"/>
          </a:p>
        </p:txBody>
      </p:sp>
      <p:sp>
        <p:nvSpPr>
          <p:cNvPr id="216067" name="Ograda vsebine 2"/>
          <p:cNvSpPr>
            <a:spLocks noGrp="1"/>
          </p:cNvSpPr>
          <p:nvPr>
            <p:ph idx="1"/>
          </p:nvPr>
        </p:nvSpPr>
        <p:spPr/>
        <p:txBody>
          <a:bodyPr/>
          <a:lstStyle/>
          <a:p>
            <a:r>
              <a:rPr lang="sl-SI" altLang="en-US" smtClean="0"/>
              <a:t>kaj so računalniški virusi, </a:t>
            </a:r>
          </a:p>
          <a:p>
            <a:r>
              <a:rPr lang="sl-SI" altLang="en-US" smtClean="0"/>
              <a:t>katere vrste virusov poznamo, </a:t>
            </a:r>
          </a:p>
          <a:p>
            <a:r>
              <a:rPr lang="sl-SI" altLang="en-US" smtClean="0"/>
              <a:t>kako se zavarujemo pred virusi, </a:t>
            </a:r>
          </a:p>
          <a:p>
            <a:r>
              <a:rPr lang="sl-SI" altLang="en-US" smtClean="0"/>
              <a:t>kaj so antivirusni programi, </a:t>
            </a:r>
          </a:p>
          <a:p>
            <a:r>
              <a:rPr lang="sl-SI" altLang="en-US" smtClean="0"/>
              <a:t>kako antivirusni programi delujejo. </a:t>
            </a:r>
          </a:p>
          <a:p>
            <a:endParaRPr lang="sl-SI" altLang="en-US" smtClean="0"/>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smtClean="0"/>
              <a:t>RAZVOJ STORITVENEGA GOSPODARSTVA</a:t>
            </a:r>
            <a:endParaRPr lang="sl-SI" b="1" dirty="0"/>
          </a:p>
        </p:txBody>
      </p:sp>
      <p:sp>
        <p:nvSpPr>
          <p:cNvPr id="3" name="Ograda vsebine 2"/>
          <p:cNvSpPr>
            <a:spLocks noGrp="1"/>
          </p:cNvSpPr>
          <p:nvPr>
            <p:ph idx="1"/>
          </p:nvPr>
        </p:nvSpPr>
        <p:spPr>
          <a:xfrm>
            <a:off x="1593437" y="1600200"/>
            <a:ext cx="5293064" cy="4572000"/>
          </a:xfrm>
        </p:spPr>
        <p:txBody>
          <a:bodyPr>
            <a:normAutofit lnSpcReduction="10000"/>
          </a:bodyPr>
          <a:lstStyle/>
          <a:p>
            <a:endParaRPr lang="sl-SI" sz="1800" dirty="0" smtClean="0"/>
          </a:p>
          <a:p>
            <a:r>
              <a:rPr lang="sl-SI" sz="1800" dirty="0"/>
              <a:t>Gospodarstvo informacijske družbe v pomembnem delu temelji na delih gospodarstva, ki ne vključujejo predelave materialnih surovin ali izdelave materialnih izdelkov in so posledica razvoja novih tehnologij. </a:t>
            </a:r>
            <a:endParaRPr lang="sl-SI" sz="1800" dirty="0" smtClean="0"/>
          </a:p>
          <a:p>
            <a:r>
              <a:rPr lang="sl-SI" sz="1800" dirty="0" smtClean="0"/>
              <a:t>Večina </a:t>
            </a:r>
            <a:r>
              <a:rPr lang="sl-SI" sz="1800" dirty="0"/>
              <a:t>prihodkov in dela informacijskih družb tako ni več vezana na dejavnost kmetijstva ali industrije, temveč na storitvene dejavnosti</a:t>
            </a:r>
            <a:r>
              <a:rPr lang="sl-SI" sz="1800" dirty="0" smtClean="0"/>
              <a:t>.</a:t>
            </a:r>
          </a:p>
          <a:p>
            <a:r>
              <a:rPr lang="sl-SI" sz="1800" dirty="0" smtClean="0"/>
              <a:t>Del </a:t>
            </a:r>
            <a:r>
              <a:rPr lang="sl-SI" sz="1800" dirty="0"/>
              <a:t>gospodarstva, ki ne temelji na industriji, imenujemo tudi terciarni sektor ali storitveni sektor. </a:t>
            </a:r>
            <a:endParaRPr lang="sl-SI" sz="1800" dirty="0" smtClean="0"/>
          </a:p>
          <a:p>
            <a:r>
              <a:rPr lang="sl-SI" sz="1800" dirty="0" smtClean="0"/>
              <a:t>Primeri </a:t>
            </a:r>
            <a:r>
              <a:rPr lang="sl-SI" sz="1800" dirty="0"/>
              <a:t>storitvenih dejavnosti terciarnega sektorja so: informacijske storitve, založništvo, izdelava programske opreme, zdravstvo, izobraževanje, mediji in izobraževanje.</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508" y="2132856"/>
            <a:ext cx="4718298" cy="3774638"/>
          </a:xfrm>
          <a:prstGeom prst="rect">
            <a:avLst/>
          </a:prstGeom>
        </p:spPr>
      </p:pic>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smtClean="0"/>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smtClean="0"/>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r>
              <a:rPr lang="sl-SI" altLang="en-US"/>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smtClean="0"/>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smtClean="0"/>
              <a:t>Kako se zavarujemo</a:t>
            </a:r>
          </a:p>
        </p:txBody>
      </p:sp>
      <p:sp>
        <p:nvSpPr>
          <p:cNvPr id="223235" name="Ograda vsebine 2"/>
          <p:cNvSpPr>
            <a:spLocks noGrp="1"/>
          </p:cNvSpPr>
          <p:nvPr>
            <p:ph idx="1"/>
          </p:nvPr>
        </p:nvSpPr>
        <p:spPr/>
        <p:txBody>
          <a:bodyPr/>
          <a:lstStyle/>
          <a:p>
            <a:endParaRPr lang="en-US" altLang="en-US" smtClean="0"/>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smtClean="0"/>
              <a:t>RAČUNALNIŠKA OMREŽJA</a:t>
            </a:r>
            <a:endParaRPr lang="sl-SI" dirty="0"/>
          </a:p>
        </p:txBody>
      </p:sp>
      <p:sp>
        <p:nvSpPr>
          <p:cNvPr id="224259" name="Podnaslov 6"/>
          <p:cNvSpPr>
            <a:spLocks noGrp="1"/>
          </p:cNvSpPr>
          <p:nvPr>
            <p:ph type="subTitle" idx="1"/>
          </p:nvPr>
        </p:nvSpPr>
        <p:spPr>
          <a:xfrm>
            <a:off x="2055812" y="3228975"/>
            <a:ext cx="7854950" cy="1752600"/>
          </a:xfrm>
        </p:spPr>
        <p:txBody>
          <a:bodyPr/>
          <a:lstStyle/>
          <a:p>
            <a:endParaRPr lang="en-US" altLang="en-US" smtClean="0"/>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smtClean="0"/>
              <a:t>Računalniška omrežja </a:t>
            </a:r>
          </a:p>
        </p:txBody>
      </p:sp>
      <p:sp>
        <p:nvSpPr>
          <p:cNvPr id="225283" name="Ograda vsebine 2"/>
          <p:cNvSpPr>
            <a:spLocks noGrp="1"/>
          </p:cNvSpPr>
          <p:nvPr>
            <p:ph idx="1"/>
          </p:nvPr>
        </p:nvSpPr>
        <p:spPr/>
        <p:txBody>
          <a:bodyPr/>
          <a:lstStyle/>
          <a:p>
            <a:r>
              <a:rPr lang="sl-SI" altLang="en-US" smtClean="0"/>
              <a:t>Računalniško omrežje predstavlja skupino medsebojno povezanih računalnikov. </a:t>
            </a:r>
          </a:p>
          <a:p>
            <a:endParaRPr lang="sl-SI" altLang="en-US" smtClean="0"/>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smtClean="0"/>
              <a:t>Računalniki so lahko v isti sobi, isti stavbi, na različnih koncih mesta ali sveta. </a:t>
            </a:r>
          </a:p>
          <a:p>
            <a:r>
              <a:rPr lang="sl-SI" altLang="en-US" smtClean="0"/>
              <a:t>Računalnike povezujemo v omrežja z namenom:</a:t>
            </a:r>
          </a:p>
          <a:p>
            <a:pPr lvl="1"/>
            <a:r>
              <a:rPr lang="sl-SI" altLang="en-US" smtClean="0"/>
              <a:t> deljenja skupnih virov (podatkovnih, procesorskih),</a:t>
            </a:r>
          </a:p>
          <a:p>
            <a:pPr lvl="1"/>
            <a:r>
              <a:rPr lang="sl-SI" altLang="en-US" smtClean="0"/>
              <a:t> poenotenje dela,</a:t>
            </a:r>
          </a:p>
          <a:p>
            <a:pPr lvl="1"/>
            <a:r>
              <a:rPr lang="sl-SI" altLang="en-US" smtClean="0"/>
              <a:t> zmanjšanje cene vzdrževanja in popravil, </a:t>
            </a:r>
          </a:p>
          <a:p>
            <a:pPr lvl="1"/>
            <a:r>
              <a:rPr lang="sl-SI" altLang="en-US" smtClean="0"/>
              <a:t>centralni nadzor in </a:t>
            </a:r>
          </a:p>
          <a:p>
            <a:pPr lvl="1"/>
            <a:r>
              <a:rPr lang="sl-SI" altLang="en-US" smtClean="0"/>
              <a:t>administracija poslovnih aktivnosti, </a:t>
            </a:r>
          </a:p>
          <a:p>
            <a:pPr lvl="1"/>
            <a:r>
              <a:rPr lang="sl-SI" altLang="en-US" smtClean="0"/>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smtClean="0"/>
              <a:t>PRILAGODITEV POKLICEV IN PODROČIJ DELA</a:t>
            </a:r>
            <a:endParaRPr lang="sl-SI" b="1" dirty="0"/>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smtClean="0"/>
          </a:p>
          <a:p>
            <a:r>
              <a:rPr lang="sl-SI" sz="1800" dirty="0" smtClean="0">
                <a:latin typeface="Calibri" panose="020F0502020204030204" pitchFamily="34" charset="0"/>
                <a:cs typeface="Calibri" panose="020F0502020204030204" pitchFamily="34" charset="0"/>
              </a:rPr>
              <a:t>V </a:t>
            </a:r>
            <a:r>
              <a:rPr lang="sl-SI" sz="1800" dirty="0">
                <a:latin typeface="Calibri" panose="020F0502020204030204" pitchFamily="34" charset="0"/>
                <a:cs typeface="Calibri" panose="020F0502020204030204" pitchFamily="34" charset="0"/>
              </a:rPr>
              <a:t>visokotehnološko razvitih družbah večino delovnih mest predstavljajo </a:t>
            </a:r>
            <a:r>
              <a:rPr lang="sl-SI" sz="1800" dirty="0" smtClean="0">
                <a:latin typeface="Calibri" panose="020F0502020204030204" pitchFamily="34" charset="0"/>
                <a:cs typeface="Calibri" panose="020F0502020204030204" pitchFamily="34" charset="0"/>
              </a:rPr>
              <a:t>dejavnosti povezane obdelavo </a:t>
            </a:r>
            <a:r>
              <a:rPr lang="sl-SI" sz="1800" dirty="0">
                <a:latin typeface="Calibri" panose="020F0502020204030204" pitchFamily="34" charset="0"/>
                <a:cs typeface="Calibri" panose="020F0502020204030204" pitchFamily="34" charset="0"/>
              </a:rPr>
              <a:t>podatkov</a:t>
            </a:r>
            <a:r>
              <a:rPr lang="sl-SI" sz="1800" dirty="0" smtClean="0">
                <a:latin typeface="Calibri" panose="020F0502020204030204" pitchFamily="34" charset="0"/>
                <a:cs typeface="Calibri" panose="020F0502020204030204" pitchFamily="34" charset="0"/>
              </a:rPr>
              <a:t>.</a:t>
            </a:r>
            <a:endParaRPr lang="sl-SI" sz="1800" dirty="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Pomembnost </a:t>
            </a:r>
            <a:r>
              <a:rPr lang="sl-SI" sz="1800" dirty="0">
                <a:latin typeface="Calibri" panose="020F0502020204030204" pitchFamily="34" charset="0"/>
                <a:cs typeface="Calibri" panose="020F0502020204030204" pitchFamily="34" charset="0"/>
              </a:rPr>
              <a:t>so pridobili poklici, ki </a:t>
            </a:r>
            <a:r>
              <a:rPr lang="sl-SI" sz="1800" dirty="0" smtClean="0">
                <a:latin typeface="Calibri" panose="020F0502020204030204" pitchFamily="34" charset="0"/>
                <a:cs typeface="Calibri" panose="020F0502020204030204" pitchFamily="34" charset="0"/>
              </a:rPr>
              <a:t>zahtevajo:</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	- </a:t>
            </a:r>
            <a:r>
              <a:rPr lang="sl-SI" sz="1800" dirty="0">
                <a:latin typeface="Calibri" panose="020F0502020204030204" pitchFamily="34" charset="0"/>
                <a:cs typeface="Calibri" panose="020F0502020204030204" pitchFamily="34" charset="0"/>
              </a:rPr>
              <a:t>več </a:t>
            </a:r>
            <a:r>
              <a:rPr lang="sl-SI" sz="1800" dirty="0" smtClean="0">
                <a:latin typeface="Calibri" panose="020F0502020204030204" pitchFamily="34" charset="0"/>
                <a:cs typeface="Calibri" panose="020F0502020204030204" pitchFamily="34" charset="0"/>
              </a:rPr>
              <a:t>znanja </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	- ustvarjanje - inovacije</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540" y="2060848"/>
            <a:ext cx="4430476" cy="2952497"/>
          </a:xfrm>
          <a:prstGeom prst="rect">
            <a:avLst/>
          </a:prstGeom>
        </p:spPr>
      </p:pic>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7331" name="Ograda vsebine 2"/>
          <p:cNvSpPr>
            <a:spLocks noGrp="1"/>
          </p:cNvSpPr>
          <p:nvPr>
            <p:ph idx="1"/>
          </p:nvPr>
        </p:nvSpPr>
        <p:spPr/>
        <p:txBody>
          <a:bodyPr/>
          <a:lstStyle/>
          <a:p>
            <a:r>
              <a:rPr lang="sl-SI" altLang="en-US" smtClean="0"/>
              <a:t>Po velikosti in z vidika gledanja števila med seboj povezanih računalnikov jih delimo na:</a:t>
            </a:r>
          </a:p>
          <a:p>
            <a:endParaRPr lang="sl-SI" altLang="en-US" smtClean="0"/>
          </a:p>
          <a:p>
            <a:pPr lvl="1"/>
            <a:r>
              <a:rPr lang="sl-SI" altLang="en-US" smtClean="0"/>
              <a:t>lokalno omrežje - Local Area Network (LAN) </a:t>
            </a:r>
          </a:p>
          <a:p>
            <a:pPr lvl="1"/>
            <a:r>
              <a:rPr lang="sl-SI" altLang="en-US" smtClean="0"/>
              <a:t>svetovno omrežje - Wide area network (WAN) </a:t>
            </a:r>
          </a:p>
          <a:p>
            <a:pPr lvl="1"/>
            <a:r>
              <a:rPr lang="sl-SI" altLang="en-US" smtClean="0"/>
              <a:t>globalno omrežje - Global area network (GAN)</a:t>
            </a:r>
          </a:p>
          <a:p>
            <a:endParaRPr lang="sl-SI" altLang="en-US" smtClean="0"/>
          </a:p>
          <a:p>
            <a:endParaRPr lang="sl-SI" altLang="en-US" smtClean="0"/>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8355" name="Ograda vsebine 2"/>
          <p:cNvSpPr>
            <a:spLocks noGrp="1"/>
          </p:cNvSpPr>
          <p:nvPr>
            <p:ph idx="1"/>
          </p:nvPr>
        </p:nvSpPr>
        <p:spPr/>
        <p:txBody>
          <a:bodyPr/>
          <a:lstStyle/>
          <a:p>
            <a:r>
              <a:rPr lang="sl-SI" altLang="en-US" smtClean="0"/>
              <a:t>Običajno imamo vse te tipe med seboj povezane in prepletene, kot prikazuje spodnja slika: </a:t>
            </a:r>
            <a:br>
              <a:rPr lang="sl-SI" altLang="en-US" smtClean="0"/>
            </a:br>
            <a:endParaRPr lang="sl-SI" altLang="en-US" smtClean="0"/>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smtClean="0"/>
              <a:t>T</a:t>
            </a:r>
            <a:r>
              <a:rPr lang="pt-BR" altLang="en-US" b="1" smtClean="0"/>
              <a:t>ip</a:t>
            </a:r>
            <a:r>
              <a:rPr lang="sl-SI" altLang="en-US" b="1" smtClean="0"/>
              <a:t>i</a:t>
            </a:r>
            <a:r>
              <a:rPr lang="pt-BR" altLang="en-US" b="1" smtClean="0"/>
              <a:t> omrežij</a:t>
            </a:r>
            <a:endParaRPr lang="sl-SI" altLang="en-US" smtClean="0"/>
          </a:p>
        </p:txBody>
      </p:sp>
      <p:sp>
        <p:nvSpPr>
          <p:cNvPr id="229379" name="Ograda vsebine 2"/>
          <p:cNvSpPr>
            <a:spLocks noGrp="1"/>
          </p:cNvSpPr>
          <p:nvPr>
            <p:ph idx="1"/>
          </p:nvPr>
        </p:nvSpPr>
        <p:spPr/>
        <p:txBody>
          <a:bodyPr/>
          <a:lstStyle/>
          <a:p>
            <a:r>
              <a:rPr lang="sl-SI" altLang="en-US" smtClean="0"/>
              <a:t>Glede na organizacijo pa omrežja razdelimo na: </a:t>
            </a:r>
          </a:p>
          <a:p>
            <a:endParaRPr lang="sl-SI" altLang="en-US" smtClean="0"/>
          </a:p>
          <a:p>
            <a:pPr lvl="1"/>
            <a:r>
              <a:rPr lang="sl-SI" altLang="en-US" smtClean="0"/>
              <a:t>omrežje </a:t>
            </a:r>
            <a:r>
              <a:rPr lang="sl-SI" altLang="en-US" i="1" smtClean="0"/>
              <a:t>enak z enakim</a:t>
            </a:r>
            <a:r>
              <a:rPr lang="sl-SI" altLang="en-US" smtClean="0"/>
              <a:t> - peer to peer (P2P) </a:t>
            </a:r>
          </a:p>
          <a:p>
            <a:pPr lvl="1"/>
            <a:endParaRPr lang="sl-SI" altLang="en-US" smtClean="0"/>
          </a:p>
          <a:p>
            <a:pPr lvl="1"/>
            <a:r>
              <a:rPr lang="sl-SI" altLang="en-US" smtClean="0"/>
              <a:t>omrežje </a:t>
            </a:r>
            <a:r>
              <a:rPr lang="sl-SI" altLang="en-US" i="1" smtClean="0"/>
              <a:t>klient/strežnik</a:t>
            </a:r>
            <a:r>
              <a:rPr lang="sl-SI" altLang="en-US" smtClean="0"/>
              <a:t> (client/server, kjer imamo lahko:</a:t>
            </a:r>
          </a:p>
          <a:p>
            <a:pPr lvl="2"/>
            <a:r>
              <a:rPr lang="sl-SI" altLang="en-US" smtClean="0"/>
              <a:t>datotečni strežnik (file server) </a:t>
            </a:r>
          </a:p>
          <a:p>
            <a:pPr lvl="2"/>
            <a:r>
              <a:rPr lang="sl-SI" altLang="en-US" smtClean="0"/>
              <a:t>tiskalniški strežnik (print server) </a:t>
            </a:r>
          </a:p>
          <a:p>
            <a:pPr lvl="2"/>
            <a:r>
              <a:rPr lang="sl-SI" altLang="en-US" smtClean="0"/>
              <a:t>aplikacijski strežnik (aplication server) </a:t>
            </a:r>
          </a:p>
          <a:p>
            <a:pPr lvl="2"/>
            <a:r>
              <a:rPr lang="sl-SI" altLang="en-US" smtClean="0"/>
              <a:t>poštni strežnik (email server) </a:t>
            </a:r>
          </a:p>
          <a:p>
            <a:pPr>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fontScale="90000"/>
          </a:bodyPr>
          <a:lstStyle/>
          <a:p>
            <a:r>
              <a:rPr lang="sl-SI" altLang="en-US" sz="2800" b="1"/>
              <a:t>Omrežje enakovrednih partnerjev (peer-to-peer</a:t>
            </a:r>
            <a:r>
              <a:rPr lang="sl-SI" altLang="en-US" b="1" smtClean="0"/>
              <a:t>)</a:t>
            </a:r>
            <a:endParaRPr lang="sl-SI" altLang="en-US" smtClean="0"/>
          </a:p>
        </p:txBody>
      </p:sp>
      <p:sp>
        <p:nvSpPr>
          <p:cNvPr id="230403" name="Ograda vsebine 2"/>
          <p:cNvSpPr>
            <a:spLocks noGrp="1"/>
          </p:cNvSpPr>
          <p:nvPr>
            <p:ph idx="1"/>
          </p:nvPr>
        </p:nvSpPr>
        <p:spPr/>
        <p:txBody>
          <a:bodyPr/>
          <a:lstStyle/>
          <a:p>
            <a:r>
              <a:rPr lang="sl-SI" altLang="en-US" smtClean="0"/>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smtClean="0"/>
          </a:p>
          <a:p>
            <a:r>
              <a:rPr lang="sl-SI" altLang="en-US" smtClean="0"/>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smtClean="0"/>
              <a:t>To je struktura omrežja, pri kateri imajo računalniki v omrežju nalogo strežnika ali odjemalca. </a:t>
            </a:r>
          </a:p>
          <a:p>
            <a:r>
              <a:rPr lang="sl-SI" altLang="en-US" smtClean="0"/>
              <a:t/>
            </a:r>
            <a:br>
              <a:rPr lang="sl-SI" altLang="en-US" smtClean="0"/>
            </a:br>
            <a:endParaRPr lang="sl-SI" altLang="en-US" smtClean="0"/>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smtClean="0"/>
              <a:t>Strežnik je računalnik, ki za odjemalce upravlja določene naloge (servise), skrbi za omrežje, hrani skupne podatke, upravlja tiskalnik, razdeljuje pošto ipd. </a:t>
            </a:r>
          </a:p>
          <a:p>
            <a:r>
              <a:rPr lang="sl-SI" altLang="en-US" smtClean="0"/>
              <a:t>Odjemalec je delovna postaja (osebni računalnik), ki te skupne servise izkorišča. </a:t>
            </a:r>
            <a:br>
              <a:rPr lang="sl-SI" altLang="en-US" smtClean="0"/>
            </a:br>
            <a:r>
              <a:rPr lang="sl-SI" altLang="en-US" smtClean="0"/>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smtClean="0"/>
              <a:t>Potrebna oprema za rač. mrežo</a:t>
            </a:r>
          </a:p>
        </p:txBody>
      </p:sp>
      <p:sp>
        <p:nvSpPr>
          <p:cNvPr id="233475" name="Ograda vsebine 2"/>
          <p:cNvSpPr>
            <a:spLocks noGrp="1"/>
          </p:cNvSpPr>
          <p:nvPr>
            <p:ph idx="1"/>
          </p:nvPr>
        </p:nvSpPr>
        <p:spPr/>
        <p:txBody>
          <a:bodyPr/>
          <a:lstStyle/>
          <a:p>
            <a:r>
              <a:rPr lang="sl-SI" altLang="en-US" smtClean="0"/>
              <a:t>Strežnik </a:t>
            </a:r>
          </a:p>
          <a:p>
            <a:r>
              <a:rPr lang="sl-SI" altLang="en-US" smtClean="0"/>
              <a:t>Omrežna kartica </a:t>
            </a:r>
          </a:p>
          <a:p>
            <a:r>
              <a:rPr lang="sl-SI" altLang="en-US" smtClean="0"/>
              <a:t>Prenosni mediji </a:t>
            </a:r>
          </a:p>
          <a:p>
            <a:r>
              <a:rPr lang="sl-SI" altLang="en-US" smtClean="0"/>
              <a:t>Mrežna strojna oprema </a:t>
            </a:r>
          </a:p>
          <a:p>
            <a:r>
              <a:rPr lang="sl-SI" altLang="en-US" smtClean="0"/>
              <a:t>Mrežna programska oprema </a:t>
            </a:r>
          </a:p>
          <a:p>
            <a:endParaRPr lang="sl-SI" altLang="en-US" smtClean="0"/>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4499" name="Ograda vsebine 2"/>
          <p:cNvSpPr>
            <a:spLocks noGrp="1"/>
          </p:cNvSpPr>
          <p:nvPr>
            <p:ph idx="1"/>
          </p:nvPr>
        </p:nvSpPr>
        <p:spPr/>
        <p:txBody>
          <a:bodyPr/>
          <a:lstStyle/>
          <a:p>
            <a:r>
              <a:rPr lang="sl-SI" altLang="en-US" b="1" smtClean="0"/>
              <a:t>Mrežne Kartice</a:t>
            </a:r>
          </a:p>
          <a:p>
            <a:endParaRPr lang="sl-SI" altLang="en-US" b="1" smtClean="0"/>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5523" name="Ograda vsebine 2"/>
          <p:cNvSpPr>
            <a:spLocks noGrp="1"/>
          </p:cNvSpPr>
          <p:nvPr>
            <p:ph idx="1"/>
          </p:nvPr>
        </p:nvSpPr>
        <p:spPr/>
        <p:txBody>
          <a:bodyPr/>
          <a:lstStyle/>
          <a:p>
            <a:r>
              <a:rPr lang="sl-SI" altLang="en-US" b="1" smtClean="0"/>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6547" name="Ograda vsebine 2"/>
          <p:cNvSpPr>
            <a:spLocks noGrp="1"/>
          </p:cNvSpPr>
          <p:nvPr>
            <p:ph idx="1"/>
          </p:nvPr>
        </p:nvSpPr>
        <p:spPr/>
        <p:txBody>
          <a:bodyPr/>
          <a:lstStyle/>
          <a:p>
            <a:endParaRPr lang="sl-SI" altLang="en-US" smtClean="0"/>
          </a:p>
          <a:p>
            <a:r>
              <a:rPr lang="sl-SI" altLang="en-US" smtClean="0"/>
              <a:t>Mrežna strojna oprema </a:t>
            </a:r>
          </a:p>
          <a:p>
            <a:pPr lvl="1"/>
            <a:r>
              <a:rPr lang="sl-SI" altLang="en-US" smtClean="0"/>
              <a:t>koncentrator (</a:t>
            </a:r>
            <a:r>
              <a:rPr lang="sl-SI" altLang="en-US" i="1" smtClean="0"/>
              <a:t>hub</a:t>
            </a:r>
            <a:r>
              <a:rPr lang="sl-SI" altLang="en-US" smtClean="0"/>
              <a:t>) </a:t>
            </a:r>
          </a:p>
          <a:p>
            <a:pPr lvl="1"/>
            <a:r>
              <a:rPr lang="sl-SI" altLang="en-US" smtClean="0"/>
              <a:t>stikalo (</a:t>
            </a:r>
            <a:r>
              <a:rPr lang="sl-SI" altLang="en-US" i="1" smtClean="0"/>
              <a:t>switch</a:t>
            </a:r>
            <a:r>
              <a:rPr lang="sl-SI" altLang="en-US" smtClean="0"/>
              <a:t>) </a:t>
            </a:r>
          </a:p>
          <a:p>
            <a:pPr lvl="1"/>
            <a:r>
              <a:rPr lang="sl-SI" altLang="en-US" smtClean="0"/>
              <a:t>most (</a:t>
            </a:r>
            <a:r>
              <a:rPr lang="sl-SI" altLang="en-US" i="1" smtClean="0"/>
              <a:t>bridge</a:t>
            </a:r>
            <a:r>
              <a:rPr lang="sl-SI" altLang="en-US" smtClean="0"/>
              <a:t>) </a:t>
            </a:r>
          </a:p>
          <a:p>
            <a:pPr lvl="1"/>
            <a:r>
              <a:rPr lang="sl-SI" altLang="en-US" smtClean="0"/>
              <a:t>usmerjevalnik (</a:t>
            </a:r>
            <a:r>
              <a:rPr lang="sl-SI" altLang="en-US" i="1" smtClean="0"/>
              <a:t>router</a:t>
            </a:r>
            <a:r>
              <a:rPr lang="sl-SI" altLang="en-US" smtClean="0"/>
              <a:t>) </a:t>
            </a:r>
          </a:p>
          <a:p>
            <a:pPr lvl="1"/>
            <a:r>
              <a:rPr lang="sl-SI" altLang="en-US" smtClean="0"/>
              <a:t>modem </a:t>
            </a:r>
          </a:p>
          <a:p>
            <a:endParaRPr lang="sl-SI" altLang="en-US" smtClean="0"/>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smtClean="0"/>
              <a:t>NEVARNOSTI INFORMACIJSKIH TEHNOLOGIJ ZA DEMOKRACIJO</a:t>
            </a:r>
            <a:endParaRPr lang="sl-SI" b="1" dirty="0"/>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smtClean="0"/>
          </a:p>
          <a:p>
            <a:r>
              <a:rPr lang="sl-SI" sz="1800" dirty="0" smtClean="0">
                <a:latin typeface="Calibri" panose="020F0502020204030204" pitchFamily="34" charset="0"/>
                <a:cs typeface="Calibri" panose="020F0502020204030204" pitchFamily="34" charset="0"/>
              </a:rPr>
              <a:t>Nedemokratične </a:t>
            </a:r>
            <a:r>
              <a:rPr lang="sl-SI" sz="1800" dirty="0">
                <a:latin typeface="Calibri" panose="020F0502020204030204" pitchFamily="34" charset="0"/>
                <a:cs typeface="Calibri" panose="020F0502020204030204" pitchFamily="34" charset="0"/>
              </a:rPr>
              <a:t>družbe so tiste, v katerih ima popolno oblast ena oseba ali politična skupina.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Take </a:t>
            </a:r>
            <a:r>
              <a:rPr lang="sl-SI" sz="1800" dirty="0">
                <a:latin typeface="Calibri" panose="020F0502020204030204" pitchFamily="34" charset="0"/>
                <a:cs typeface="Calibri" panose="020F0502020204030204" pitchFamily="34" charset="0"/>
              </a:rPr>
              <a:t>družbe imenujemo tudi totalitarne družbe.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Totalitarne </a:t>
            </a:r>
            <a:r>
              <a:rPr lang="sl-SI" sz="1800" dirty="0">
                <a:latin typeface="Calibri" panose="020F0502020204030204" pitchFamily="34" charset="0"/>
                <a:cs typeface="Calibri" panose="020F0502020204030204" pitchFamily="34" charset="0"/>
              </a:rPr>
              <a:t>družbe skušajo nadzirati vse državljane ter njihovo obnašanje in ravnanje.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Za </a:t>
            </a:r>
            <a:r>
              <a:rPr lang="sl-SI" sz="1800" dirty="0">
                <a:latin typeface="Calibri" panose="020F0502020204030204" pitchFamily="34" charset="0"/>
                <a:cs typeface="Calibri" panose="020F0502020204030204" pitchFamily="34" charset="0"/>
              </a:rPr>
              <a:t>ohranitev oblasti uporabljajo vsa razpoložljiva sredstva, vključno z nasiljem.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Totalitarne </a:t>
            </a:r>
            <a:r>
              <a:rPr lang="sl-SI" sz="1800" dirty="0">
                <a:latin typeface="Calibri" panose="020F0502020204030204" pitchFamily="34" charset="0"/>
                <a:cs typeface="Calibri" panose="020F0502020204030204" pitchFamily="34" charset="0"/>
              </a:rPr>
              <a:t>družbe so razvoj informacijskih tehnologij izkoristile za povečevanje nadzora nad državljani</a:t>
            </a:r>
            <a:r>
              <a:rPr lang="sl-SI" sz="1800" dirty="0" smtClean="0">
                <a:latin typeface="Calibri" panose="020F0502020204030204" pitchFamily="34" charset="0"/>
                <a:cs typeface="Calibri" panose="020F0502020204030204" pitchFamily="34" charset="0"/>
              </a:rPr>
              <a:t>.</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smtClean="0"/>
              <a:t>Omrežni protokoli</a:t>
            </a:r>
            <a:endParaRPr lang="sl-SI" altLang="en-US" smtClean="0"/>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r>
              <a:rPr lang="sl-SI" altLang="en-US" sz="1800"/>
              <a:t/>
            </a:r>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r>
              <a:rPr lang="sl-SI" altLang="en-US" sz="1800"/>
              <a:t/>
            </a: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smtClean="0"/>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smtClean="0"/>
              <a:t>Internet</a:t>
            </a:r>
            <a:endParaRPr lang="sl-SI" altLang="en-US" smtClean="0"/>
          </a:p>
        </p:txBody>
      </p:sp>
      <p:sp>
        <p:nvSpPr>
          <p:cNvPr id="238595" name="Ograda vsebine 2"/>
          <p:cNvSpPr>
            <a:spLocks noGrp="1"/>
          </p:cNvSpPr>
          <p:nvPr>
            <p:ph idx="1"/>
          </p:nvPr>
        </p:nvSpPr>
        <p:spPr/>
        <p:txBody>
          <a:bodyPr/>
          <a:lstStyle/>
          <a:p>
            <a:r>
              <a:rPr lang="sl-SI" altLang="en-US" b="1" smtClean="0"/>
              <a:t>Internet </a:t>
            </a:r>
            <a:r>
              <a:rPr lang="sl-SI" altLang="en-US" smtClean="0"/>
              <a:t>(tudi medmrežje) </a:t>
            </a:r>
          </a:p>
          <a:p>
            <a:pPr lvl="1"/>
            <a:r>
              <a:rPr lang="sl-SI" altLang="en-US" smtClean="0"/>
              <a:t>je v računalniško omrežje, ki povezuje več omrežij. </a:t>
            </a:r>
          </a:p>
          <a:p>
            <a:pPr lvl="1"/>
            <a:r>
              <a:rPr lang="sl-SI" altLang="en-US" smtClean="0"/>
              <a:t>V razširjenem izražanju se internet velikokrat nanaša na usluge kot so svetovni splet:</a:t>
            </a:r>
          </a:p>
          <a:p>
            <a:pPr lvl="2"/>
            <a:r>
              <a:rPr lang="sl-SI" altLang="en-US" smtClean="0"/>
              <a:t>WWW - brskanje</a:t>
            </a:r>
          </a:p>
          <a:p>
            <a:pPr lvl="2"/>
            <a:r>
              <a:rPr lang="sl-SI" altLang="en-US" smtClean="0"/>
              <a:t>elektronska pošta</a:t>
            </a:r>
          </a:p>
          <a:p>
            <a:pPr lvl="2"/>
            <a:r>
              <a:rPr lang="sl-SI" altLang="en-US" smtClean="0"/>
              <a:t>ftp </a:t>
            </a:r>
          </a:p>
          <a:p>
            <a:pPr lvl="2"/>
            <a:r>
              <a:rPr lang="sl-SI" altLang="en-US" smtClean="0"/>
              <a:t>neposredni klepet (online chat)</a:t>
            </a:r>
          </a:p>
          <a:p>
            <a:pPr lvl="2"/>
            <a:r>
              <a:rPr lang="sl-SI" altLang="en-US" smtClean="0"/>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smtClean="0"/>
              <a:t>Intranet</a:t>
            </a:r>
            <a:endParaRPr lang="sl-SI" altLang="en-US" smtClean="0"/>
          </a:p>
        </p:txBody>
      </p:sp>
      <p:sp>
        <p:nvSpPr>
          <p:cNvPr id="239619" name="Ograda vsebine 2"/>
          <p:cNvSpPr>
            <a:spLocks noGrp="1"/>
          </p:cNvSpPr>
          <p:nvPr>
            <p:ph idx="1"/>
          </p:nvPr>
        </p:nvSpPr>
        <p:spPr/>
        <p:txBody>
          <a:bodyPr/>
          <a:lstStyle/>
          <a:p>
            <a:r>
              <a:rPr lang="sl-SI" altLang="en-US" smtClean="0"/>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smtClean="0"/>
              <a:t>INTERNET - zgodovina</a:t>
            </a:r>
          </a:p>
        </p:txBody>
      </p:sp>
      <p:sp>
        <p:nvSpPr>
          <p:cNvPr id="240643" name="Ograda vsebine 2"/>
          <p:cNvSpPr>
            <a:spLocks noGrp="1"/>
          </p:cNvSpPr>
          <p:nvPr>
            <p:ph idx="1"/>
          </p:nvPr>
        </p:nvSpPr>
        <p:spPr/>
        <p:txBody>
          <a:bodyPr/>
          <a:lstStyle/>
          <a:p>
            <a:r>
              <a:rPr lang="sl-SI" altLang="en-US" smtClean="0"/>
              <a:t>Leta 1960 se pojavijo ideje: kako povezat računalnike med seboj?</a:t>
            </a:r>
          </a:p>
          <a:p>
            <a:endParaRPr lang="sl-SI" altLang="en-US" smtClean="0"/>
          </a:p>
          <a:p>
            <a:r>
              <a:rPr lang="sl-SI" altLang="en-US" smtClean="0"/>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smtClean="0"/>
              <a:t>NEVARNOSTI INFORMACIJSKIH TEHNOLOGIJ ZA DEMOKRACIJO</a:t>
            </a:r>
            <a:endParaRPr lang="sl-SI" b="1" dirty="0"/>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smtClean="0"/>
          </a:p>
          <a:p>
            <a:pPr marL="0" indent="0">
              <a:buNone/>
            </a:pPr>
            <a:r>
              <a:rPr lang="sl-SI" sz="1800" dirty="0">
                <a:latin typeface="Calibri" panose="020F0502020204030204" pitchFamily="34" charset="0"/>
                <a:cs typeface="Calibri" panose="020F0502020204030204" pitchFamily="34" charset="0"/>
              </a:rPr>
              <a:t>Primeri nadzora z </a:t>
            </a:r>
            <a:r>
              <a:rPr lang="sl-SI" sz="1800" dirty="0" smtClean="0">
                <a:latin typeface="Calibri" panose="020F0502020204030204" pitchFamily="34" charset="0"/>
                <a:cs typeface="Calibri" panose="020F0502020204030204" pitchFamily="34" charset="0"/>
              </a:rPr>
              <a:t>IKT</a:t>
            </a:r>
            <a:r>
              <a:rPr lang="sl-SI" sz="1800" dirty="0">
                <a:latin typeface="Calibri" panose="020F0502020204030204" pitchFamily="34" charset="0"/>
                <a:cs typeface="Calibri" panose="020F0502020204030204" pitchFamily="34" charset="0"/>
              </a:rPr>
              <a:t>:</a:t>
            </a:r>
            <a:endParaRPr lang="sl-SI" sz="1800" dirty="0" smtClean="0">
              <a:latin typeface="Calibri" panose="020F0502020204030204" pitchFamily="34" charset="0"/>
              <a:cs typeface="Calibri" panose="020F0502020204030204" pitchFamily="34" charset="0"/>
            </a:endParaRPr>
          </a:p>
          <a:p>
            <a:pPr marL="0" indent="0">
              <a:buNone/>
            </a:pP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a:t>
            </a:r>
            <a:r>
              <a:rPr lang="sl-SI" sz="1800" b="1" dirty="0" smtClean="0">
                <a:latin typeface="Calibri" panose="020F0502020204030204" pitchFamily="34" charset="0"/>
                <a:cs typeface="Calibri" panose="020F0502020204030204" pitchFamily="34" charset="0"/>
              </a:rPr>
              <a:t>vsebin</a:t>
            </a:r>
            <a:r>
              <a:rPr lang="sl-SI" sz="1800" dirty="0" smtClean="0">
                <a:latin typeface="Calibri" panose="020F0502020204030204" pitchFamily="34" charset="0"/>
                <a:cs typeface="Calibri" panose="020F0502020204030204" pitchFamily="34" charset="0"/>
              </a:rPr>
              <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(Dostop </a:t>
            </a:r>
            <a:r>
              <a:rPr lang="sl-SI" sz="1800" dirty="0">
                <a:latin typeface="Calibri" panose="020F0502020204030204" pitchFamily="34" charset="0"/>
                <a:cs typeface="Calibri" panose="020F0502020204030204" pitchFamily="34" charset="0"/>
              </a:rPr>
              <a:t>do svetovnega spleta je izveden posredno prek požarnih zidov in naprav za nadziranje vsebine komunikacij</a:t>
            </a:r>
            <a:r>
              <a:rPr lang="sl-SI" sz="1800" dirty="0" smtClean="0">
                <a:latin typeface="Calibri" panose="020F0502020204030204" pitchFamily="34" charset="0"/>
                <a:cs typeface="Calibri" panose="020F0502020204030204" pitchFamily="34" charset="0"/>
              </a:rPr>
              <a:t>)</a:t>
            </a:r>
          </a:p>
          <a:p>
            <a:pPr marL="0" indent="0">
              <a:buNone/>
            </a:pP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a:t>
            </a:r>
            <a:r>
              <a:rPr lang="sl-SI" sz="1800" b="1" dirty="0" smtClean="0">
                <a:latin typeface="Calibri" panose="020F0502020204030204" pitchFamily="34" charset="0"/>
                <a:cs typeface="Calibri" panose="020F0502020204030204" pitchFamily="34" charset="0"/>
              </a:rPr>
              <a:t>vsebin</a:t>
            </a:r>
            <a:r>
              <a:rPr lang="sl-SI" sz="1800" dirty="0" smtClean="0">
                <a:latin typeface="Calibri" panose="020F0502020204030204" pitchFamily="34" charset="0"/>
                <a:cs typeface="Calibri" panose="020F0502020204030204" pitchFamily="34" charset="0"/>
              </a:rPr>
              <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(Blokiranje </a:t>
            </a:r>
            <a:r>
              <a:rPr lang="sl-SI" sz="1800" dirty="0">
                <a:latin typeface="Calibri" panose="020F0502020204030204" pitchFamily="34" charset="0"/>
                <a:cs typeface="Calibri" panose="020F0502020204030204" pitchFamily="34" charset="0"/>
              </a:rPr>
              <a:t>dostopa do določenih internetnih naslovov je cenzorski poseg držav v svobodno komunikacijo državljanov. Za blokiranje dostopa se najpogosteje uporablja blokada IP-naslovov ali filtriranje domenskih zapisov (DNS</a:t>
            </a:r>
            <a:r>
              <a:rPr lang="sl-SI" sz="1800" dirty="0" smtClean="0">
                <a:latin typeface="Calibri" panose="020F0502020204030204" pitchFamily="34" charset="0"/>
                <a:cs typeface="Calibri" panose="020F0502020204030204" pitchFamily="34" charset="0"/>
              </a:rPr>
              <a:t>).)</a:t>
            </a:r>
          </a:p>
          <a:p>
            <a:pPr marL="0" indent="0">
              <a:buNone/>
            </a:pP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(Prisluškovanje </a:t>
            </a:r>
            <a:r>
              <a:rPr lang="sl-SI" sz="1800" dirty="0">
                <a:latin typeface="Calibri" panose="020F0502020204030204" pitchFamily="34" charset="0"/>
                <a:cs typeface="Calibri" panose="020F0502020204030204" pitchFamily="34" charset="0"/>
              </a:rPr>
              <a:t>je poseg v temeljno človekovo pravico do zasebnosti in tajnega komuniciranja, zato je v demokratičnih državah prisluškovanje omejeno z zakoni in strogim nadzorom nad prisluškovanjem</a:t>
            </a:r>
            <a:r>
              <a:rPr lang="sl-SI" sz="1800" dirty="0" smtClean="0">
                <a:latin typeface="Calibri" panose="020F0502020204030204" pitchFamily="34" charset="0"/>
                <a:cs typeface="Calibri" panose="020F0502020204030204" pitchFamily="34" charset="0"/>
              </a:rPr>
              <a:t>.)</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2524" y="1772816"/>
            <a:ext cx="4462682" cy="2963500"/>
          </a:xfrm>
          <a:prstGeom prst="rect">
            <a:avLst/>
          </a:prstGeom>
        </p:spPr>
      </p:pic>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smtClean="0"/>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smtClean="0"/>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smtClean="0"/>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smtClean="0"/>
              <a:t>Splet - www</a:t>
            </a:r>
          </a:p>
        </p:txBody>
      </p:sp>
      <p:sp>
        <p:nvSpPr>
          <p:cNvPr id="251907" name="Ograda vsebine 2"/>
          <p:cNvSpPr>
            <a:spLocks noGrp="1"/>
          </p:cNvSpPr>
          <p:nvPr>
            <p:ph idx="1"/>
          </p:nvPr>
        </p:nvSpPr>
        <p:spPr/>
        <p:txBody>
          <a:bodyPr>
            <a:normAutofit fontScale="92500" lnSpcReduction="1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smtClean="0"/>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smtClean="0"/>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smtClean="0"/>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smtClean="0"/>
              <a:t>URL</a:t>
            </a:r>
          </a:p>
        </p:txBody>
      </p:sp>
      <p:sp>
        <p:nvSpPr>
          <p:cNvPr id="253955" name="Ograda vsebine 2"/>
          <p:cNvSpPr>
            <a:spLocks noGrp="1"/>
          </p:cNvSpPr>
          <p:nvPr>
            <p:ph idx="1"/>
          </p:nvPr>
        </p:nvSpPr>
        <p:spPr/>
        <p:txBody>
          <a:bodyPr/>
          <a:lstStyle/>
          <a:p>
            <a:r>
              <a:rPr lang="sl-SI" altLang="en-US" smtClean="0"/>
              <a:t>URL naslov je sestavljen iz :</a:t>
            </a:r>
          </a:p>
          <a:p>
            <a:pPr lvl="1"/>
            <a:r>
              <a:rPr lang="sl-SI" altLang="en-US" smtClean="0"/>
              <a:t>protokola: http, ftp, mailto, ... </a:t>
            </a:r>
          </a:p>
          <a:p>
            <a:pPr lvl="1"/>
            <a:r>
              <a:rPr lang="sl-SI" altLang="en-US" smtClean="0"/>
              <a:t>naslova gostitelja: www.podjetje.si, 149.212.35.79, ftp.cis.uab.edu </a:t>
            </a:r>
          </a:p>
          <a:p>
            <a:pPr lvl="1"/>
            <a:r>
              <a:rPr lang="sl-SI" altLang="en-US" smtClean="0"/>
              <a:t>dokumenta oz. mape na gostiteljskem strežniku: slo/predstavitev.html, programi, pub/hyatt/TB/ </a:t>
            </a:r>
          </a:p>
          <a:p>
            <a:endParaRPr lang="sl-SI" altLang="en-US" smtClean="0"/>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smtClean="0"/>
              <a:t>Spletni naslov</a:t>
            </a:r>
            <a:endParaRPr lang="sl-SI" altLang="en-US" smtClean="0"/>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r>
              <a:rPr lang="sl-SI" altLang="en-US" smtClean="0"/>
              <a:t/>
            </a:r>
            <a:br>
              <a:rPr lang="sl-SI" altLang="en-US" smtClean="0"/>
            </a:br>
            <a:endParaRPr lang="sl-SI" altLang="en-US" smtClean="0"/>
          </a:p>
          <a:p>
            <a:r>
              <a:rPr lang="sl-SI" altLang="en-US" sz="1600"/>
              <a:t>Registracijo domene urejajo registrarji, v Sloveniji to opravlja ARNES. </a:t>
            </a:r>
          </a:p>
          <a:p>
            <a:endParaRPr lang="sl-SI" altLang="en-US" smtClean="0"/>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smtClean="0"/>
              <a:t>Brskalnik </a:t>
            </a:r>
            <a:endParaRPr lang="sl-SI" altLang="en-US" smtClean="0"/>
          </a:p>
        </p:txBody>
      </p:sp>
      <p:sp>
        <p:nvSpPr>
          <p:cNvPr id="256003" name="Ograda vsebine 2"/>
          <p:cNvSpPr>
            <a:spLocks noGrp="1"/>
          </p:cNvSpPr>
          <p:nvPr>
            <p:ph idx="1"/>
          </p:nvPr>
        </p:nvSpPr>
        <p:spPr/>
        <p:txBody>
          <a:bodyPr/>
          <a:lstStyle/>
          <a:p>
            <a:r>
              <a:rPr lang="pl-PL" altLang="en-US" b="1" smtClean="0"/>
              <a:t>Brskalnik </a:t>
            </a:r>
            <a:r>
              <a:rPr lang="pl-PL" altLang="en-US" smtClean="0"/>
              <a:t>(</a:t>
            </a:r>
            <a:r>
              <a:rPr lang="pl-PL" altLang="en-US" i="1" smtClean="0"/>
              <a:t>browser</a:t>
            </a:r>
            <a:r>
              <a:rPr lang="pl-PL" altLang="en-US" smtClean="0"/>
              <a:t>) je program, ki nam omogoča dostop do spletnih strani (WWW). </a:t>
            </a:r>
          </a:p>
          <a:p>
            <a:endParaRPr lang="pl-PL" altLang="en-US" smtClean="0"/>
          </a:p>
          <a:p>
            <a:r>
              <a:rPr lang="sl-SI" altLang="en-US" smtClean="0"/>
              <a:t>Predstavniki :</a:t>
            </a:r>
          </a:p>
          <a:p>
            <a:pPr lvl="1"/>
            <a:r>
              <a:rPr lang="sl-SI" altLang="en-US" smtClean="0"/>
              <a:t>Internet Explorer (krattica IE) </a:t>
            </a:r>
          </a:p>
          <a:p>
            <a:pPr lvl="1"/>
            <a:r>
              <a:rPr lang="sl-SI" altLang="en-US" smtClean="0"/>
              <a:t>Firefox </a:t>
            </a:r>
          </a:p>
          <a:p>
            <a:pPr lvl="1"/>
            <a:r>
              <a:rPr lang="sl-SI" altLang="en-US" smtClean="0"/>
              <a:t>Opera </a:t>
            </a:r>
          </a:p>
          <a:p>
            <a:pPr lvl="1"/>
            <a:r>
              <a:rPr lang="sl-SI" altLang="en-US" smtClean="0"/>
              <a:t>Konquerer </a:t>
            </a:r>
          </a:p>
          <a:p>
            <a:endParaRPr lang="sl-SI" altLang="en-US" smtClean="0"/>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smtClean="0"/>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r>
              <a:rPr lang="sl-SI" altLang="en-US" sz="1400" i="1"/>
              <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smtClean="0"/>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V današnjem času ni več nobena težava priti do podatkov, ki jih potrebujemo za odločanje.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Poplava podatkov, ki so včasih zastareli, popačeni, neustrezni.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Pojav </a:t>
            </a:r>
            <a:r>
              <a:rPr lang="sl-SI" b="1" dirty="0" smtClean="0"/>
              <a:t>informacijske onesnaženosti </a:t>
            </a:r>
            <a:r>
              <a:rPr lang="sl-SI" dirty="0" smtClean="0"/>
              <a:t>je eden največjih problemov sodobne informacijske družbe.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pismenost je sposobnost, da se znajdemo na "smetišču informacij“.</a:t>
            </a:r>
            <a:endParaRPr lang="sl-SI" dirty="0"/>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smtClean="0"/>
              <a:t>Delo s spletnimi stranmi</a:t>
            </a:r>
            <a:endParaRPr lang="sl-SI" altLang="en-US" smtClean="0"/>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smtClean="0"/>
              <a:t>Shranjevanje spletnega naslova</a:t>
            </a:r>
            <a:r>
              <a:rPr lang="sl-SI" altLang="en-US" smtClean="0"/>
              <a:t> </a:t>
            </a:r>
          </a:p>
          <a:p>
            <a:r>
              <a:rPr lang="sl-SI" altLang="en-US" smtClean="0"/>
              <a:t>Spletne naslove, ki jih pogosto uporabljamo si shranimo v zaznamke (bookmark): </a:t>
            </a:r>
          </a:p>
          <a:p>
            <a:r>
              <a:rPr lang="sl-SI" altLang="en-US" smtClean="0"/>
              <a:t>Zaznamki/Dodaj stran med zaznamke (Firefox) </a:t>
            </a:r>
          </a:p>
          <a:p>
            <a:r>
              <a:rPr lang="sl-SI" altLang="en-US" smtClean="0"/>
              <a:t>Priljubljene/Dodaj stran med priljubljene (IE) </a:t>
            </a:r>
          </a:p>
          <a:p>
            <a:pPr>
              <a:buFont typeface="Wingdings 2" panose="05020102010507070707" pitchFamily="18" charset="2"/>
              <a:buNone/>
            </a:pPr>
            <a:endParaRPr lang="sl-SI" altLang="en-US" smtClean="0"/>
          </a:p>
          <a:p>
            <a:pPr>
              <a:buFont typeface="Wingdings 2" panose="05020102010507070707" pitchFamily="18" charset="2"/>
              <a:buNone/>
            </a:pPr>
            <a:r>
              <a:rPr lang="sl-SI" altLang="en-US" smtClean="0"/>
              <a:t>Brskalniki omogočajo tudi organiziranje zaznamkov, zlaganje v mape itd</a:t>
            </a:r>
          </a:p>
          <a:p>
            <a:endParaRPr lang="sl-SI" altLang="en-US" smtClean="0"/>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smtClean="0"/>
              <a:t>ELEKTRONSKA POŠTA</a:t>
            </a:r>
            <a:endParaRPr lang="sl-SI" altLang="en-US" smtClean="0"/>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r>
              <a:rPr lang="sl-SI" altLang="en-US" sz="2000"/>
              <a:t/>
            </a: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smtClean="0"/>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smtClean="0"/>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smtClean="0"/>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smtClean="0"/>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smtClean="0"/>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smtClean="0"/>
              <a:t>Nevarnosti interneta</a:t>
            </a:r>
            <a:endParaRPr lang="sl-SI" altLang="en-US" smtClean="0"/>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smtClean="0"/>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smtClean="0"/>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smtClean="0"/>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smtClean="0"/>
              <a:t>Gesla</a:t>
            </a:r>
            <a:endParaRPr lang="sl-SI" altLang="en-US" smtClean="0"/>
          </a:p>
        </p:txBody>
      </p:sp>
      <p:sp>
        <p:nvSpPr>
          <p:cNvPr id="265219" name="Ograda vsebine 2"/>
          <p:cNvSpPr>
            <a:spLocks noGrp="1"/>
          </p:cNvSpPr>
          <p:nvPr>
            <p:ph idx="1"/>
          </p:nvPr>
        </p:nvSpPr>
        <p:spPr/>
        <p:txBody>
          <a:bodyPr/>
          <a:lstStyle/>
          <a:p>
            <a:r>
              <a:rPr lang="sl-SI" altLang="en-US" smtClean="0"/>
              <a:t>Dostop do elektronske pošte, omrežnih sredstev in nekaterih spletišč (pogosto) varujemo z gesli. </a:t>
            </a:r>
          </a:p>
          <a:p>
            <a:endParaRPr lang="sl-SI" altLang="en-US" smtClean="0"/>
          </a:p>
          <a:p>
            <a:r>
              <a:rPr lang="sl-SI" altLang="en-US" smtClean="0"/>
              <a:t>Ker je </a:t>
            </a:r>
            <a:r>
              <a:rPr lang="sl-SI" altLang="en-US" b="1" smtClean="0"/>
              <a:t>geslo </a:t>
            </a:r>
            <a:r>
              <a:rPr lang="sl-SI" altLang="en-US" smtClean="0"/>
              <a:t>praktično edina zaščita dostopa do podatkov, jih je potrebno izbrati tako, da bo varnost čim večja. </a:t>
            </a:r>
          </a:p>
          <a:p>
            <a:r>
              <a:rPr lang="sl-SI" altLang="en-US" smtClean="0"/>
              <a:t>Ne glede na vse nasvete se zavedajte, da je mogoče praktično vsako geslo zlonamerno pridobiti. </a:t>
            </a:r>
          </a:p>
          <a:p>
            <a:endParaRPr lang="sl-SI" altLang="en-US" smtClean="0"/>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smtClean="0"/>
              <a:t>Slabo geslo</a:t>
            </a:r>
            <a:endParaRPr lang="sl-SI" altLang="en-US" smtClean="0"/>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smtClean="0"/>
              <a:t>Slabo geslo sestavljeno ali izpeljano iz :</a:t>
            </a:r>
          </a:p>
          <a:p>
            <a:r>
              <a:rPr lang="sl-SI" altLang="en-US" smtClean="0"/>
              <a:t>vašega uporabniškega imena</a:t>
            </a:r>
          </a:p>
          <a:p>
            <a:r>
              <a:rPr lang="sl-SI" altLang="en-US" smtClean="0"/>
              <a:t>šifre na računalniku</a:t>
            </a:r>
          </a:p>
          <a:p>
            <a:r>
              <a:rPr lang="sl-SI" altLang="en-US" smtClean="0"/>
              <a:t>imena in priimka ali iz drugih osebnih podatkov, kot so npr.: </a:t>
            </a:r>
          </a:p>
          <a:p>
            <a:pPr lvl="2"/>
            <a:r>
              <a:rPr lang="sl-SI" altLang="en-US" smtClean="0"/>
              <a:t>ime soproga/soproge, </a:t>
            </a:r>
          </a:p>
          <a:p>
            <a:pPr lvl="2"/>
            <a:r>
              <a:rPr lang="sl-SI" altLang="en-US" smtClean="0"/>
              <a:t>otrok, staršev, psa, </a:t>
            </a:r>
          </a:p>
          <a:p>
            <a:pPr lvl="2"/>
            <a:r>
              <a:rPr lang="sl-SI" altLang="en-US" smtClean="0"/>
              <a:t>ime sodelavca/sodelavke ali prijatelja/prijateljice; </a:t>
            </a:r>
          </a:p>
          <a:p>
            <a:pPr lvl="2"/>
            <a:r>
              <a:rPr lang="sl-SI" altLang="en-US" smtClean="0"/>
              <a:t>vaša telefonska številka, registrska tablica avtomobila, </a:t>
            </a:r>
          </a:p>
          <a:p>
            <a:pPr lvl="2"/>
            <a:r>
              <a:rPr lang="sl-SI" altLang="en-US" smtClean="0"/>
              <a:t>….</a:t>
            </a:r>
          </a:p>
          <a:p>
            <a:endParaRPr lang="sl-SI" altLang="en-US" smtClean="0"/>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smtClean="0"/>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smtClean="0"/>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5059" name="Ograda vsebine 9"/>
          <p:cNvSpPr>
            <a:spLocks noGrp="1"/>
          </p:cNvSpPr>
          <p:nvPr>
            <p:ph idx="1"/>
          </p:nvPr>
        </p:nvSpPr>
        <p:spPr/>
        <p:txBody>
          <a:bodyPr/>
          <a:lstStyle/>
          <a:p>
            <a:pPr eaLnBrk="1" hangingPunct="1"/>
            <a:r>
              <a:rPr lang="sl-SI" altLang="en-US" smtClean="0"/>
              <a:t>Živimo v informacijski dobi.</a:t>
            </a:r>
          </a:p>
          <a:p>
            <a:pPr eaLnBrk="1" hangingPunct="1"/>
            <a:r>
              <a:rPr lang="sl-SI" altLang="en-US" smtClean="0"/>
              <a:t>Informacije dajejo smisel današnjemu času.</a:t>
            </a:r>
          </a:p>
          <a:p>
            <a:pPr eaLnBrk="1" hangingPunct="1"/>
            <a:endParaRPr lang="sl-SI" altLang="en-US" smtClean="0"/>
          </a:p>
          <a:p>
            <a:pPr eaLnBrk="1" hangingPunct="1"/>
            <a:r>
              <a:rPr lang="sl-SI" altLang="en-US" smtClean="0"/>
              <a:t>Kaj je informacija? </a:t>
            </a:r>
          </a:p>
          <a:p>
            <a:pPr eaLnBrk="1" hangingPunct="1"/>
            <a:r>
              <a:rPr lang="sl-SI" altLang="en-US" smtClean="0"/>
              <a:t>Kaj podatek?</a:t>
            </a:r>
          </a:p>
          <a:p>
            <a:pPr eaLnBrk="1" hangingPunct="1"/>
            <a:r>
              <a:rPr lang="sl-SI" altLang="en-US" smtClean="0"/>
              <a:t>Kaj je informatika?</a:t>
            </a:r>
          </a:p>
          <a:p>
            <a:pPr eaLnBrk="1" hangingPunct="1"/>
            <a:endParaRPr lang="sl-SI" altLang="en-US" smtClean="0"/>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smtClean="0"/>
          </a:p>
        </p:txBody>
      </p:sp>
      <p:sp>
        <p:nvSpPr>
          <p:cNvPr id="66563" name="Rectangle 3"/>
          <p:cNvSpPr>
            <a:spLocks noGrp="1" noChangeArrowheads="1"/>
          </p:cNvSpPr>
          <p:nvPr>
            <p:ph type="body" idx="1"/>
          </p:nvPr>
        </p:nvSpPr>
        <p:spPr/>
        <p:txBody>
          <a:bodyPr/>
          <a:lstStyle/>
          <a:p>
            <a:r>
              <a:rPr lang="en-GB" altLang="en-US" smtClean="0">
                <a:solidFill>
                  <a:srgbClr val="000066"/>
                </a:solidFill>
              </a:rPr>
              <a:t>To pomeni da </a:t>
            </a:r>
            <a:r>
              <a:rPr lang="en-GB" altLang="en-US" b="1" smtClean="0">
                <a:solidFill>
                  <a:srgbClr val="000066"/>
                </a:solidFill>
              </a:rPr>
              <a:t>informacij </a:t>
            </a:r>
            <a:r>
              <a:rPr lang="en-GB" altLang="en-US" smtClean="0">
                <a:solidFill>
                  <a:srgbClr val="000066"/>
                </a:solidFill>
              </a:rPr>
              <a:t>vedno manjka </a:t>
            </a:r>
            <a:r>
              <a:rPr lang="en-GB" altLang="en-US" b="1" smtClean="0">
                <a:solidFill>
                  <a:srgbClr val="000066"/>
                </a:solidFill>
              </a:rPr>
              <a:t>ne more jih biti preveč</a:t>
            </a:r>
            <a:r>
              <a:rPr lang="en-GB" altLang="en-US" smtClean="0">
                <a:solidFill>
                  <a:srgbClr val="000066"/>
                </a:solidFill>
              </a:rPr>
              <a:t>.</a:t>
            </a:r>
          </a:p>
          <a:p>
            <a:r>
              <a:rPr lang="en-GB" altLang="en-US" smtClean="0">
                <a:solidFill>
                  <a:srgbClr val="000066"/>
                </a:solidFill>
              </a:rPr>
              <a:t>Je pa lahko preveč podatkov.</a:t>
            </a:r>
          </a:p>
          <a:p>
            <a:r>
              <a:rPr lang="en-GB" altLang="en-US" smtClean="0">
                <a:solidFill>
                  <a:srgbClr val="000066"/>
                </a:solidFill>
              </a:rPr>
              <a:t>Poplava podatkov predstavlja oviro pri odločanju, saj obremenjuje odločevalca.</a:t>
            </a:r>
            <a:endParaRPr lang="sl-SI" altLang="en-US" smtClean="0">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r>
              <a:rPr lang="sl-SI" altLang="en-US" smtClean="0"/>
              <a:t/>
            </a:r>
            <a:br>
              <a:rPr lang="sl-SI" altLang="en-US" smtClean="0"/>
            </a:br>
            <a:endParaRPr lang="sl-SI" altLang="en-US" smtClean="0"/>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smtClean="0"/>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8611" name="Rectangle 3"/>
          <p:cNvSpPr>
            <a:spLocks noGrp="1" noChangeArrowheads="1"/>
          </p:cNvSpPr>
          <p:nvPr>
            <p:ph type="body" idx="1"/>
          </p:nvPr>
        </p:nvSpPr>
        <p:spPr/>
        <p:txBody>
          <a:bodyPr/>
          <a:lstStyle/>
          <a:p>
            <a:r>
              <a:rPr lang="en-GB" altLang="en-US" smtClean="0">
                <a:solidFill>
                  <a:srgbClr val="000066"/>
                </a:solidFill>
              </a:rPr>
              <a:t>Vsaka informacija nekaj stane.</a:t>
            </a:r>
          </a:p>
          <a:p>
            <a:r>
              <a:rPr lang="en-GB" altLang="en-US" smtClean="0">
                <a:solidFill>
                  <a:srgbClr val="000066"/>
                </a:solidFill>
              </a:rPr>
              <a:t>Nekatere informacije (oz. rafinirane podatke) je možno tudi kupiti na trgu: storitve svetovalnih firm, “insiderske” informacije, …</a:t>
            </a:r>
          </a:p>
          <a:p>
            <a:r>
              <a:rPr lang="en-GB" altLang="en-US" smtClean="0">
                <a:solidFill>
                  <a:srgbClr val="000066"/>
                </a:solidFill>
              </a:rPr>
              <a:t>Informacijo je smiselno pridobiti (plačati), če je pričakovani </a:t>
            </a:r>
            <a:r>
              <a:rPr lang="en-GB" altLang="en-US" b="1" smtClean="0">
                <a:solidFill>
                  <a:srgbClr val="000066"/>
                </a:solidFill>
              </a:rPr>
              <a:t>dobiček</a:t>
            </a:r>
            <a:r>
              <a:rPr lang="en-GB" altLang="en-US" smtClean="0">
                <a:solidFill>
                  <a:srgbClr val="000066"/>
                </a:solidFill>
              </a:rPr>
              <a:t> večji od </a:t>
            </a:r>
            <a:r>
              <a:rPr lang="en-GB" altLang="en-US" b="1" smtClean="0">
                <a:solidFill>
                  <a:srgbClr val="000066"/>
                </a:solidFill>
              </a:rPr>
              <a:t>stroška pridobivanja informacije.</a:t>
            </a:r>
            <a:endParaRPr lang="sl-SI" altLang="en-US" b="1" smtClean="0">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smtClean="0"/>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73"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69635" name="Ograda vsebine 2"/>
          <p:cNvSpPr>
            <a:spLocks noGrp="1"/>
          </p:cNvSpPr>
          <p:nvPr>
            <p:ph idx="1"/>
          </p:nvPr>
        </p:nvSpPr>
        <p:spPr/>
        <p:txBody>
          <a:bodyPr/>
          <a:lstStyle/>
          <a:p>
            <a:pPr eaLnBrk="1" hangingPunct="1"/>
            <a:r>
              <a:rPr lang="sl-SI" altLang="en-US" b="1" smtClean="0"/>
              <a:t>Kdaj je informacija potrebna?</a:t>
            </a:r>
          </a:p>
          <a:p>
            <a:pPr eaLnBrk="1" hangingPunct="1"/>
            <a:endParaRPr lang="sl-SI" altLang="en-US" smtClean="0"/>
          </a:p>
          <a:p>
            <a:pPr eaLnBrk="1" hangingPunct="1"/>
            <a:r>
              <a:rPr lang="sl-SI" altLang="en-US" smtClean="0"/>
              <a:t>Nekatere odločitve lahko sprejmemo kar tako – mimogrede.</a:t>
            </a:r>
          </a:p>
          <a:p>
            <a:pPr eaLnBrk="1" hangingPunct="1"/>
            <a:r>
              <a:rPr lang="sl-SI" altLang="en-US" smtClean="0"/>
              <a:t>Nekatere odločitve pa po tehtnem premisleku in po pridobitvi veliko informacij.</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0659" name="Ograda vsebine 2"/>
          <p:cNvSpPr>
            <a:spLocks noGrp="1"/>
          </p:cNvSpPr>
          <p:nvPr>
            <p:ph idx="1"/>
          </p:nvPr>
        </p:nvSpPr>
        <p:spPr/>
        <p:txBody>
          <a:bodyPr/>
          <a:lstStyle/>
          <a:p>
            <a:pPr eaLnBrk="1" hangingPunct="1"/>
            <a:r>
              <a:rPr lang="sl-SI" altLang="en-US" smtClean="0"/>
              <a:t>Vsak, ki se ima za informacijsko pismenega, mora vedeti, kje dobi potrebne podatke, in kako lahko do njih pride.</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buFont typeface="Wingdings 2" panose="05020102010507070707" pitchFamily="18" charset="2"/>
              <a:buNone/>
            </a:pPr>
            <a:r>
              <a:rPr lang="sl-SI" altLang="en-US" smtClean="0"/>
              <a:t>In sicer :</a:t>
            </a:r>
          </a:p>
          <a:p>
            <a:pPr eaLnBrk="1" hangingPunct="1">
              <a:buFont typeface="Wingdings 2" panose="05020102010507070707" pitchFamily="18" charset="2"/>
              <a:buNone/>
            </a:pPr>
            <a:r>
              <a:rPr lang="sl-SI" altLang="en-US" smtClean="0"/>
              <a:t>v čim krajšem času</a:t>
            </a:r>
          </a:p>
          <a:p>
            <a:pPr eaLnBrk="1" hangingPunct="1">
              <a:buFont typeface="Wingdings 2" panose="05020102010507070707" pitchFamily="18" charset="2"/>
              <a:buNone/>
            </a:pPr>
            <a:r>
              <a:rPr lang="sl-SI" altLang="en-US" smtClean="0"/>
              <a:t>in z čim manj </a:t>
            </a:r>
          </a:p>
          <a:p>
            <a:pPr eaLnBrk="1" hangingPunct="1">
              <a:buFont typeface="Wingdings 2" panose="05020102010507070707" pitchFamily="18" charset="2"/>
              <a:buNone/>
            </a:pPr>
            <a:r>
              <a:rPr lang="sl-SI" altLang="en-US" smtClean="0"/>
              <a:t>denarja.</a:t>
            </a:r>
          </a:p>
          <a:p>
            <a:pPr eaLnBrk="1" hangingPunct="1"/>
            <a:endParaRPr lang="sl-SI" altLang="en-US" smtClean="0"/>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1683" name="Ograda vsebine 2"/>
          <p:cNvSpPr>
            <a:spLocks noGrp="1"/>
          </p:cNvSpPr>
          <p:nvPr>
            <p:ph idx="1"/>
          </p:nvPr>
        </p:nvSpPr>
        <p:spPr/>
        <p:txBody>
          <a:bodyPr/>
          <a:lstStyle/>
          <a:p>
            <a:pPr eaLnBrk="1" hangingPunct="1"/>
            <a:r>
              <a:rPr lang="sl-SI" altLang="en-US" smtClean="0"/>
              <a:t>Dobljene podatke človek pretvori v informacije v glavi.</a:t>
            </a:r>
          </a:p>
          <a:p>
            <a:pPr eaLnBrk="1" hangingPunct="1"/>
            <a:r>
              <a:rPr lang="sl-SI" altLang="en-US" smtClean="0"/>
              <a:t>Informacijsko pismen posameznik mora imeti dovolj znanja, da podatke prebere, razume in z njimi nadgradi svoje znanje ter sprejeme prave odločitve.</a:t>
            </a:r>
          </a:p>
          <a:p>
            <a:pPr eaLnBrk="1" hangingPunct="1"/>
            <a:endParaRPr lang="sl-SI" altLang="en-US" smtClean="0"/>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73731" name="Ograda vsebine 2"/>
          <p:cNvSpPr>
            <a:spLocks noGrp="1"/>
          </p:cNvSpPr>
          <p:nvPr>
            <p:ph idx="1"/>
          </p:nvPr>
        </p:nvSpPr>
        <p:spPr/>
        <p:txBody>
          <a:bodyPr/>
          <a:lstStyle/>
          <a:p>
            <a:pPr eaLnBrk="1" hangingPunct="1"/>
            <a:r>
              <a:rPr lang="sl-SI" altLang="en-US" smtClean="0"/>
              <a:t>Informacijski sistem je sistem kjer se pretakajo podatki in informacije.</a:t>
            </a:r>
          </a:p>
          <a:p>
            <a:pPr eaLnBrk="1" hangingPunct="1"/>
            <a:endParaRPr lang="sl-SI" altLang="en-US" smtClean="0"/>
          </a:p>
          <a:p>
            <a:pPr eaLnBrk="1" hangingPunct="1"/>
            <a:r>
              <a:rPr lang="sl-SI" altLang="en-US" smtClean="0"/>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smtClean="0"/>
          </a:p>
          <a:p>
            <a:pPr eaLnBrk="1" hangingPunct="1">
              <a:defRPr/>
            </a:pPr>
            <a:r>
              <a:rPr lang="sl-SI" smtClean="0"/>
              <a:t>Naloga informacijskega sistema je:</a:t>
            </a:r>
          </a:p>
          <a:p>
            <a:pPr lvl="1" eaLnBrk="1" hangingPunct="1">
              <a:defRPr/>
            </a:pPr>
            <a:r>
              <a:rPr lang="sl-SI" smtClean="0"/>
              <a:t>zbiranje podatkov</a:t>
            </a:r>
          </a:p>
          <a:p>
            <a:pPr lvl="1" eaLnBrk="1" hangingPunct="1">
              <a:defRPr/>
            </a:pPr>
            <a:r>
              <a:rPr lang="sl-SI" smtClean="0"/>
              <a:t>obdelava in shranjevanje podatkov</a:t>
            </a:r>
          </a:p>
          <a:p>
            <a:pPr lvl="1" eaLnBrk="1" hangingPunct="1">
              <a:defRPr/>
            </a:pPr>
            <a:r>
              <a:rPr lang="sl-SI" smtClean="0"/>
              <a:t>posredovanje informacij</a:t>
            </a:r>
          </a:p>
          <a:p>
            <a:pPr eaLnBrk="1" hangingPunct="1">
              <a:defRPr/>
            </a:pPr>
            <a:endParaRPr lang="sl-SI" smtClean="0"/>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6083" name="Ograda vsebine 2"/>
          <p:cNvSpPr>
            <a:spLocks noGrp="1"/>
          </p:cNvSpPr>
          <p:nvPr>
            <p:ph idx="1"/>
          </p:nvPr>
        </p:nvSpPr>
        <p:spPr/>
        <p:txBody>
          <a:bodyPr/>
          <a:lstStyle/>
          <a:p>
            <a:pPr eaLnBrk="1" hangingPunct="1"/>
            <a:r>
              <a:rPr lang="sl-SI" altLang="en-US" b="1" smtClean="0"/>
              <a:t>Podatek</a:t>
            </a:r>
            <a:r>
              <a:rPr lang="sl-SI" altLang="en-US" smtClean="0"/>
              <a:t> je sporočilo o določeni stvari oziroma opis njihovega dejanskega stanja. </a:t>
            </a:r>
          </a:p>
          <a:p>
            <a:pPr eaLnBrk="1" hangingPunct="1"/>
            <a:r>
              <a:rPr lang="sl-SI" altLang="en-US" smtClean="0"/>
              <a:t>Oblika sporočila je lahko numerična, alfanumerična, govorna ali grafična.</a:t>
            </a:r>
          </a:p>
          <a:p>
            <a:pPr eaLnBrk="1" hangingPunct="1"/>
            <a:r>
              <a:rPr lang="sl-SI" altLang="en-US" smtClean="0"/>
              <a:t>Podatek potuje od </a:t>
            </a:r>
            <a:r>
              <a:rPr lang="sl-SI" altLang="en-US" b="1" smtClean="0"/>
              <a:t>pošiljatelja</a:t>
            </a:r>
            <a:r>
              <a:rPr lang="sl-SI" altLang="en-US" smtClean="0"/>
              <a:t> (oddajnika) do </a:t>
            </a:r>
            <a:r>
              <a:rPr lang="sl-SI" altLang="en-US" b="1" smtClean="0"/>
              <a:t>prejemnika</a:t>
            </a:r>
            <a:r>
              <a:rPr lang="sl-SI" altLang="en-US" smtClean="0"/>
              <a:t>.</a:t>
            </a:r>
          </a:p>
          <a:p>
            <a:pPr eaLnBrk="1" hangingPunct="1"/>
            <a:r>
              <a:rPr lang="sl-SI" altLang="en-US" smtClean="0"/>
              <a:t>Sredstvo prenosa podatka imenujemo </a:t>
            </a:r>
            <a:r>
              <a:rPr lang="sl-SI" altLang="en-US" b="1" smtClean="0"/>
              <a:t>medij</a:t>
            </a:r>
            <a:r>
              <a:rPr lang="sl-SI" altLang="en-US" smtClean="0"/>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smtClean="0"/>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ANALOGNO IN DIGITALNO</a:t>
            </a:r>
            <a:endParaRPr lang="sl-SI" b="1" dirty="0"/>
          </a:p>
        </p:txBody>
      </p:sp>
      <p:sp>
        <p:nvSpPr>
          <p:cNvPr id="3" name="Označba mesta vsebine 2"/>
          <p:cNvSpPr>
            <a:spLocks noGrp="1"/>
          </p:cNvSpPr>
          <p:nvPr>
            <p:ph idx="1"/>
          </p:nvPr>
        </p:nvSpPr>
        <p:spPr/>
        <p:txBody>
          <a:bodyPr/>
          <a:lstStyle/>
          <a:p>
            <a:pPr marL="0" indent="0">
              <a:buNone/>
            </a:pPr>
            <a:r>
              <a:rPr lang="sl-SI" dirty="0" smtClean="0"/>
              <a:t>Vse </a:t>
            </a:r>
            <a:r>
              <a:rPr lang="sl-SI" dirty="0"/>
              <a:t>naprave in stroji so bili do sedaj </a:t>
            </a:r>
            <a:r>
              <a:rPr lang="sl-SI" dirty="0" smtClean="0"/>
              <a:t>analogni.</a:t>
            </a:r>
          </a:p>
          <a:p>
            <a:pPr marL="0" indent="0">
              <a:buNone/>
            </a:pPr>
            <a:r>
              <a:rPr lang="sl-SI" dirty="0" smtClean="0"/>
              <a:t>Novejši </a:t>
            </a:r>
            <a:r>
              <a:rPr lang="sl-SI" dirty="0"/>
              <a:t>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42</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val="0"/>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ZVEZNI ALI ANALOGNI </a:t>
            </a:r>
            <a:br>
              <a:rPr lang="sl-SI" dirty="0" smtClean="0"/>
            </a:br>
            <a:r>
              <a:rPr lang="sl-SI" dirty="0" smtClean="0"/>
              <a:t>ZAPIS  PODATKOV</a:t>
            </a:r>
            <a:endParaRPr lang="sl-SI" dirty="0"/>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44</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smtClean="0"/>
              <a:t>Diskretno ali digitalno</a:t>
            </a:r>
          </a:p>
          <a:p>
            <a:pPr marL="274320" indent="-274320">
              <a:buClr>
                <a:schemeClr val="accent3"/>
              </a:buClr>
              <a:buFont typeface="Wingdings 2"/>
              <a:buChar char=""/>
              <a:defRPr/>
            </a:pPr>
            <a:endParaRPr lang="sl-SI" b="1" dirty="0" smtClean="0"/>
          </a:p>
          <a:p>
            <a:pPr marL="274320" indent="-274320">
              <a:buClr>
                <a:schemeClr val="accent3"/>
              </a:buClr>
              <a:buFont typeface="Wingdings 2"/>
              <a:buChar char=""/>
              <a:defRPr/>
            </a:pPr>
            <a:r>
              <a:rPr lang="sl-SI" dirty="0" smtClean="0"/>
              <a:t>Danes se čedalje bolj uveljavljajo digitalne naprave.</a:t>
            </a:r>
          </a:p>
          <a:p>
            <a:pPr marL="274320" indent="-274320">
              <a:buClr>
                <a:schemeClr val="accent3"/>
              </a:buClr>
              <a:buFont typeface="Wingdings 2"/>
              <a:buChar char=""/>
              <a:defRPr/>
            </a:pPr>
            <a:r>
              <a:rPr lang="sl-SI" dirty="0" smtClean="0"/>
              <a:t>Digitalne naprave prikazujejo podatke v diskretni ali digitalni obliki.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digitalni termometer. </a:t>
            </a:r>
          </a:p>
          <a:p>
            <a:pPr marL="274320" indent="-274320">
              <a:buClr>
                <a:schemeClr val="accent3"/>
              </a:buClr>
              <a:buFont typeface="Wingdings 2"/>
              <a:buChar char=""/>
              <a:defRPr/>
            </a:pPr>
            <a:r>
              <a:rPr lang="sl-SI" dirty="0" smtClean="0"/>
              <a:t>Ali lahko prikaže vrednost 31.467 </a:t>
            </a:r>
            <a:r>
              <a:rPr lang="sl-SI" baseline="30000" dirty="0" smtClean="0"/>
              <a:t>0</a:t>
            </a:r>
            <a:r>
              <a:rPr lang="sl-SI" dirty="0" smtClean="0"/>
              <a:t>C ?  </a:t>
            </a:r>
          </a:p>
          <a:p>
            <a:pPr marL="274320" indent="-274320">
              <a:buClr>
                <a:schemeClr val="accent3"/>
              </a:buClr>
              <a:buFont typeface="Wingdings 2"/>
              <a:buChar char=""/>
              <a:defRPr/>
            </a:pPr>
            <a:r>
              <a:rPr lang="sl-SI" dirty="0" smtClean="0"/>
              <a:t>Ne. Lahko prikaže 31.4 </a:t>
            </a:r>
            <a:r>
              <a:rPr lang="sl-SI" baseline="30000" dirty="0" smtClean="0"/>
              <a:t>0</a:t>
            </a:r>
            <a:r>
              <a:rPr lang="sl-SI" dirty="0" smtClean="0"/>
              <a:t>C ali 31.5 </a:t>
            </a:r>
            <a:r>
              <a:rPr lang="sl-SI" baseline="30000" dirty="0" smtClean="0"/>
              <a:t>0</a:t>
            </a:r>
            <a:r>
              <a:rPr lang="sl-SI" dirty="0" smtClean="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smtClean="0"/>
              <a:t>ANALOGNI V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DIGITALNO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smtClean="0"/>
              <a:t>Podatki v računalniku so zapisani v digitalni obliki.</a:t>
            </a:r>
          </a:p>
          <a:p>
            <a:pPr eaLnBrk="1" hangingPunct="1"/>
            <a:endParaRPr lang="sl-SI" altLang="en-US" smtClean="0"/>
          </a:p>
          <a:p>
            <a:pPr eaLnBrk="1" hangingPunct="1">
              <a:buFont typeface="Wingdings 2" panose="05020102010507070707" pitchFamily="18" charset="2"/>
              <a:buNone/>
            </a:pPr>
            <a:r>
              <a:rPr lang="sl-SI" altLang="en-US" smtClean="0"/>
              <a:t>  </a:t>
            </a:r>
          </a:p>
          <a:p>
            <a:pPr eaLnBrk="1" hangingPunct="1"/>
            <a:endParaRPr lang="sl-SI" altLang="en-US" smtClean="0"/>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6238876" y="704850"/>
            <a:ext cx="3970337" cy="1931988"/>
          </a:xfrm>
        </p:spPr>
        <p:txBody>
          <a:bodyPr/>
          <a:lstStyle/>
          <a:p>
            <a:pPr eaLnBrk="1" hangingPunct="1"/>
            <a:r>
              <a:rPr lang="sl-SI" altLang="en-US" smtClean="0"/>
              <a:t>ZAPIS PODATKOV V RAČUNALNIKU</a:t>
            </a:r>
          </a:p>
        </p:txBody>
      </p:sp>
      <p:sp>
        <p:nvSpPr>
          <p:cNvPr id="82947" name="Ograda vsebine 2"/>
          <p:cNvSpPr>
            <a:spLocks noGrp="1"/>
          </p:cNvSpPr>
          <p:nvPr>
            <p:ph idx="1"/>
          </p:nvPr>
        </p:nvSpPr>
        <p:spPr>
          <a:xfrm>
            <a:off x="6094412" y="3141664"/>
            <a:ext cx="4114800" cy="3182937"/>
          </a:xfrm>
        </p:spPr>
        <p:txBody>
          <a:bodyPr/>
          <a:lstStyle/>
          <a:p>
            <a:pPr eaLnBrk="1" hangingPunct="1"/>
            <a:r>
              <a:rPr lang="sl-SI" altLang="en-US" sz="2200"/>
              <a:t>Večina podatkov v vsakdanjem življenju je zapisna  s številkami, črkami in drugimi znaki, slikovno ali z zvokom.</a:t>
            </a:r>
          </a:p>
          <a:p>
            <a:pPr eaLnBrk="1" hangingPunct="1"/>
            <a:endParaRPr lang="sl-SI" altLang="en-US" sz="2200"/>
          </a:p>
          <a:p>
            <a:pPr eaLnBrk="1" hangingPunct="1"/>
            <a:endParaRPr lang="sl-SI" altLang="en-US" sz="2200"/>
          </a:p>
          <a:p>
            <a:pPr eaLnBrk="1" hangingPunct="1"/>
            <a:r>
              <a:rPr lang="sl-SI" altLang="en-US" sz="2200"/>
              <a:t>Kaj pa v računalniku?</a:t>
            </a:r>
          </a:p>
        </p:txBody>
      </p:sp>
      <p:pic>
        <p:nvPicPr>
          <p:cNvPr id="82950" name="Picture 2" descr="http://www.peavey.com/catalog/images/monitor_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smtClean="0"/>
              <a:t>ZAPIS PODATKOV V RAČUNALNIKU</a:t>
            </a:r>
          </a:p>
        </p:txBody>
      </p:sp>
      <p:sp>
        <p:nvSpPr>
          <p:cNvPr id="83971" name="Ograda vsebine 2"/>
          <p:cNvSpPr>
            <a:spLocks noGrp="1"/>
          </p:cNvSpPr>
          <p:nvPr>
            <p:ph idx="1"/>
          </p:nvPr>
        </p:nvSpPr>
        <p:spPr/>
        <p:txBody>
          <a:bodyPr/>
          <a:lstStyle/>
          <a:p>
            <a:pPr eaLnBrk="1" hangingPunct="1"/>
            <a:r>
              <a:rPr lang="sl-SI" altLang="en-US" smtClean="0"/>
              <a:t>V računalniku so vsi podatki izraženi s številkami, zato je potrebno vse druge tipe podatkov pretvoriti v številke!</a:t>
            </a:r>
          </a:p>
          <a:p>
            <a:pPr eaLnBrk="1" hangingPunct="1"/>
            <a:endParaRPr lang="sl-SI" altLang="en-US" smtClean="0"/>
          </a:p>
          <a:p>
            <a:pPr eaLnBrk="1" hangingPunct="1"/>
            <a:r>
              <a:rPr lang="sl-SI" altLang="en-US" smtClean="0"/>
              <a:t>Človek uporablja desetiški številski sistem?</a:t>
            </a:r>
          </a:p>
          <a:p>
            <a:pPr eaLnBrk="1" hangingPunct="1"/>
            <a:endParaRPr lang="sl-SI" altLang="en-US" smtClean="0"/>
          </a:p>
          <a:p>
            <a:pPr eaLnBrk="1" hangingPunct="1"/>
            <a:r>
              <a:rPr lang="sl-SI" altLang="en-US" smtClean="0"/>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smtClean="0"/>
              <a:t>PRIMER PODATKOV</a:t>
            </a:r>
          </a:p>
        </p:txBody>
      </p:sp>
      <p:sp>
        <p:nvSpPr>
          <p:cNvPr id="47107" name="Ograda vsebine 2"/>
          <p:cNvSpPr>
            <a:spLocks noGrp="1"/>
          </p:cNvSpPr>
          <p:nvPr>
            <p:ph idx="1"/>
          </p:nvPr>
        </p:nvSpPr>
        <p:spPr/>
        <p:txBody>
          <a:bodyPr/>
          <a:lstStyle/>
          <a:p>
            <a:pPr eaLnBrk="1" hangingPunct="1"/>
            <a:r>
              <a:rPr lang="sl-SI" altLang="en-US" smtClean="0"/>
              <a:t>temperatura zraka – 35  </a:t>
            </a:r>
            <a:r>
              <a:rPr lang="sl-SI" altLang="en-US" baseline="30000" smtClean="0"/>
              <a:t>0</a:t>
            </a:r>
            <a:r>
              <a:rPr lang="sl-SI" altLang="en-US" smtClean="0"/>
              <a:t>C</a:t>
            </a:r>
          </a:p>
          <a:p>
            <a:pPr eaLnBrk="1" hangingPunct="1"/>
            <a:r>
              <a:rPr lang="sl-SI" altLang="en-US" smtClean="0"/>
              <a:t>velikost čevljev – 46</a:t>
            </a:r>
          </a:p>
          <a:p>
            <a:pPr eaLnBrk="1" hangingPunct="1"/>
            <a:r>
              <a:rPr lang="sl-SI" altLang="en-US" smtClean="0"/>
              <a:t>hitrost avtomobila – 180 km/h</a:t>
            </a:r>
          </a:p>
          <a:p>
            <a:pPr eaLnBrk="1" hangingPunct="1"/>
            <a:r>
              <a:rPr lang="sl-SI" altLang="en-US" smtClean="0"/>
              <a:t>prometni znak -   </a:t>
            </a:r>
          </a:p>
          <a:p>
            <a:pPr eaLnBrk="1" hangingPunct="1"/>
            <a:r>
              <a:rPr lang="sl-SI" altLang="en-US" smtClean="0"/>
              <a:t>nadmorska višina vrha gore – 2864 m</a:t>
            </a:r>
          </a:p>
          <a:p>
            <a:pPr eaLnBrk="1" hangingPunct="1"/>
            <a:endParaRPr lang="sl-SI" altLang="en-US" smtClean="0"/>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smtClean="0"/>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V dvojiškem zapisu obstajata za zapis s samo dva znaka: 0 (nič) in 1 (ena).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V računalniku je tak zapis izveden na različne načine:</a:t>
            </a:r>
          </a:p>
          <a:p>
            <a:pPr marL="640080" lvl="1">
              <a:buFont typeface="Wingdings 2"/>
              <a:buChar char=""/>
              <a:defRPr/>
            </a:pPr>
            <a:r>
              <a:rPr lang="sl-SI" dirty="0" smtClean="0"/>
              <a:t>Stikalo je sklenjeno (1) ali razklenjeno (0)</a:t>
            </a:r>
          </a:p>
          <a:p>
            <a:pPr marL="640080" lvl="1">
              <a:buFont typeface="Wingdings 2"/>
              <a:buChar char=""/>
              <a:defRPr/>
            </a:pPr>
            <a:r>
              <a:rPr lang="sl-SI" dirty="0" smtClean="0"/>
              <a:t>V vodniku je električna napetost (1) ali je ni (0)</a:t>
            </a:r>
          </a:p>
          <a:p>
            <a:pPr marL="640080" lvl="1">
              <a:buFont typeface="Wingdings 2"/>
              <a:buChar char=""/>
              <a:defRPr/>
            </a:pPr>
            <a:r>
              <a:rPr lang="sl-SI" dirty="0" smtClean="0"/>
              <a:t>Točka žari (1) ali ne žari (0)</a:t>
            </a:r>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Znak, ki zavzame samo dve vrednosti imenujemo </a:t>
            </a:r>
            <a:r>
              <a:rPr lang="sl-SI" dirty="0" err="1" smtClean="0"/>
              <a:t>binary</a:t>
            </a:r>
            <a:r>
              <a:rPr lang="sl-SI" dirty="0" smtClean="0"/>
              <a:t> </a:t>
            </a:r>
            <a:r>
              <a:rPr lang="sl-SI" dirty="0" err="1" smtClean="0"/>
              <a:t>digit</a:t>
            </a:r>
            <a:r>
              <a:rPr lang="sl-SI" dirty="0" smtClean="0"/>
              <a:t> - BIT</a:t>
            </a:r>
            <a:endParaRPr lang="sl-SI" dirty="0"/>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6019" name="Ograda vsebine 2"/>
          <p:cNvSpPr>
            <a:spLocks noGrp="1"/>
          </p:cNvSpPr>
          <p:nvPr>
            <p:ph idx="1"/>
          </p:nvPr>
        </p:nvSpPr>
        <p:spPr/>
        <p:txBody>
          <a:bodyPr/>
          <a:lstStyle/>
          <a:p>
            <a:pPr eaLnBrk="1" hangingPunct="1"/>
            <a:r>
              <a:rPr lang="sl-SI" altLang="en-US" smtClean="0"/>
              <a:t>Vse črke in zanki so zapisani s kombinacijo 0 in 1.</a:t>
            </a:r>
          </a:p>
          <a:p>
            <a:pPr eaLnBrk="1" hangingPunct="1"/>
            <a:r>
              <a:rPr lang="sl-SI" altLang="en-US" smtClean="0"/>
              <a:t>Kombinacija 0 in 1 za vsako črko (in znake) je določena v tabeli ASCII - 1970.</a:t>
            </a:r>
          </a:p>
          <a:p>
            <a:pPr eaLnBrk="1" hangingPunct="1"/>
            <a:r>
              <a:rPr lang="sl-SI" altLang="en-US" smtClean="0"/>
              <a:t>American Standard Code for Information Interchange – ASCII</a:t>
            </a:r>
          </a:p>
          <a:p>
            <a:pPr eaLnBrk="1" hangingPunct="1"/>
            <a:r>
              <a:rPr lang="sl-SI" altLang="en-US" smtClean="0"/>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smtClean="0"/>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0100 0000 </a:t>
            </a:r>
            <a:r>
              <a:rPr lang="sl-SI" dirty="0" smtClean="0">
                <a:hlinkClick r:id="rId2" action="ppaction://hlinkfile" tooltip="A"/>
              </a:rPr>
              <a:t>A</a:t>
            </a:r>
            <a:r>
              <a:rPr lang="sl-SI" dirty="0" smtClean="0"/>
              <a:t> </a:t>
            </a:r>
          </a:p>
          <a:p>
            <a:pPr marL="274320" indent="-274320">
              <a:buClr>
                <a:schemeClr val="accent3"/>
              </a:buClr>
              <a:buFont typeface="Wingdings 2"/>
              <a:buChar char=""/>
              <a:defRPr/>
            </a:pPr>
            <a:r>
              <a:rPr lang="sl-SI" dirty="0" smtClean="0"/>
              <a:t>0100 0010 </a:t>
            </a:r>
            <a:r>
              <a:rPr lang="sl-SI" dirty="0" smtClean="0">
                <a:hlinkClick r:id="rId3" action="ppaction://hlinkfile" tooltip="B"/>
              </a:rPr>
              <a:t>B</a:t>
            </a:r>
            <a:r>
              <a:rPr lang="sl-SI" dirty="0" smtClean="0"/>
              <a:t> </a:t>
            </a:r>
          </a:p>
          <a:p>
            <a:pPr marL="274320" indent="-274320">
              <a:buClr>
                <a:schemeClr val="accent3"/>
              </a:buClr>
              <a:buFont typeface="Wingdings 2"/>
              <a:buChar char=""/>
              <a:defRPr/>
            </a:pPr>
            <a:r>
              <a:rPr lang="sl-SI" dirty="0" smtClean="0"/>
              <a:t>0100 0011 </a:t>
            </a:r>
            <a:r>
              <a:rPr lang="sl-SI" dirty="0" smtClean="0">
                <a:hlinkClick r:id="rId4" action="ppaction://hlinkfile" tooltip="C"/>
              </a:rPr>
              <a:t>C</a:t>
            </a:r>
            <a:r>
              <a:rPr lang="sl-SI" dirty="0" smtClean="0"/>
              <a:t> </a:t>
            </a:r>
          </a:p>
          <a:p>
            <a:pPr marL="274320" indent="-274320">
              <a:buClr>
                <a:schemeClr val="accent3"/>
              </a:buClr>
              <a:buFont typeface="Wingdings 2"/>
              <a:buChar char=""/>
              <a:defRPr/>
            </a:pPr>
            <a:r>
              <a:rPr lang="sl-SI" dirty="0" smtClean="0"/>
              <a:t>0100 0100 </a:t>
            </a:r>
            <a:r>
              <a:rPr lang="sl-SI" dirty="0" smtClean="0">
                <a:hlinkClick r:id="rId5" action="ppaction://hlinkfile" tooltip="D"/>
              </a:rPr>
              <a:t>D</a:t>
            </a:r>
            <a:r>
              <a:rPr lang="sl-SI" dirty="0" smtClean="0"/>
              <a:t> </a:t>
            </a:r>
          </a:p>
          <a:p>
            <a:pPr marL="274320" indent="-274320">
              <a:buClr>
                <a:schemeClr val="accent3"/>
              </a:buClr>
              <a:buFont typeface="Wingdings 2"/>
              <a:buChar char=""/>
              <a:defRPr/>
            </a:pPr>
            <a:r>
              <a:rPr lang="sl-SI" dirty="0" smtClean="0"/>
              <a:t>0100 0101 </a:t>
            </a:r>
            <a:r>
              <a:rPr lang="sl-SI" dirty="0" smtClean="0">
                <a:hlinkClick r:id="rId6" action="ppaction://hlinkfile" tooltip="E"/>
              </a:rPr>
              <a:t>E</a:t>
            </a:r>
            <a:r>
              <a:rPr lang="sl-SI" dirty="0" smtClean="0"/>
              <a:t> </a:t>
            </a:r>
          </a:p>
          <a:p>
            <a:pPr marL="274320" indent="-274320">
              <a:buClr>
                <a:schemeClr val="accent3"/>
              </a:buClr>
              <a:buFont typeface="Wingdings 2"/>
              <a:buChar char=""/>
              <a:defRPr/>
            </a:pPr>
            <a:r>
              <a:rPr lang="sl-SI" dirty="0" smtClean="0"/>
              <a:t>0100 0110 </a:t>
            </a:r>
            <a:r>
              <a:rPr lang="sl-SI" dirty="0" smtClean="0">
                <a:hlinkClick r:id="rId7" action="ppaction://hlinkfile" tooltip="F"/>
              </a:rPr>
              <a:t>F</a:t>
            </a:r>
            <a:r>
              <a:rPr lang="sl-SI" dirty="0" smtClean="0"/>
              <a:t> </a:t>
            </a:r>
          </a:p>
          <a:p>
            <a:pPr marL="274320" indent="-274320">
              <a:buClr>
                <a:schemeClr val="accent3"/>
              </a:buClr>
              <a:buFont typeface="Wingdings 2"/>
              <a:buChar char=""/>
              <a:defRPr/>
            </a:pPr>
            <a:r>
              <a:rPr lang="sl-SI" dirty="0" smtClean="0"/>
              <a:t>0100 0111 </a:t>
            </a:r>
            <a:r>
              <a:rPr lang="sl-SI" dirty="0" smtClean="0">
                <a:hlinkClick r:id="rId8" action="ppaction://hlinkfile" tooltip="G"/>
              </a:rPr>
              <a:t>G</a:t>
            </a:r>
            <a:r>
              <a:rPr lang="sl-SI" dirty="0" smtClean="0"/>
              <a:t> </a:t>
            </a:r>
          </a:p>
          <a:p>
            <a:pPr marL="274320" indent="-274320">
              <a:buClr>
                <a:schemeClr val="accent3"/>
              </a:buClr>
              <a:buFont typeface="Wingdings 2"/>
              <a:buChar char=""/>
              <a:defRPr/>
            </a:pPr>
            <a:r>
              <a:rPr lang="sl-SI" dirty="0" smtClean="0"/>
              <a:t>0100 1000 </a:t>
            </a:r>
            <a:r>
              <a:rPr lang="sl-SI" dirty="0" smtClean="0">
                <a:hlinkClick r:id="rId9" action="ppaction://hlinkfile" tooltip="H"/>
              </a:rPr>
              <a:t>H</a:t>
            </a:r>
            <a:r>
              <a:rPr lang="sl-SI" dirty="0" smtClean="0"/>
              <a:t> </a:t>
            </a:r>
          </a:p>
          <a:p>
            <a:pPr marL="274320" indent="-274320">
              <a:buClr>
                <a:schemeClr val="accent3"/>
              </a:buClr>
              <a:buFont typeface="Wingdings 2"/>
              <a:buChar char=""/>
              <a:defRPr/>
            </a:pPr>
            <a:r>
              <a:rPr lang="sl-SI" dirty="0" smtClean="0"/>
              <a:t>0100 1001 </a:t>
            </a:r>
            <a:r>
              <a:rPr lang="sl-SI" dirty="0" smtClean="0">
                <a:hlinkClick r:id="rId10" action="ppaction://hlinkfile" tooltip="I"/>
              </a:rPr>
              <a:t>I</a:t>
            </a:r>
            <a:r>
              <a:rPr lang="sl-SI" dirty="0" smtClean="0"/>
              <a:t> </a:t>
            </a:r>
          </a:p>
          <a:p>
            <a:pPr marL="274320" indent="-274320">
              <a:buClr>
                <a:schemeClr val="accent3"/>
              </a:buClr>
              <a:buFont typeface="Wingdings 2"/>
              <a:buChar char=""/>
              <a:defRPr/>
            </a:pPr>
            <a:r>
              <a:rPr lang="sl-SI" dirty="0" smtClean="0"/>
              <a:t>0100 1010 </a:t>
            </a:r>
            <a:r>
              <a:rPr lang="sl-SI" dirty="0" smtClean="0">
                <a:hlinkClick r:id="rId11" action="ppaction://hlinkfile" tooltip="J"/>
              </a:rPr>
              <a:t>J</a:t>
            </a:r>
            <a:r>
              <a:rPr lang="sl-SI" dirty="0" smtClean="0"/>
              <a:t> </a:t>
            </a:r>
          </a:p>
          <a:p>
            <a:pPr marL="274320" indent="-274320">
              <a:buClr>
                <a:schemeClr val="accent3"/>
              </a:buClr>
              <a:buFont typeface="Wingdings 2"/>
              <a:buChar char=""/>
              <a:defRPr/>
            </a:pPr>
            <a:r>
              <a:rPr lang="sl-SI" dirty="0" smtClean="0"/>
              <a:t>0100 1011 </a:t>
            </a:r>
            <a:r>
              <a:rPr lang="sl-SI" dirty="0" smtClean="0">
                <a:hlinkClick r:id="rId12" action="ppaction://hlinkfile" tooltip="K"/>
              </a:rPr>
              <a:t>K</a:t>
            </a:r>
            <a:r>
              <a:rPr lang="sl-SI" dirty="0" smtClean="0"/>
              <a:t> </a:t>
            </a:r>
          </a:p>
          <a:p>
            <a:pPr marL="274320" indent="-274320">
              <a:buClr>
                <a:schemeClr val="accent3"/>
              </a:buClr>
              <a:buFont typeface="Wingdings 2"/>
              <a:buChar char=""/>
              <a:defRPr/>
            </a:pPr>
            <a:r>
              <a:rPr lang="sl-SI" dirty="0" smtClean="0"/>
              <a:t>0100 1100 </a:t>
            </a:r>
            <a:r>
              <a:rPr lang="sl-SI" dirty="0" smtClean="0">
                <a:hlinkClick r:id="rId13" action="ppaction://hlinkfile" tooltip="L"/>
              </a:rPr>
              <a:t>L</a:t>
            </a:r>
            <a:r>
              <a:rPr lang="sl-SI" dirty="0" smtClean="0"/>
              <a:t> </a:t>
            </a:r>
          </a:p>
          <a:p>
            <a:pPr marL="274320" indent="-274320">
              <a:buClr>
                <a:schemeClr val="accent3"/>
              </a:buClr>
              <a:buFont typeface="Wingdings 2"/>
              <a:buChar char=""/>
              <a:defRPr/>
            </a:pPr>
            <a:r>
              <a:rPr lang="sl-SI" dirty="0" smtClean="0"/>
              <a:t>0100 1101 </a:t>
            </a:r>
            <a:r>
              <a:rPr lang="sl-SI" dirty="0" smtClean="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ASCII TABELA  - 2</a:t>
            </a:r>
            <a:r>
              <a:rPr lang="sl-SI" baseline="30000" dirty="0" smtClean="0"/>
              <a:t>8</a:t>
            </a:r>
            <a:r>
              <a:rPr lang="sl-SI" dirty="0" smtClean="0"/>
              <a:t> = 256</a:t>
            </a:r>
          </a:p>
          <a:p>
            <a:pPr marL="274320" indent="-274320">
              <a:buClr>
                <a:schemeClr val="accent3"/>
              </a:buClr>
              <a:buFont typeface="Wingdings 2"/>
              <a:buChar char=""/>
              <a:defRPr/>
            </a:pPr>
            <a:r>
              <a:rPr lang="sl-SI" dirty="0" smtClean="0"/>
              <a:t>Določenih 256 različnih črk (znakov)</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smtClean="0"/>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smtClean="0"/>
          </a:p>
          <a:p>
            <a:pPr eaLnBrk="1" hangingPunct="1">
              <a:lnSpc>
                <a:spcPct val="90000"/>
              </a:lnSpc>
            </a:pPr>
            <a:r>
              <a:rPr lang="sl-SI" altLang="en-US" smtClean="0"/>
              <a:t>Več  različnih standardov:</a:t>
            </a:r>
          </a:p>
          <a:p>
            <a:pPr eaLnBrk="1" hangingPunct="1">
              <a:lnSpc>
                <a:spcPct val="90000"/>
              </a:lnSpc>
            </a:pPr>
            <a:endParaRPr lang="sl-SI" altLang="en-US" smtClean="0"/>
          </a:p>
          <a:p>
            <a:pPr eaLnBrk="1" hangingPunct="1">
              <a:lnSpc>
                <a:spcPct val="90000"/>
              </a:lnSpc>
            </a:pPr>
            <a:r>
              <a:rPr lang="sl-SI" altLang="en-US" smtClean="0"/>
              <a:t>7 BITNA ASCII </a:t>
            </a:r>
            <a:r>
              <a:rPr lang="sl-SI" altLang="en-US" sz="1100"/>
              <a:t>(7 znakov + 1 kontrolni)</a:t>
            </a:r>
          </a:p>
          <a:p>
            <a:pPr eaLnBrk="1" hangingPunct="1">
              <a:lnSpc>
                <a:spcPct val="90000"/>
              </a:lnSpc>
            </a:pPr>
            <a:r>
              <a:rPr lang="sl-SI" altLang="en-US" smtClean="0"/>
              <a:t>8 BITNA ASCII</a:t>
            </a:r>
          </a:p>
          <a:p>
            <a:pPr eaLnBrk="1" hangingPunct="1">
              <a:lnSpc>
                <a:spcPct val="90000"/>
              </a:lnSpc>
            </a:pPr>
            <a:r>
              <a:rPr lang="sl-SI" altLang="en-US" smtClean="0"/>
              <a:t>ISO 8859</a:t>
            </a:r>
          </a:p>
          <a:p>
            <a:pPr eaLnBrk="1" hangingPunct="1">
              <a:lnSpc>
                <a:spcPct val="90000"/>
              </a:lnSpc>
            </a:pPr>
            <a:r>
              <a:rPr lang="sl-SI" altLang="en-US" smtClean="0"/>
              <a:t>ISO 1250</a:t>
            </a:r>
          </a:p>
          <a:p>
            <a:pPr eaLnBrk="1" hangingPunct="1">
              <a:lnSpc>
                <a:spcPct val="90000"/>
              </a:lnSpc>
            </a:pPr>
            <a:endParaRPr lang="sl-SI" altLang="en-US" smtClean="0"/>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smtClean="0"/>
              <a:t>UNICODE standard</a:t>
            </a:r>
            <a:endParaRPr lang="en-US" altLang="en-US" dirty="0" smtClean="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smtClean="0"/>
              <a:t>Rešitev je 16-bitni standard UNICODE .</a:t>
            </a:r>
          </a:p>
          <a:p>
            <a:pPr marL="274320" indent="-274320">
              <a:buClr>
                <a:schemeClr val="accent3"/>
              </a:buClr>
              <a:buNone/>
              <a:defRPr/>
            </a:pPr>
            <a:r>
              <a:rPr lang="sl-SI" dirty="0" smtClean="0"/>
              <a:t>	(</a:t>
            </a:r>
            <a:r>
              <a:rPr lang="sl-SI" i="1" dirty="0" err="1" smtClean="0"/>
              <a:t>The</a:t>
            </a:r>
            <a:r>
              <a:rPr lang="sl-SI" i="1" dirty="0" smtClean="0"/>
              <a:t> </a:t>
            </a:r>
            <a:r>
              <a:rPr lang="sl-SI" i="1" dirty="0" err="1" smtClean="0"/>
              <a:t>universal</a:t>
            </a:r>
            <a:r>
              <a:rPr lang="sl-SI" i="1" dirty="0" smtClean="0"/>
              <a:t> </a:t>
            </a:r>
            <a:r>
              <a:rPr lang="sl-SI" i="1" dirty="0" err="1" smtClean="0"/>
              <a:t>character</a:t>
            </a:r>
            <a:r>
              <a:rPr lang="sl-SI" i="1" dirty="0" smtClean="0"/>
              <a:t> </a:t>
            </a:r>
            <a:r>
              <a:rPr lang="sl-SI" i="1" dirty="0" err="1" smtClean="0"/>
              <a:t>encoding</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Torej: vsaka črka (znak) definiran s kombinacijo 16 </a:t>
            </a:r>
            <a:r>
              <a:rPr lang="sl-SI" dirty="0" err="1" smtClean="0"/>
              <a:t>enic</a:t>
            </a:r>
            <a:r>
              <a:rPr lang="sl-SI" dirty="0" smtClean="0"/>
              <a:t> in ničel.</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sz="2600" dirty="0" smtClean="0"/>
              <a:t>V prvih 256 znakih se </a:t>
            </a:r>
            <a:r>
              <a:rPr lang="sl-SI" sz="2600" dirty="0" err="1" smtClean="0"/>
              <a:t>Unicode</a:t>
            </a:r>
            <a:r>
              <a:rPr lang="sl-SI" sz="2600" dirty="0" smtClean="0"/>
              <a:t> ujema s starim  standardom. </a:t>
            </a:r>
          </a:p>
          <a:p>
            <a:pPr marL="274320" indent="-274320">
              <a:buClr>
                <a:schemeClr val="accent3"/>
              </a:buClr>
              <a:buFont typeface="Wingdings 2"/>
              <a:buChar char=""/>
              <a:defRPr/>
            </a:pPr>
            <a:r>
              <a:rPr lang="sl-SI" sz="2600" dirty="0" smtClean="0"/>
              <a:t>Naslednji znaki kodirajo pismenke, potrebne za zapis grščine, cirilice, armenščine, hebrejščine, arabščine, </a:t>
            </a:r>
            <a:r>
              <a:rPr lang="sl-SI" sz="2600" dirty="0" err="1" smtClean="0"/>
              <a:t>devanagarija</a:t>
            </a:r>
            <a:r>
              <a:rPr lang="sl-SI" sz="2600" dirty="0" smtClean="0"/>
              <a:t>, </a:t>
            </a:r>
            <a:r>
              <a:rPr lang="sl-SI" sz="2600" dirty="0" err="1" smtClean="0"/>
              <a:t>bengalščine</a:t>
            </a:r>
            <a:r>
              <a:rPr lang="sl-SI" sz="2600" dirty="0" smtClean="0"/>
              <a:t>, </a:t>
            </a:r>
            <a:r>
              <a:rPr lang="sl-SI" sz="2600" dirty="0" err="1" smtClean="0"/>
              <a:t>gurmukščine</a:t>
            </a:r>
            <a:r>
              <a:rPr lang="sl-SI" sz="2600" dirty="0" smtClean="0"/>
              <a:t>, </a:t>
            </a:r>
            <a:r>
              <a:rPr lang="sl-SI" sz="2600" dirty="0" err="1" smtClean="0"/>
              <a:t>orijščine</a:t>
            </a:r>
            <a:r>
              <a:rPr lang="sl-SI" sz="2600" dirty="0" smtClean="0"/>
              <a:t>, tamilščine, tajščine, </a:t>
            </a:r>
            <a:r>
              <a:rPr lang="sl-SI" sz="2600" dirty="0" err="1" smtClean="0"/>
              <a:t>laoščine</a:t>
            </a:r>
            <a:r>
              <a:rPr lang="sl-SI" sz="2600" dirty="0" smtClean="0"/>
              <a:t>, gruzijščine, tibetanščine, japonske </a:t>
            </a:r>
            <a:r>
              <a:rPr lang="sl-SI" sz="2600" dirty="0" err="1" smtClean="0"/>
              <a:t>katakane</a:t>
            </a:r>
            <a:r>
              <a:rPr lang="sl-SI" sz="2600" dirty="0" smtClean="0"/>
              <a:t>, celoten nabor korejskih </a:t>
            </a:r>
            <a:r>
              <a:rPr lang="sl-SI" sz="2600" dirty="0" err="1" smtClean="0"/>
              <a:t>hangulskih</a:t>
            </a:r>
            <a:r>
              <a:rPr lang="sl-SI" sz="2600" dirty="0" smtClean="0"/>
              <a:t> pismenk in </a:t>
            </a:r>
            <a:r>
              <a:rPr lang="sl-SI" sz="2600" dirty="0" err="1" smtClean="0"/>
              <a:t>unificiranih</a:t>
            </a:r>
            <a:r>
              <a:rPr lang="sl-SI" sz="2600" dirty="0" smtClean="0"/>
              <a:t> kitajsko/japonsko/korejskih (CJK).</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NOVI STANDARD: UNICODE (16 bit za vsak znak)  2</a:t>
            </a:r>
            <a:r>
              <a:rPr lang="sl-SI" baseline="30000" dirty="0" smtClean="0"/>
              <a:t>16</a:t>
            </a:r>
            <a:r>
              <a:rPr lang="sl-SI" dirty="0" smtClean="0"/>
              <a:t>= 65.536</a:t>
            </a:r>
            <a:endParaRPr lang="sl-SI" baseline="30000"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smtClean="0"/>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smtClean="0"/>
              <a:t>Cela števila zapišemo z nizom ničel in enic.</a:t>
            </a:r>
          </a:p>
          <a:p>
            <a:pPr eaLnBrk="1" hangingPunct="1"/>
            <a:endParaRPr lang="sl-SI" altLang="en-US" smtClean="0"/>
          </a:p>
          <a:p>
            <a:pPr eaLnBrk="1" hangingPunct="1"/>
            <a:r>
              <a:rPr lang="sl-SI" altLang="en-US" smtClean="0"/>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smtClean="0"/>
              <a:t>Primer:</a:t>
            </a:r>
          </a:p>
          <a:p>
            <a:pPr eaLnBrk="1" hangingPunct="1"/>
            <a:r>
              <a:rPr lang="sl-SI" altLang="en-US" smtClean="0"/>
              <a:t>11 = ? V dvojiškem</a:t>
            </a:r>
          </a:p>
          <a:p>
            <a:pPr eaLnBrk="1" hangingPunct="1"/>
            <a:endParaRPr lang="sl-SI" altLang="en-US" smtClean="0"/>
          </a:p>
          <a:p>
            <a:pPr eaLnBrk="1" hangingPunct="1"/>
            <a:r>
              <a:rPr lang="sl-SI" altLang="en-US" smtClean="0"/>
              <a:t>11 : 2 = 5, ost.:1</a:t>
            </a:r>
          </a:p>
          <a:p>
            <a:pPr eaLnBrk="1" hangingPunct="1"/>
            <a:r>
              <a:rPr lang="sl-SI" altLang="en-US" smtClean="0"/>
              <a:t>  5 : 2 = 2, ost.: 1</a:t>
            </a:r>
          </a:p>
          <a:p>
            <a:pPr eaLnBrk="1" hangingPunct="1"/>
            <a:r>
              <a:rPr lang="sl-SI" altLang="en-US" smtClean="0"/>
              <a:t>  2 : 2 = 1, ost.: 0</a:t>
            </a:r>
          </a:p>
          <a:p>
            <a:pPr eaLnBrk="1" hangingPunct="1"/>
            <a:r>
              <a:rPr lang="sl-SI" altLang="en-US" smtClean="0"/>
              <a:t>  1 : 2 = 0, ost.: 1</a:t>
            </a:r>
          </a:p>
          <a:p>
            <a:pPr eaLnBrk="1" hangingPunct="1"/>
            <a:r>
              <a:rPr lang="sl-SI" altLang="en-US" smtClean="0"/>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smtClean="0"/>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smtClean="0"/>
              <a:t>16</a:t>
            </a:r>
            <a:r>
              <a:rPr lang="sl-SI" altLang="en-US" baseline="-25000" smtClean="0"/>
              <a:t>10</a:t>
            </a:r>
            <a:r>
              <a:rPr lang="sl-SI" altLang="en-US" smtClean="0"/>
              <a:t>=10000</a:t>
            </a:r>
            <a:r>
              <a:rPr lang="sl-SI" altLang="en-US" baseline="-25000" smtClean="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smtClean="0"/>
          </a:p>
          <a:p>
            <a:pPr eaLnBrk="1" hangingPunct="1"/>
            <a:r>
              <a:rPr lang="sl-SI" altLang="en-US" smtClean="0"/>
              <a:t>16:2 = 8 + </a:t>
            </a:r>
            <a:r>
              <a:rPr lang="sl-SI" altLang="en-US" b="1" smtClean="0"/>
              <a:t>0</a:t>
            </a:r>
            <a:r>
              <a:rPr lang="sl-SI" altLang="en-US" smtClean="0"/>
              <a:t>   </a:t>
            </a:r>
          </a:p>
          <a:p>
            <a:pPr eaLnBrk="1" hangingPunct="1"/>
            <a:r>
              <a:rPr lang="sl-SI" altLang="en-US" smtClean="0"/>
              <a:t>  8:2 = 4 + </a:t>
            </a:r>
            <a:r>
              <a:rPr lang="sl-SI" altLang="en-US" b="1" smtClean="0"/>
              <a:t>0</a:t>
            </a:r>
            <a:endParaRPr lang="sl-SI" altLang="en-US" smtClean="0"/>
          </a:p>
          <a:p>
            <a:pPr eaLnBrk="1" hangingPunct="1"/>
            <a:r>
              <a:rPr lang="sl-SI" altLang="en-US" smtClean="0"/>
              <a:t>  4:2 = 2 + </a:t>
            </a:r>
            <a:r>
              <a:rPr lang="sl-SI" altLang="en-US" b="1" smtClean="0"/>
              <a:t>0</a:t>
            </a:r>
            <a:endParaRPr lang="sl-SI" altLang="en-US" smtClean="0"/>
          </a:p>
          <a:p>
            <a:pPr eaLnBrk="1" hangingPunct="1"/>
            <a:r>
              <a:rPr lang="sl-SI" altLang="en-US" smtClean="0"/>
              <a:t>  2:2 = 1 + </a:t>
            </a:r>
            <a:r>
              <a:rPr lang="sl-SI" altLang="en-US" b="1" smtClean="0"/>
              <a:t>0</a:t>
            </a:r>
            <a:endParaRPr lang="sl-SI" altLang="en-US" smtClean="0"/>
          </a:p>
          <a:p>
            <a:pPr eaLnBrk="1" hangingPunct="1"/>
            <a:r>
              <a:rPr lang="sl-SI" altLang="en-US" smtClean="0"/>
              <a:t>  1:2 = 0 + </a:t>
            </a:r>
            <a:r>
              <a:rPr lang="sl-SI" altLang="en-US" b="1" smtClean="0"/>
              <a:t>1</a:t>
            </a:r>
            <a:endParaRPr lang="sl-SI" altLang="en-US" smtClean="0"/>
          </a:p>
          <a:p>
            <a:pPr eaLnBrk="1" hangingPunct="1"/>
            <a:endParaRPr lang="sl-SI" altLang="en-US" smtClean="0"/>
          </a:p>
          <a:p>
            <a:pPr eaLnBrk="1" hangingPunct="1"/>
            <a:r>
              <a:rPr lang="sl-SI" altLang="en-US" smtClean="0"/>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smtClean="0"/>
              <a:t>Slike so v računalniku shranjene tako, da razdeljena na slikovne točke ali </a:t>
            </a:r>
            <a:r>
              <a:rPr lang="sl-SI" altLang="en-US" sz="2400" dirty="0" err="1" smtClean="0"/>
              <a:t>piksle</a:t>
            </a:r>
            <a:r>
              <a:rPr lang="sl-SI" altLang="en-US" sz="2400" dirty="0" smtClean="0"/>
              <a:t>.</a:t>
            </a:r>
          </a:p>
          <a:p>
            <a:pPr eaLnBrk="1" hangingPunct="1"/>
            <a:r>
              <a:rPr lang="sl-SI" altLang="en-US" sz="2400" dirty="0" smtClean="0"/>
              <a:t>Vsak </a:t>
            </a:r>
            <a:r>
              <a:rPr lang="sl-SI" altLang="en-US" sz="2400" dirty="0" err="1" smtClean="0"/>
              <a:t>piksel</a:t>
            </a:r>
            <a:r>
              <a:rPr lang="sl-SI" altLang="en-US" sz="2400" dirty="0" smtClean="0"/>
              <a:t> žari na zaslonu v določeni barvi.</a:t>
            </a:r>
          </a:p>
          <a:p>
            <a:pPr eaLnBrk="1" hangingPunct="1"/>
            <a:r>
              <a:rPr lang="sl-SI" altLang="en-US" sz="2400" dirty="0" smtClean="0"/>
              <a:t>Taki sliki rečemo BITNA SLIKA.</a:t>
            </a:r>
          </a:p>
          <a:p>
            <a:pPr eaLnBrk="1" hangingPunct="1"/>
            <a:r>
              <a:rPr lang="sl-SI" altLang="en-US" sz="2400" dirty="0" smtClean="0"/>
              <a:t>Več kot je </a:t>
            </a:r>
            <a:r>
              <a:rPr lang="sl-SI" altLang="en-US" sz="2400" dirty="0" err="1" smtClean="0"/>
              <a:t>pikslov</a:t>
            </a:r>
            <a:r>
              <a:rPr lang="sl-SI" altLang="en-US" sz="2400" dirty="0" smtClean="0"/>
              <a:t> kvalitetnejša je slika.</a:t>
            </a:r>
          </a:p>
          <a:p>
            <a:pPr eaLnBrk="1" hangingPunct="1">
              <a:buFont typeface="Wingdings 2" panose="05020102010507070707" pitchFamily="18" charset="2"/>
              <a:buNone/>
            </a:pPr>
            <a:endParaRPr lang="sl-SI" altLang="en-US" dirty="0" smtClean="0"/>
          </a:p>
          <a:p>
            <a:pPr eaLnBrk="1" hangingPunct="1"/>
            <a:endParaRPr lang="sl-SI" altLang="en-US" dirty="0" smtClean="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a:t>
            </a:r>
            <a:r>
              <a:rPr lang="sl-SI" altLang="en-US" dirty="0" smtClean="0"/>
              <a:t>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smtClean="0"/>
              <a:t>Kvaliteta </a:t>
            </a:r>
            <a:r>
              <a:rPr lang="sl-SI" altLang="en-US" sz="2000" dirty="0"/>
              <a:t>prikaza bitnih slik je odvisna od ločljivosti</a:t>
            </a:r>
            <a:r>
              <a:rPr lang="sl-SI" altLang="en-US" sz="2000" dirty="0" smtClean="0"/>
              <a:t>.</a:t>
            </a:r>
          </a:p>
          <a:p>
            <a:r>
              <a:rPr lang="sl-SI" altLang="en-US" sz="2000" dirty="0" smtClean="0"/>
              <a:t>Ločljivost </a:t>
            </a:r>
            <a:r>
              <a:rPr lang="sl-SI" altLang="en-US" sz="2000" dirty="0"/>
              <a:t>(resolucija)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endParaRPr lang="sl-SI" altLang="en-US" sz="2000" dirty="0" smtClean="0"/>
          </a:p>
          <a:p>
            <a:r>
              <a:rPr lang="sl-SI" altLang="en-US" sz="2000" dirty="0" smtClean="0"/>
              <a:t>Slika</a:t>
            </a:r>
            <a:r>
              <a:rPr lang="sl-SI" altLang="en-US" sz="2000" dirty="0"/>
              <a:t>, ki jo prikazuje zaslon monitorja, je resolucije 72 ali 96 </a:t>
            </a:r>
            <a:r>
              <a:rPr lang="sl-SI" altLang="en-US" sz="2000" dirty="0" err="1"/>
              <a:t>ppi</a:t>
            </a:r>
            <a:r>
              <a:rPr lang="sl-SI" altLang="en-US" sz="2000" dirty="0"/>
              <a:t>. </a:t>
            </a:r>
            <a:endParaRPr lang="sl-SI" altLang="en-US" sz="2000" dirty="0" smtClean="0"/>
          </a:p>
          <a:p>
            <a:r>
              <a:rPr lang="sl-SI" altLang="en-US" sz="2000" dirty="0" smtClean="0"/>
              <a:t>Vendar </a:t>
            </a:r>
            <a:r>
              <a:rPr lang="sl-SI" altLang="en-US" sz="2000" dirty="0"/>
              <a:t>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smtClean="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8131" name="Ograda vsebine 2"/>
          <p:cNvSpPr>
            <a:spLocks noGrp="1"/>
          </p:cNvSpPr>
          <p:nvPr>
            <p:ph idx="1"/>
          </p:nvPr>
        </p:nvSpPr>
        <p:spPr/>
        <p:txBody>
          <a:bodyPr/>
          <a:lstStyle/>
          <a:p>
            <a:pPr eaLnBrk="1" hangingPunct="1"/>
            <a:r>
              <a:rPr lang="sl-SI" altLang="en-US" smtClean="0"/>
              <a:t>Informacija je podatek (sporočilo), ki nam pove nekaj novega.</a:t>
            </a:r>
          </a:p>
          <a:p>
            <a:pPr eaLnBrk="1" hangingPunct="1"/>
            <a:r>
              <a:rPr lang="sl-SI" altLang="en-US" smtClean="0"/>
              <a:t>Ko prejemnik dobi sporočilo in iz njega nekaj razbere (ugotovi) je s tem izvedel nekaj novega. </a:t>
            </a:r>
          </a:p>
          <a:p>
            <a:pPr eaLnBrk="1" hangingPunct="1"/>
            <a:r>
              <a:rPr lang="sl-SI" altLang="en-US" smtClean="0"/>
              <a:t>Dobil je informacijo.</a:t>
            </a:r>
          </a:p>
          <a:p>
            <a:pPr eaLnBrk="1" hangingPunct="1"/>
            <a:r>
              <a:rPr lang="sl-SI" altLang="en-US" smtClean="0"/>
              <a:t>Informacija nastane samo </a:t>
            </a:r>
          </a:p>
          <a:p>
            <a:pPr lvl="1" eaLnBrk="1" hangingPunct="1">
              <a:buFont typeface="Wingdings 2" panose="05020102010507070707" pitchFamily="18" charset="2"/>
              <a:buNone/>
            </a:pPr>
            <a:r>
              <a:rPr lang="sl-SI" altLang="en-US" smtClean="0"/>
              <a:t>v glavah ljudi.</a:t>
            </a:r>
          </a:p>
          <a:p>
            <a:pPr eaLnBrk="1" hangingPunct="1"/>
            <a:endParaRPr lang="sl-SI" altLang="en-US" smtClean="0"/>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smtClean="0"/>
          </a:p>
          <a:p>
            <a:pPr eaLnBrk="1" hangingPunct="1"/>
            <a:r>
              <a:rPr lang="sl-SI" altLang="en-US" smtClean="0"/>
              <a:t>Monokromatsko (1 bit – črno ali belo)</a:t>
            </a:r>
          </a:p>
          <a:p>
            <a:pPr eaLnBrk="1" hangingPunct="1"/>
            <a:endParaRPr lang="sl-SI" altLang="en-US" smtClean="0"/>
          </a:p>
          <a:p>
            <a:pPr eaLnBrk="1" hangingPunct="1"/>
            <a:endParaRPr lang="sl-SI" altLang="en-US" smtClean="0"/>
          </a:p>
          <a:p>
            <a:pPr eaLnBrk="1" hangingPunct="1"/>
            <a:endParaRPr lang="sl-SI" altLang="en-US" smtClean="0"/>
          </a:p>
          <a:p>
            <a:pPr eaLnBrk="1" hangingPunct="1"/>
            <a:endParaRPr lang="sl-SI" altLang="en-US" smtClean="0"/>
          </a:p>
          <a:p>
            <a:pPr eaLnBrk="1" hangingPunct="1"/>
            <a:r>
              <a:rPr lang="sl-SI" altLang="en-US" smtClean="0"/>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smtClean="0"/>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smtClean="0"/>
              <a:t>Opis barve slike s:</a:t>
            </a:r>
          </a:p>
          <a:p>
            <a:endParaRPr lang="sl-SI" altLang="en-US" dirty="0" smtClean="0"/>
          </a:p>
          <a:p>
            <a:r>
              <a:rPr lang="sl-SI" altLang="en-US" dirty="0" smtClean="0"/>
              <a:t>4 biti  - 2</a:t>
            </a:r>
            <a:r>
              <a:rPr lang="sl-SI" altLang="en-US" baseline="30000" dirty="0" smtClean="0"/>
              <a:t>4</a:t>
            </a:r>
            <a:r>
              <a:rPr lang="sl-SI" altLang="en-US" dirty="0" smtClean="0"/>
              <a:t> = 16 barv</a:t>
            </a:r>
          </a:p>
          <a:p>
            <a:r>
              <a:rPr lang="sl-SI" altLang="en-US" dirty="0" smtClean="0"/>
              <a:t>8 biti – 2</a:t>
            </a:r>
            <a:r>
              <a:rPr lang="sl-SI" altLang="en-US" baseline="30000" dirty="0" smtClean="0"/>
              <a:t>8</a:t>
            </a:r>
            <a:r>
              <a:rPr lang="sl-SI" altLang="en-US" dirty="0" smtClean="0"/>
              <a:t> = 256 barv</a:t>
            </a:r>
          </a:p>
          <a:p>
            <a:r>
              <a:rPr lang="sl-SI" altLang="en-US" dirty="0" smtClean="0"/>
              <a:t>16 biti – 2</a:t>
            </a:r>
            <a:r>
              <a:rPr lang="sl-SI" altLang="en-US" baseline="30000" dirty="0" smtClean="0"/>
              <a:t>16</a:t>
            </a:r>
            <a:r>
              <a:rPr lang="sl-SI" altLang="en-US" dirty="0" smtClean="0"/>
              <a:t> = 65.536 barv</a:t>
            </a:r>
          </a:p>
          <a:p>
            <a:r>
              <a:rPr lang="sl-SI" altLang="en-US" dirty="0" smtClean="0"/>
              <a:t>24 biti – 2</a:t>
            </a:r>
            <a:r>
              <a:rPr lang="sl-SI" altLang="en-US" baseline="30000" dirty="0" smtClean="0"/>
              <a:t>24</a:t>
            </a:r>
            <a:r>
              <a:rPr lang="sl-SI" altLang="en-US" dirty="0" smtClean="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smtClean="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smtClean="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smtClean="0"/>
              <a:t>na </a:t>
            </a:r>
            <a:r>
              <a:rPr lang="sl-SI" altLang="en-US" sz="2200" dirty="0"/>
              <a:t>primer ravna črta s krajiščema, krožnica s središčem in polmerom,</a:t>
            </a:r>
          </a:p>
          <a:p>
            <a:r>
              <a:rPr lang="sl-SI" sz="2200" dirty="0" smtClean="0"/>
              <a:t>s </a:t>
            </a:r>
            <a:r>
              <a:rPr lang="sl-SI" sz="2200" dirty="0"/>
              <a:t>kombinacijo črt in krivulj lahko narišemo različne predmete. Predmete lahko zapolnimo z barvo, barvnim prelivom ali celo z </a:t>
            </a:r>
            <a:r>
              <a:rPr lang="sl-SI" sz="2200" dirty="0" smtClean="0"/>
              <a:t>vzorcem.</a:t>
            </a:r>
            <a:endParaRPr lang="sl-SI" altLang="en-US" sz="2200" dirty="0"/>
          </a:p>
          <a:p>
            <a:pPr eaLnBrk="1" hangingPunct="1">
              <a:buFont typeface="Wingdings 2" panose="05020102010507070707" pitchFamily="18" charset="2"/>
              <a:buNone/>
            </a:pPr>
            <a:endParaRPr lang="sl-SI" altLang="en-US" dirty="0" smtClean="0"/>
          </a:p>
          <a:p>
            <a:pPr eaLnBrk="1" hangingPunct="1"/>
            <a:endParaRPr lang="sl-SI" altLang="en-US" dirty="0" smtClean="0"/>
          </a:p>
          <a:p>
            <a:pPr eaLnBrk="1" hangingPunct="1"/>
            <a:endParaRPr lang="sl-SI" altLang="en-US" dirty="0" smtClean="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a:bodyPr>
          <a:lstStyle/>
          <a:p>
            <a:pPr marL="0" indent="0">
              <a:buNone/>
            </a:pPr>
            <a:r>
              <a:rPr lang="sl-SI" altLang="en-US" sz="2200" dirty="0" smtClean="0"/>
              <a:t>Vektorske </a:t>
            </a:r>
            <a:r>
              <a:rPr lang="sl-SI" altLang="en-US" sz="2200" dirty="0"/>
              <a:t>risbe sestavlja množica geometrijskih oblik, kot so pravokotniki, krogi, krivulje in druge skupine predmetov. </a:t>
            </a:r>
            <a:endParaRPr lang="sl-SI" altLang="en-US" sz="2200" dirty="0" smtClean="0"/>
          </a:p>
          <a:p>
            <a:pPr marL="0" indent="0">
              <a:buNone/>
            </a:pPr>
            <a:r>
              <a:rPr lang="sl-SI" altLang="en-US" sz="2200" dirty="0" smtClean="0"/>
              <a:t>Programi </a:t>
            </a:r>
            <a:r>
              <a:rPr lang="sl-SI" altLang="en-US" sz="2200" dirty="0"/>
              <a:t>za risanje in urejanje vektorskih slik v datoteko shranjujejo navodila, kako naj bo slika </a:t>
            </a:r>
            <a:r>
              <a:rPr lang="sl-SI" altLang="en-US" sz="2200" dirty="0" smtClean="0"/>
              <a:t>narisana.</a:t>
            </a:r>
          </a:p>
          <a:p>
            <a:pPr marL="0" indent="0">
              <a:buNone/>
            </a:pPr>
            <a:r>
              <a:rPr lang="sl-SI" altLang="en-US" sz="2200" dirty="0" smtClean="0"/>
              <a:t> </a:t>
            </a:r>
            <a:endParaRPr lang="sl-SI" altLang="en-US" sz="2200" dirty="0"/>
          </a:p>
          <a:p>
            <a:pPr marL="0" indent="0">
              <a:buNone/>
            </a:pPr>
            <a:r>
              <a:rPr lang="sl-SI" altLang="en-US" sz="2200" dirty="0" smtClean="0"/>
              <a:t>To </a:t>
            </a:r>
            <a:r>
              <a:rPr lang="sl-SI" altLang="en-US" sz="2200" dirty="0"/>
              <a:t>je ključna razlika med bitnimi in vektorskimi slikami. Ker je vektorska slika matematično določena, jo lahko poljubno povečamo ali pomanjšamo, ne da bi pri tem izgubili kvaliteto slike. </a:t>
            </a:r>
            <a:endParaRPr lang="sl-SI" altLang="en-US" sz="2200" dirty="0" smtClean="0"/>
          </a:p>
          <a:p>
            <a:pPr marL="0" indent="0" eaLnBrk="1" hangingPunct="1">
              <a:buNone/>
            </a:pPr>
            <a:endParaRPr lang="sl-SI" altLang="en-US" dirty="0" smtClean="0"/>
          </a:p>
          <a:p>
            <a:pPr eaLnBrk="1" hangingPunct="1"/>
            <a:endParaRPr lang="sl-SI" altLang="en-US" dirty="0" smtClean="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smtClean="0"/>
              <a:t>Ker je vektorska grafika sestavljena iz objektov, ki so matematično opisani (črte, krivulje), se pri povečavi slike njihova kvaliteta ohrani.</a:t>
            </a:r>
          </a:p>
          <a:p>
            <a:pPr eaLnBrk="1" hangingPunct="1"/>
            <a:endParaRPr lang="sl-SI" altLang="en-US" dirty="0" smtClean="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r>
              <a:rPr lang="sl-SI" altLang="en-US" dirty="0" smtClean="0"/>
              <a:t>.</a:t>
            </a:r>
          </a:p>
          <a:p>
            <a:pPr marL="0" indent="0">
              <a:buNone/>
            </a:pPr>
            <a:r>
              <a:rPr lang="sl-SI" altLang="en-US" dirty="0" smtClean="0"/>
              <a:t>Vektorsko </a:t>
            </a:r>
            <a:r>
              <a:rPr lang="sl-SI" altLang="en-US" dirty="0"/>
              <a:t>risbo je nemogoče oblikovati tako, da bi do potankosti izgledala kot bitna slika. Ohranja nenaraven videz.</a:t>
            </a:r>
          </a:p>
          <a:p>
            <a:pPr eaLnBrk="1" hangingPunct="1"/>
            <a:endParaRPr lang="sl-SI" altLang="en-US" dirty="0" smtClean="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a:t>
            </a:r>
            <a:r>
              <a:rPr lang="pl-PL" dirty="0" smtClean="0"/>
              <a:t>tandardni formati </a:t>
            </a:r>
            <a:r>
              <a:rPr lang="pl-PL" dirty="0"/>
              <a:t>grafike</a:t>
            </a:r>
            <a:endParaRPr lang="en-US" dirty="0"/>
          </a:p>
        </p:txBody>
      </p:sp>
      <p:sp>
        <p:nvSpPr>
          <p:cNvPr id="3" name="Označba mesta vsebine 2"/>
          <p:cNvSpPr>
            <a:spLocks noGrp="1"/>
          </p:cNvSpPr>
          <p:nvPr>
            <p:ph idx="1"/>
          </p:nvPr>
        </p:nvSpPr>
        <p:spPr/>
        <p:txBody>
          <a:bodyPr>
            <a:normAutofit/>
          </a:bodyPr>
          <a:lstStyle/>
          <a:p>
            <a:r>
              <a:rPr lang="sl-SI" dirty="0" smtClean="0"/>
              <a:t>BMP </a:t>
            </a:r>
            <a:r>
              <a:rPr lang="sl-SI" dirty="0"/>
              <a:t>Bit </a:t>
            </a:r>
            <a:r>
              <a:rPr lang="sl-SI" dirty="0" smtClean="0"/>
              <a:t>Map</a:t>
            </a:r>
          </a:p>
          <a:p>
            <a:pPr lvl="1"/>
            <a:r>
              <a:rPr lang="sl-SI" dirty="0" smtClean="0"/>
              <a:t>Podpirajo </a:t>
            </a:r>
            <a:r>
              <a:rPr lang="sl-SI" dirty="0"/>
              <a:t>ga skoraj vsi programi v okolju Windows. </a:t>
            </a:r>
            <a:endParaRPr lang="sl-SI" dirty="0" smtClean="0"/>
          </a:p>
          <a:p>
            <a:pPr lvl="1"/>
            <a:r>
              <a:rPr lang="sl-SI" dirty="0" smtClean="0"/>
              <a:t>Zapis </a:t>
            </a:r>
            <a:r>
              <a:rPr lang="sl-SI" dirty="0"/>
              <a:t>je neodvisen od strojne in programske opreme. </a:t>
            </a:r>
            <a:endParaRPr lang="sl-SI" dirty="0" smtClean="0"/>
          </a:p>
          <a:p>
            <a:pPr lvl="1"/>
            <a:r>
              <a:rPr lang="sl-SI" dirty="0" smtClean="0"/>
              <a:t>Ustvarja </a:t>
            </a:r>
            <a:r>
              <a:rPr lang="sl-SI" dirty="0"/>
              <a:t>2, 18, 256 ali 16,7 milijona barv. </a:t>
            </a:r>
            <a:endParaRPr lang="sl-SI" dirty="0" smtClean="0"/>
          </a:p>
          <a:p>
            <a:pPr lvl="1"/>
            <a:r>
              <a:rPr lang="sl-SI" dirty="0" smtClean="0"/>
              <a:t>Datoteke </a:t>
            </a:r>
            <a:r>
              <a:rPr lang="sl-SI" dirty="0"/>
              <a:t>so velike, zato omogoča tudi delno </a:t>
            </a:r>
            <a:r>
              <a:rPr lang="sl-SI" dirty="0" smtClean="0"/>
              <a:t>stiskanje</a:t>
            </a:r>
          </a:p>
          <a:p>
            <a:r>
              <a:rPr lang="sl-SI" dirty="0" smtClean="0"/>
              <a:t>PCX </a:t>
            </a:r>
          </a:p>
          <a:p>
            <a:pPr lvl="1"/>
            <a:r>
              <a:rPr lang="sl-SI" dirty="0" smtClean="0"/>
              <a:t>Je eden najstarejših formatov, ki jih kreira program </a:t>
            </a:r>
            <a:r>
              <a:rPr lang="sl-SI" dirty="0" err="1" smtClean="0"/>
              <a:t>Paintbrush</a:t>
            </a:r>
            <a:r>
              <a:rPr lang="sl-SI" dirty="0" smtClean="0"/>
              <a:t>. Podpira ga večina programov v okolju Windows. Ima pa nekatere pomanjkljivosti: ne podpira sivin, podpira samo model RGB </a:t>
            </a:r>
          </a:p>
          <a:p>
            <a:pPr marL="365760" lvl="1" indent="0">
              <a:buNone/>
            </a:pPr>
            <a:endParaRPr lang="sl-SI" dirty="0" smtClean="0"/>
          </a:p>
          <a:p>
            <a:pPr marL="365760" lvl="1" indent="0">
              <a:buNone/>
            </a:pPr>
            <a:endParaRPr lang="sl-SI" dirty="0" smtClean="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JPEG </a:t>
            </a:r>
            <a:r>
              <a:rPr lang="en-US" dirty="0"/>
              <a:t>Joint Photographic Expert </a:t>
            </a:r>
            <a:r>
              <a:rPr lang="en-US" dirty="0" smtClean="0"/>
              <a:t>Group</a:t>
            </a:r>
            <a:endParaRPr lang="en-US" dirty="0"/>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smtClean="0"/>
              <a:t>Kompresiranje</a:t>
            </a:r>
            <a:r>
              <a:rPr lang="sl-SI" sz="2400" dirty="0" smtClean="0"/>
              <a:t>/stiskanje </a:t>
            </a:r>
            <a:r>
              <a:rPr lang="sl-SI" sz="2400" dirty="0"/>
              <a:t>JPEG formata povzroči tudi delno izgubo informacije o sliki, zato temu pravimo izgubno stiskanje. </a:t>
            </a:r>
          </a:p>
          <a:p>
            <a:r>
              <a:rPr lang="sl-SI" sz="2400" dirty="0" smtClean="0"/>
              <a:t>Fotografije </a:t>
            </a:r>
            <a:r>
              <a:rPr lang="sl-SI" sz="2400" dirty="0"/>
              <a:t>na internetu so </a:t>
            </a:r>
            <a:r>
              <a:rPr lang="sl-SI" sz="2400" dirty="0" smtClean="0"/>
              <a:t>zelo pogosto </a:t>
            </a:r>
            <a:r>
              <a:rPr lang="sl-SI" sz="2400" dirty="0"/>
              <a:t>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a:t>
            </a:r>
            <a:r>
              <a:rPr lang="sl-SI" sz="2400" dirty="0" smtClean="0"/>
              <a:t>kompresijo. </a:t>
            </a:r>
            <a:r>
              <a:rPr lang="sl-SI" sz="2400" dirty="0"/>
              <a:t>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r>
              <a:rPr lang="en-US" dirty="0" smtClean="0"/>
              <a:t>)</a:t>
            </a:r>
            <a:endParaRPr lang="en-US" dirty="0"/>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9155" name="Ograda vsebine 2"/>
          <p:cNvSpPr>
            <a:spLocks noGrp="1"/>
          </p:cNvSpPr>
          <p:nvPr>
            <p:ph idx="1"/>
          </p:nvPr>
        </p:nvSpPr>
        <p:spPr/>
        <p:txBody>
          <a:bodyPr/>
          <a:lstStyle/>
          <a:p>
            <a:pPr eaLnBrk="1" hangingPunct="1"/>
            <a:r>
              <a:rPr lang="sl-SI" altLang="en-US" b="1" smtClean="0"/>
              <a:t>Podatek:</a:t>
            </a:r>
            <a:r>
              <a:rPr lang="sl-SI" altLang="en-US" smtClean="0"/>
              <a:t>        </a:t>
            </a:r>
            <a:br>
              <a:rPr lang="sl-SI" altLang="en-US" smtClean="0"/>
            </a:br>
            <a:r>
              <a:rPr lang="sl-SI" altLang="en-US" smtClean="0"/>
              <a:t>Termometer kaže 40°C.</a:t>
            </a:r>
          </a:p>
          <a:p>
            <a:pPr eaLnBrk="1" hangingPunct="1"/>
            <a:endParaRPr lang="sl-SI" altLang="en-US" smtClean="0"/>
          </a:p>
          <a:p>
            <a:pPr eaLnBrk="1" hangingPunct="1"/>
            <a:r>
              <a:rPr lang="sl-SI" altLang="en-US" b="1" smtClean="0"/>
              <a:t>Informacija: </a:t>
            </a:r>
            <a:r>
              <a:rPr lang="sl-SI" altLang="en-US" smtClean="0"/>
              <a:t>  </a:t>
            </a:r>
            <a:br>
              <a:rPr lang="sl-SI" altLang="en-US" smtClean="0"/>
            </a:br>
            <a:r>
              <a:rPr lang="sl-SI" altLang="en-US" smtClean="0"/>
              <a:t>Zunaj  je resnična vročina. </a:t>
            </a:r>
            <a:br>
              <a:rPr lang="sl-SI" altLang="en-US" smtClean="0"/>
            </a:br>
            <a:r>
              <a:rPr lang="sl-SI" altLang="en-US" i="1" smtClean="0"/>
              <a:t>ali</a:t>
            </a:r>
            <a:r>
              <a:rPr lang="sl-SI" altLang="en-US" smtClean="0"/>
              <a:t/>
            </a:r>
            <a:br>
              <a:rPr lang="sl-SI" altLang="en-US" smtClean="0"/>
            </a:br>
            <a:r>
              <a:rPr lang="sl-SI" altLang="en-US" smtClean="0"/>
              <a:t>Nekdo je hudo bolan.</a:t>
            </a:r>
          </a:p>
          <a:p>
            <a:pPr eaLnBrk="1" hangingPunct="1"/>
            <a:endParaRPr lang="sl-SI" altLang="en-US" smtClean="0"/>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smtClean="0"/>
              <a:t>ZAPIS SLIK – vektorske slike</a:t>
            </a:r>
          </a:p>
        </p:txBody>
      </p:sp>
      <p:sp>
        <p:nvSpPr>
          <p:cNvPr id="3" name="Ograda vsebine 2"/>
          <p:cNvSpPr>
            <a:spLocks noGrp="1"/>
          </p:cNvSpPr>
          <p:nvPr>
            <p:ph idx="1"/>
          </p:nvPr>
        </p:nvSpPr>
        <p:spPr/>
        <p:txBody>
          <a:bodyPr/>
          <a:lstStyle/>
          <a:p>
            <a:pPr>
              <a:defRPr/>
            </a:pPr>
            <a:r>
              <a:rPr lang="sl-SI" dirty="0" smtClean="0"/>
              <a:t>Primer programov z vektorsko grafiko:</a:t>
            </a:r>
          </a:p>
          <a:p>
            <a:pPr>
              <a:buFont typeface="Wingdings 2" panose="05020102010507070707" pitchFamily="18" charset="2"/>
              <a:buNone/>
              <a:defRPr/>
            </a:pPr>
            <a:r>
              <a:rPr lang="sl-SI" dirty="0" smtClean="0"/>
              <a:t>	</a:t>
            </a:r>
            <a:r>
              <a:rPr lang="sl-SI" dirty="0" err="1" smtClean="0"/>
              <a:t>CorelDraw</a:t>
            </a:r>
            <a:r>
              <a:rPr lang="sl-SI" dirty="0" smtClean="0"/>
              <a:t>, </a:t>
            </a:r>
            <a:r>
              <a:rPr lang="sl-SI" dirty="0" err="1" smtClean="0"/>
              <a:t>Macromedia</a:t>
            </a:r>
            <a:r>
              <a:rPr lang="sl-SI" dirty="0" smtClean="0"/>
              <a:t> </a:t>
            </a:r>
            <a:r>
              <a:rPr lang="sl-SI" dirty="0" err="1" smtClean="0"/>
              <a:t>Flach</a:t>
            </a:r>
            <a:r>
              <a:rPr lang="sl-SI" dirty="0" smtClean="0"/>
              <a:t>, </a:t>
            </a:r>
            <a:r>
              <a:rPr lang="sl-SI" dirty="0" err="1" smtClean="0"/>
              <a:t>Draw</a:t>
            </a:r>
            <a:r>
              <a:rPr lang="sl-SI" dirty="0" smtClean="0"/>
              <a:t>, </a:t>
            </a:r>
            <a:r>
              <a:rPr lang="sl-SI" dirty="0" err="1" smtClean="0"/>
              <a:t>Autocad</a:t>
            </a:r>
            <a:endParaRPr lang="sl-SI" dirty="0" smtClean="0"/>
          </a:p>
          <a:p>
            <a:pPr>
              <a:defRPr/>
            </a:pPr>
            <a:endParaRPr lang="sl-SI" dirty="0" smtClean="0"/>
          </a:p>
          <a:p>
            <a:pPr marL="274320" indent="-274320">
              <a:buClr>
                <a:schemeClr val="accent3"/>
              </a:buClr>
              <a:buFont typeface="Wingdings 2"/>
              <a:buChar char=""/>
              <a:defRPr/>
            </a:pPr>
            <a:r>
              <a:rPr lang="sl-SI" dirty="0" smtClean="0"/>
              <a:t>Nekaj različnih formatov datotek – VEKTORSKE SLIKE:</a:t>
            </a:r>
          </a:p>
          <a:p>
            <a:pPr marL="274320" indent="-274320">
              <a:buClr>
                <a:schemeClr val="accent3"/>
              </a:buClr>
              <a:buFont typeface="Wingdings 2"/>
              <a:buChar char=""/>
              <a:defRPr/>
            </a:pPr>
            <a:r>
              <a:rPr lang="sl-SI" dirty="0" smtClean="0"/>
              <a:t>EPS – </a:t>
            </a:r>
            <a:r>
              <a:rPr lang="sl-SI" dirty="0" err="1" smtClean="0"/>
              <a:t>Encapsulated</a:t>
            </a:r>
            <a:r>
              <a:rPr lang="sl-SI" dirty="0" smtClean="0"/>
              <a:t> </a:t>
            </a:r>
            <a:r>
              <a:rPr lang="sl-SI" dirty="0" err="1" smtClean="0"/>
              <a:t>PostScript</a:t>
            </a:r>
            <a:endParaRPr lang="sl-SI" dirty="0" smtClean="0"/>
          </a:p>
          <a:p>
            <a:pPr marL="274320" indent="-274320">
              <a:buClr>
                <a:schemeClr val="accent3"/>
              </a:buClr>
              <a:buFont typeface="Wingdings 2"/>
              <a:buChar char=""/>
              <a:defRPr/>
            </a:pPr>
            <a:r>
              <a:rPr lang="sl-SI" dirty="0" smtClean="0"/>
              <a:t>SWF – </a:t>
            </a:r>
            <a:r>
              <a:rPr lang="sl-SI" dirty="0" err="1" smtClean="0"/>
              <a:t>Shockwave</a:t>
            </a:r>
            <a:r>
              <a:rPr lang="sl-SI" dirty="0" smtClean="0"/>
              <a:t> </a:t>
            </a:r>
            <a:r>
              <a:rPr lang="sl-SI" dirty="0" err="1" smtClean="0"/>
              <a:t>Flash</a:t>
            </a:r>
            <a:endParaRPr lang="sl-SI" dirty="0" smtClean="0"/>
          </a:p>
          <a:p>
            <a:pPr marL="274320" indent="-274320">
              <a:buClr>
                <a:schemeClr val="accent3"/>
              </a:buClr>
              <a:buFont typeface="Wingdings 2"/>
              <a:buChar char=""/>
              <a:defRPr/>
            </a:pPr>
            <a:r>
              <a:rPr lang="sl-SI" dirty="0" smtClean="0"/>
              <a:t>PDF – </a:t>
            </a:r>
            <a:r>
              <a:rPr lang="sl-SI" dirty="0" err="1" smtClean="0"/>
              <a:t>Portable</a:t>
            </a:r>
            <a:r>
              <a:rPr lang="sl-SI" dirty="0" smtClean="0"/>
              <a:t> </a:t>
            </a:r>
            <a:r>
              <a:rPr lang="sl-SI" dirty="0" err="1" smtClean="0"/>
              <a:t>Document</a:t>
            </a:r>
            <a:r>
              <a:rPr lang="sl-SI" dirty="0" smtClean="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endParaRPr lang="sl-SI" altLang="en-US" dirty="0" smtClean="0"/>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endParaRPr lang="sl-SI" dirty="0" smtClean="0"/>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smtClean="0"/>
              <a:t>Model kjer vsako </a:t>
            </a:r>
            <a:r>
              <a:rPr lang="sl-SI" sz="2400" dirty="0"/>
              <a:t>barvo predstavimo kot vsoto rdeče (R), zelene (G) in modre barve (B). Je barvni sistem, na katerem temelji delovanje monitorjev. Če vsako barvo predstavimo z 8 biti, imamo na voljo okoli 16,7 milijona barvnih in sivih odtenkov.</a:t>
            </a:r>
          </a:p>
          <a:p>
            <a:pPr>
              <a:defRPr/>
            </a:pPr>
            <a:r>
              <a:rPr lang="sl-SI" sz="2400" dirty="0" smtClean="0"/>
              <a:t>Vsaka </a:t>
            </a:r>
            <a:r>
              <a:rPr lang="sl-SI" sz="2400" dirty="0"/>
              <a:t>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smtClean="0"/>
              <a:t>(</a:t>
            </a:r>
            <a:r>
              <a:rPr lang="sl-SI" sz="2400" dirty="0" err="1" smtClean="0"/>
              <a:t>Key</a:t>
            </a:r>
            <a:r>
              <a:rPr lang="sl-SI" sz="2400" dirty="0" smtClean="0"/>
              <a:t> </a:t>
            </a:r>
            <a:r>
              <a:rPr lang="sl-SI" sz="2400" dirty="0" err="1"/>
              <a:t>color</a:t>
            </a:r>
            <a:r>
              <a:rPr lang="sl-SI" sz="2400" dirty="0"/>
              <a:t>) kot ključno barvo za dosego črnih kontrastov</a:t>
            </a:r>
            <a:r>
              <a:rPr lang="sl-SI" sz="2400" dirty="0" smtClean="0"/>
              <a:t>.</a:t>
            </a:r>
          </a:p>
          <a:p>
            <a:pPr>
              <a:defRPr/>
            </a:pPr>
            <a:r>
              <a:rPr lang="sl-SI" sz="2400" dirty="0" smtClean="0"/>
              <a:t>Te </a:t>
            </a:r>
            <a:r>
              <a:rPr lang="sl-SI" sz="2400" dirty="0"/>
              <a:t>barve včasih imenujemo tudi obdelovalne barve, ker jih uporabljamo v procesu štiri-barvnega tiskanja</a:t>
            </a:r>
            <a:r>
              <a:rPr lang="sl-SI" sz="2400" dirty="0" smtClean="0"/>
              <a:t>.</a:t>
            </a:r>
          </a:p>
          <a:p>
            <a:pPr>
              <a:defRPr/>
            </a:pPr>
            <a:r>
              <a:rPr lang="sl-SI" sz="2400" dirty="0" smtClean="0"/>
              <a:t>Če </a:t>
            </a:r>
            <a:r>
              <a:rPr lang="sl-SI" sz="2400" dirty="0"/>
              <a:t>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smtClean="0"/>
              <a:t>Barvna </a:t>
            </a:r>
            <a:r>
              <a:rPr lang="sl-SI" sz="2400" dirty="0"/>
              <a:t>globina določa število barv, ki jih lahko zavzamejo slikovne pike, ki sestavljajo sliko. </a:t>
            </a:r>
            <a:r>
              <a:rPr lang="sl-SI" sz="2400" dirty="0" smtClean="0"/>
              <a:t>Barvno </a:t>
            </a:r>
            <a:r>
              <a:rPr lang="sl-SI" sz="2400" dirty="0"/>
              <a:t>globino označujemo s številom bitov na piko (</a:t>
            </a:r>
            <a:r>
              <a:rPr lang="sl-SI" sz="2400" dirty="0" err="1"/>
              <a:t>bpp</a:t>
            </a:r>
            <a:r>
              <a:rPr lang="sl-SI" sz="2400" dirty="0"/>
              <a:t>-bit per </a:t>
            </a:r>
            <a:r>
              <a:rPr lang="sl-SI" sz="2400" dirty="0" err="1"/>
              <a:t>pixel</a:t>
            </a:r>
            <a:r>
              <a:rPr lang="sl-SI" sz="2400" dirty="0" smtClean="0"/>
              <a:t>).</a:t>
            </a:r>
            <a:endParaRPr lang="sl-SI" sz="2400" dirty="0"/>
          </a:p>
          <a:p>
            <a:pPr>
              <a:defRPr/>
            </a:pPr>
            <a:r>
              <a:rPr lang="sl-SI" sz="2400" dirty="0" smtClean="0"/>
              <a:t>Starejšim </a:t>
            </a:r>
            <a:r>
              <a:rPr lang="sl-SI" sz="2400" dirty="0"/>
              <a:t>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smtClean="0"/>
              <a:t>Današnji </a:t>
            </a:r>
            <a:r>
              <a:rPr lang="sl-SI" sz="2400" dirty="0"/>
              <a:t>računalniki uporabljajo 32 bitov za barvni prikaz, pri čemer je število barv enako kot pri kot 24 bitnem načinu. Dodatnih osem bitov se uporablja za prikaz prosojnosti</a:t>
            </a:r>
            <a:r>
              <a:rPr lang="sl-SI" sz="2400" dirty="0" smtClean="0"/>
              <a:t>.</a:t>
            </a:r>
            <a:endParaRPr lang="sl-SI" sz="2400" dirty="0"/>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smtClean="0"/>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smtClean="0"/>
              <a:t>Zvočni zapis lahko shranimo v računalniku.</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smtClean="0"/>
              <a:t>Zvočno valovanje ima določeno amplitudo (jakost zvoka) in frekvenco (višina zvoka).</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smtClean="0"/>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smtClean="0"/>
              <a:t>Računalnik preko mikrofona zazna zvok ter beleži jakost in višino zvoka.</a:t>
            </a:r>
          </a:p>
          <a:p>
            <a:pPr eaLnBrk="1" hangingPunct="1"/>
            <a:r>
              <a:rPr lang="sl-SI" altLang="en-US" smtClean="0"/>
              <a:t>Za kakovosten zapis zvoka mora računalnik zaznati (odčitati ) jakost in višino zvoka 44.100 krat v sekundi (HI-FI). </a:t>
            </a:r>
          </a:p>
          <a:p>
            <a:pPr eaLnBrk="1" hangingPunct="1"/>
            <a:r>
              <a:rPr lang="sl-SI" altLang="en-US" smtClean="0"/>
              <a:t>Vsako dobljeno vrednost računalnik zapiše  s 16 biti.</a:t>
            </a:r>
          </a:p>
          <a:p>
            <a:pPr eaLnBrk="1" hangingPunct="1"/>
            <a:endParaRPr lang="sl-SI" altLang="en-US" smtClean="0"/>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7823200" y="260350"/>
            <a:ext cx="2386012" cy="1587500"/>
          </a:xfrm>
        </p:spPr>
        <p:txBody>
          <a:bodyPr/>
          <a:lstStyle/>
          <a:p>
            <a:pPr algn="ctr" eaLnBrk="1" hangingPunct="1"/>
            <a:r>
              <a:rPr lang="sl-SI" altLang="en-US" smtClean="0"/>
              <a:t>ZAPIS ZVOKA</a:t>
            </a:r>
          </a:p>
        </p:txBody>
      </p:sp>
      <p:sp>
        <p:nvSpPr>
          <p:cNvPr id="7" name="Ograda besedila 6"/>
          <p:cNvSpPr>
            <a:spLocks noGrp="1"/>
          </p:cNvSpPr>
          <p:nvPr>
            <p:ph type="body" idx="1"/>
          </p:nvPr>
        </p:nvSpPr>
        <p:spPr>
          <a:xfrm>
            <a:off x="7823201" y="1989138"/>
            <a:ext cx="2592387" cy="658812"/>
          </a:xfrm>
        </p:spPr>
        <p:txBody>
          <a:bodyPr>
            <a:normAutofit fontScale="70000" lnSpcReduction="20000"/>
          </a:bodyPr>
          <a:lstStyle/>
          <a:p>
            <a:pPr>
              <a:buClr>
                <a:schemeClr val="accent3"/>
              </a:buClr>
              <a:defRPr/>
            </a:pPr>
            <a:r>
              <a:rPr lang="sl-SI" dirty="0" smtClean="0"/>
              <a:t>Standardni formati za zvočne datoteke so:</a:t>
            </a:r>
            <a:endParaRPr lang="sl-SI" dirty="0"/>
          </a:p>
        </p:txBody>
      </p:sp>
      <p:sp>
        <p:nvSpPr>
          <p:cNvPr id="103428" name="Ograda vsebine 2"/>
          <p:cNvSpPr>
            <a:spLocks noGrp="1"/>
          </p:cNvSpPr>
          <p:nvPr>
            <p:ph sz="quarter" idx="2"/>
          </p:nvPr>
        </p:nvSpPr>
        <p:spPr>
          <a:xfrm>
            <a:off x="7607301" y="3011488"/>
            <a:ext cx="2879725" cy="3846512"/>
          </a:xfrm>
        </p:spPr>
        <p:txBody>
          <a:bodyPr/>
          <a:lstStyle/>
          <a:p>
            <a:pPr eaLnBrk="1" hangingPunct="1">
              <a:lnSpc>
                <a:spcPct val="90000"/>
              </a:lnSpc>
            </a:pPr>
            <a:r>
              <a:rPr lang="sl-SI" altLang="en-US" smtClean="0"/>
              <a:t/>
            </a:r>
            <a:br>
              <a:rPr lang="sl-SI" altLang="en-US" smtClean="0"/>
            </a:br>
            <a:r>
              <a:rPr lang="sl-SI" altLang="en-US" sz="1600"/>
              <a:t>MP3; MPEG-1 Audi Layer 3 </a:t>
            </a:r>
          </a:p>
          <a:p>
            <a:pPr eaLnBrk="1" hangingPunct="1">
              <a:lnSpc>
                <a:spcPct val="90000"/>
              </a:lnSpc>
            </a:pPr>
            <a:r>
              <a:rPr lang="sl-SI" altLang="en-US" sz="1600"/>
              <a:t>M4A; MPEG-4 Audio File </a:t>
            </a:r>
          </a:p>
          <a:p>
            <a:pPr eaLnBrk="1" hangingPunct="1">
              <a:lnSpc>
                <a:spcPct val="90000"/>
              </a:lnSpc>
            </a:pPr>
            <a:r>
              <a:rPr lang="sl-SI" altLang="en-US" sz="1600"/>
              <a:t>WMA;  Windows Media Audio </a:t>
            </a:r>
          </a:p>
          <a:p>
            <a:pPr eaLnBrk="1" hangingPunct="1">
              <a:lnSpc>
                <a:spcPct val="90000"/>
              </a:lnSpc>
            </a:pPr>
            <a:r>
              <a:rPr lang="sl-SI" altLang="en-US" sz="1600"/>
              <a:t>RA; RealAudio </a:t>
            </a:r>
          </a:p>
          <a:p>
            <a:pPr eaLnBrk="1" hangingPunct="1">
              <a:lnSpc>
                <a:spcPct val="90000"/>
              </a:lnSpc>
            </a:pPr>
            <a:r>
              <a:rPr lang="sl-SI" altLang="en-US" sz="1600"/>
              <a:t>MIDI; Musical Instrument Digital Interface </a:t>
            </a:r>
          </a:p>
          <a:p>
            <a:pPr eaLnBrk="1" hangingPunct="1">
              <a:lnSpc>
                <a:spcPct val="90000"/>
              </a:lnSpc>
            </a:pPr>
            <a:r>
              <a:rPr lang="sl-SI" altLang="en-US" sz="1600"/>
              <a:t>AAC; Advanced Audio Coding</a:t>
            </a:r>
            <a:r>
              <a:rPr lang="sl-SI" altLang="en-US" smtClean="0"/>
              <a:t> </a:t>
            </a:r>
          </a:p>
          <a:p>
            <a:pPr eaLnBrk="1" hangingPunct="1">
              <a:lnSpc>
                <a:spcPct val="90000"/>
              </a:lnSpc>
            </a:pPr>
            <a:endParaRPr lang="sl-SI" altLang="en-US" smtClean="0"/>
          </a:p>
        </p:txBody>
      </p:sp>
      <p:pic>
        <p:nvPicPr>
          <p:cNvPr id="103431" name="Picture 2" descr="http://vukovar-vu.com/images/galerija/Muz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0"/>
            <a:ext cx="601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r>
              <a:rPr lang="sl-SI" altLang="en-US" sz="4600">
                <a:latin typeface="Arial" panose="020B0604020202020204" pitchFamily="34" charset="0"/>
              </a:rPr>
              <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701800" y="2133601"/>
            <a:ext cx="2520950" cy="4525963"/>
          </a:xfrm>
        </p:spPr>
        <p:txBody>
          <a:bodyPr/>
          <a:lstStyle/>
          <a:p>
            <a:pPr eaLnBrk="1" hangingPunct="1">
              <a:buFont typeface="Wingdings 2" panose="05020102010507070707" pitchFamily="18" charset="2"/>
              <a:buNone/>
            </a:pPr>
            <a:r>
              <a:rPr lang="sl-SI" altLang="en-US" sz="2400" b="1"/>
              <a:t>v računalniku</a:t>
            </a:r>
          </a:p>
          <a:p>
            <a:pPr eaLnBrk="1" hangingPunct="1"/>
            <a:endParaRPr lang="sl-SI" altLang="en-US" sz="2400" b="1"/>
          </a:p>
          <a:p>
            <a:pPr algn="ctr" eaLnBrk="1" hangingPunct="1"/>
            <a:r>
              <a:rPr lang="sl-SI" altLang="en-US" sz="2400"/>
              <a:t>Zapis slik je v primerjavi s tekstom zavzame veliko prostora v računalniku (na disku).</a:t>
            </a:r>
          </a:p>
          <a:p>
            <a:pPr eaLnBrk="1" hangingPunct="1"/>
            <a:endParaRPr lang="sl-SI" altLang="en-US" sz="2400"/>
          </a:p>
          <a:p>
            <a:pPr eaLnBrk="1" hangingPunct="1"/>
            <a:endParaRPr lang="sl-SI" altLang="en-US" sz="2400"/>
          </a:p>
        </p:txBody>
      </p:sp>
      <p:pic>
        <p:nvPicPr>
          <p:cNvPr id="6" name="Slika 5" descr="shaki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307" y="138997"/>
            <a:ext cx="5948994" cy="6520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smtClean="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Za kvaliteten video posnetek potrebujemo vsaj 25 slik na sekundo, kar zahteva precejšno količino pomnilnika.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smtClean="0"/>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smtClean="0"/>
              <a:t>Informacije, ki jih človek dobiva, zmanjšujejo njegovo stopnjo neznanja. </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b="1" smtClean="0"/>
              <a:t>Znanje</a:t>
            </a:r>
            <a:r>
              <a:rPr lang="sl-SI" altLang="en-US" smtClean="0"/>
              <a:t> je torej zbirka informacij, ki smo jih pridobili, in s katerimi si sestavljamo našo sliko realnosti. </a:t>
            </a:r>
          </a:p>
          <a:p>
            <a:pPr eaLnBrk="1" hangingPunct="1"/>
            <a:endParaRPr lang="sl-SI" altLang="en-US" smtClean="0"/>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smtClean="0"/>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r>
              <a:rPr lang="sl-SI" sz="2200" dirty="0"/>
              <a:t/>
            </a: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smtClean="0"/>
              <a:t>STROJNA OPREMA</a:t>
            </a:r>
            <a:endParaRPr lang="sl-SI" dirty="0"/>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a:t>
            </a:r>
            <a:r>
              <a:rPr lang="sl-SI" altLang="en-US" sz="2000" dirty="0" smtClean="0"/>
              <a:t>računske </a:t>
            </a:r>
            <a:r>
              <a:rPr lang="sl-SI" altLang="en-US" sz="2000" dirty="0"/>
              <a:t>operacije.</a:t>
            </a:r>
          </a:p>
          <a:p>
            <a:r>
              <a:rPr lang="sl-SI" altLang="en-US" sz="2000" dirty="0" smtClean="0"/>
              <a:t>Prva </a:t>
            </a:r>
            <a:r>
              <a:rPr lang="sl-SI" altLang="en-US" sz="2000" dirty="0"/>
              <a:t>računala so verjetno iznašli Babilonci okoli leta 2400 pr. n. št. </a:t>
            </a:r>
          </a:p>
          <a:p>
            <a:pPr eaLnBrk="1" hangingPunct="1"/>
            <a:r>
              <a:rPr lang="sl-SI" altLang="en-US" sz="2000" dirty="0"/>
              <a:t>Računali so tako, da so premikali kamenčke (kroglice) po gladki površini </a:t>
            </a:r>
            <a:r>
              <a:rPr lang="sl-SI" altLang="en-US" sz="2000" dirty="0" smtClean="0"/>
              <a:t>oziroma </a:t>
            </a:r>
            <a:r>
              <a:rPr lang="sl-SI" altLang="en-US" sz="2000" dirty="0"/>
              <a:t>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smtClean="0"/>
              <a:t>1645: </a:t>
            </a:r>
            <a:r>
              <a:rPr lang="sl-SI" altLang="en-US" dirty="0" err="1" smtClean="0"/>
              <a:t>Blaise</a:t>
            </a:r>
            <a:r>
              <a:rPr lang="sl-SI" altLang="en-US" dirty="0" smtClean="0"/>
              <a:t> Pascal (1623-1662) – </a:t>
            </a:r>
          </a:p>
          <a:p>
            <a:pPr eaLnBrk="1" hangingPunct="1"/>
            <a:r>
              <a:rPr lang="sl-SI" altLang="en-US" dirty="0" smtClean="0"/>
              <a:t>prva naprava za računati, ki se je tudi prodajala</a:t>
            </a:r>
          </a:p>
          <a:p>
            <a:r>
              <a:rPr lang="sl-SI" altLang="en-US" dirty="0"/>
              <a:t>Pascalov seštevalni stroj je sestavljen iz vzvodov in koles na oseh. Lahko je sešteval </a:t>
            </a:r>
            <a:r>
              <a:rPr lang="sl-SI" altLang="en-US" dirty="0" smtClean="0"/>
              <a:t>5-mestna števila</a:t>
            </a:r>
            <a:r>
              <a:rPr lang="sl-SI" altLang="en-US" dirty="0"/>
              <a:t>. </a:t>
            </a:r>
            <a:endParaRPr lang="sl-SI" altLang="en-US" dirty="0" smtClean="0"/>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smtClean="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smtClean="0"/>
              <a:t>1834 Charles </a:t>
            </a:r>
            <a:r>
              <a:rPr lang="sl-SI" altLang="en-US" dirty="0" err="1" smtClean="0"/>
              <a:t>Babbage</a:t>
            </a:r>
            <a:r>
              <a:rPr lang="sl-SI" altLang="en-US" dirty="0" smtClean="0"/>
              <a:t> izdela zasnovo mehanske naprave, ki naj bi računala, imela pomnilnik, ter sprejemala ukaze na karticah. Ker je bila tehnična izvedba za tisti čas  prezahtevna, ni bila dokončana. </a:t>
            </a:r>
          </a:p>
          <a:p>
            <a:pPr eaLnBrk="1" hangingPunct="1"/>
            <a:r>
              <a:rPr lang="sl-SI" altLang="en-US" dirty="0" smtClean="0"/>
              <a:t>Izdelali so jo po originalnih načrtih leta 1991 in je delovala brez napak!</a:t>
            </a:r>
          </a:p>
          <a:p>
            <a:pPr eaLnBrk="1" hangingPunct="1"/>
            <a:endParaRPr lang="sl-SI" altLang="en-US" dirty="0" smtClean="0"/>
          </a:p>
        </p:txBody>
      </p:sp>
      <p:pic>
        <p:nvPicPr>
          <p:cNvPr id="112646" name="Slika 6" descr="babd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smtClean="0"/>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4691" name="Ograda vsebine 2"/>
          <p:cNvSpPr>
            <a:spLocks noGrp="1"/>
          </p:cNvSpPr>
          <p:nvPr>
            <p:ph idx="1"/>
          </p:nvPr>
        </p:nvSpPr>
        <p:spPr/>
        <p:txBody>
          <a:bodyPr/>
          <a:lstStyle/>
          <a:p>
            <a:pPr eaLnBrk="1" hangingPunct="1"/>
            <a:r>
              <a:rPr lang="sl-SI" altLang="en-US" dirty="0" smtClean="0"/>
              <a:t>1945	Nastanek von Neumannovega modela računalnika, ki ima </a:t>
            </a:r>
            <a:r>
              <a:rPr lang="sl-SI" altLang="en-US" u="sng" dirty="0" smtClean="0"/>
              <a:t>pomnilnik,</a:t>
            </a:r>
            <a:r>
              <a:rPr lang="sl-SI" altLang="en-US" dirty="0" smtClean="0"/>
              <a:t> </a:t>
            </a:r>
            <a:r>
              <a:rPr lang="sl-SI" altLang="en-US" u="sng" dirty="0" smtClean="0"/>
              <a:t>procesno</a:t>
            </a:r>
            <a:r>
              <a:rPr lang="sl-SI" altLang="en-US" dirty="0" smtClean="0"/>
              <a:t> in </a:t>
            </a:r>
            <a:r>
              <a:rPr lang="sl-SI" altLang="en-US" u="sng" dirty="0" smtClean="0"/>
              <a:t>vhodno/izhodno</a:t>
            </a:r>
            <a:r>
              <a:rPr lang="sl-SI" altLang="en-US" dirty="0" smtClean="0"/>
              <a:t> enoto. </a:t>
            </a:r>
          </a:p>
          <a:p>
            <a:pPr eaLnBrk="1" hangingPunct="1"/>
            <a:r>
              <a:rPr lang="sl-SI" altLang="en-US" dirty="0" smtClean="0"/>
              <a:t>Model velja še danes.</a:t>
            </a:r>
          </a:p>
          <a:p>
            <a:pPr eaLnBrk="1" hangingPunct="1"/>
            <a:endParaRPr lang="sl-SI" altLang="en-US" dirty="0" smtClean="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smtClean="0"/>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smtClean="0"/>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16. 03. 2022</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mtClean="0">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smtClean="0"/>
          </a:p>
        </p:txBody>
      </p:sp>
      <p:sp>
        <p:nvSpPr>
          <p:cNvPr id="116739" name="Ograda vsebine 2"/>
          <p:cNvSpPr>
            <a:spLocks noGrp="1"/>
          </p:cNvSpPr>
          <p:nvPr>
            <p:ph idx="1"/>
          </p:nvPr>
        </p:nvSpPr>
        <p:spPr/>
        <p:txBody>
          <a:bodyPr/>
          <a:lstStyle/>
          <a:p>
            <a:pPr eaLnBrk="1" hangingPunct="1"/>
            <a:endParaRPr lang="sl-SI" altLang="en-US" smtClean="0"/>
          </a:p>
          <a:p>
            <a:pPr eaLnBrk="1" hangingPunct="1"/>
            <a:r>
              <a:rPr lang="sl-SI" altLang="en-US" smtClean="0"/>
              <a:t>Mehansko namizno računalo iz sredine 20. stoletja, po domače imenovano "kofemaln"</a:t>
            </a:r>
          </a:p>
          <a:p>
            <a:pPr eaLnBrk="1" hangingPunct="1"/>
            <a:endParaRPr lang="sl-SI" altLang="en-US" smtClean="0"/>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7763" name="Ograda vsebine 2"/>
          <p:cNvSpPr>
            <a:spLocks noGrp="1"/>
          </p:cNvSpPr>
          <p:nvPr>
            <p:ph idx="1"/>
          </p:nvPr>
        </p:nvSpPr>
        <p:spPr/>
        <p:txBody>
          <a:bodyPr/>
          <a:lstStyle/>
          <a:p>
            <a:pPr eaLnBrk="1" hangingPunct="1"/>
            <a:r>
              <a:rPr lang="sl-SI" altLang="en-US" smtClean="0"/>
              <a:t>1971	V podjetju Intel izumijo mikroprocesor – čip, ki vsebuje večino logičnih sestavin računalnika. </a:t>
            </a:r>
          </a:p>
          <a:p>
            <a:pPr eaLnBrk="1" hangingPunct="1"/>
            <a:endParaRPr lang="sl-SI" altLang="en-US" smtClean="0"/>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8787" name="Ograda vsebine 2"/>
          <p:cNvSpPr>
            <a:spLocks noGrp="1"/>
          </p:cNvSpPr>
          <p:nvPr>
            <p:ph idx="1"/>
          </p:nvPr>
        </p:nvSpPr>
        <p:spPr/>
        <p:txBody>
          <a:bodyPr/>
          <a:lstStyle/>
          <a:p>
            <a:pPr eaLnBrk="1" hangingPunct="1"/>
            <a:r>
              <a:rPr lang="sl-SI" altLang="en-US" smtClean="0"/>
              <a:t>1975	Pojavijo se prvi mikroračunalniki (ALTAIR).</a:t>
            </a:r>
          </a:p>
          <a:p>
            <a:pPr eaLnBrk="1" hangingPunct="1"/>
            <a:r>
              <a:rPr lang="sl-SI" altLang="en-US" smtClean="0"/>
              <a:t>1981	IBM predstavi prvi osebni računalnik.</a:t>
            </a:r>
          </a:p>
          <a:p>
            <a:pPr eaLnBrk="1" hangingPunct="1"/>
            <a:endParaRPr lang="sl-SI" altLang="en-US" smtClean="0"/>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smtClean="0"/>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smtClean="0"/>
              <a:t>IBM Personal </a:t>
            </a:r>
            <a:r>
              <a:rPr lang="sl-SI" altLang="en-US" dirty="0" err="1" smtClean="0"/>
              <a:t>Computer</a:t>
            </a:r>
            <a:r>
              <a:rPr lang="sl-SI" altLang="en-US" dirty="0" smtClean="0"/>
              <a:t> XT, </a:t>
            </a:r>
          </a:p>
          <a:p>
            <a:r>
              <a:rPr lang="sl-SI" altLang="en-US" dirty="0" smtClean="0"/>
              <a:t>krajše IBM PC XT. je bil objavljen 1983. </a:t>
            </a:r>
          </a:p>
          <a:p>
            <a:r>
              <a:rPr lang="sl-SI" altLang="en-US" dirty="0" smtClean="0"/>
              <a:t>To je bil eden prvih računalnikov s standardnim trdim diskom (10MB). Imel je 128 kB pomnilnika, 360 kB dvostranskim disketnim pogonom, </a:t>
            </a:r>
          </a:p>
          <a:p>
            <a:r>
              <a:rPr lang="sl-SI" altLang="en-US" dirty="0" smtClean="0"/>
              <a:t>mikroprocesorjem  Intel 8088 frekvence 4.77 MHz. Imel je lahko matematični </a:t>
            </a:r>
            <a:r>
              <a:rPr lang="sl-SI" altLang="en-US" dirty="0" err="1" smtClean="0"/>
              <a:t>koprocesor</a:t>
            </a:r>
            <a:r>
              <a:rPr lang="sl-SI" altLang="en-US" dirty="0" smtClean="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1859" name="Ograda vsebine 2"/>
          <p:cNvSpPr>
            <a:spLocks noGrp="1"/>
          </p:cNvSpPr>
          <p:nvPr>
            <p:ph idx="1"/>
          </p:nvPr>
        </p:nvSpPr>
        <p:spPr/>
        <p:txBody>
          <a:bodyPr/>
          <a:lstStyle/>
          <a:p>
            <a:pPr eaLnBrk="1" hangingPunct="1"/>
            <a:r>
              <a:rPr lang="sl-SI" altLang="en-US" smtClean="0"/>
              <a:t>Prva generacija – </a:t>
            </a:r>
          </a:p>
          <a:p>
            <a:pPr eaLnBrk="1" hangingPunct="1">
              <a:buFont typeface="Wingdings 2" panose="05020102010507070707" pitchFamily="18" charset="2"/>
              <a:buNone/>
            </a:pPr>
            <a:r>
              <a:rPr lang="sl-SI" altLang="en-US" smtClean="0"/>
              <a:t>	računalniki, ki temeljijo </a:t>
            </a:r>
            <a:r>
              <a:rPr lang="sl-SI" altLang="en-US" b="1" smtClean="0"/>
              <a:t>relejih in elektronkah</a:t>
            </a:r>
          </a:p>
          <a:p>
            <a:pPr eaLnBrk="1" hangingPunct="1"/>
            <a:endParaRPr lang="sl-SI" altLang="en-US" smtClean="0"/>
          </a:p>
          <a:p>
            <a:pPr eaLnBrk="1" hangingPunct="1"/>
            <a:r>
              <a:rPr lang="sl-SI" altLang="en-US" smtClean="0"/>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smtClean="0"/>
              <a:t>DRUGA GENERACIJA</a:t>
            </a:r>
            <a:r>
              <a:rPr lang="pl-PL" altLang="en-US" dirty="0" smtClean="0"/>
              <a:t> – </a:t>
            </a:r>
            <a:r>
              <a:rPr lang="pl-PL" altLang="en-US" dirty="0"/>
              <a:t>računalniki iz </a:t>
            </a:r>
            <a:r>
              <a:rPr lang="pl-PL" altLang="en-US" dirty="0" smtClean="0"/>
              <a:t>tranzistorjev </a:t>
            </a:r>
            <a:r>
              <a:rPr lang="sl-SI" b="1" dirty="0"/>
              <a:t> (1956–1963</a:t>
            </a:r>
            <a:r>
              <a:rPr lang="sl-SI" b="1" dirty="0" smtClean="0"/>
              <a:t>)</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smtClean="0"/>
              <a:t>Odkritje polprevodnikov, ki so pomenili zaradi manjše velikosti in porabe električne energije nov preskok v razvoju. </a:t>
            </a:r>
          </a:p>
          <a:p>
            <a:pPr eaLnBrk="1" hangingPunct="1"/>
            <a:endParaRPr lang="sl-SI" altLang="en-US" dirty="0" smtClean="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smtClean="0"/>
              <a:t>TRETJA GENERACIJA – </a:t>
            </a:r>
            <a:r>
              <a:rPr lang="sl-SI" altLang="en-US" dirty="0"/>
              <a:t>računalniki, ki temeljijo na integriranih vezjih </a:t>
            </a:r>
            <a:r>
              <a:rPr lang="sl-SI" b="1" dirty="0"/>
              <a:t>(1964–1971</a:t>
            </a:r>
            <a:r>
              <a:rPr lang="sl-SI" b="1" dirty="0" smtClean="0"/>
              <a:t>)</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r>
              <a:rPr lang="sl-SI" dirty="0" smtClean="0">
                <a:solidFill>
                  <a:srgbClr val="333333"/>
                </a:solidFill>
                <a:latin typeface="Helvetica Neue"/>
              </a:rPr>
              <a:t>.</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r>
              <a:rPr lang="sl-SI" dirty="0" smtClean="0">
                <a:solidFill>
                  <a:srgbClr val="333333"/>
                </a:solidFill>
                <a:latin typeface="Helvetica Neue"/>
              </a:rPr>
              <a:t>.</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smtClean="0"/>
              <a:t>ČETRTA GENERACIJA </a:t>
            </a:r>
            <a:r>
              <a:rPr lang="sl-SI" altLang="en-US" dirty="0" smtClean="0"/>
              <a:t>– mikroprocesor </a:t>
            </a:r>
            <a:r>
              <a:rPr lang="sl-SI" b="1" dirty="0"/>
              <a:t>(1971–zdaj</a:t>
            </a:r>
            <a:r>
              <a:rPr lang="sl-SI" b="1" dirty="0" smtClean="0"/>
              <a:t>)</a:t>
            </a:r>
            <a:r>
              <a:rPr lang="sl-SI" altLang="en-US" dirty="0" smtClean="0"/>
              <a:t> </a:t>
            </a:r>
            <a:endParaRPr lang="sl-SI" altLang="en-US" dirty="0"/>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smtClean="0"/>
              <a:t>Intel </a:t>
            </a:r>
            <a:r>
              <a:rPr lang="sl-SI" altLang="en-US" sz="2000" dirty="0"/>
              <a:t>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smtClean="0"/>
              <a:t>PETA GENERACIJA </a:t>
            </a:r>
            <a:r>
              <a:rPr lang="sl-SI" altLang="en-US" dirty="0" smtClean="0"/>
              <a:t>(</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smtClean="0">
                <a:solidFill>
                  <a:srgbClr val="333333"/>
                </a:solidFill>
                <a:latin typeface="Helvetica Neue"/>
              </a:rPr>
              <a:t>v </a:t>
            </a:r>
            <a:r>
              <a:rPr lang="sl-SI" dirty="0">
                <a:solidFill>
                  <a:srgbClr val="333333"/>
                </a:solidFill>
                <a:latin typeface="Helvetica Neue"/>
              </a:rPr>
              <a:t>ospredje prihajajo sodelujoče skupine </a:t>
            </a:r>
            <a:r>
              <a:rPr lang="sl-SI" dirty="0" smtClean="0">
                <a:solidFill>
                  <a:srgbClr val="333333"/>
                </a:solidFill>
                <a:latin typeface="Helvetica Neue"/>
              </a:rPr>
              <a:t>računalnikov</a:t>
            </a:r>
            <a:br>
              <a:rPr lang="sl-SI" dirty="0" smtClean="0">
                <a:solidFill>
                  <a:srgbClr val="333333"/>
                </a:solidFill>
                <a:latin typeface="Helvetica Neue"/>
              </a:rPr>
            </a:br>
            <a:r>
              <a:rPr lang="sl-SI" dirty="0" smtClean="0">
                <a:solidFill>
                  <a:srgbClr val="333333"/>
                </a:solidFill>
                <a:latin typeface="Helvetica Neue"/>
              </a:rPr>
              <a:t>(</a:t>
            </a:r>
            <a:r>
              <a:rPr lang="sl-SI" dirty="0">
                <a:solidFill>
                  <a:srgbClr val="333333"/>
                </a:solidFill>
                <a:latin typeface="Helvetica Neue"/>
              </a:rPr>
              <a:t>oblak, senzorska omrežja in podobno),</a:t>
            </a:r>
          </a:p>
          <a:p>
            <a:endParaRPr lang="sl-SI" dirty="0" smtClean="0">
              <a:solidFill>
                <a:srgbClr val="333333"/>
              </a:solidFill>
              <a:latin typeface="Helvetica Neue"/>
            </a:endParaRPr>
          </a:p>
          <a:p>
            <a:r>
              <a:rPr lang="sl-SI" dirty="0" smtClean="0">
                <a:solidFill>
                  <a:srgbClr val="333333"/>
                </a:solidFill>
                <a:latin typeface="Helvetica Neue"/>
              </a:rPr>
              <a:t>ena </a:t>
            </a:r>
            <a:r>
              <a:rPr lang="sl-SI" dirty="0">
                <a:solidFill>
                  <a:srgbClr val="333333"/>
                </a:solidFill>
                <a:latin typeface="Helvetica Neue"/>
              </a:rPr>
              <a:t>od možnosti pa je tudi kvantni računalnik – hkrati izvaja več operacij.</a:t>
            </a:r>
          </a:p>
          <a:p>
            <a:pPr algn="just"/>
            <a:endParaRPr lang="sl-SI" dirty="0" smtClean="0">
              <a:solidFill>
                <a:srgbClr val="333333"/>
              </a:solidFill>
              <a:latin typeface="Helvetica Neue"/>
            </a:endParaRPr>
          </a:p>
          <a:p>
            <a:pPr algn="just"/>
            <a:r>
              <a:rPr lang="sl-SI" dirty="0" smtClean="0">
                <a:solidFill>
                  <a:srgbClr val="333333"/>
                </a:solidFill>
                <a:latin typeface="Helvetica Neue"/>
              </a:rPr>
              <a:t>Vhod </a:t>
            </a:r>
            <a:r>
              <a:rPr lang="sl-SI" dirty="0">
                <a:solidFill>
                  <a:srgbClr val="333333"/>
                </a:solidFill>
                <a:latin typeface="Helvetica Neue"/>
              </a:rPr>
              <a:t>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endParaRPr lang="sl-SI" sz="1400" dirty="0" smtClean="0">
              <a:solidFill>
                <a:srgbClr val="3F3F3F"/>
              </a:solidFill>
              <a:latin typeface="Merriweather"/>
            </a:endParaRPr>
          </a:p>
          <a:p>
            <a:pPr algn="just"/>
            <a:endParaRPr lang="sl-SI" sz="1400" dirty="0">
              <a:solidFill>
                <a:srgbClr val="3F3F3F"/>
              </a:solidFill>
              <a:latin typeface="Merriweather"/>
            </a:endParaRPr>
          </a:p>
          <a:p>
            <a:pPr algn="just"/>
            <a:r>
              <a:rPr lang="sl-SI" sz="1400" dirty="0" smtClean="0">
                <a:solidFill>
                  <a:srgbClr val="3F3F3F"/>
                </a:solidFill>
                <a:latin typeface="Merriweather"/>
              </a:rPr>
              <a:t>To </a:t>
            </a:r>
            <a:r>
              <a:rPr lang="sl-SI" sz="1400" dirty="0">
                <a:solidFill>
                  <a:srgbClr val="3F3F3F"/>
                </a:solidFill>
                <a:latin typeface="Merriweather"/>
              </a:rPr>
              <a:t>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th_16x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12154</Words>
  <Application>Microsoft Office PowerPoint</Application>
  <PresentationFormat>Po meri</PresentationFormat>
  <Paragraphs>1702</Paragraphs>
  <Slides>301</Slides>
  <Notes>6</Notes>
  <HiddenSlides>0</HiddenSlides>
  <MMClips>0</MMClips>
  <ScaleCrop>false</ScaleCrop>
  <HeadingPairs>
    <vt:vector size="8" baseType="variant">
      <vt:variant>
        <vt:lpstr>Uporabljene pisave</vt:lpstr>
      </vt:variant>
      <vt:variant>
        <vt:i4>13</vt:i4>
      </vt:variant>
      <vt:variant>
        <vt:lpstr>Tema</vt:lpstr>
      </vt:variant>
      <vt:variant>
        <vt:i4>1</vt:i4>
      </vt:variant>
      <vt:variant>
        <vt:lpstr>Vdelani OLE strežniki</vt:lpstr>
      </vt:variant>
      <vt:variant>
        <vt:i4>0</vt:i4>
      </vt:variant>
      <vt:variant>
        <vt:lpstr>Naslovi diapozitivov</vt:lpstr>
      </vt:variant>
      <vt:variant>
        <vt:i4>301</vt:i4>
      </vt:variant>
    </vt:vector>
  </HeadingPairs>
  <TitlesOfParts>
    <vt:vector size="315" baseType="lpstr">
      <vt:lpstr>Arial</vt:lpstr>
      <vt:lpstr>Arial Unicode MS</vt:lpstr>
      <vt:lpstr>Calibri</vt:lpstr>
      <vt:lpstr>Constantia</vt:lpstr>
      <vt:lpstr>Euphemia</vt:lpstr>
      <vt:lpstr>Helvetica Neue</vt:lpstr>
      <vt:lpstr>Menlo</vt:lpstr>
      <vt:lpstr>Merriweather</vt:lpstr>
      <vt:lpstr>Monotype Sorts</vt:lpstr>
      <vt:lpstr>Tahoma</vt:lpstr>
      <vt:lpstr>Times New Roman</vt:lpstr>
      <vt:lpstr>Verdana</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DRUŽBA IN RAZVOJ INFORMACIJSKIH TEHNOLOGIJ</vt:lpstr>
      <vt:lpstr>VLOGA IN POMEN INFORMACIJ V SODOBNI DRUŽBI</vt:lpstr>
      <vt:lpstr>INFORMACIJSKA DRUŽBA</vt:lpstr>
      <vt:lpstr>VPLIV INFORMACIJSKIH TEHNOLOGIJ NA RAZVOJ DRUŽBE</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RAM DANES</vt:lpstr>
      <vt:lpstr>Kako deluje RAM?</vt:lpstr>
      <vt:lpstr>ROM</vt:lpstr>
      <vt:lpstr>BIOS (Basic Input Output System)</vt:lpstr>
      <vt:lpstr>BIOS (Basic Input Output System)</vt:lpstr>
      <vt:lpstr>BIOS (Basic Input Output System)</vt:lpstr>
      <vt:lpstr>ZUNANJI POMNILNIK</vt:lpstr>
      <vt:lpstr>TRDI DISK</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2022-03-16T11:24:01Z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