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43"/>
  </p:notesMasterIdLst>
  <p:handoutMasterIdLst>
    <p:handoutMasterId r:id="rId44"/>
  </p:handoutMasterIdLst>
  <p:sldIdLst>
    <p:sldId id="422" r:id="rId3"/>
    <p:sldId id="423"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572" r:id="rId18"/>
    <p:sldId id="438" r:id="rId19"/>
    <p:sldId id="577" r:id="rId20"/>
    <p:sldId id="440" r:id="rId21"/>
    <p:sldId id="439" r:id="rId22"/>
    <p:sldId id="578" r:id="rId23"/>
    <p:sldId id="441" r:id="rId24"/>
    <p:sldId id="443" r:id="rId25"/>
    <p:sldId id="579" r:id="rId26"/>
    <p:sldId id="573" r:id="rId27"/>
    <p:sldId id="574" r:id="rId28"/>
    <p:sldId id="576" r:id="rId29"/>
    <p:sldId id="575" r:id="rId30"/>
    <p:sldId id="445" r:id="rId31"/>
    <p:sldId id="580" r:id="rId32"/>
    <p:sldId id="581" r:id="rId33"/>
    <p:sldId id="582" r:id="rId34"/>
    <p:sldId id="583" r:id="rId35"/>
    <p:sldId id="446" r:id="rId36"/>
    <p:sldId id="447" r:id="rId37"/>
    <p:sldId id="448" r:id="rId38"/>
    <p:sldId id="449" r:id="rId39"/>
    <p:sldId id="450" r:id="rId40"/>
    <p:sldId id="451" r:id="rId41"/>
    <p:sldId id="452" r:id="rId4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howGuides="1">
      <p:cViewPr varScale="1">
        <p:scale>
          <a:sx n="115" d="100"/>
          <a:sy n="115" d="100"/>
        </p:scale>
        <p:origin x="432" y="114"/>
      </p:cViewPr>
      <p:guideLst>
        <p:guide orient="horz" pos="2160"/>
        <p:guide orient="horz" pos="1008"/>
        <p:guide orient="horz" pos="3888"/>
        <p:guide orient="horz" pos="321"/>
        <p:guide pos="3839"/>
        <p:guide pos="1007"/>
        <p:guide pos="7173"/>
      </p:guideLst>
    </p:cSldViewPr>
  </p:slideViewPr>
  <p:notesTextViewPr>
    <p:cViewPr>
      <p:scale>
        <a:sx n="1" d="1"/>
        <a:sy n="1" d="1"/>
      </p:scale>
      <p:origin x="0" y="0"/>
    </p:cViewPr>
  </p:notesTextViewPr>
  <p:sorterViewPr>
    <p:cViewPr varScale="1">
      <p:scale>
        <a:sx n="1" d="1"/>
        <a:sy n="1" d="1"/>
      </p:scale>
      <p:origin x="0" y="-46044"/>
    </p:cViewPr>
  </p:sorterViewPr>
  <p:notesViewPr>
    <p:cSldViewPr showGuides="1">
      <p:cViewPr varScale="1">
        <p:scale>
          <a:sx n="70" d="100"/>
          <a:sy n="70" d="100"/>
        </p:scale>
        <p:origin x="324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6/4/2020</a:t>
            </a:fld>
            <a:endParaRPr lang="en-US"/>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sl-SI" noProof="0" dirty="0"/>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sl-SI" noProof="0" smtClean="0"/>
              <a:pPr/>
              <a:t>4. 06. 2020</a:t>
            </a:fld>
            <a:endParaRPr lang="sl-SI" noProof="0" dirty="0"/>
          </a:p>
        </p:txBody>
      </p:sp>
      <p:sp>
        <p:nvSpPr>
          <p:cNvPr id="4" name="Ograda stranske slik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sl-SI" noProof="0" dirty="0"/>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sl-SI" noProof="0" dirty="0"/>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sl-SI" noProof="0" smtClean="0"/>
              <a:pPr/>
              <a:t>‹#›</a:t>
            </a:fld>
            <a:endParaRPr lang="sl-SI"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8" name="Pravokotnik 7"/>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1" name="Pravokotnik 10"/>
          <p:cNvSpPr/>
          <p:nvPr/>
        </p:nvSpPr>
        <p:spPr>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2" name="Pravokotnik 11"/>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3" name="Raven povezovalnik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Pravokotnik 13"/>
          <p:cNvSpPr/>
          <p:nvPr/>
        </p:nvSpPr>
        <p:spPr>
          <a:xfrm>
            <a:off x="17665" y="5631204"/>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5" name="Raven povezovalnik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slov 1"/>
          <p:cNvSpPr>
            <a:spLocks noGrp="1"/>
          </p:cNvSpPr>
          <p:nvPr>
            <p:ph type="ctrTitle"/>
          </p:nvPr>
        </p:nvSpPr>
        <p:spPr>
          <a:xfrm>
            <a:off x="2428669" y="1600200"/>
            <a:ext cx="8329031" cy="2680127"/>
          </a:xfrm>
        </p:spPr>
        <p:txBody>
          <a:bodyPr>
            <a:noAutofit/>
          </a:bodyPr>
          <a:lstStyle>
            <a:lvl1pPr>
              <a:defRPr sz="5400"/>
            </a:lvl1pPr>
          </a:lstStyle>
          <a:p>
            <a:r>
              <a:rPr lang="sl-SI" noProof="0" smtClean="0"/>
              <a:t>Uredite slog naslova matrice</a:t>
            </a:r>
            <a:endParaRPr lang="sl-SI" noProof="0" dirty="0"/>
          </a:p>
        </p:txBody>
      </p:sp>
      <p:sp>
        <p:nvSpPr>
          <p:cNvPr id="3" name="Podnaslov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noProof="0" smtClean="0"/>
              <a:t>Uredite slog podnaslova matrice</a:t>
            </a:r>
            <a:endParaRPr lang="sl-SI" noProof="0" dirty="0"/>
          </a:p>
        </p:txBody>
      </p:sp>
      <p:sp>
        <p:nvSpPr>
          <p:cNvPr id="4" name="Ograda datuma 3"/>
          <p:cNvSpPr>
            <a:spLocks noGrp="1"/>
          </p:cNvSpPr>
          <p:nvPr>
            <p:ph type="dt" sz="half" idx="10"/>
          </p:nvPr>
        </p:nvSpPr>
        <p:spPr/>
        <p:txBody>
          <a:bodyPr/>
          <a:lstStyle>
            <a:lvl1pPr>
              <a:defRPr>
                <a:solidFill>
                  <a:schemeClr val="bg1"/>
                </a:solidFill>
              </a:defRPr>
            </a:lvl1pPr>
          </a:lstStyle>
          <a:p>
            <a:fld id="{07EAD4AC-8B38-4511-BC82-73204CFD89B5}" type="datetime1">
              <a:rPr lang="sl-SI" noProof="0" smtClean="0"/>
              <a:t>4. 06. 2020</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7" name="PoljeZBesedilom 6"/>
          <p:cNvSpPr txBox="1"/>
          <p:nvPr userDrawn="1"/>
        </p:nvSpPr>
        <p:spPr>
          <a:xfrm>
            <a:off x="14934" y="5877272"/>
            <a:ext cx="1191748" cy="590931"/>
          </a:xfrm>
          <a:prstGeom prst="rect">
            <a:avLst/>
          </a:prstGeom>
          <a:noFill/>
        </p:spPr>
        <p:txBody>
          <a:bodyPr wrap="square" rtlCol="0">
            <a:spAutoFit/>
          </a:bodyPr>
          <a:lstStyle/>
          <a:p>
            <a:pPr>
              <a:lnSpc>
                <a:spcPct val="90000"/>
              </a:lnSpc>
            </a:pPr>
            <a:r>
              <a:rPr lang="sl-SI" sz="3600" dirty="0" smtClean="0">
                <a:solidFill>
                  <a:schemeClr val="bg1"/>
                </a:solidFill>
              </a:rPr>
              <a:t>Z@P</a:t>
            </a:r>
            <a:endParaRPr lang="en-US" sz="3600" dirty="0">
              <a:solidFill>
                <a:schemeClr val="bg1"/>
              </a:solidFill>
            </a:endParaRP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F9F01A25-FCF3-44A7-BFB5-830738BF308D}" type="datetime1">
              <a:rPr lang="sl-SI" noProof="0" smtClean="0"/>
              <a:t>4. 06. 2020</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1" name="Raven povezovalnik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Raven povezovalnik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sl-SI" noProof="0" dirty="0"/>
          </a:p>
        </p:txBody>
      </p:sp>
      <p:cxnSp>
        <p:nvCxnSpPr>
          <p:cNvPr id="14" name="Raven povezovalnik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vpični naslov 1"/>
          <p:cNvSpPr>
            <a:spLocks noGrp="1"/>
          </p:cNvSpPr>
          <p:nvPr>
            <p:ph type="title" orient="vert"/>
          </p:nvPr>
        </p:nvSpPr>
        <p:spPr>
          <a:xfrm>
            <a:off x="9599612" y="685800"/>
            <a:ext cx="1787526" cy="5486400"/>
          </a:xfrm>
        </p:spPr>
        <p:txBody>
          <a:bodyPr vert="eaVert"/>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a:xfrm>
            <a:off x="1598613" y="685800"/>
            <a:ext cx="7848599" cy="5486400"/>
          </a:xfrm>
        </p:spPr>
        <p:txBody>
          <a:bodyPr vert="eaVert"/>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60AF0F28-A962-4AF2-A1C1-306568C3588D}" type="datetime1">
              <a:rPr lang="sl-SI" noProof="0" smtClean="0"/>
              <a:t>4. 06. 2020</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idx="1"/>
          </p:nvPr>
        </p:nvSpPr>
        <p:spPr/>
        <p:txBody>
          <a:bodyPr/>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201DA25B-3714-4796-A3A6-FAD13D7C4BDD}" type="datetime1">
              <a:rPr lang="sl-SI" noProof="0" smtClean="0"/>
              <a:t>4. 06. 2020</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19" name="Pravokotnik 18"/>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0" name="Pravokotnik 19"/>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4" name="Pravokotnik 23"/>
          <p:cNvSpPr/>
          <p:nvPr/>
        </p:nvSpPr>
        <p:spPr>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1" name="Pravokotnik 20"/>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22" name="Raven povezovalnik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Pravokotnik 15"/>
          <p:cNvSpPr/>
          <p:nvPr/>
        </p:nvSpPr>
        <p:spPr>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a:extLst/>
        </p:spPr>
        <p:txBody>
          <a:bodyPr vert="horz" wrap="square" lIns="121899" tIns="60949" rIns="121899" bIns="60949" numCol="1" anchor="t" anchorCtr="0" compatLnSpc="1">
            <a:prstTxWarp prst="textNoShape">
              <a:avLst/>
            </a:prstTxWarp>
          </a:bodyPr>
          <a:lstStyle/>
          <a:p>
            <a:endParaRPr lang="sl-SI" noProof="0" dirty="0"/>
          </a:p>
        </p:txBody>
      </p:sp>
      <p:cxnSp>
        <p:nvCxnSpPr>
          <p:cNvPr id="23" name="Raven povezovalnik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Pravokotnik 25"/>
          <p:cNvSpPr/>
          <p:nvPr/>
        </p:nvSpPr>
        <p:spPr>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7" name="Pravokotnik 26"/>
          <p:cNvSpPr/>
          <p:nvPr/>
        </p:nvSpPr>
        <p:spPr>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8" name="Pravokotnik 27"/>
          <p:cNvSpPr/>
          <p:nvPr/>
        </p:nvSpPr>
        <p:spPr>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9" name="Pravokotnik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30" name="Pravokotnik 29"/>
          <p:cNvSpPr/>
          <p:nvPr/>
        </p:nvSpPr>
        <p:spPr>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1" name="Raven povezovalnik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Pravokotnik 31"/>
          <p:cNvSpPr/>
          <p:nvPr/>
        </p:nvSpPr>
        <p:spPr>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3" name="Raven povezovalnik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Ograda datuma 3"/>
          <p:cNvSpPr>
            <a:spLocks noGrp="1"/>
          </p:cNvSpPr>
          <p:nvPr>
            <p:ph type="dt" sz="half" idx="10"/>
          </p:nvPr>
        </p:nvSpPr>
        <p:spPr/>
        <p:txBody>
          <a:bodyPr/>
          <a:lstStyle>
            <a:lvl1pPr>
              <a:defRPr>
                <a:solidFill>
                  <a:schemeClr val="bg1"/>
                </a:solidFill>
              </a:defRPr>
            </a:lvl1pPr>
          </a:lstStyle>
          <a:p>
            <a:fld id="{09C819BF-6CD9-4C45-BBB4-97744F3D9EA7}" type="datetime1">
              <a:rPr lang="sl-SI" noProof="0" smtClean="0"/>
              <a:t>4. 06. 2020</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2" name="Naslov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noProof="0" smtClean="0"/>
              <a:t>Uredite sloge besedila matrice</a:t>
            </a:r>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vsebine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datuma 4"/>
          <p:cNvSpPr>
            <a:spLocks noGrp="1"/>
          </p:cNvSpPr>
          <p:nvPr>
            <p:ph type="dt" sz="half" idx="10"/>
          </p:nvPr>
        </p:nvSpPr>
        <p:spPr/>
        <p:txBody>
          <a:bodyPr/>
          <a:lstStyle/>
          <a:p>
            <a:fld id="{82496EFB-E016-4B5A-8F59-DC6D850C0387}" type="datetime1">
              <a:rPr lang="sl-SI" noProof="0" smtClean="0"/>
              <a:t>4. 06. 2020</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1593436" y="177800"/>
            <a:ext cx="9782801" cy="1239837"/>
          </a:xfrm>
        </p:spPr>
        <p:txBody>
          <a:bodyPr/>
          <a:lstStyle>
            <a:lvl1pPr>
              <a:defRPr/>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4" name="Ograda vsebine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besedila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6" name="Ograda vsebine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7" name="Ograda datuma 6"/>
          <p:cNvSpPr>
            <a:spLocks noGrp="1"/>
          </p:cNvSpPr>
          <p:nvPr>
            <p:ph type="dt" sz="half" idx="10"/>
          </p:nvPr>
        </p:nvSpPr>
        <p:spPr/>
        <p:txBody>
          <a:bodyPr/>
          <a:lstStyle/>
          <a:p>
            <a:fld id="{B1F79476-9FC8-47A2-9FFD-F7C7E0A9DBC6}" type="datetime1">
              <a:rPr lang="sl-SI" noProof="0" smtClean="0"/>
              <a:t>4. 06. 2020</a:t>
            </a:fld>
            <a:endParaRPr lang="sl-SI" noProof="0" dirty="0"/>
          </a:p>
        </p:txBody>
      </p:sp>
      <p:sp>
        <p:nvSpPr>
          <p:cNvPr id="8" name="Ograda noge 7"/>
          <p:cNvSpPr>
            <a:spLocks noGrp="1"/>
          </p:cNvSpPr>
          <p:nvPr>
            <p:ph type="ftr" sz="quarter" idx="11"/>
          </p:nvPr>
        </p:nvSpPr>
        <p:spPr/>
        <p:txBody>
          <a:bodyPr/>
          <a:lstStyle/>
          <a:p>
            <a:r>
              <a:rPr lang="sl-SI" noProof="0" smtClean="0"/>
              <a:t>Zdenko Potočar</a:t>
            </a:r>
            <a:endParaRPr lang="sl-SI" noProof="0" dirty="0"/>
          </a:p>
        </p:txBody>
      </p:sp>
      <p:sp>
        <p:nvSpPr>
          <p:cNvPr id="9" name="Ograda številke diapozitiva 8"/>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datuma 2"/>
          <p:cNvSpPr>
            <a:spLocks noGrp="1"/>
          </p:cNvSpPr>
          <p:nvPr>
            <p:ph type="dt" sz="half" idx="10"/>
          </p:nvPr>
        </p:nvSpPr>
        <p:spPr/>
        <p:txBody>
          <a:bodyPr/>
          <a:lstStyle/>
          <a:p>
            <a:fld id="{F059AC74-83BF-4196-B8E5-BD0A8F4904BE}" type="datetime1">
              <a:rPr lang="sl-SI" noProof="0" smtClean="0"/>
              <a:t>4. 06. 2020</a:t>
            </a:fld>
            <a:endParaRPr lang="sl-SI" noProof="0" dirty="0"/>
          </a:p>
        </p:txBody>
      </p:sp>
      <p:sp>
        <p:nvSpPr>
          <p:cNvPr id="4" name="Ograda noge 3"/>
          <p:cNvSpPr>
            <a:spLocks noGrp="1"/>
          </p:cNvSpPr>
          <p:nvPr>
            <p:ph type="ftr" sz="quarter" idx="11"/>
          </p:nvPr>
        </p:nvSpPr>
        <p:spPr/>
        <p:txBody>
          <a:bodyPr/>
          <a:lstStyle/>
          <a:p>
            <a:r>
              <a:rPr lang="sl-SI" noProof="0" smtClean="0"/>
              <a:t>Zdenko Potočar</a:t>
            </a:r>
            <a:endParaRPr lang="sl-SI" noProof="0" dirty="0"/>
          </a:p>
        </p:txBody>
      </p:sp>
      <p:sp>
        <p:nvSpPr>
          <p:cNvPr id="5" name="Ograda številke diapozitiva 4"/>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Pravokotnik 4"/>
          <p:cNvSpPr/>
          <p:nvPr/>
        </p:nvSpPr>
        <p:spPr>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6" name="Pravokotnik 5"/>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7" name="Raven povezovalnik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Pravokotnik 7"/>
          <p:cNvSpPr/>
          <p:nvPr/>
        </p:nvSpPr>
        <p:spPr>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Ograda datuma 1"/>
          <p:cNvSpPr>
            <a:spLocks noGrp="1"/>
          </p:cNvSpPr>
          <p:nvPr>
            <p:ph type="dt" sz="half" idx="10"/>
          </p:nvPr>
        </p:nvSpPr>
        <p:spPr/>
        <p:txBody>
          <a:bodyPr/>
          <a:lstStyle/>
          <a:p>
            <a:fld id="{6787C0BE-BF48-476A-B0C8-B78A1051D94C}" type="datetime1">
              <a:rPr lang="sl-SI" noProof="0" smtClean="0"/>
              <a:t>4. 06. 2020</a:t>
            </a:fld>
            <a:endParaRPr lang="sl-SI" noProof="0" dirty="0"/>
          </a:p>
        </p:txBody>
      </p:sp>
      <p:sp>
        <p:nvSpPr>
          <p:cNvPr id="3" name="Ograda noge 2"/>
          <p:cNvSpPr>
            <a:spLocks noGrp="1"/>
          </p:cNvSpPr>
          <p:nvPr>
            <p:ph type="ftr" sz="quarter" idx="11"/>
          </p:nvPr>
        </p:nvSpPr>
        <p:spPr/>
        <p:txBody>
          <a:bodyPr/>
          <a:lstStyle/>
          <a:p>
            <a:r>
              <a:rPr lang="sl-SI" noProof="0" smtClean="0"/>
              <a:t>Zdenko Potočar</a:t>
            </a:r>
            <a:endParaRPr lang="sl-SI" noProof="0" dirty="0"/>
          </a:p>
        </p:txBody>
      </p:sp>
      <p:sp>
        <p:nvSpPr>
          <p:cNvPr id="4" name="Ograda številke diapozitiva 3"/>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aslov in vsebina">
    <p:spTree>
      <p:nvGrpSpPr>
        <p:cNvPr id="1" name=""/>
        <p:cNvGrpSpPr/>
        <p:nvPr/>
      </p:nvGrpSpPr>
      <p:grpSpPr>
        <a:xfrm>
          <a:off x="0" y="0"/>
          <a:ext cx="0" cy="0"/>
          <a:chOff x="0" y="0"/>
          <a:chExt cx="0" cy="0"/>
        </a:xfrm>
      </p:grpSpPr>
      <p:sp>
        <p:nvSpPr>
          <p:cNvPr id="8" name="Pravokotnik 7"/>
          <p:cNvSpPr/>
          <p:nvPr/>
        </p:nvSpPr>
        <p:spPr>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10" name="Raven povezovalnik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Pravokotnik 10"/>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sl-SI" noProof="0" smtClean="0"/>
              <a:t>Uredite slog naslova matrice</a:t>
            </a:r>
            <a:endParaRPr lang="sl-SI" noProof="0" dirty="0"/>
          </a:p>
        </p:txBody>
      </p:sp>
      <p:sp>
        <p:nvSpPr>
          <p:cNvPr id="3" name="Ograda vsebine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besedila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93456C6D-9670-4C17-BFCB-301C026596BC}" type="datetime1">
              <a:rPr lang="sl-SI" noProof="0" smtClean="0"/>
              <a:t>4. 06. 2020</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Pravokotnik 10"/>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sl-SI" noProof="0" smtClean="0"/>
              <a:t>Uredite slog naslova matrice</a:t>
            </a:r>
            <a:endParaRPr lang="sl-SI" noProof="0" dirty="0"/>
          </a:p>
        </p:txBody>
      </p:sp>
      <p:sp>
        <p:nvSpPr>
          <p:cNvPr id="3" name="Ograda slike 2"/>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noProof="0" smtClean="0"/>
              <a:t>Kliknite ikono, če želite dodati sliko</a:t>
            </a:r>
            <a:endParaRPr lang="sl-SI" noProof="0" dirty="0"/>
          </a:p>
        </p:txBody>
      </p:sp>
      <p:sp>
        <p:nvSpPr>
          <p:cNvPr id="4" name="Ograda besedila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F2037CD0-687D-4371-9760-3BC55E285324}" type="datetime1">
              <a:rPr lang="sl-SI" noProof="0" smtClean="0"/>
              <a:t>4. 06. 2020</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cxnSp>
        <p:nvCxnSpPr>
          <p:cNvPr id="10" name="Raven povezovalnik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3" name="Pravokotnik 12"/>
          <p:cNvSpPr/>
          <p:nvPr/>
        </p:nvSpPr>
        <p:spPr>
          <a:xfrm>
            <a:off x="611717"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4" name="Raven povezovalnik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Raven povezovalnik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Ograda naslova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sl-SI" noProof="0" dirty="0" smtClean="0"/>
              <a:t>Uredite slog naslova matrice</a:t>
            </a:r>
            <a:endParaRPr lang="sl-SI" noProof="0" dirty="0"/>
          </a:p>
        </p:txBody>
      </p:sp>
      <p:sp>
        <p:nvSpPr>
          <p:cNvPr id="3" name="Ograda besedila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4" name="Ograda datuma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lumMod val="60000"/>
                    <a:lumOff val="40000"/>
                  </a:schemeClr>
                </a:solidFill>
              </a:defRPr>
            </a:lvl1pPr>
          </a:lstStyle>
          <a:p>
            <a:fld id="{0D53237A-CCDB-4BB9-AF02-C6F6BA077A3D}" type="datetime1">
              <a:rPr lang="sl-SI" noProof="0" smtClean="0"/>
              <a:t>4. 06. 2020</a:t>
            </a:fld>
            <a:endParaRPr lang="sl-SI" noProof="0" dirty="0"/>
          </a:p>
        </p:txBody>
      </p:sp>
      <p:sp>
        <p:nvSpPr>
          <p:cNvPr id="5" name="Ograda noge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lumMod val="60000"/>
                    <a:lumOff val="40000"/>
                  </a:schemeClr>
                </a:solidFill>
              </a:defRPr>
            </a:lvl1pPr>
          </a:lstStyle>
          <a:p>
            <a:r>
              <a:rPr lang="sl-SI" noProof="0" smtClean="0"/>
              <a:t>Zdenko Potočar</a:t>
            </a:r>
            <a:endParaRPr lang="sl-SI" noProof="0" dirty="0"/>
          </a:p>
        </p:txBody>
      </p:sp>
      <p:sp>
        <p:nvSpPr>
          <p:cNvPr id="6" name="Ograda številke diapozitiva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lumMod val="60000"/>
                    <a:lumOff val="40000"/>
                  </a:schemeClr>
                </a:solidFill>
              </a:defRPr>
            </a:lvl1pPr>
          </a:lstStyle>
          <a:p>
            <a:fld id="{7DC1BBB0-96F0-4077-A278-0F3FB5C104D3}" type="slidenum">
              <a:rPr lang="sl-SI" noProof="0" smtClean="0"/>
              <a:pPr/>
              <a:t>‹#›</a:t>
            </a:fld>
            <a:endParaRPr lang="sl-SI" noProof="0" dirty="0"/>
          </a:p>
        </p:txBody>
      </p:sp>
      <p:sp>
        <p:nvSpPr>
          <p:cNvPr id="10" name="PoljeZBesedilom 9"/>
          <p:cNvSpPr txBox="1"/>
          <p:nvPr userDrawn="1"/>
        </p:nvSpPr>
        <p:spPr>
          <a:xfrm>
            <a:off x="624846" y="736219"/>
            <a:ext cx="596311" cy="535531"/>
          </a:xfrm>
          <a:prstGeom prst="rect">
            <a:avLst/>
          </a:prstGeom>
          <a:noFill/>
        </p:spPr>
        <p:txBody>
          <a:bodyPr wrap="square" rtlCol="0">
            <a:spAutoFit/>
          </a:bodyPr>
          <a:lstStyle/>
          <a:p>
            <a:pPr algn="ctr">
              <a:lnSpc>
                <a:spcPct val="90000"/>
              </a:lnSpc>
            </a:pPr>
            <a:r>
              <a:rPr lang="sl-SI"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l.wikipedia.org/wiki/G" TargetMode="External"/><Relationship Id="rId13" Type="http://schemas.openxmlformats.org/officeDocument/2006/relationships/hyperlink" Target="http://sl.wikipedia.org/wiki/L" TargetMode="External"/><Relationship Id="rId3" Type="http://schemas.openxmlformats.org/officeDocument/2006/relationships/hyperlink" Target="http://sl.wikipedia.org/wiki/B" TargetMode="External"/><Relationship Id="rId7" Type="http://schemas.openxmlformats.org/officeDocument/2006/relationships/hyperlink" Target="http://sl.wikipedia.org/wiki/F" TargetMode="External"/><Relationship Id="rId12" Type="http://schemas.openxmlformats.org/officeDocument/2006/relationships/hyperlink" Target="http://sl.wikipedia.org/wiki/K" TargetMode="External"/><Relationship Id="rId2" Type="http://schemas.openxmlformats.org/officeDocument/2006/relationships/hyperlink" Target="http://sl.wikipedia.org/wiki/A" TargetMode="External"/><Relationship Id="rId1" Type="http://schemas.openxmlformats.org/officeDocument/2006/relationships/slideLayout" Target="../slideLayouts/slideLayout4.xml"/><Relationship Id="rId6" Type="http://schemas.openxmlformats.org/officeDocument/2006/relationships/hyperlink" Target="http://sl.wikipedia.org/wiki/E" TargetMode="External"/><Relationship Id="rId11" Type="http://schemas.openxmlformats.org/officeDocument/2006/relationships/hyperlink" Target="http://sl.wikipedia.org/wiki/J" TargetMode="External"/><Relationship Id="rId5" Type="http://schemas.openxmlformats.org/officeDocument/2006/relationships/hyperlink" Target="http://sl.wikipedia.org/wiki/D" TargetMode="External"/><Relationship Id="rId10" Type="http://schemas.openxmlformats.org/officeDocument/2006/relationships/hyperlink" Target="http://sl.wikipedia.org/wiki/I" TargetMode="External"/><Relationship Id="rId4" Type="http://schemas.openxmlformats.org/officeDocument/2006/relationships/hyperlink" Target="http://sl.wikipedia.org/wiki/C" TargetMode="External"/><Relationship Id="rId9" Type="http://schemas.openxmlformats.org/officeDocument/2006/relationships/hyperlink" Target="http://sl.wikipedia.org/wiki/H" TargetMode="External"/><Relationship Id="rId14" Type="http://schemas.openxmlformats.org/officeDocument/2006/relationships/hyperlink" Target="http://sl.wikipedia.org/wiki/M"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5" Type="http://schemas.openxmlformats.org/officeDocument/2006/relationships/image" Target="../media/image25.jpeg"/><Relationship Id="rId4" Type="http://schemas.openxmlformats.org/officeDocument/2006/relationships/image" Target="../media/image24.jpeg"/></Relationships>
</file>

<file path=ppt/slides/_rels/slide2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0.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7.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tadej.info/wp-content/uploads/2007/11/parica.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idx="4294967295"/>
          </p:nvPr>
        </p:nvSpPr>
        <p:spPr/>
        <p:txBody>
          <a:bodyPr>
            <a:normAutofit/>
          </a:bodyPr>
          <a:lstStyle/>
          <a:p>
            <a:pPr>
              <a:defRPr/>
            </a:pPr>
            <a:r>
              <a:rPr lang="sl-SI" dirty="0" smtClean="0"/>
              <a:t>ZVEZNI ALI ANALOGNI </a:t>
            </a:r>
            <a:br>
              <a:rPr lang="sl-SI" dirty="0" smtClean="0"/>
            </a:br>
            <a:r>
              <a:rPr lang="sl-SI" dirty="0" smtClean="0"/>
              <a:t>ZAPIS  PODATKOV</a:t>
            </a:r>
            <a:endParaRPr lang="sl-SI" dirty="0"/>
          </a:p>
        </p:txBody>
      </p:sp>
      <p:sp>
        <p:nvSpPr>
          <p:cNvPr id="76803" name="Ograda besedila 5"/>
          <p:cNvSpPr>
            <a:spLocks noGrp="1"/>
          </p:cNvSpPr>
          <p:nvPr>
            <p:ph idx="4294967295"/>
          </p:nvPr>
        </p:nvSpPr>
        <p:spPr/>
        <p:txBody>
          <a:bodyPr/>
          <a:lstStyle/>
          <a:p>
            <a:pPr algn="r" eaLnBrk="1" hangingPunct="1">
              <a:buFont typeface="Wingdings 2" panose="05020102010507070707" pitchFamily="18" charset="2"/>
              <a:buNone/>
            </a:pPr>
            <a:endParaRPr lang="sl-SI" altLang="en-US" sz="1800" b="1"/>
          </a:p>
          <a:p>
            <a:pPr eaLnBrk="1" hangingPunct="1"/>
            <a:r>
              <a:rPr lang="sl-SI" altLang="en-US" sz="2400">
                <a:latin typeface="Arial" panose="020B0604020202020204" pitchFamily="34" charset="0"/>
              </a:rPr>
              <a:t>Podatki so predstavljeni:</a:t>
            </a:r>
          </a:p>
          <a:p>
            <a:pPr marL="742950" lvl="1" indent="-285750"/>
            <a:r>
              <a:rPr lang="sl-SI" altLang="en-US" sz="2100">
                <a:latin typeface="Arial" panose="020B0604020202020204" pitchFamily="34" charset="0"/>
              </a:rPr>
              <a:t>Zvezno ali analogno</a:t>
            </a:r>
          </a:p>
          <a:p>
            <a:pPr marL="742950" lvl="1" indent="-285750"/>
            <a:r>
              <a:rPr lang="sl-SI" altLang="en-US" sz="2100">
                <a:latin typeface="Arial" panose="020B0604020202020204" pitchFamily="34" charset="0"/>
              </a:rPr>
              <a:t>Digitalno ali diskretno</a:t>
            </a:r>
            <a:endParaRPr lang="sl-SI" altLang="en-US" sz="2100"/>
          </a:p>
          <a:p>
            <a:pPr eaLnBrk="1" hangingPunct="1"/>
            <a:endParaRPr lang="sl-SI" altLang="en-US" sz="3800"/>
          </a:p>
        </p:txBody>
      </p:sp>
      <p:sp>
        <p:nvSpPr>
          <p:cNvPr id="4" name="Ograda noge 3"/>
          <p:cNvSpPr txBox="1">
            <a:spLocks noGrp="1"/>
          </p:cNvSpPr>
          <p:nvPr/>
        </p:nvSpPr>
        <p:spPr>
          <a:xfrm>
            <a:off x="4189412" y="6356351"/>
            <a:ext cx="3352800" cy="365125"/>
          </a:xfrm>
          <a:prstGeom prst="rect">
            <a:avLst/>
          </a:prstGeom>
          <a:noFill/>
        </p:spPr>
        <p:txBody>
          <a:bodyPr lIns="0" tIns="0" rIns="0" bIns="0" anchor="b"/>
          <a:lstStyle/>
          <a:p>
            <a:pPr>
              <a:defRPr/>
            </a:pPr>
            <a:r>
              <a:rPr lang="sl-SI" sz="1200">
                <a:solidFill>
                  <a:schemeClr val="tx2">
                    <a:shade val="90000"/>
                  </a:schemeClr>
                </a:solidFill>
              </a:rPr>
              <a:t>Zdenko Potočar</a:t>
            </a:r>
          </a:p>
        </p:txBody>
      </p:sp>
      <p:sp>
        <p:nvSpPr>
          <p:cNvPr id="5" name="Ograda številke diapozitiva 4"/>
          <p:cNvSpPr txBox="1">
            <a:spLocks noGrp="1"/>
          </p:cNvSpPr>
          <p:nvPr/>
        </p:nvSpPr>
        <p:spPr>
          <a:xfrm>
            <a:off x="9447212" y="6356351"/>
            <a:ext cx="762000" cy="365125"/>
          </a:xfrm>
          <a:prstGeom prst="rect">
            <a:avLst/>
          </a:prstGeom>
          <a:noFill/>
        </p:spPr>
        <p:txBody>
          <a:bodyPr lIns="0" tIns="0" rIns="0" bIns="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801BA36-848B-4561-B3FE-C76E7DF929F7}" type="slidenum">
              <a:rPr lang="sl-SI" altLang="en-US" sz="1200">
                <a:solidFill>
                  <a:srgbClr val="045C75"/>
                </a:solidFill>
                <a:latin typeface="Constantia" panose="02030602050306030303" pitchFamily="18" charset="0"/>
              </a:rPr>
              <a:pPr algn="r" eaLnBrk="1" hangingPunct="1"/>
              <a:t>1</a:t>
            </a:fld>
            <a:endParaRPr lang="sl-SI" altLang="en-US" sz="1200">
              <a:solidFill>
                <a:srgbClr val="045C75"/>
              </a:solidFill>
              <a:latin typeface="Constantia" panose="02030602050306030303" pitchFamily="18" charset="0"/>
            </a:endParaRPr>
          </a:p>
        </p:txBody>
      </p:sp>
      <p:pic>
        <p:nvPicPr>
          <p:cNvPr id="76806" name="Picture 9" descr="hitrost_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26" y="4076700"/>
            <a:ext cx="3671887" cy="2203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09579" name="Picture 11" descr="radar_steve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5001" y="3789363"/>
            <a:ext cx="1512887" cy="984250"/>
          </a:xfrm>
          <a:prstGeom prst="rect">
            <a:avLst/>
          </a:prstGeom>
          <a:noFill/>
          <a:ln w="38100">
            <a:solidFill>
              <a:schemeClr val="tx1"/>
            </a:solidFill>
            <a:miter lim="800000"/>
            <a:headEnd/>
            <a:tailEnd/>
          </a:ln>
          <a:effectLst>
            <a:outerShdw dist="107763" dir="2700000" algn="ctr" rotWithShape="0">
              <a:srgbClr val="808080">
                <a:alpha val="50000"/>
              </a:srgbClr>
            </a:outerShdw>
          </a:effectLst>
        </p:spPr>
      </p:pic>
      <p:sp>
        <p:nvSpPr>
          <p:cNvPr id="76808" name="AutoShape 12" descr="ura"/>
          <p:cNvSpPr>
            <a:spLocks noChangeArrowheads="1"/>
          </p:cNvSpPr>
          <p:nvPr/>
        </p:nvSpPr>
        <p:spPr bwMode="auto">
          <a:xfrm>
            <a:off x="6310312" y="2349500"/>
            <a:ext cx="1295400" cy="1296988"/>
          </a:xfrm>
          <a:prstGeom prst="cloudCallout">
            <a:avLst>
              <a:gd name="adj1" fmla="val -62255"/>
              <a:gd name="adj2" fmla="val 78644"/>
            </a:avLst>
          </a:prstGeom>
          <a:blipFill dpi="0" rotWithShape="1">
            <a:blip r:embed="rId4">
              <a:extLst>
                <a:ext uri="{28A0092B-C50C-407E-A947-70E740481C1C}">
                  <a14:useLocalDpi xmlns:a14="http://schemas.microsoft.com/office/drawing/2010/main" val="0"/>
                </a:ext>
              </a:extLst>
            </a:blip>
            <a:srcRect/>
            <a:stretch>
              <a:fillRect/>
            </a:stretch>
          </a:blip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109581" name="Rectangle 13"/>
          <p:cNvSpPr>
            <a:spLocks noChangeArrowheads="1"/>
          </p:cNvSpPr>
          <p:nvPr/>
        </p:nvSpPr>
        <p:spPr bwMode="auto">
          <a:xfrm>
            <a:off x="8974138" y="4797426"/>
            <a:ext cx="73025" cy="1871663"/>
          </a:xfrm>
          <a:prstGeom prst="rect">
            <a:avLst/>
          </a:prstGeom>
          <a:solidFill>
            <a:schemeClr val="tx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sl-SI">
              <a:latin typeface="Arial" charset="0"/>
            </a:endParaRPr>
          </a:p>
        </p:txBody>
      </p:sp>
    </p:spTree>
    <p:extLst>
      <p:ext uri="{BB962C8B-B14F-4D97-AF65-F5344CB8AC3E}">
        <p14:creationId xmlns:p14="http://schemas.microsoft.com/office/powerpoint/2010/main" val="1141046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Naslov 1"/>
          <p:cNvSpPr>
            <a:spLocks noGrp="1"/>
          </p:cNvSpPr>
          <p:nvPr>
            <p:ph type="title"/>
          </p:nvPr>
        </p:nvSpPr>
        <p:spPr>
          <a:xfrm>
            <a:off x="1979612" y="428625"/>
            <a:ext cx="8229600" cy="857250"/>
          </a:xfrm>
        </p:spPr>
        <p:txBody>
          <a:bodyPr/>
          <a:lstStyle/>
          <a:p>
            <a:pPr eaLnBrk="1" hangingPunct="1"/>
            <a:r>
              <a:rPr lang="sl-SI" altLang="en-US" smtClean="0"/>
              <a:t>ZAPIS ZNAKOV</a:t>
            </a:r>
          </a:p>
        </p:txBody>
      </p:sp>
      <p:sp>
        <p:nvSpPr>
          <p:cNvPr id="86019" name="Ograda vsebine 2"/>
          <p:cNvSpPr>
            <a:spLocks noGrp="1"/>
          </p:cNvSpPr>
          <p:nvPr>
            <p:ph idx="1"/>
          </p:nvPr>
        </p:nvSpPr>
        <p:spPr/>
        <p:txBody>
          <a:bodyPr/>
          <a:lstStyle/>
          <a:p>
            <a:pPr eaLnBrk="1" hangingPunct="1"/>
            <a:r>
              <a:rPr lang="sl-SI" altLang="en-US" smtClean="0"/>
              <a:t>Vse črke in zanki so zapisani s kombinacijo 0 in 1.</a:t>
            </a:r>
          </a:p>
          <a:p>
            <a:pPr eaLnBrk="1" hangingPunct="1"/>
            <a:r>
              <a:rPr lang="sl-SI" altLang="en-US" smtClean="0"/>
              <a:t>Kombinacija 0 in 1 za vsako črko (in znake) je določena v tabeli ASCII - 1970.</a:t>
            </a:r>
          </a:p>
          <a:p>
            <a:pPr eaLnBrk="1" hangingPunct="1"/>
            <a:r>
              <a:rPr lang="sl-SI" altLang="en-US" smtClean="0"/>
              <a:t>American Standard Code for Information Interchange – ASCII</a:t>
            </a:r>
          </a:p>
          <a:p>
            <a:pPr eaLnBrk="1" hangingPunct="1"/>
            <a:r>
              <a:rPr lang="sl-SI" altLang="en-US" smtClean="0"/>
              <a:t>Vsaka črka 8 znakov –    (A  = 0100 0000),… </a:t>
            </a:r>
          </a:p>
        </p:txBody>
      </p:sp>
    </p:spTree>
    <p:extLst>
      <p:ext uri="{BB962C8B-B14F-4D97-AF65-F5344CB8AC3E}">
        <p14:creationId xmlns:p14="http://schemas.microsoft.com/office/powerpoint/2010/main" val="94619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Naslov 1"/>
          <p:cNvSpPr>
            <a:spLocks noGrp="1"/>
          </p:cNvSpPr>
          <p:nvPr>
            <p:ph type="title"/>
          </p:nvPr>
        </p:nvSpPr>
        <p:spPr>
          <a:xfrm>
            <a:off x="1979612" y="704850"/>
            <a:ext cx="8229600" cy="1143000"/>
          </a:xfrm>
        </p:spPr>
        <p:txBody>
          <a:bodyPr/>
          <a:lstStyle/>
          <a:p>
            <a:pPr eaLnBrk="1" hangingPunct="1"/>
            <a:r>
              <a:rPr lang="sl-SI" altLang="en-US" smtClean="0"/>
              <a:t>ZAPIS ZNAKOV</a:t>
            </a:r>
          </a:p>
        </p:txBody>
      </p:sp>
      <p:sp>
        <p:nvSpPr>
          <p:cNvPr id="3" name="Ograda vsebine 2"/>
          <p:cNvSpPr>
            <a:spLocks noGrp="1"/>
          </p:cNvSpPr>
          <p:nvPr>
            <p:ph sz="half" idx="1"/>
          </p:nvPr>
        </p:nvSpPr>
        <p:spPr>
          <a:xfrm>
            <a:off x="1979612" y="1920875"/>
            <a:ext cx="4038600" cy="4433888"/>
          </a:xfrm>
        </p:spPr>
        <p:txBody>
          <a:bodyPr>
            <a:normAutofit fontScale="55000" lnSpcReduction="20000"/>
          </a:bodyPr>
          <a:lstStyle/>
          <a:p>
            <a:pPr marL="274320" indent="-274320">
              <a:buClr>
                <a:schemeClr val="accent3"/>
              </a:buClr>
              <a:buFont typeface="Wingdings 2"/>
              <a:buChar char=""/>
              <a:defRPr/>
            </a:pPr>
            <a:r>
              <a:rPr lang="sl-SI" dirty="0" smtClean="0"/>
              <a:t>0100 0000 </a:t>
            </a:r>
            <a:r>
              <a:rPr lang="sl-SI" dirty="0" smtClean="0">
                <a:hlinkClick r:id="rId2" action="ppaction://hlinkfile" tooltip="A"/>
              </a:rPr>
              <a:t>A</a:t>
            </a:r>
            <a:r>
              <a:rPr lang="sl-SI" dirty="0" smtClean="0"/>
              <a:t> </a:t>
            </a:r>
          </a:p>
          <a:p>
            <a:pPr marL="274320" indent="-274320">
              <a:buClr>
                <a:schemeClr val="accent3"/>
              </a:buClr>
              <a:buFont typeface="Wingdings 2"/>
              <a:buChar char=""/>
              <a:defRPr/>
            </a:pPr>
            <a:r>
              <a:rPr lang="sl-SI" dirty="0" smtClean="0"/>
              <a:t>0100 0010 </a:t>
            </a:r>
            <a:r>
              <a:rPr lang="sl-SI" dirty="0" smtClean="0">
                <a:hlinkClick r:id="rId3" action="ppaction://hlinkfile" tooltip="B"/>
              </a:rPr>
              <a:t>B</a:t>
            </a:r>
            <a:r>
              <a:rPr lang="sl-SI" dirty="0" smtClean="0"/>
              <a:t> </a:t>
            </a:r>
          </a:p>
          <a:p>
            <a:pPr marL="274320" indent="-274320">
              <a:buClr>
                <a:schemeClr val="accent3"/>
              </a:buClr>
              <a:buFont typeface="Wingdings 2"/>
              <a:buChar char=""/>
              <a:defRPr/>
            </a:pPr>
            <a:r>
              <a:rPr lang="sl-SI" dirty="0" smtClean="0"/>
              <a:t>0100 0011 </a:t>
            </a:r>
            <a:r>
              <a:rPr lang="sl-SI" dirty="0" smtClean="0">
                <a:hlinkClick r:id="rId4" action="ppaction://hlinkfile" tooltip="C"/>
              </a:rPr>
              <a:t>C</a:t>
            </a:r>
            <a:r>
              <a:rPr lang="sl-SI" dirty="0" smtClean="0"/>
              <a:t> </a:t>
            </a:r>
          </a:p>
          <a:p>
            <a:pPr marL="274320" indent="-274320">
              <a:buClr>
                <a:schemeClr val="accent3"/>
              </a:buClr>
              <a:buFont typeface="Wingdings 2"/>
              <a:buChar char=""/>
              <a:defRPr/>
            </a:pPr>
            <a:r>
              <a:rPr lang="sl-SI" dirty="0" smtClean="0"/>
              <a:t>0100 0100 </a:t>
            </a:r>
            <a:r>
              <a:rPr lang="sl-SI" dirty="0" smtClean="0">
                <a:hlinkClick r:id="rId5" action="ppaction://hlinkfile" tooltip="D"/>
              </a:rPr>
              <a:t>D</a:t>
            </a:r>
            <a:r>
              <a:rPr lang="sl-SI" dirty="0" smtClean="0"/>
              <a:t> </a:t>
            </a:r>
          </a:p>
          <a:p>
            <a:pPr marL="274320" indent="-274320">
              <a:buClr>
                <a:schemeClr val="accent3"/>
              </a:buClr>
              <a:buFont typeface="Wingdings 2"/>
              <a:buChar char=""/>
              <a:defRPr/>
            </a:pPr>
            <a:r>
              <a:rPr lang="sl-SI" dirty="0" smtClean="0"/>
              <a:t>0100 0101 </a:t>
            </a:r>
            <a:r>
              <a:rPr lang="sl-SI" dirty="0" smtClean="0">
                <a:hlinkClick r:id="rId6" action="ppaction://hlinkfile" tooltip="E"/>
              </a:rPr>
              <a:t>E</a:t>
            </a:r>
            <a:r>
              <a:rPr lang="sl-SI" dirty="0" smtClean="0"/>
              <a:t> </a:t>
            </a:r>
          </a:p>
          <a:p>
            <a:pPr marL="274320" indent="-274320">
              <a:buClr>
                <a:schemeClr val="accent3"/>
              </a:buClr>
              <a:buFont typeface="Wingdings 2"/>
              <a:buChar char=""/>
              <a:defRPr/>
            </a:pPr>
            <a:r>
              <a:rPr lang="sl-SI" dirty="0" smtClean="0"/>
              <a:t>0100 0110 </a:t>
            </a:r>
            <a:r>
              <a:rPr lang="sl-SI" dirty="0" smtClean="0">
                <a:hlinkClick r:id="rId7" action="ppaction://hlinkfile" tooltip="F"/>
              </a:rPr>
              <a:t>F</a:t>
            </a:r>
            <a:r>
              <a:rPr lang="sl-SI" dirty="0" smtClean="0"/>
              <a:t> </a:t>
            </a:r>
          </a:p>
          <a:p>
            <a:pPr marL="274320" indent="-274320">
              <a:buClr>
                <a:schemeClr val="accent3"/>
              </a:buClr>
              <a:buFont typeface="Wingdings 2"/>
              <a:buChar char=""/>
              <a:defRPr/>
            </a:pPr>
            <a:r>
              <a:rPr lang="sl-SI" dirty="0" smtClean="0"/>
              <a:t>0100 0111 </a:t>
            </a:r>
            <a:r>
              <a:rPr lang="sl-SI" dirty="0" smtClean="0">
                <a:hlinkClick r:id="rId8" action="ppaction://hlinkfile" tooltip="G"/>
              </a:rPr>
              <a:t>G</a:t>
            </a:r>
            <a:r>
              <a:rPr lang="sl-SI" dirty="0" smtClean="0"/>
              <a:t> </a:t>
            </a:r>
          </a:p>
          <a:p>
            <a:pPr marL="274320" indent="-274320">
              <a:buClr>
                <a:schemeClr val="accent3"/>
              </a:buClr>
              <a:buFont typeface="Wingdings 2"/>
              <a:buChar char=""/>
              <a:defRPr/>
            </a:pPr>
            <a:r>
              <a:rPr lang="sl-SI" dirty="0" smtClean="0"/>
              <a:t>0100 1000 </a:t>
            </a:r>
            <a:r>
              <a:rPr lang="sl-SI" dirty="0" smtClean="0">
                <a:hlinkClick r:id="rId9" action="ppaction://hlinkfile" tooltip="H"/>
              </a:rPr>
              <a:t>H</a:t>
            </a:r>
            <a:r>
              <a:rPr lang="sl-SI" dirty="0" smtClean="0"/>
              <a:t> </a:t>
            </a:r>
          </a:p>
          <a:p>
            <a:pPr marL="274320" indent="-274320">
              <a:buClr>
                <a:schemeClr val="accent3"/>
              </a:buClr>
              <a:buFont typeface="Wingdings 2"/>
              <a:buChar char=""/>
              <a:defRPr/>
            </a:pPr>
            <a:r>
              <a:rPr lang="sl-SI" dirty="0" smtClean="0"/>
              <a:t>0100 1001 </a:t>
            </a:r>
            <a:r>
              <a:rPr lang="sl-SI" dirty="0" smtClean="0">
                <a:hlinkClick r:id="rId10" action="ppaction://hlinkfile" tooltip="I"/>
              </a:rPr>
              <a:t>I</a:t>
            </a:r>
            <a:r>
              <a:rPr lang="sl-SI" dirty="0" smtClean="0"/>
              <a:t> </a:t>
            </a:r>
          </a:p>
          <a:p>
            <a:pPr marL="274320" indent="-274320">
              <a:buClr>
                <a:schemeClr val="accent3"/>
              </a:buClr>
              <a:buFont typeface="Wingdings 2"/>
              <a:buChar char=""/>
              <a:defRPr/>
            </a:pPr>
            <a:r>
              <a:rPr lang="sl-SI" dirty="0" smtClean="0"/>
              <a:t>0100 1010 </a:t>
            </a:r>
            <a:r>
              <a:rPr lang="sl-SI" dirty="0" smtClean="0">
                <a:hlinkClick r:id="rId11" action="ppaction://hlinkfile" tooltip="J"/>
              </a:rPr>
              <a:t>J</a:t>
            </a:r>
            <a:r>
              <a:rPr lang="sl-SI" dirty="0" smtClean="0"/>
              <a:t> </a:t>
            </a:r>
          </a:p>
          <a:p>
            <a:pPr marL="274320" indent="-274320">
              <a:buClr>
                <a:schemeClr val="accent3"/>
              </a:buClr>
              <a:buFont typeface="Wingdings 2"/>
              <a:buChar char=""/>
              <a:defRPr/>
            </a:pPr>
            <a:r>
              <a:rPr lang="sl-SI" dirty="0" smtClean="0"/>
              <a:t>0100 1011 </a:t>
            </a:r>
            <a:r>
              <a:rPr lang="sl-SI" dirty="0" smtClean="0">
                <a:hlinkClick r:id="rId12" action="ppaction://hlinkfile" tooltip="K"/>
              </a:rPr>
              <a:t>K</a:t>
            </a:r>
            <a:r>
              <a:rPr lang="sl-SI" dirty="0" smtClean="0"/>
              <a:t> </a:t>
            </a:r>
          </a:p>
          <a:p>
            <a:pPr marL="274320" indent="-274320">
              <a:buClr>
                <a:schemeClr val="accent3"/>
              </a:buClr>
              <a:buFont typeface="Wingdings 2"/>
              <a:buChar char=""/>
              <a:defRPr/>
            </a:pPr>
            <a:r>
              <a:rPr lang="sl-SI" dirty="0" smtClean="0"/>
              <a:t>0100 1100 </a:t>
            </a:r>
            <a:r>
              <a:rPr lang="sl-SI" dirty="0" smtClean="0">
                <a:hlinkClick r:id="rId13" action="ppaction://hlinkfile" tooltip="L"/>
              </a:rPr>
              <a:t>L</a:t>
            </a:r>
            <a:r>
              <a:rPr lang="sl-SI" dirty="0" smtClean="0"/>
              <a:t> </a:t>
            </a:r>
          </a:p>
          <a:p>
            <a:pPr marL="274320" indent="-274320">
              <a:buClr>
                <a:schemeClr val="accent3"/>
              </a:buClr>
              <a:buFont typeface="Wingdings 2"/>
              <a:buChar char=""/>
              <a:defRPr/>
            </a:pPr>
            <a:r>
              <a:rPr lang="sl-SI" dirty="0" smtClean="0"/>
              <a:t>0100 1101 </a:t>
            </a:r>
            <a:r>
              <a:rPr lang="sl-SI" dirty="0" smtClean="0">
                <a:hlinkClick r:id="rId14" action="ppaction://hlinkfile" tooltip="M"/>
              </a:rPr>
              <a:t>M</a:t>
            </a:r>
            <a:endParaRPr lang="sl-SI" dirty="0"/>
          </a:p>
        </p:txBody>
      </p:sp>
      <p:sp>
        <p:nvSpPr>
          <p:cNvPr id="6" name="Ograda vsebine 5"/>
          <p:cNvSpPr>
            <a:spLocks noGrp="1"/>
          </p:cNvSpPr>
          <p:nvPr>
            <p:ph sz="half" idx="2"/>
          </p:nvPr>
        </p:nvSpPr>
        <p:spPr>
          <a:xfrm>
            <a:off x="6170612" y="1920875"/>
            <a:ext cx="4038600" cy="4433888"/>
          </a:xfrm>
        </p:spPr>
        <p:txBody>
          <a:bodyPr>
            <a:normAutofit fontScale="55000" lnSpcReduction="20000"/>
          </a:bodyPr>
          <a:lstStyle/>
          <a:p>
            <a:pPr marL="274320" indent="-274320">
              <a:buClr>
                <a:schemeClr val="accent3"/>
              </a:buClr>
              <a:buFont typeface="Wingdings 2"/>
              <a:buChar char=""/>
              <a:defRPr/>
            </a:pPr>
            <a:r>
              <a:rPr lang="sl-SI" dirty="0" smtClean="0"/>
              <a:t>ASCII TABELA  - 2</a:t>
            </a:r>
            <a:r>
              <a:rPr lang="sl-SI" baseline="30000" dirty="0" smtClean="0"/>
              <a:t>8</a:t>
            </a:r>
            <a:r>
              <a:rPr lang="sl-SI" dirty="0" smtClean="0"/>
              <a:t> = 256</a:t>
            </a:r>
          </a:p>
          <a:p>
            <a:pPr marL="274320" indent="-274320">
              <a:buClr>
                <a:schemeClr val="accent3"/>
              </a:buClr>
              <a:buFont typeface="Wingdings 2"/>
              <a:buChar char=""/>
              <a:defRPr/>
            </a:pPr>
            <a:r>
              <a:rPr lang="sl-SI" dirty="0" smtClean="0"/>
              <a:t>Določenih 256 različnih črk (znakov)</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endParaRPr lang="sl-SI" dirty="0"/>
          </a:p>
        </p:txBody>
      </p:sp>
    </p:spTree>
    <p:extLst>
      <p:ext uri="{BB962C8B-B14F-4D97-AF65-F5344CB8AC3E}">
        <p14:creationId xmlns:p14="http://schemas.microsoft.com/office/powerpoint/2010/main" val="1294975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Naslov 6"/>
          <p:cNvSpPr>
            <a:spLocks noGrp="1"/>
          </p:cNvSpPr>
          <p:nvPr>
            <p:ph type="title"/>
          </p:nvPr>
        </p:nvSpPr>
        <p:spPr>
          <a:xfrm>
            <a:off x="1979612" y="428625"/>
            <a:ext cx="8229600" cy="857250"/>
          </a:xfrm>
        </p:spPr>
        <p:txBody>
          <a:bodyPr/>
          <a:lstStyle/>
          <a:p>
            <a:pPr eaLnBrk="1" hangingPunct="1"/>
            <a:r>
              <a:rPr lang="sl-SI" altLang="en-US" smtClean="0"/>
              <a:t>ZAPIS ZNAKOV</a:t>
            </a:r>
          </a:p>
        </p:txBody>
      </p:sp>
      <p:sp>
        <p:nvSpPr>
          <p:cNvPr id="8" name="Ograda vsebine 7"/>
          <p:cNvSpPr>
            <a:spLocks noGrp="1"/>
          </p:cNvSpPr>
          <p:nvPr>
            <p:ph idx="1"/>
          </p:nvPr>
        </p:nvSpPr>
        <p:spPr/>
        <p:txBody>
          <a:bodyPr>
            <a:normAutofit fontScale="92500" lnSpcReduction="10000"/>
          </a:bodyPr>
          <a:lstStyle/>
          <a:p>
            <a:pPr eaLnBrk="1" hangingPunct="1">
              <a:lnSpc>
                <a:spcPct val="90000"/>
              </a:lnSpc>
            </a:pPr>
            <a:r>
              <a:rPr lang="sl-SI" altLang="en-US" smtClean="0"/>
              <a:t>Problem je nastal pri narodih, ki imajo drugačne znake kot so v angleški pisavi. Na primer šumniki (šđžćč,…) in druge pisave: grščina, cirilica, tajščina, belgalščina,…</a:t>
            </a:r>
          </a:p>
          <a:p>
            <a:pPr eaLnBrk="1" hangingPunct="1">
              <a:lnSpc>
                <a:spcPct val="90000"/>
              </a:lnSpc>
            </a:pPr>
            <a:endParaRPr lang="sl-SI" altLang="en-US" smtClean="0"/>
          </a:p>
          <a:p>
            <a:pPr eaLnBrk="1" hangingPunct="1">
              <a:lnSpc>
                <a:spcPct val="90000"/>
              </a:lnSpc>
            </a:pPr>
            <a:r>
              <a:rPr lang="sl-SI" altLang="en-US" smtClean="0"/>
              <a:t>Več  različnih standardov:</a:t>
            </a:r>
          </a:p>
          <a:p>
            <a:pPr eaLnBrk="1" hangingPunct="1">
              <a:lnSpc>
                <a:spcPct val="90000"/>
              </a:lnSpc>
            </a:pPr>
            <a:endParaRPr lang="sl-SI" altLang="en-US" smtClean="0"/>
          </a:p>
          <a:p>
            <a:pPr eaLnBrk="1" hangingPunct="1">
              <a:lnSpc>
                <a:spcPct val="90000"/>
              </a:lnSpc>
            </a:pPr>
            <a:r>
              <a:rPr lang="sl-SI" altLang="en-US" smtClean="0"/>
              <a:t>7 BITNA ASCII </a:t>
            </a:r>
            <a:r>
              <a:rPr lang="sl-SI" altLang="en-US" sz="1100"/>
              <a:t>(7 znakov + 1 kontrolni)</a:t>
            </a:r>
          </a:p>
          <a:p>
            <a:pPr eaLnBrk="1" hangingPunct="1">
              <a:lnSpc>
                <a:spcPct val="90000"/>
              </a:lnSpc>
            </a:pPr>
            <a:r>
              <a:rPr lang="sl-SI" altLang="en-US" smtClean="0"/>
              <a:t>8 BITNA ASCII</a:t>
            </a:r>
          </a:p>
          <a:p>
            <a:pPr eaLnBrk="1" hangingPunct="1">
              <a:lnSpc>
                <a:spcPct val="90000"/>
              </a:lnSpc>
            </a:pPr>
            <a:r>
              <a:rPr lang="sl-SI" altLang="en-US" smtClean="0"/>
              <a:t>ISO 8859</a:t>
            </a:r>
          </a:p>
          <a:p>
            <a:pPr eaLnBrk="1" hangingPunct="1">
              <a:lnSpc>
                <a:spcPct val="90000"/>
              </a:lnSpc>
            </a:pPr>
            <a:r>
              <a:rPr lang="sl-SI" altLang="en-US" smtClean="0"/>
              <a:t>ISO 1250</a:t>
            </a:r>
          </a:p>
          <a:p>
            <a:pPr eaLnBrk="1" hangingPunct="1">
              <a:lnSpc>
                <a:spcPct val="90000"/>
              </a:lnSpc>
            </a:pPr>
            <a:endParaRPr lang="sl-SI" altLang="en-US" smtClean="0"/>
          </a:p>
        </p:txBody>
      </p:sp>
      <p:pic>
        <p:nvPicPr>
          <p:cNvPr id="86022" name="Picture 6" descr="http://www.blogotip.com/wp-content/uploads/2006/12/govorece.jpg"/>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6237289" y="3214686"/>
            <a:ext cx="3897935" cy="3186116"/>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extLst>
      <p:ext uri="{BB962C8B-B14F-4D97-AF65-F5344CB8AC3E}">
        <p14:creationId xmlns:p14="http://schemas.microsoft.com/office/powerpoint/2010/main" val="1894390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Naslov 1"/>
          <p:cNvSpPr>
            <a:spLocks noGrp="1"/>
          </p:cNvSpPr>
          <p:nvPr>
            <p:ph type="title"/>
          </p:nvPr>
        </p:nvSpPr>
        <p:spPr>
          <a:xfrm>
            <a:off x="1979612" y="428625"/>
            <a:ext cx="8229600" cy="857250"/>
          </a:xfrm>
        </p:spPr>
        <p:txBody>
          <a:bodyPr/>
          <a:lstStyle/>
          <a:p>
            <a:r>
              <a:rPr lang="sl-SI" dirty="0" smtClean="0"/>
              <a:t>UNICODE standard</a:t>
            </a:r>
            <a:endParaRPr lang="en-US" altLang="en-US" dirty="0" smtClean="0"/>
          </a:p>
        </p:txBody>
      </p:sp>
      <p:sp>
        <p:nvSpPr>
          <p:cNvPr id="3" name="Ograda vsebine 2"/>
          <p:cNvSpPr>
            <a:spLocks noGrp="1"/>
          </p:cNvSpPr>
          <p:nvPr>
            <p:ph idx="1"/>
          </p:nvPr>
        </p:nvSpPr>
        <p:spPr/>
        <p:txBody>
          <a:bodyPr>
            <a:normAutofit fontScale="77500" lnSpcReduction="20000"/>
          </a:bodyPr>
          <a:lstStyle/>
          <a:p>
            <a:pPr marL="274320" indent="-274320">
              <a:buClr>
                <a:schemeClr val="accent3"/>
              </a:buClr>
              <a:buFont typeface="Wingdings 2"/>
              <a:buChar char=""/>
              <a:defRPr/>
            </a:pPr>
            <a:r>
              <a:rPr lang="sl-SI" dirty="0" smtClean="0"/>
              <a:t>Rešitev je 16-bitni standard UNICODE .</a:t>
            </a:r>
          </a:p>
          <a:p>
            <a:pPr marL="274320" indent="-274320">
              <a:buClr>
                <a:schemeClr val="accent3"/>
              </a:buClr>
              <a:buNone/>
              <a:defRPr/>
            </a:pPr>
            <a:r>
              <a:rPr lang="sl-SI" dirty="0" smtClean="0"/>
              <a:t>	(</a:t>
            </a:r>
            <a:r>
              <a:rPr lang="sl-SI" i="1" dirty="0" err="1" smtClean="0"/>
              <a:t>The</a:t>
            </a:r>
            <a:r>
              <a:rPr lang="sl-SI" i="1" dirty="0" smtClean="0"/>
              <a:t> </a:t>
            </a:r>
            <a:r>
              <a:rPr lang="sl-SI" i="1" dirty="0" err="1" smtClean="0"/>
              <a:t>universal</a:t>
            </a:r>
            <a:r>
              <a:rPr lang="sl-SI" i="1" dirty="0" smtClean="0"/>
              <a:t> </a:t>
            </a:r>
            <a:r>
              <a:rPr lang="sl-SI" i="1" dirty="0" err="1" smtClean="0"/>
              <a:t>character</a:t>
            </a:r>
            <a:r>
              <a:rPr lang="sl-SI" i="1" dirty="0" smtClean="0"/>
              <a:t> </a:t>
            </a:r>
            <a:r>
              <a:rPr lang="sl-SI" i="1" dirty="0" err="1" smtClean="0"/>
              <a:t>encoding</a:t>
            </a:r>
            <a:r>
              <a:rPr lang="sl-SI" dirty="0" smtClean="0"/>
              <a:t>). </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Torej: vsaka črka (znak) definiran s kombinacijo 16 </a:t>
            </a:r>
            <a:r>
              <a:rPr lang="sl-SI" dirty="0" err="1" smtClean="0"/>
              <a:t>enic</a:t>
            </a:r>
            <a:r>
              <a:rPr lang="sl-SI" dirty="0" smtClean="0"/>
              <a:t> in ničel.</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sz="2600" dirty="0" smtClean="0"/>
              <a:t>V prvih 256 znakih se </a:t>
            </a:r>
            <a:r>
              <a:rPr lang="sl-SI" sz="2600" dirty="0" err="1" smtClean="0"/>
              <a:t>Unicode</a:t>
            </a:r>
            <a:r>
              <a:rPr lang="sl-SI" sz="2600" dirty="0" smtClean="0"/>
              <a:t> ujema s starim  standardom. </a:t>
            </a:r>
          </a:p>
          <a:p>
            <a:pPr marL="274320" indent="-274320">
              <a:buClr>
                <a:schemeClr val="accent3"/>
              </a:buClr>
              <a:buFont typeface="Wingdings 2"/>
              <a:buChar char=""/>
              <a:defRPr/>
            </a:pPr>
            <a:r>
              <a:rPr lang="sl-SI" sz="2600" dirty="0" smtClean="0"/>
              <a:t>Naslednji znaki kodirajo pismenke, potrebne za zapis grščine, cirilice, armenščine, hebrejščine, arabščine, </a:t>
            </a:r>
            <a:r>
              <a:rPr lang="sl-SI" sz="2600" dirty="0" err="1" smtClean="0"/>
              <a:t>devanagarija</a:t>
            </a:r>
            <a:r>
              <a:rPr lang="sl-SI" sz="2600" dirty="0" smtClean="0"/>
              <a:t>, </a:t>
            </a:r>
            <a:r>
              <a:rPr lang="sl-SI" sz="2600" dirty="0" err="1" smtClean="0"/>
              <a:t>bengalščine</a:t>
            </a:r>
            <a:r>
              <a:rPr lang="sl-SI" sz="2600" dirty="0" smtClean="0"/>
              <a:t>, </a:t>
            </a:r>
            <a:r>
              <a:rPr lang="sl-SI" sz="2600" dirty="0" err="1" smtClean="0"/>
              <a:t>gurmukščine</a:t>
            </a:r>
            <a:r>
              <a:rPr lang="sl-SI" sz="2600" dirty="0" smtClean="0"/>
              <a:t>, </a:t>
            </a:r>
            <a:r>
              <a:rPr lang="sl-SI" sz="2600" dirty="0" err="1" smtClean="0"/>
              <a:t>orijščine</a:t>
            </a:r>
            <a:r>
              <a:rPr lang="sl-SI" sz="2600" dirty="0" smtClean="0"/>
              <a:t>, tamilščine, tajščine, </a:t>
            </a:r>
            <a:r>
              <a:rPr lang="sl-SI" sz="2600" dirty="0" err="1" smtClean="0"/>
              <a:t>laoščine</a:t>
            </a:r>
            <a:r>
              <a:rPr lang="sl-SI" sz="2600" dirty="0" smtClean="0"/>
              <a:t>, gruzijščine, tibetanščine, japonske </a:t>
            </a:r>
            <a:r>
              <a:rPr lang="sl-SI" sz="2600" dirty="0" err="1" smtClean="0"/>
              <a:t>katakane</a:t>
            </a:r>
            <a:r>
              <a:rPr lang="sl-SI" sz="2600" dirty="0" smtClean="0"/>
              <a:t>, celoten nabor korejskih </a:t>
            </a:r>
            <a:r>
              <a:rPr lang="sl-SI" sz="2600" dirty="0" err="1" smtClean="0"/>
              <a:t>hangulskih</a:t>
            </a:r>
            <a:r>
              <a:rPr lang="sl-SI" sz="2600" dirty="0" smtClean="0"/>
              <a:t> pismenk in </a:t>
            </a:r>
            <a:r>
              <a:rPr lang="sl-SI" sz="2600" dirty="0" err="1" smtClean="0"/>
              <a:t>unificiranih</a:t>
            </a:r>
            <a:r>
              <a:rPr lang="sl-SI" sz="2600" dirty="0" smtClean="0"/>
              <a:t> kitajsko/japonsko/korejskih (CJK).</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NOVI STANDARD: UNICODE (16 bit za vsak znak)  2</a:t>
            </a:r>
            <a:r>
              <a:rPr lang="sl-SI" baseline="30000" dirty="0" smtClean="0"/>
              <a:t>16</a:t>
            </a:r>
            <a:r>
              <a:rPr lang="sl-SI" dirty="0" smtClean="0"/>
              <a:t>= 65.536</a:t>
            </a:r>
            <a:endParaRPr lang="sl-SI" baseline="30000" dirty="0" smtClean="0"/>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endParaRPr lang="sl-SI" dirty="0"/>
          </a:p>
        </p:txBody>
      </p:sp>
    </p:spTree>
    <p:extLst>
      <p:ext uri="{BB962C8B-B14F-4D97-AF65-F5344CB8AC3E}">
        <p14:creationId xmlns:p14="http://schemas.microsoft.com/office/powerpoint/2010/main" val="1364101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Naslov 1"/>
          <p:cNvSpPr>
            <a:spLocks noGrp="1"/>
          </p:cNvSpPr>
          <p:nvPr>
            <p:ph type="title"/>
          </p:nvPr>
        </p:nvSpPr>
        <p:spPr>
          <a:xfrm>
            <a:off x="1979612" y="704850"/>
            <a:ext cx="8229600" cy="1143000"/>
          </a:xfrm>
        </p:spPr>
        <p:txBody>
          <a:bodyPr/>
          <a:lstStyle/>
          <a:p>
            <a:pPr eaLnBrk="1" hangingPunct="1"/>
            <a:r>
              <a:rPr lang="sl-SI" altLang="en-US" smtClean="0"/>
              <a:t>ZAPIS ŠTEVIL</a:t>
            </a:r>
          </a:p>
        </p:txBody>
      </p:sp>
      <p:sp>
        <p:nvSpPr>
          <p:cNvPr id="90115" name="Ograda vsebine 2"/>
          <p:cNvSpPr>
            <a:spLocks noGrp="1"/>
          </p:cNvSpPr>
          <p:nvPr>
            <p:ph sz="half" idx="1"/>
          </p:nvPr>
        </p:nvSpPr>
        <p:spPr>
          <a:xfrm>
            <a:off x="1979612" y="1920875"/>
            <a:ext cx="4038600" cy="4433888"/>
          </a:xfrm>
        </p:spPr>
        <p:txBody>
          <a:bodyPr/>
          <a:lstStyle/>
          <a:p>
            <a:pPr eaLnBrk="1" hangingPunct="1"/>
            <a:r>
              <a:rPr lang="sl-SI" altLang="en-US" smtClean="0"/>
              <a:t>Cela števila zapišemo z nizom ničel in enic.</a:t>
            </a:r>
          </a:p>
          <a:p>
            <a:pPr eaLnBrk="1" hangingPunct="1"/>
            <a:endParaRPr lang="sl-SI" altLang="en-US" smtClean="0"/>
          </a:p>
          <a:p>
            <a:pPr eaLnBrk="1" hangingPunct="1"/>
            <a:r>
              <a:rPr lang="sl-SI" altLang="en-US" smtClean="0"/>
              <a:t>Številko v desetiškem sistemu pretvorimo v dvojiški sistem.</a:t>
            </a:r>
          </a:p>
        </p:txBody>
      </p:sp>
      <p:sp>
        <p:nvSpPr>
          <p:cNvPr id="90116" name="Ograda vsebine 3"/>
          <p:cNvSpPr>
            <a:spLocks noGrp="1"/>
          </p:cNvSpPr>
          <p:nvPr>
            <p:ph sz="half" idx="2"/>
          </p:nvPr>
        </p:nvSpPr>
        <p:spPr>
          <a:xfrm>
            <a:off x="6170612" y="1920875"/>
            <a:ext cx="4038600" cy="4433888"/>
          </a:xfrm>
        </p:spPr>
        <p:txBody>
          <a:bodyPr/>
          <a:lstStyle/>
          <a:p>
            <a:pPr eaLnBrk="1" hangingPunct="1"/>
            <a:r>
              <a:rPr lang="sl-SI" altLang="en-US" smtClean="0"/>
              <a:t>Primer:</a:t>
            </a:r>
          </a:p>
          <a:p>
            <a:pPr eaLnBrk="1" hangingPunct="1"/>
            <a:r>
              <a:rPr lang="sl-SI" altLang="en-US" smtClean="0"/>
              <a:t>11 = ? V dvojiškem</a:t>
            </a:r>
          </a:p>
          <a:p>
            <a:pPr eaLnBrk="1" hangingPunct="1"/>
            <a:endParaRPr lang="sl-SI" altLang="en-US" smtClean="0"/>
          </a:p>
          <a:p>
            <a:pPr eaLnBrk="1" hangingPunct="1"/>
            <a:r>
              <a:rPr lang="sl-SI" altLang="en-US" smtClean="0"/>
              <a:t>11 : 2 = 5, ost.:1</a:t>
            </a:r>
          </a:p>
          <a:p>
            <a:pPr eaLnBrk="1" hangingPunct="1"/>
            <a:r>
              <a:rPr lang="sl-SI" altLang="en-US" smtClean="0"/>
              <a:t>  5 : 2 = 2, ost.: 1</a:t>
            </a:r>
          </a:p>
          <a:p>
            <a:pPr eaLnBrk="1" hangingPunct="1"/>
            <a:r>
              <a:rPr lang="sl-SI" altLang="en-US" smtClean="0"/>
              <a:t>  2 : 2 = 1, ost.: 0</a:t>
            </a:r>
          </a:p>
          <a:p>
            <a:pPr eaLnBrk="1" hangingPunct="1"/>
            <a:r>
              <a:rPr lang="sl-SI" altLang="en-US" smtClean="0"/>
              <a:t>  1 : 2 = 0, ost.: 1</a:t>
            </a:r>
          </a:p>
          <a:p>
            <a:pPr eaLnBrk="1" hangingPunct="1"/>
            <a:r>
              <a:rPr lang="sl-SI" altLang="en-US" smtClean="0"/>
              <a:t>Rezultat: 1011</a:t>
            </a:r>
          </a:p>
        </p:txBody>
      </p:sp>
    </p:spTree>
    <p:extLst>
      <p:ext uri="{BB962C8B-B14F-4D97-AF65-F5344CB8AC3E}">
        <p14:creationId xmlns:p14="http://schemas.microsoft.com/office/powerpoint/2010/main" val="3765820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Naslov 6"/>
          <p:cNvSpPr>
            <a:spLocks noGrp="1"/>
          </p:cNvSpPr>
          <p:nvPr>
            <p:ph type="title"/>
          </p:nvPr>
        </p:nvSpPr>
        <p:spPr>
          <a:xfrm>
            <a:off x="1979612" y="704850"/>
            <a:ext cx="8229600" cy="1143000"/>
          </a:xfrm>
        </p:spPr>
        <p:txBody>
          <a:bodyPr/>
          <a:lstStyle/>
          <a:p>
            <a:pPr eaLnBrk="1" hangingPunct="1"/>
            <a:r>
              <a:rPr lang="sl-SI" altLang="en-US" smtClean="0"/>
              <a:t>ZAPIS ŠTEVIL - primer</a:t>
            </a:r>
          </a:p>
        </p:txBody>
      </p:sp>
      <p:sp>
        <p:nvSpPr>
          <p:cNvPr id="91140" name="Ograda besedila 8"/>
          <p:cNvSpPr>
            <a:spLocks noGrp="1"/>
          </p:cNvSpPr>
          <p:nvPr>
            <p:ph type="body" sz="half" idx="3"/>
          </p:nvPr>
        </p:nvSpPr>
        <p:spPr>
          <a:xfrm>
            <a:off x="6167438" y="1860550"/>
            <a:ext cx="4041775" cy="654050"/>
          </a:xfrm>
        </p:spPr>
        <p:txBody>
          <a:bodyPr/>
          <a:lstStyle/>
          <a:p>
            <a:pPr eaLnBrk="1" hangingPunct="1"/>
            <a:r>
              <a:rPr lang="sl-SI" altLang="en-US" smtClean="0"/>
              <a:t>16</a:t>
            </a:r>
            <a:r>
              <a:rPr lang="sl-SI" altLang="en-US" baseline="-25000" smtClean="0"/>
              <a:t>10</a:t>
            </a:r>
            <a:r>
              <a:rPr lang="sl-SI" altLang="en-US" smtClean="0"/>
              <a:t>=10000</a:t>
            </a:r>
            <a:r>
              <a:rPr lang="sl-SI" altLang="en-US" baseline="-25000" smtClean="0"/>
              <a:t>2</a:t>
            </a:r>
          </a:p>
        </p:txBody>
      </p:sp>
      <p:sp>
        <p:nvSpPr>
          <p:cNvPr id="91142" name="Ograda vsebine 9"/>
          <p:cNvSpPr>
            <a:spLocks noGrp="1"/>
          </p:cNvSpPr>
          <p:nvPr>
            <p:ph sz="quarter" idx="4"/>
          </p:nvPr>
        </p:nvSpPr>
        <p:spPr>
          <a:xfrm>
            <a:off x="6167438" y="2514601"/>
            <a:ext cx="4041775" cy="3846513"/>
          </a:xfrm>
        </p:spPr>
        <p:txBody>
          <a:bodyPr>
            <a:normAutofit lnSpcReduction="10000"/>
          </a:bodyPr>
          <a:lstStyle/>
          <a:p>
            <a:pPr eaLnBrk="1" hangingPunct="1"/>
            <a:endParaRPr lang="sl-SI" altLang="en-US" smtClean="0"/>
          </a:p>
          <a:p>
            <a:pPr eaLnBrk="1" hangingPunct="1"/>
            <a:r>
              <a:rPr lang="sl-SI" altLang="en-US" smtClean="0"/>
              <a:t>16:2 = 8 + </a:t>
            </a:r>
            <a:r>
              <a:rPr lang="sl-SI" altLang="en-US" b="1" smtClean="0"/>
              <a:t>0</a:t>
            </a:r>
            <a:r>
              <a:rPr lang="sl-SI" altLang="en-US" smtClean="0"/>
              <a:t>   </a:t>
            </a:r>
          </a:p>
          <a:p>
            <a:pPr eaLnBrk="1" hangingPunct="1"/>
            <a:r>
              <a:rPr lang="sl-SI" altLang="en-US" smtClean="0"/>
              <a:t>  8:2 = 4 + </a:t>
            </a:r>
            <a:r>
              <a:rPr lang="sl-SI" altLang="en-US" b="1" smtClean="0"/>
              <a:t>0</a:t>
            </a:r>
            <a:endParaRPr lang="sl-SI" altLang="en-US" smtClean="0"/>
          </a:p>
          <a:p>
            <a:pPr eaLnBrk="1" hangingPunct="1"/>
            <a:r>
              <a:rPr lang="sl-SI" altLang="en-US" smtClean="0"/>
              <a:t>  4:2 = 2 + </a:t>
            </a:r>
            <a:r>
              <a:rPr lang="sl-SI" altLang="en-US" b="1" smtClean="0"/>
              <a:t>0</a:t>
            </a:r>
            <a:endParaRPr lang="sl-SI" altLang="en-US" smtClean="0"/>
          </a:p>
          <a:p>
            <a:pPr eaLnBrk="1" hangingPunct="1"/>
            <a:r>
              <a:rPr lang="sl-SI" altLang="en-US" smtClean="0"/>
              <a:t>  2:2 = 1 + </a:t>
            </a:r>
            <a:r>
              <a:rPr lang="sl-SI" altLang="en-US" b="1" smtClean="0"/>
              <a:t>0</a:t>
            </a:r>
            <a:endParaRPr lang="sl-SI" altLang="en-US" smtClean="0"/>
          </a:p>
          <a:p>
            <a:pPr eaLnBrk="1" hangingPunct="1"/>
            <a:r>
              <a:rPr lang="sl-SI" altLang="en-US" smtClean="0"/>
              <a:t>  1:2 = 0 + </a:t>
            </a:r>
            <a:r>
              <a:rPr lang="sl-SI" altLang="en-US" b="1" smtClean="0"/>
              <a:t>1</a:t>
            </a:r>
            <a:endParaRPr lang="sl-SI" altLang="en-US" smtClean="0"/>
          </a:p>
          <a:p>
            <a:pPr eaLnBrk="1" hangingPunct="1"/>
            <a:endParaRPr lang="sl-SI" altLang="en-US" smtClean="0"/>
          </a:p>
          <a:p>
            <a:pPr eaLnBrk="1" hangingPunct="1"/>
            <a:r>
              <a:rPr lang="sl-SI" altLang="en-US" smtClean="0"/>
              <a:t>Rezultat: 10000</a:t>
            </a:r>
          </a:p>
        </p:txBody>
      </p:sp>
    </p:spTree>
    <p:extLst>
      <p:ext uri="{BB962C8B-B14F-4D97-AF65-F5344CB8AC3E}">
        <p14:creationId xmlns:p14="http://schemas.microsoft.com/office/powerpoint/2010/main" val="782275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smtClean="0"/>
              <a:t>RAČUNALNIŠKA GRAFIKA</a:t>
            </a:r>
            <a:endParaRPr lang="en-US" dirty="0"/>
          </a:p>
        </p:txBody>
      </p:sp>
    </p:spTree>
    <p:extLst>
      <p:ext uri="{BB962C8B-B14F-4D97-AF65-F5344CB8AC3E}">
        <p14:creationId xmlns:p14="http://schemas.microsoft.com/office/powerpoint/2010/main" val="761512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aslov 1"/>
          <p:cNvSpPr>
            <a:spLocks noGrp="1"/>
          </p:cNvSpPr>
          <p:nvPr>
            <p:ph type="title"/>
          </p:nvPr>
        </p:nvSpPr>
        <p:spPr>
          <a:xfrm>
            <a:off x="2206625" y="333375"/>
            <a:ext cx="8229600" cy="1143000"/>
          </a:xfrm>
        </p:spPr>
        <p:txBody>
          <a:bodyPr/>
          <a:lstStyle/>
          <a:p>
            <a:pPr eaLnBrk="1" hangingPunct="1"/>
            <a:r>
              <a:rPr lang="sl-SI" altLang="en-US" smtClean="0"/>
              <a:t>ZAPIS SLIK</a:t>
            </a:r>
          </a:p>
        </p:txBody>
      </p:sp>
      <p:sp>
        <p:nvSpPr>
          <p:cNvPr id="93187" name="Ograda vsebine 4"/>
          <p:cNvSpPr>
            <a:spLocks noGrp="1"/>
          </p:cNvSpPr>
          <p:nvPr>
            <p:ph idx="1"/>
          </p:nvPr>
        </p:nvSpPr>
        <p:spPr>
          <a:xfrm>
            <a:off x="1773932" y="1700807"/>
            <a:ext cx="9782801" cy="4347567"/>
          </a:xfrm>
        </p:spPr>
        <p:txBody>
          <a:bodyPr/>
          <a:lstStyle/>
          <a:p>
            <a:pPr eaLnBrk="1" hangingPunct="1"/>
            <a:r>
              <a:rPr lang="sl-SI" altLang="en-US" sz="2400" dirty="0" smtClean="0"/>
              <a:t>Slike so v računalniku shranjene tako, da razdeljena na slikovne točke ali </a:t>
            </a:r>
            <a:r>
              <a:rPr lang="sl-SI" altLang="en-US" sz="2400" dirty="0" err="1" smtClean="0"/>
              <a:t>piksle</a:t>
            </a:r>
            <a:r>
              <a:rPr lang="sl-SI" altLang="en-US" sz="2400" dirty="0" smtClean="0"/>
              <a:t>.</a:t>
            </a:r>
          </a:p>
          <a:p>
            <a:pPr eaLnBrk="1" hangingPunct="1"/>
            <a:r>
              <a:rPr lang="sl-SI" altLang="en-US" sz="2400" dirty="0" smtClean="0"/>
              <a:t>Vsak </a:t>
            </a:r>
            <a:r>
              <a:rPr lang="sl-SI" altLang="en-US" sz="2400" dirty="0" err="1" smtClean="0"/>
              <a:t>piksel</a:t>
            </a:r>
            <a:r>
              <a:rPr lang="sl-SI" altLang="en-US" sz="2400" dirty="0" smtClean="0"/>
              <a:t> žari na zaslonu v določeni barvi.</a:t>
            </a:r>
          </a:p>
          <a:p>
            <a:pPr eaLnBrk="1" hangingPunct="1"/>
            <a:r>
              <a:rPr lang="sl-SI" altLang="en-US" sz="2400" dirty="0" smtClean="0"/>
              <a:t>Taki sliki rečemo BITNA SLIKA.</a:t>
            </a:r>
          </a:p>
          <a:p>
            <a:pPr eaLnBrk="1" hangingPunct="1"/>
            <a:r>
              <a:rPr lang="sl-SI" altLang="en-US" sz="2400" dirty="0" smtClean="0"/>
              <a:t>Več kot je </a:t>
            </a:r>
            <a:r>
              <a:rPr lang="sl-SI" altLang="en-US" sz="2400" dirty="0" err="1" smtClean="0"/>
              <a:t>pikslov</a:t>
            </a:r>
            <a:r>
              <a:rPr lang="sl-SI" altLang="en-US" sz="2400" dirty="0" smtClean="0"/>
              <a:t> kvalitetnejša je slika.</a:t>
            </a:r>
          </a:p>
          <a:p>
            <a:pPr eaLnBrk="1" hangingPunct="1">
              <a:buFont typeface="Wingdings 2" panose="05020102010507070707" pitchFamily="18" charset="2"/>
              <a:buNone/>
            </a:pPr>
            <a:endParaRPr lang="sl-SI" altLang="en-US" dirty="0" smtClean="0"/>
          </a:p>
          <a:p>
            <a:pPr eaLnBrk="1" hangingPunct="1"/>
            <a:endParaRPr lang="sl-SI" altLang="en-US" dirty="0" smtClean="0"/>
          </a:p>
        </p:txBody>
      </p:sp>
      <p:pic>
        <p:nvPicPr>
          <p:cNvPr id="1026" name="Picture 2" descr="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9956" y="4365104"/>
            <a:ext cx="2988808" cy="2197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484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aslov 1"/>
          <p:cNvSpPr>
            <a:spLocks noGrp="1"/>
          </p:cNvSpPr>
          <p:nvPr>
            <p:ph type="title"/>
          </p:nvPr>
        </p:nvSpPr>
        <p:spPr>
          <a:xfrm>
            <a:off x="1984216" y="260648"/>
            <a:ext cx="8229600" cy="1143000"/>
          </a:xfrm>
        </p:spPr>
        <p:txBody>
          <a:bodyPr/>
          <a:lstStyle/>
          <a:p>
            <a:r>
              <a:rPr lang="sl-SI" altLang="en-US" dirty="0"/>
              <a:t>LASTNOSTI BITNIH </a:t>
            </a:r>
            <a:r>
              <a:rPr lang="sl-SI" altLang="en-US" dirty="0" smtClean="0"/>
              <a:t>SLIK</a:t>
            </a:r>
          </a:p>
        </p:txBody>
      </p:sp>
      <p:sp>
        <p:nvSpPr>
          <p:cNvPr id="93187" name="Ograda vsebine 4"/>
          <p:cNvSpPr>
            <a:spLocks noGrp="1"/>
          </p:cNvSpPr>
          <p:nvPr>
            <p:ph idx="1"/>
          </p:nvPr>
        </p:nvSpPr>
        <p:spPr>
          <a:xfrm>
            <a:off x="1773932" y="1700807"/>
            <a:ext cx="9782801" cy="4347567"/>
          </a:xfrm>
        </p:spPr>
        <p:txBody>
          <a:bodyPr/>
          <a:lstStyle/>
          <a:p>
            <a:r>
              <a:rPr lang="sl-SI" altLang="en-US" sz="2000" dirty="0" smtClean="0"/>
              <a:t>Kvaliteta </a:t>
            </a:r>
            <a:r>
              <a:rPr lang="sl-SI" altLang="en-US" sz="2000" dirty="0"/>
              <a:t>prikaza bitnih slik je odvisna od ločljivosti</a:t>
            </a:r>
            <a:r>
              <a:rPr lang="sl-SI" altLang="en-US" sz="2000" dirty="0" smtClean="0"/>
              <a:t>.</a:t>
            </a:r>
          </a:p>
          <a:p>
            <a:r>
              <a:rPr lang="sl-SI" altLang="en-US" sz="2000" dirty="0" smtClean="0"/>
              <a:t>Ločljivost </a:t>
            </a:r>
            <a:r>
              <a:rPr lang="sl-SI" altLang="en-US" sz="2000" dirty="0"/>
              <a:t>(resolucija) se nanaša na število pik (</a:t>
            </a:r>
            <a:r>
              <a:rPr lang="sl-SI" altLang="en-US" sz="2000" dirty="0" err="1"/>
              <a:t>pixlov</a:t>
            </a:r>
            <a:r>
              <a:rPr lang="sl-SI" altLang="en-US" sz="2000" dirty="0"/>
              <a:t>), ki sestavljajo sliko in se običajno označuje kot </a:t>
            </a:r>
            <a:r>
              <a:rPr lang="sl-SI" altLang="en-US" sz="2000" dirty="0" err="1"/>
              <a:t>dpi</a:t>
            </a:r>
            <a:r>
              <a:rPr lang="sl-SI" altLang="en-US" sz="2000" dirty="0"/>
              <a:t> (</a:t>
            </a:r>
            <a:r>
              <a:rPr lang="sl-SI" altLang="en-US" sz="2000" dirty="0" err="1"/>
              <a:t>dots</a:t>
            </a:r>
            <a:r>
              <a:rPr lang="sl-SI" altLang="en-US" sz="2000" dirty="0"/>
              <a:t> per inch – pik na inč) ali </a:t>
            </a:r>
            <a:r>
              <a:rPr lang="sl-SI" altLang="en-US" sz="2000" dirty="0" err="1"/>
              <a:t>ppi</a:t>
            </a:r>
            <a:r>
              <a:rPr lang="sl-SI" altLang="en-US" sz="2000" dirty="0"/>
              <a:t> (</a:t>
            </a:r>
            <a:r>
              <a:rPr lang="sl-SI" altLang="en-US" sz="2000" dirty="0" err="1"/>
              <a:t>pixlov</a:t>
            </a:r>
            <a:r>
              <a:rPr lang="sl-SI" altLang="en-US" sz="2000" dirty="0"/>
              <a:t> na inč). </a:t>
            </a:r>
            <a:endParaRPr lang="sl-SI" altLang="en-US" sz="2000" dirty="0" smtClean="0"/>
          </a:p>
          <a:p>
            <a:r>
              <a:rPr lang="sl-SI" altLang="en-US" sz="2000" dirty="0" smtClean="0"/>
              <a:t>Slika</a:t>
            </a:r>
            <a:r>
              <a:rPr lang="sl-SI" altLang="en-US" sz="2000" dirty="0"/>
              <a:t>, ki jo prikazuje zaslon monitorja, je resolucije 72 ali 96 </a:t>
            </a:r>
            <a:r>
              <a:rPr lang="sl-SI" altLang="en-US" sz="2000" dirty="0" err="1"/>
              <a:t>ppi</a:t>
            </a:r>
            <a:r>
              <a:rPr lang="sl-SI" altLang="en-US" sz="2000" dirty="0"/>
              <a:t>. </a:t>
            </a:r>
            <a:endParaRPr lang="sl-SI" altLang="en-US" sz="2000" dirty="0" smtClean="0"/>
          </a:p>
          <a:p>
            <a:r>
              <a:rPr lang="sl-SI" altLang="en-US" sz="2000" dirty="0" smtClean="0"/>
              <a:t>Vendar </a:t>
            </a:r>
            <a:r>
              <a:rPr lang="sl-SI" altLang="en-US" sz="2000" dirty="0"/>
              <a:t>pa za tiskanje bitnih slik tiskalnik potrebuje veliko več podatkov o sliki, kot jih potrebuje monitor.  Običajni tiskalnik za tisk potrebuje vsaj 150-300 </a:t>
            </a:r>
            <a:r>
              <a:rPr lang="sl-SI" altLang="en-US" sz="2000" dirty="0" err="1"/>
              <a:t>ppi</a:t>
            </a:r>
            <a:r>
              <a:rPr lang="sl-SI" altLang="en-US" sz="2000" dirty="0"/>
              <a:t>. </a:t>
            </a:r>
            <a:endParaRPr lang="sl-SI" altLang="en-US" dirty="0" smtClean="0"/>
          </a:p>
        </p:txBody>
      </p:sp>
      <p:pic>
        <p:nvPicPr>
          <p:cNvPr id="5" name="Picture 2" descr="http://www.elektronika-ldis.uni-mb.si/arthur1/Praktikum%20IIa/Praktikum/SLIKA/Image5.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5940" y="4293096"/>
            <a:ext cx="6120680" cy="212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261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Naslov 1"/>
          <p:cNvSpPr>
            <a:spLocks noGrp="1"/>
          </p:cNvSpPr>
          <p:nvPr>
            <p:ph type="title"/>
          </p:nvPr>
        </p:nvSpPr>
        <p:spPr>
          <a:xfrm>
            <a:off x="2206625" y="333375"/>
            <a:ext cx="8229600" cy="1143000"/>
          </a:xfrm>
        </p:spPr>
        <p:txBody>
          <a:bodyPr/>
          <a:lstStyle/>
          <a:p>
            <a:pPr eaLnBrk="1" hangingPunct="1"/>
            <a:r>
              <a:rPr lang="sl-SI" altLang="en-US" smtClean="0"/>
              <a:t>ZAPIS SLIK</a:t>
            </a:r>
          </a:p>
        </p:txBody>
      </p:sp>
      <p:sp>
        <p:nvSpPr>
          <p:cNvPr id="95235" name="Ograda vsebine 4"/>
          <p:cNvSpPr>
            <a:spLocks noGrp="1"/>
          </p:cNvSpPr>
          <p:nvPr>
            <p:ph idx="1"/>
          </p:nvPr>
        </p:nvSpPr>
        <p:spPr>
          <a:xfrm>
            <a:off x="3879851" y="1857375"/>
            <a:ext cx="6586537" cy="4389438"/>
          </a:xfrm>
        </p:spPr>
        <p:txBody>
          <a:bodyPr/>
          <a:lstStyle/>
          <a:p>
            <a:pPr eaLnBrk="1" hangingPunct="1">
              <a:buFont typeface="Wingdings 2" panose="05020102010507070707" pitchFamily="18" charset="2"/>
              <a:buNone/>
            </a:pPr>
            <a:endParaRPr lang="sl-SI" altLang="en-US" smtClean="0"/>
          </a:p>
          <a:p>
            <a:pPr eaLnBrk="1" hangingPunct="1"/>
            <a:r>
              <a:rPr lang="sl-SI" altLang="en-US" smtClean="0"/>
              <a:t>Monokromatsko (1 bit – črno ali belo)</a:t>
            </a:r>
          </a:p>
          <a:p>
            <a:pPr eaLnBrk="1" hangingPunct="1"/>
            <a:endParaRPr lang="sl-SI" altLang="en-US" smtClean="0"/>
          </a:p>
          <a:p>
            <a:pPr eaLnBrk="1" hangingPunct="1"/>
            <a:endParaRPr lang="sl-SI" altLang="en-US" smtClean="0"/>
          </a:p>
          <a:p>
            <a:pPr eaLnBrk="1" hangingPunct="1"/>
            <a:endParaRPr lang="sl-SI" altLang="en-US" smtClean="0"/>
          </a:p>
          <a:p>
            <a:pPr eaLnBrk="1" hangingPunct="1"/>
            <a:endParaRPr lang="sl-SI" altLang="en-US" smtClean="0"/>
          </a:p>
          <a:p>
            <a:pPr eaLnBrk="1" hangingPunct="1"/>
            <a:r>
              <a:rPr lang="sl-SI" altLang="en-US" smtClean="0"/>
              <a:t>16 barv (4 bitna slika)</a:t>
            </a:r>
          </a:p>
        </p:txBody>
      </p:sp>
      <p:pic>
        <p:nvPicPr>
          <p:cNvPr id="95238" name="Slika 7" descr="s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51037" y="4214814"/>
            <a:ext cx="173355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39" name="Slika 8" descr="s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22476" y="2071689"/>
            <a:ext cx="1728787" cy="150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5946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79612" y="428625"/>
            <a:ext cx="8229600" cy="857250"/>
          </a:xfrm>
        </p:spPr>
        <p:txBody>
          <a:bodyPr>
            <a:normAutofit fontScale="90000"/>
          </a:bodyPr>
          <a:lstStyle/>
          <a:p>
            <a:pPr>
              <a:defRPr/>
            </a:pPr>
            <a:r>
              <a:rPr lang="sl-SI" dirty="0" smtClean="0"/>
              <a:t>ZVEZNI ALI ANALOGNI </a:t>
            </a:r>
            <a:br>
              <a:rPr lang="sl-SI" dirty="0" smtClean="0"/>
            </a:br>
            <a:r>
              <a:rPr lang="sl-SI" dirty="0" smtClean="0"/>
              <a:t>ZAPIS  PODATKOV</a:t>
            </a:r>
            <a:endParaRPr lang="sl-SI" dirty="0"/>
          </a:p>
        </p:txBody>
      </p:sp>
      <p:sp>
        <p:nvSpPr>
          <p:cNvPr id="77827" name="Ograda besedila 5"/>
          <p:cNvSpPr>
            <a:spLocks noGrp="1"/>
          </p:cNvSpPr>
          <p:nvPr>
            <p:ph idx="1"/>
          </p:nvPr>
        </p:nvSpPr>
        <p:spPr/>
        <p:txBody>
          <a:bodyPr/>
          <a:lstStyle/>
          <a:p>
            <a:pPr algn="r" eaLnBrk="1" hangingPunct="1"/>
            <a:r>
              <a:rPr lang="sl-SI" altLang="en-US" sz="1800" b="1"/>
              <a:t>ZVEZNO ALI ANALOGNO</a:t>
            </a:r>
          </a:p>
          <a:p>
            <a:pPr eaLnBrk="1" hangingPunct="1"/>
            <a:r>
              <a:rPr lang="sl-SI" altLang="en-US" sz="1800"/>
              <a:t>V vsakdanjem življenju imamo pogosto opravka z zveznimi veličinami. </a:t>
            </a:r>
          </a:p>
          <a:p>
            <a:pPr eaLnBrk="1" hangingPunct="1"/>
            <a:r>
              <a:rPr lang="sl-SI" altLang="en-US" sz="1800"/>
              <a:t>To so na primer fizikalne veličine, ki lahko zavzamejo poljubno vrednost. </a:t>
            </a:r>
          </a:p>
          <a:p>
            <a:pPr eaLnBrk="1" hangingPunct="1"/>
            <a:r>
              <a:rPr lang="sl-SI" altLang="en-US" sz="1800"/>
              <a:t>To je povsem analogno temu, da imamo na premici in celo na daljici neskončno število točk. </a:t>
            </a:r>
          </a:p>
          <a:p>
            <a:pPr eaLnBrk="1" hangingPunct="1"/>
            <a:endParaRPr lang="sl-SI" altLang="en-US" sz="3000"/>
          </a:p>
        </p:txBody>
      </p:sp>
      <p:pic>
        <p:nvPicPr>
          <p:cNvPr id="77830" name="Picture 2" descr="http://colos.fri.uni-lj.si/ERI/INFORMATIKA/Podatki_in_informacije/zvezni_diskretni_podatki_files/image00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4188" y="3860800"/>
            <a:ext cx="4500563" cy="242728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797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Naslov 1"/>
          <p:cNvSpPr>
            <a:spLocks noGrp="1"/>
          </p:cNvSpPr>
          <p:nvPr>
            <p:ph type="title"/>
          </p:nvPr>
        </p:nvSpPr>
        <p:spPr>
          <a:xfrm>
            <a:off x="1979612" y="428625"/>
            <a:ext cx="8229600" cy="857250"/>
          </a:xfrm>
        </p:spPr>
        <p:txBody>
          <a:bodyPr/>
          <a:lstStyle/>
          <a:p>
            <a:r>
              <a:rPr lang="sl-SI" altLang="en-US" smtClean="0"/>
              <a:t>ZAPIS SLIK</a:t>
            </a:r>
          </a:p>
        </p:txBody>
      </p:sp>
      <p:sp>
        <p:nvSpPr>
          <p:cNvPr id="94211" name="Ograda vsebine 2"/>
          <p:cNvSpPr>
            <a:spLocks noGrp="1"/>
          </p:cNvSpPr>
          <p:nvPr>
            <p:ph idx="1"/>
          </p:nvPr>
        </p:nvSpPr>
        <p:spPr>
          <a:xfrm>
            <a:off x="1917948" y="1916832"/>
            <a:ext cx="5753794" cy="4389437"/>
          </a:xfrm>
        </p:spPr>
        <p:txBody>
          <a:bodyPr/>
          <a:lstStyle/>
          <a:p>
            <a:r>
              <a:rPr lang="sl-SI" altLang="en-US" dirty="0" smtClean="0"/>
              <a:t>Opis barve slike s:</a:t>
            </a:r>
          </a:p>
          <a:p>
            <a:endParaRPr lang="sl-SI" altLang="en-US" dirty="0" smtClean="0"/>
          </a:p>
          <a:p>
            <a:r>
              <a:rPr lang="sl-SI" altLang="en-US" dirty="0" smtClean="0"/>
              <a:t>4 biti  - 2</a:t>
            </a:r>
            <a:r>
              <a:rPr lang="sl-SI" altLang="en-US" baseline="30000" dirty="0" smtClean="0"/>
              <a:t>4</a:t>
            </a:r>
            <a:r>
              <a:rPr lang="sl-SI" altLang="en-US" dirty="0" smtClean="0"/>
              <a:t> = 16 barv</a:t>
            </a:r>
          </a:p>
          <a:p>
            <a:r>
              <a:rPr lang="sl-SI" altLang="en-US" dirty="0" smtClean="0"/>
              <a:t>8 biti – 2</a:t>
            </a:r>
            <a:r>
              <a:rPr lang="sl-SI" altLang="en-US" baseline="30000" dirty="0" smtClean="0"/>
              <a:t>8</a:t>
            </a:r>
            <a:r>
              <a:rPr lang="sl-SI" altLang="en-US" dirty="0" smtClean="0"/>
              <a:t> = 256 barv</a:t>
            </a:r>
          </a:p>
          <a:p>
            <a:r>
              <a:rPr lang="sl-SI" altLang="en-US" dirty="0" smtClean="0"/>
              <a:t>16 biti – 2</a:t>
            </a:r>
            <a:r>
              <a:rPr lang="sl-SI" altLang="en-US" baseline="30000" dirty="0" smtClean="0"/>
              <a:t>16</a:t>
            </a:r>
            <a:r>
              <a:rPr lang="sl-SI" altLang="en-US" dirty="0" smtClean="0"/>
              <a:t> = 65.536 barv</a:t>
            </a:r>
          </a:p>
          <a:p>
            <a:r>
              <a:rPr lang="sl-SI" altLang="en-US" dirty="0" smtClean="0"/>
              <a:t>24 biti – 2</a:t>
            </a:r>
            <a:r>
              <a:rPr lang="sl-SI" altLang="en-US" baseline="30000" dirty="0" smtClean="0"/>
              <a:t>24</a:t>
            </a:r>
            <a:r>
              <a:rPr lang="sl-SI" altLang="en-US" dirty="0" smtClean="0"/>
              <a:t> = 16.777.216 barv</a:t>
            </a:r>
          </a:p>
        </p:txBody>
      </p:sp>
    </p:spTree>
    <p:extLst>
      <p:ext uri="{BB962C8B-B14F-4D97-AF65-F5344CB8AC3E}">
        <p14:creationId xmlns:p14="http://schemas.microsoft.com/office/powerpoint/2010/main" val="3284632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Naslov 1"/>
          <p:cNvSpPr>
            <a:spLocks noGrp="1"/>
          </p:cNvSpPr>
          <p:nvPr>
            <p:ph type="title"/>
          </p:nvPr>
        </p:nvSpPr>
        <p:spPr>
          <a:xfrm>
            <a:off x="1979612" y="188913"/>
            <a:ext cx="8229600" cy="1143000"/>
          </a:xfrm>
        </p:spPr>
        <p:txBody>
          <a:bodyPr/>
          <a:lstStyle/>
          <a:p>
            <a:pPr eaLnBrk="1" hangingPunct="1"/>
            <a:r>
              <a:rPr lang="sl-SI" altLang="en-US" dirty="0" smtClean="0"/>
              <a:t>ZAPIS SLIK</a:t>
            </a:r>
          </a:p>
        </p:txBody>
      </p:sp>
      <p:sp>
        <p:nvSpPr>
          <p:cNvPr id="96259" name="Ograda vsebine 7"/>
          <p:cNvSpPr>
            <a:spLocks noGrp="1"/>
          </p:cNvSpPr>
          <p:nvPr>
            <p:ph idx="1"/>
          </p:nvPr>
        </p:nvSpPr>
        <p:spPr>
          <a:xfrm>
            <a:off x="1341884" y="1484314"/>
            <a:ext cx="6768752" cy="4840287"/>
          </a:xfrm>
        </p:spPr>
        <p:txBody>
          <a:bodyPr>
            <a:normAutofit lnSpcReduction="10000"/>
          </a:bodyPr>
          <a:lstStyle/>
          <a:p>
            <a:pPr eaLnBrk="1" hangingPunct="1">
              <a:buFont typeface="Wingdings 2" panose="05020102010507070707" pitchFamily="18" charset="2"/>
              <a:buNone/>
            </a:pPr>
            <a:r>
              <a:rPr lang="sl-SI" altLang="en-US" dirty="0" smtClean="0"/>
              <a:t>VEKTORSKA SLIKA </a:t>
            </a:r>
          </a:p>
          <a:p>
            <a:pPr eaLnBrk="1" hangingPunct="1"/>
            <a:r>
              <a:rPr lang="sl-SI" altLang="en-US" sz="2200" dirty="0"/>
              <a:t>je opisana z matematično definiranimi črtami oz. liki. </a:t>
            </a:r>
            <a:endParaRPr lang="sl-SI" altLang="en-US" sz="2200" dirty="0">
              <a:latin typeface="Arial" panose="020B0604020202020204" pitchFamily="34" charset="0"/>
            </a:endParaRPr>
          </a:p>
          <a:p>
            <a:pPr eaLnBrk="1" hangingPunct="1"/>
            <a:endParaRPr lang="sl-SI" altLang="en-US" sz="2200" dirty="0">
              <a:latin typeface="Arial" panose="020B0604020202020204" pitchFamily="34" charset="0"/>
            </a:endParaRPr>
          </a:p>
          <a:p>
            <a:pPr eaLnBrk="1" hangingPunct="1"/>
            <a:r>
              <a:rPr lang="sl-SI" altLang="en-US" sz="2200" dirty="0"/>
              <a:t>je bolj natančna, kar se vidi pri povečavah slike. </a:t>
            </a:r>
            <a:endParaRPr lang="sl-SI" altLang="en-US" sz="2200" dirty="0">
              <a:latin typeface="Arial" panose="020B0604020202020204" pitchFamily="34" charset="0"/>
            </a:endParaRPr>
          </a:p>
          <a:p>
            <a:pPr eaLnBrk="1" hangingPunct="1"/>
            <a:endParaRPr lang="sl-SI" altLang="en-US" sz="2200" dirty="0">
              <a:latin typeface="Arial" panose="020B0604020202020204" pitchFamily="34" charset="0"/>
            </a:endParaRPr>
          </a:p>
          <a:p>
            <a:pPr eaLnBrk="1" hangingPunct="1"/>
            <a:r>
              <a:rPr lang="sl-SI" altLang="en-US" sz="2200" dirty="0"/>
              <a:t>vsak lik je opisan s kontrolnimi točkami, </a:t>
            </a:r>
            <a:endParaRPr lang="sl-SI" altLang="en-US" sz="2200" dirty="0">
              <a:latin typeface="Arial" panose="020B0604020202020204" pitchFamily="34" charset="0"/>
            </a:endParaRPr>
          </a:p>
          <a:p>
            <a:pPr eaLnBrk="1" hangingPunct="1"/>
            <a:r>
              <a:rPr lang="sl-SI" altLang="en-US" sz="2200" dirty="0" smtClean="0"/>
              <a:t>na </a:t>
            </a:r>
            <a:r>
              <a:rPr lang="sl-SI" altLang="en-US" sz="2200" dirty="0"/>
              <a:t>primer ravna črta s krajiščema, krožnica s središčem in polmerom,</a:t>
            </a:r>
          </a:p>
          <a:p>
            <a:r>
              <a:rPr lang="sl-SI" sz="2200" dirty="0" smtClean="0"/>
              <a:t>s </a:t>
            </a:r>
            <a:r>
              <a:rPr lang="sl-SI" sz="2200" dirty="0"/>
              <a:t>kombinacijo črt in krivulj lahko narišemo različne predmete. Predmete lahko zapolnimo z barvo, barvnim prelivom ali celo z </a:t>
            </a:r>
            <a:r>
              <a:rPr lang="sl-SI" sz="2200" dirty="0" smtClean="0"/>
              <a:t>vzorcem.</a:t>
            </a:r>
            <a:endParaRPr lang="sl-SI" altLang="en-US" sz="2200" dirty="0"/>
          </a:p>
          <a:p>
            <a:pPr eaLnBrk="1" hangingPunct="1">
              <a:buFont typeface="Wingdings 2" panose="05020102010507070707" pitchFamily="18" charset="2"/>
              <a:buNone/>
            </a:pPr>
            <a:endParaRPr lang="sl-SI" altLang="en-US" dirty="0" smtClean="0"/>
          </a:p>
          <a:p>
            <a:pPr eaLnBrk="1" hangingPunct="1"/>
            <a:endParaRPr lang="sl-SI" altLang="en-US" dirty="0" smtClean="0"/>
          </a:p>
          <a:p>
            <a:pPr eaLnBrk="1" hangingPunct="1"/>
            <a:endParaRPr lang="sl-SI" altLang="en-US" dirty="0" smtClean="0"/>
          </a:p>
        </p:txBody>
      </p:sp>
      <p:pic>
        <p:nvPicPr>
          <p:cNvPr id="96263" name="Picture 4" descr="predmetni op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0164" y="188913"/>
            <a:ext cx="3469179" cy="2664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 name="Picture 2" descr="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8870" y="4725144"/>
            <a:ext cx="3976766" cy="1291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183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Ograda vsebine 7"/>
          <p:cNvSpPr>
            <a:spLocks noGrp="1"/>
          </p:cNvSpPr>
          <p:nvPr>
            <p:ph idx="1"/>
          </p:nvPr>
        </p:nvSpPr>
        <p:spPr>
          <a:xfrm>
            <a:off x="1593436" y="1484314"/>
            <a:ext cx="4931412" cy="4840287"/>
          </a:xfrm>
        </p:spPr>
        <p:txBody>
          <a:bodyPr>
            <a:normAutofit/>
          </a:bodyPr>
          <a:lstStyle/>
          <a:p>
            <a:pPr marL="0" indent="0">
              <a:buNone/>
            </a:pPr>
            <a:r>
              <a:rPr lang="sl-SI" altLang="en-US" sz="2200" dirty="0" smtClean="0"/>
              <a:t>Vektorske </a:t>
            </a:r>
            <a:r>
              <a:rPr lang="sl-SI" altLang="en-US" sz="2200" dirty="0"/>
              <a:t>risbe sestavlja množica geometrijskih oblik, kot so pravokotniki, krogi, krivulje in druge skupine predmetov. </a:t>
            </a:r>
            <a:endParaRPr lang="sl-SI" altLang="en-US" sz="2200" dirty="0" smtClean="0"/>
          </a:p>
          <a:p>
            <a:pPr marL="0" indent="0">
              <a:buNone/>
            </a:pPr>
            <a:r>
              <a:rPr lang="sl-SI" altLang="en-US" sz="2200" dirty="0" smtClean="0"/>
              <a:t>Programi </a:t>
            </a:r>
            <a:r>
              <a:rPr lang="sl-SI" altLang="en-US" sz="2200" dirty="0"/>
              <a:t>za risanje in urejanje vektorskih slik v datoteko shranjujejo navodila, kako naj bo slika </a:t>
            </a:r>
            <a:r>
              <a:rPr lang="sl-SI" altLang="en-US" sz="2200" dirty="0" smtClean="0"/>
              <a:t>narisana.</a:t>
            </a:r>
          </a:p>
          <a:p>
            <a:pPr marL="0" indent="0">
              <a:buNone/>
            </a:pPr>
            <a:r>
              <a:rPr lang="sl-SI" altLang="en-US" sz="2200" dirty="0" smtClean="0"/>
              <a:t> </a:t>
            </a:r>
            <a:endParaRPr lang="sl-SI" altLang="en-US" sz="2200" dirty="0"/>
          </a:p>
          <a:p>
            <a:pPr marL="0" indent="0">
              <a:buNone/>
            </a:pPr>
            <a:r>
              <a:rPr lang="sl-SI" altLang="en-US" sz="2200" dirty="0" smtClean="0"/>
              <a:t>To </a:t>
            </a:r>
            <a:r>
              <a:rPr lang="sl-SI" altLang="en-US" sz="2200" dirty="0"/>
              <a:t>je ključna razlika med bitnimi in vektorskimi slikami. Ker je vektorska slika matematično določena, jo lahko poljubno povečamo ali pomanjšamo, ne da bi pri tem izgubili kvaliteto slike. </a:t>
            </a:r>
            <a:endParaRPr lang="sl-SI" altLang="en-US" sz="2200" dirty="0" smtClean="0"/>
          </a:p>
          <a:p>
            <a:pPr marL="0" indent="0" eaLnBrk="1" hangingPunct="1">
              <a:buNone/>
            </a:pPr>
            <a:endParaRPr lang="sl-SI" altLang="en-US" dirty="0" smtClean="0"/>
          </a:p>
          <a:p>
            <a:pPr eaLnBrk="1" hangingPunct="1"/>
            <a:endParaRPr lang="sl-SI" altLang="en-US" dirty="0" smtClean="0"/>
          </a:p>
        </p:txBody>
      </p:sp>
      <p:sp>
        <p:nvSpPr>
          <p:cNvPr id="2" name="Naslov 1"/>
          <p:cNvSpPr>
            <a:spLocks noGrp="1"/>
          </p:cNvSpPr>
          <p:nvPr>
            <p:ph type="title"/>
          </p:nvPr>
        </p:nvSpPr>
        <p:spPr/>
        <p:txBody>
          <a:bodyPr/>
          <a:lstStyle/>
          <a:p>
            <a:r>
              <a:rPr lang="sl-SI" altLang="en-US" dirty="0"/>
              <a:t>VEKTORSKA SLIKA </a:t>
            </a:r>
            <a:endParaRPr lang="sl-SI" dirty="0"/>
          </a:p>
        </p:txBody>
      </p:sp>
      <p:pic>
        <p:nvPicPr>
          <p:cNvPr id="8" name="Picture 2" descr="http://colos.fri.uni-lj.si/ERI/INFORMATIKA/Podatki_in_informacije/SLIKOVNA_PREDSTAVITEV_INF/znacilnost_grafike_files/image009.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1756" y="1772816"/>
            <a:ext cx="5330949" cy="3995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318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Ograda vsebine 2"/>
          <p:cNvSpPr>
            <a:spLocks noGrp="1"/>
          </p:cNvSpPr>
          <p:nvPr>
            <p:ph idx="1"/>
          </p:nvPr>
        </p:nvSpPr>
        <p:spPr/>
        <p:txBody>
          <a:bodyPr/>
          <a:lstStyle/>
          <a:p>
            <a:pPr eaLnBrk="1" hangingPunct="1"/>
            <a:r>
              <a:rPr lang="sl-SI" altLang="en-US" dirty="0" smtClean="0"/>
              <a:t>Ker je vektorska grafika sestavljena iz objektov, ki so matematično opisani (črte, krivulje), se pri povečavi slike njihova kvaliteta ohrani.</a:t>
            </a:r>
          </a:p>
          <a:p>
            <a:pPr eaLnBrk="1" hangingPunct="1"/>
            <a:endParaRPr lang="sl-SI" altLang="en-US" dirty="0" smtClean="0"/>
          </a:p>
        </p:txBody>
      </p:sp>
      <p:pic>
        <p:nvPicPr>
          <p:cNvPr id="983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6263" y="3284538"/>
            <a:ext cx="2551113" cy="331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1" name="Picture 2"/>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4581526" y="4365626"/>
            <a:ext cx="1724025" cy="223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2" name="Picture 2"/>
          <p:cNvPicPr>
            <a:picLocks noChangeAspect="1" noChangeArrowheads="1"/>
          </p:cNvPicPr>
          <p:nvPr/>
        </p:nvPicPr>
        <p:blipFill>
          <a:blip r:embed="rId4" cstate="screen">
            <a:extLst>
              <a:ext uri="{28A0092B-C50C-407E-A947-70E740481C1C}">
                <a14:useLocalDpi xmlns:a14="http://schemas.microsoft.com/office/drawing/2010/main" val="0"/>
              </a:ext>
            </a:extLst>
          </a:blip>
          <a:srcRect/>
          <a:stretch>
            <a:fillRect/>
          </a:stretch>
        </p:blipFill>
        <p:spPr bwMode="auto">
          <a:xfrm>
            <a:off x="6381750" y="5516564"/>
            <a:ext cx="838200"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313" name="Picture 2"/>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389812" y="6092826"/>
            <a:ext cx="395288" cy="51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Naslov 1"/>
          <p:cNvSpPr>
            <a:spLocks noGrp="1"/>
          </p:cNvSpPr>
          <p:nvPr>
            <p:ph type="title"/>
          </p:nvPr>
        </p:nvSpPr>
        <p:spPr>
          <a:xfrm>
            <a:off x="1593436" y="177800"/>
            <a:ext cx="9782801" cy="1239837"/>
          </a:xfrm>
        </p:spPr>
        <p:txBody>
          <a:bodyPr/>
          <a:lstStyle/>
          <a:p>
            <a:r>
              <a:rPr lang="sl-SI" altLang="en-US" dirty="0"/>
              <a:t>VEKTORSKA SLIKA </a:t>
            </a:r>
            <a:endParaRPr lang="sl-SI" dirty="0"/>
          </a:p>
        </p:txBody>
      </p:sp>
    </p:spTree>
    <p:extLst>
      <p:ext uri="{BB962C8B-B14F-4D97-AF65-F5344CB8AC3E}">
        <p14:creationId xmlns:p14="http://schemas.microsoft.com/office/powerpoint/2010/main" val="131615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Ograda vsebine 2"/>
          <p:cNvSpPr>
            <a:spLocks noGrp="1"/>
          </p:cNvSpPr>
          <p:nvPr>
            <p:ph idx="1"/>
          </p:nvPr>
        </p:nvSpPr>
        <p:spPr/>
        <p:txBody>
          <a:bodyPr/>
          <a:lstStyle/>
          <a:p>
            <a:pPr marL="0" indent="0">
              <a:buNone/>
            </a:pPr>
            <a:r>
              <a:rPr lang="sl-SI" altLang="en-US" dirty="0"/>
              <a:t>Slabost vektorske slike je v tem, da mora le ta v primerjavi z bitno sliko ostati preprosta</a:t>
            </a:r>
            <a:r>
              <a:rPr lang="sl-SI" altLang="en-US" dirty="0" smtClean="0"/>
              <a:t>.</a:t>
            </a:r>
          </a:p>
          <a:p>
            <a:pPr marL="0" indent="0">
              <a:buNone/>
            </a:pPr>
            <a:r>
              <a:rPr lang="sl-SI" altLang="en-US" dirty="0" smtClean="0"/>
              <a:t>Vektorsko </a:t>
            </a:r>
            <a:r>
              <a:rPr lang="sl-SI" altLang="en-US" dirty="0"/>
              <a:t>risbo je nemogoče oblikovati tako, da bi do potankosti izgledala kot bitna slika. Ohranja nenaraven videz.</a:t>
            </a:r>
          </a:p>
          <a:p>
            <a:pPr eaLnBrk="1" hangingPunct="1"/>
            <a:endParaRPr lang="sl-SI" altLang="en-US" dirty="0" smtClean="0"/>
          </a:p>
        </p:txBody>
      </p:sp>
      <p:sp>
        <p:nvSpPr>
          <p:cNvPr id="10" name="Naslov 1"/>
          <p:cNvSpPr>
            <a:spLocks noGrp="1"/>
          </p:cNvSpPr>
          <p:nvPr>
            <p:ph type="title"/>
          </p:nvPr>
        </p:nvSpPr>
        <p:spPr>
          <a:xfrm>
            <a:off x="1593436" y="177800"/>
            <a:ext cx="9782801" cy="1239837"/>
          </a:xfrm>
        </p:spPr>
        <p:txBody>
          <a:bodyPr/>
          <a:lstStyle/>
          <a:p>
            <a:r>
              <a:rPr lang="sl-SI" altLang="en-US" dirty="0"/>
              <a:t>VEKTORSKA SLIKA </a:t>
            </a:r>
            <a:endParaRPr lang="sl-SI" dirty="0"/>
          </a:p>
        </p:txBody>
      </p:sp>
      <p:pic>
        <p:nvPicPr>
          <p:cNvPr id="11" name="Picture 4" descr="f"/>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2782044" y="3573016"/>
            <a:ext cx="9073008" cy="33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06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S</a:t>
            </a:r>
            <a:r>
              <a:rPr lang="pl-PL" dirty="0" smtClean="0"/>
              <a:t>tandardni formati </a:t>
            </a:r>
            <a:r>
              <a:rPr lang="pl-PL" dirty="0"/>
              <a:t>grafike</a:t>
            </a:r>
            <a:endParaRPr lang="en-US" dirty="0"/>
          </a:p>
        </p:txBody>
      </p:sp>
      <p:sp>
        <p:nvSpPr>
          <p:cNvPr id="3" name="Označba mesta vsebine 2"/>
          <p:cNvSpPr>
            <a:spLocks noGrp="1"/>
          </p:cNvSpPr>
          <p:nvPr>
            <p:ph idx="1"/>
          </p:nvPr>
        </p:nvSpPr>
        <p:spPr/>
        <p:txBody>
          <a:bodyPr>
            <a:normAutofit/>
          </a:bodyPr>
          <a:lstStyle/>
          <a:p>
            <a:r>
              <a:rPr lang="sl-SI" dirty="0" smtClean="0"/>
              <a:t>BMP </a:t>
            </a:r>
            <a:r>
              <a:rPr lang="sl-SI" dirty="0"/>
              <a:t>Bit </a:t>
            </a:r>
            <a:r>
              <a:rPr lang="sl-SI" dirty="0" smtClean="0"/>
              <a:t>Map</a:t>
            </a:r>
          </a:p>
          <a:p>
            <a:pPr lvl="1"/>
            <a:r>
              <a:rPr lang="sl-SI" dirty="0" smtClean="0"/>
              <a:t>Podpirajo </a:t>
            </a:r>
            <a:r>
              <a:rPr lang="sl-SI" dirty="0"/>
              <a:t>ga skoraj vsi programi v okolju Windows. </a:t>
            </a:r>
            <a:endParaRPr lang="sl-SI" dirty="0" smtClean="0"/>
          </a:p>
          <a:p>
            <a:pPr lvl="1"/>
            <a:r>
              <a:rPr lang="sl-SI" dirty="0" smtClean="0"/>
              <a:t>Zapis </a:t>
            </a:r>
            <a:r>
              <a:rPr lang="sl-SI" dirty="0"/>
              <a:t>je neodvisen od strojne in programske opreme. </a:t>
            </a:r>
            <a:endParaRPr lang="sl-SI" dirty="0" smtClean="0"/>
          </a:p>
          <a:p>
            <a:pPr lvl="1"/>
            <a:r>
              <a:rPr lang="sl-SI" dirty="0" smtClean="0"/>
              <a:t>Ustvarja </a:t>
            </a:r>
            <a:r>
              <a:rPr lang="sl-SI" dirty="0"/>
              <a:t>2, 18, 256 ali 16,7 milijona barv. </a:t>
            </a:r>
            <a:endParaRPr lang="sl-SI" dirty="0" smtClean="0"/>
          </a:p>
          <a:p>
            <a:pPr lvl="1"/>
            <a:r>
              <a:rPr lang="sl-SI" dirty="0" smtClean="0"/>
              <a:t>Datoteke </a:t>
            </a:r>
            <a:r>
              <a:rPr lang="sl-SI" dirty="0"/>
              <a:t>so velike, zato omogoča tudi delno </a:t>
            </a:r>
            <a:r>
              <a:rPr lang="sl-SI" dirty="0" smtClean="0"/>
              <a:t>stiskanje</a:t>
            </a:r>
          </a:p>
          <a:p>
            <a:r>
              <a:rPr lang="sl-SI" dirty="0" smtClean="0"/>
              <a:t>PCX </a:t>
            </a:r>
          </a:p>
          <a:p>
            <a:pPr lvl="1"/>
            <a:r>
              <a:rPr lang="sl-SI" dirty="0" smtClean="0"/>
              <a:t>Je eden najstarejših formatov, ki jih kreira program </a:t>
            </a:r>
            <a:r>
              <a:rPr lang="sl-SI" dirty="0" err="1" smtClean="0"/>
              <a:t>Paintbrush</a:t>
            </a:r>
            <a:r>
              <a:rPr lang="sl-SI" dirty="0" smtClean="0"/>
              <a:t>. Podpira ga večina programov v okolju Windows. Ima pa nekatere pomanjkljivosti: ne podpira sivin, podpira samo model RGB </a:t>
            </a:r>
          </a:p>
          <a:p>
            <a:pPr marL="365760" lvl="1" indent="0">
              <a:buNone/>
            </a:pPr>
            <a:endParaRPr lang="sl-SI" dirty="0" smtClean="0"/>
          </a:p>
          <a:p>
            <a:pPr marL="365760" lvl="1" indent="0">
              <a:buNone/>
            </a:pPr>
            <a:endParaRPr lang="sl-SI" dirty="0" smtClean="0"/>
          </a:p>
        </p:txBody>
      </p:sp>
    </p:spTree>
    <p:extLst>
      <p:ext uri="{BB962C8B-B14F-4D97-AF65-F5344CB8AC3E}">
        <p14:creationId xmlns:p14="http://schemas.microsoft.com/office/powerpoint/2010/main" val="3269597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smtClean="0"/>
              <a:t>JPEG </a:t>
            </a:r>
            <a:r>
              <a:rPr lang="en-US" dirty="0"/>
              <a:t>Joint Photographic Expert </a:t>
            </a:r>
            <a:r>
              <a:rPr lang="en-US" dirty="0" smtClean="0"/>
              <a:t>Group</a:t>
            </a:r>
            <a:endParaRPr lang="en-US" dirty="0"/>
          </a:p>
        </p:txBody>
      </p:sp>
      <p:sp>
        <p:nvSpPr>
          <p:cNvPr id="3" name="Označba mesta vsebine 2"/>
          <p:cNvSpPr>
            <a:spLocks noGrp="1"/>
          </p:cNvSpPr>
          <p:nvPr>
            <p:ph idx="1"/>
          </p:nvPr>
        </p:nvSpPr>
        <p:spPr/>
        <p:txBody>
          <a:bodyPr>
            <a:noAutofit/>
          </a:bodyPr>
          <a:lstStyle/>
          <a:p>
            <a:r>
              <a:rPr lang="sl-SI" sz="2400" dirty="0"/>
              <a:t>Format JPEG je zelo razširjen fotografski format. Je eden najbolj univerzalnih slikovnih formatov. Prednost tega formata je, zmanjšati velikost slikovnih datotek brez vpliva na kakovost fotografije, kar omogoča poseben način stiskanja podatkov. </a:t>
            </a:r>
          </a:p>
          <a:p>
            <a:endParaRPr lang="sl-SI" sz="2400" dirty="0"/>
          </a:p>
          <a:p>
            <a:r>
              <a:rPr lang="sl-SI" sz="2400" dirty="0" err="1" smtClean="0"/>
              <a:t>Kompresiranje</a:t>
            </a:r>
            <a:r>
              <a:rPr lang="sl-SI" sz="2400" dirty="0" smtClean="0"/>
              <a:t>/stiskanje </a:t>
            </a:r>
            <a:r>
              <a:rPr lang="sl-SI" sz="2400" dirty="0"/>
              <a:t>JPEG formata povzroči tudi delno izgubo informacije o sliki, zato temu pravimo izgubno stiskanje. </a:t>
            </a:r>
          </a:p>
          <a:p>
            <a:r>
              <a:rPr lang="sl-SI" sz="2400" dirty="0" smtClean="0"/>
              <a:t>Fotografije </a:t>
            </a:r>
            <a:r>
              <a:rPr lang="sl-SI" sz="2400" dirty="0"/>
              <a:t>na internetu so </a:t>
            </a:r>
            <a:r>
              <a:rPr lang="sl-SI" sz="2400" dirty="0" smtClean="0"/>
              <a:t>zelo pogosto </a:t>
            </a:r>
            <a:r>
              <a:rPr lang="sl-SI" sz="2400" dirty="0"/>
              <a:t>zapisane v format JPEG. S ustrezno izbiro velikosti in stopnje izgubnega stiskanja (kakovost je običajno 60%-80%) lahko namreč dosežemo hiter prenos in dobro vizualno kakovost slike. </a:t>
            </a:r>
          </a:p>
          <a:p>
            <a:r>
              <a:rPr lang="sl-SI" sz="2400" dirty="0"/>
              <a:t>Slike shranjene v zapisu JPEG, zavzemajo tudi do desetkrat manj prostora kot ne stisnjene. </a:t>
            </a:r>
            <a:endParaRPr lang="en-US" sz="2400" dirty="0"/>
          </a:p>
        </p:txBody>
      </p:sp>
    </p:spTree>
    <p:extLst>
      <p:ext uri="{BB962C8B-B14F-4D97-AF65-F5344CB8AC3E}">
        <p14:creationId xmlns:p14="http://schemas.microsoft.com/office/powerpoint/2010/main" val="282460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t>Format GIF (Graphics Interchange Format) </a:t>
            </a:r>
          </a:p>
        </p:txBody>
      </p:sp>
      <p:sp>
        <p:nvSpPr>
          <p:cNvPr id="3" name="Označba mesta vsebine 2"/>
          <p:cNvSpPr>
            <a:spLocks noGrp="1"/>
          </p:cNvSpPr>
          <p:nvPr>
            <p:ph idx="1"/>
          </p:nvPr>
        </p:nvSpPr>
        <p:spPr/>
        <p:txBody>
          <a:bodyPr>
            <a:noAutofit/>
          </a:bodyPr>
          <a:lstStyle/>
          <a:p>
            <a:r>
              <a:rPr lang="sl-SI" sz="2400" dirty="0"/>
              <a:t>GIF je bitni slikovni format, ki podpira največ  256 barv za barvane slike ali sivinskih tonov za </a:t>
            </a:r>
            <a:r>
              <a:rPr lang="sl-SI" sz="2400" dirty="0" err="1"/>
              <a:t>črnobele</a:t>
            </a:r>
            <a:r>
              <a:rPr lang="sl-SI" sz="2400" dirty="0"/>
              <a:t> slike, kar ne omogoča </a:t>
            </a:r>
            <a:r>
              <a:rPr lang="sl-SI" sz="2400" dirty="0" err="1"/>
              <a:t>fotorealističnega</a:t>
            </a:r>
            <a:r>
              <a:rPr lang="sl-SI" sz="2400" dirty="0"/>
              <a:t> videza slik. </a:t>
            </a:r>
          </a:p>
          <a:p>
            <a:r>
              <a:rPr lang="sl-SI" sz="2400" dirty="0"/>
              <a:t>Zaradi majhnega števila barv so tudi datoteke razmeroma majhne.</a:t>
            </a:r>
          </a:p>
          <a:p>
            <a:r>
              <a:rPr lang="sl-SI" sz="2400" dirty="0"/>
              <a:t>Pomembna lastnost formata GIF je, da ohrani prozorno ozadje. </a:t>
            </a:r>
          </a:p>
          <a:p>
            <a:r>
              <a:rPr lang="sl-SI" sz="2400" dirty="0"/>
              <a:t>GIF format omogoča tudi </a:t>
            </a:r>
            <a:r>
              <a:rPr lang="sl-SI" sz="2400" dirty="0" smtClean="0"/>
              <a:t>kompresijo. </a:t>
            </a:r>
            <a:r>
              <a:rPr lang="sl-SI" sz="2400" dirty="0"/>
              <a:t>Kompresija je najboljša pri slikah, ki imajo velika področja enake barve. </a:t>
            </a:r>
          </a:p>
          <a:p>
            <a:r>
              <a:rPr lang="sl-SI" sz="2400" dirty="0"/>
              <a:t>GIF slike uporabljamo za sheme, tehnične risbe, diagrame - pri teh so velike površine enakih barv, zaradi česar je stiskanje zelo učinkovito. [5] Predvsem ga uporabljamo za prikazovanje preprostih animacij, bolj redkoma za prikazovanje fotografij (ima namreč preveč omejen nabor barv).</a:t>
            </a:r>
            <a:endParaRPr lang="en-US" sz="2400" dirty="0"/>
          </a:p>
        </p:txBody>
      </p:sp>
    </p:spTree>
    <p:extLst>
      <p:ext uri="{BB962C8B-B14F-4D97-AF65-F5344CB8AC3E}">
        <p14:creationId xmlns:p14="http://schemas.microsoft.com/office/powerpoint/2010/main" val="821261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t>Format TIFF (Tagged Image File Format</a:t>
            </a:r>
            <a:r>
              <a:rPr lang="en-US" dirty="0" smtClean="0"/>
              <a:t>)</a:t>
            </a:r>
            <a:endParaRPr lang="en-US" dirty="0"/>
          </a:p>
        </p:txBody>
      </p:sp>
      <p:sp>
        <p:nvSpPr>
          <p:cNvPr id="3" name="Označba mesta vsebine 2"/>
          <p:cNvSpPr>
            <a:spLocks noGrp="1"/>
          </p:cNvSpPr>
          <p:nvPr>
            <p:ph idx="1"/>
          </p:nvPr>
        </p:nvSpPr>
        <p:spPr/>
        <p:txBody>
          <a:bodyPr>
            <a:normAutofit/>
          </a:bodyPr>
          <a:lstStyle/>
          <a:p>
            <a:r>
              <a:rPr lang="sl-SI" sz="2400" dirty="0"/>
              <a:t>Format TIFF je standardni slikovni format namenjen profesionalni rabi za umetniški in založniški tisk. Nekateri digitalni fotoaparati ga uporabljajo za shranjevanje fotografij v najboljši kakovosti.</a:t>
            </a:r>
          </a:p>
          <a:p>
            <a:r>
              <a:rPr lang="sl-SI" sz="2400" dirty="0"/>
              <a:t>Format TIFF se uporablja za shranjevanje bitnih slik. Omogoča shranjevanje več bitnih slik, ki imajo različne globine </a:t>
            </a:r>
            <a:r>
              <a:rPr lang="sl-SI" sz="2400" dirty="0" err="1"/>
              <a:t>pikslov</a:t>
            </a:r>
            <a:r>
              <a:rPr lang="sl-SI" sz="2400" dirty="0"/>
              <a:t>, zaradi česar je ugodna za potrebe shranjevanja slik. </a:t>
            </a:r>
          </a:p>
        </p:txBody>
      </p:sp>
    </p:spTree>
    <p:extLst>
      <p:ext uri="{BB962C8B-B14F-4D97-AF65-F5344CB8AC3E}">
        <p14:creationId xmlns:p14="http://schemas.microsoft.com/office/powerpoint/2010/main" val="323319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slov 1"/>
          <p:cNvSpPr>
            <a:spLocks noGrp="1"/>
          </p:cNvSpPr>
          <p:nvPr>
            <p:ph type="title"/>
          </p:nvPr>
        </p:nvSpPr>
        <p:spPr>
          <a:xfrm>
            <a:off x="1979612" y="428625"/>
            <a:ext cx="8229600" cy="857250"/>
          </a:xfrm>
        </p:spPr>
        <p:txBody>
          <a:bodyPr/>
          <a:lstStyle/>
          <a:p>
            <a:r>
              <a:rPr lang="sl-SI" altLang="en-US" dirty="0" smtClean="0"/>
              <a:t>ZAPIS </a:t>
            </a:r>
            <a:r>
              <a:rPr lang="sl-SI" altLang="en-US" dirty="0" smtClean="0"/>
              <a:t>SLIK – vektorske slike</a:t>
            </a:r>
            <a:endParaRPr lang="sl-SI" altLang="en-US" dirty="0" smtClean="0"/>
          </a:p>
        </p:txBody>
      </p:sp>
      <p:sp>
        <p:nvSpPr>
          <p:cNvPr id="3" name="Ograda vsebine 2"/>
          <p:cNvSpPr>
            <a:spLocks noGrp="1"/>
          </p:cNvSpPr>
          <p:nvPr>
            <p:ph idx="1"/>
          </p:nvPr>
        </p:nvSpPr>
        <p:spPr/>
        <p:txBody>
          <a:bodyPr/>
          <a:lstStyle/>
          <a:p>
            <a:pPr>
              <a:defRPr/>
            </a:pPr>
            <a:r>
              <a:rPr lang="sl-SI" dirty="0" smtClean="0"/>
              <a:t>Primer programov z vektorsko grafiko:</a:t>
            </a:r>
          </a:p>
          <a:p>
            <a:pPr>
              <a:buFont typeface="Wingdings 2" panose="05020102010507070707" pitchFamily="18" charset="2"/>
              <a:buNone/>
              <a:defRPr/>
            </a:pPr>
            <a:r>
              <a:rPr lang="sl-SI" dirty="0" smtClean="0"/>
              <a:t>	</a:t>
            </a:r>
            <a:r>
              <a:rPr lang="sl-SI" dirty="0" err="1" smtClean="0"/>
              <a:t>CorelDraw</a:t>
            </a:r>
            <a:r>
              <a:rPr lang="sl-SI" dirty="0" smtClean="0"/>
              <a:t>, </a:t>
            </a:r>
            <a:r>
              <a:rPr lang="sl-SI" dirty="0" err="1" smtClean="0"/>
              <a:t>Macromedia</a:t>
            </a:r>
            <a:r>
              <a:rPr lang="sl-SI" dirty="0" smtClean="0"/>
              <a:t> </a:t>
            </a:r>
            <a:r>
              <a:rPr lang="sl-SI" dirty="0" err="1" smtClean="0"/>
              <a:t>Flach</a:t>
            </a:r>
            <a:r>
              <a:rPr lang="sl-SI" dirty="0" smtClean="0"/>
              <a:t>, </a:t>
            </a:r>
            <a:r>
              <a:rPr lang="sl-SI" dirty="0" err="1" smtClean="0"/>
              <a:t>Draw</a:t>
            </a:r>
            <a:r>
              <a:rPr lang="sl-SI" dirty="0" smtClean="0"/>
              <a:t>, </a:t>
            </a:r>
            <a:r>
              <a:rPr lang="sl-SI" dirty="0" err="1" smtClean="0"/>
              <a:t>Autocad</a:t>
            </a:r>
            <a:endParaRPr lang="sl-SI" dirty="0" smtClean="0"/>
          </a:p>
          <a:p>
            <a:pPr>
              <a:defRPr/>
            </a:pPr>
            <a:endParaRPr lang="sl-SI" dirty="0" smtClean="0"/>
          </a:p>
          <a:p>
            <a:pPr marL="274320" indent="-274320">
              <a:buClr>
                <a:schemeClr val="accent3"/>
              </a:buClr>
              <a:buFont typeface="Wingdings 2"/>
              <a:buChar char=""/>
              <a:defRPr/>
            </a:pPr>
            <a:r>
              <a:rPr lang="sl-SI" dirty="0" smtClean="0"/>
              <a:t>Nekaj različnih formatov datotek – VEKTORSKE SLIKE:</a:t>
            </a:r>
          </a:p>
          <a:p>
            <a:pPr marL="274320" indent="-274320">
              <a:buClr>
                <a:schemeClr val="accent3"/>
              </a:buClr>
              <a:buFont typeface="Wingdings 2"/>
              <a:buChar char=""/>
              <a:defRPr/>
            </a:pPr>
            <a:r>
              <a:rPr lang="sl-SI" dirty="0" smtClean="0"/>
              <a:t>EPS – </a:t>
            </a:r>
            <a:r>
              <a:rPr lang="sl-SI" dirty="0" err="1" smtClean="0"/>
              <a:t>Encapsulated</a:t>
            </a:r>
            <a:r>
              <a:rPr lang="sl-SI" dirty="0" smtClean="0"/>
              <a:t> </a:t>
            </a:r>
            <a:r>
              <a:rPr lang="sl-SI" dirty="0" err="1" smtClean="0"/>
              <a:t>PostScript</a:t>
            </a:r>
            <a:endParaRPr lang="sl-SI" dirty="0" smtClean="0"/>
          </a:p>
          <a:p>
            <a:pPr marL="274320" indent="-274320">
              <a:buClr>
                <a:schemeClr val="accent3"/>
              </a:buClr>
              <a:buFont typeface="Wingdings 2"/>
              <a:buChar char=""/>
              <a:defRPr/>
            </a:pPr>
            <a:r>
              <a:rPr lang="sl-SI" dirty="0" smtClean="0"/>
              <a:t>SWF – </a:t>
            </a:r>
            <a:r>
              <a:rPr lang="sl-SI" dirty="0" err="1" smtClean="0"/>
              <a:t>Shockwave</a:t>
            </a:r>
            <a:r>
              <a:rPr lang="sl-SI" dirty="0" smtClean="0"/>
              <a:t> </a:t>
            </a:r>
            <a:r>
              <a:rPr lang="sl-SI" dirty="0" err="1" smtClean="0"/>
              <a:t>Flash</a:t>
            </a:r>
            <a:endParaRPr lang="sl-SI" dirty="0" smtClean="0"/>
          </a:p>
          <a:p>
            <a:pPr marL="274320" indent="-274320">
              <a:buClr>
                <a:schemeClr val="accent3"/>
              </a:buClr>
              <a:buFont typeface="Wingdings 2"/>
              <a:buChar char=""/>
              <a:defRPr/>
            </a:pPr>
            <a:r>
              <a:rPr lang="sl-SI" dirty="0" smtClean="0"/>
              <a:t>PDF – </a:t>
            </a:r>
            <a:r>
              <a:rPr lang="sl-SI" dirty="0" err="1" smtClean="0"/>
              <a:t>Portable</a:t>
            </a:r>
            <a:r>
              <a:rPr lang="sl-SI" dirty="0" smtClean="0"/>
              <a:t> </a:t>
            </a:r>
            <a:r>
              <a:rPr lang="sl-SI" dirty="0" err="1" smtClean="0"/>
              <a:t>Document</a:t>
            </a:r>
            <a:r>
              <a:rPr lang="sl-SI" dirty="0" smtClean="0"/>
              <a:t> Format</a:t>
            </a:r>
          </a:p>
        </p:txBody>
      </p:sp>
    </p:spTree>
    <p:extLst>
      <p:ext uri="{BB962C8B-B14F-4D97-AF65-F5344CB8AC3E}">
        <p14:creationId xmlns:p14="http://schemas.microsoft.com/office/powerpoint/2010/main" val="1565666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idx="4294967295"/>
          </p:nvPr>
        </p:nvSpPr>
        <p:spPr/>
        <p:txBody>
          <a:bodyPr>
            <a:normAutofit/>
          </a:bodyPr>
          <a:lstStyle/>
          <a:p>
            <a:pPr>
              <a:defRPr/>
            </a:pPr>
            <a:r>
              <a:rPr lang="sl-SI" dirty="0" smtClean="0"/>
              <a:t>ZVEZNI ALI ANALOGNI </a:t>
            </a:r>
            <a:br>
              <a:rPr lang="sl-SI" dirty="0" smtClean="0"/>
            </a:br>
            <a:r>
              <a:rPr lang="sl-SI" dirty="0" smtClean="0"/>
              <a:t>ZAPIS  PODATKOV</a:t>
            </a:r>
            <a:endParaRPr lang="sl-SI" dirty="0"/>
          </a:p>
        </p:txBody>
      </p:sp>
      <p:sp>
        <p:nvSpPr>
          <p:cNvPr id="4" name="Ograda noge 3"/>
          <p:cNvSpPr txBox="1">
            <a:spLocks noGrp="1"/>
          </p:cNvSpPr>
          <p:nvPr/>
        </p:nvSpPr>
        <p:spPr>
          <a:xfrm>
            <a:off x="4189412" y="6356351"/>
            <a:ext cx="3352800" cy="365125"/>
          </a:xfrm>
          <a:prstGeom prst="rect">
            <a:avLst/>
          </a:prstGeom>
          <a:noFill/>
        </p:spPr>
        <p:txBody>
          <a:bodyPr lIns="0" tIns="0" rIns="0" bIns="0" anchor="b"/>
          <a:lstStyle/>
          <a:p>
            <a:pPr>
              <a:defRPr/>
            </a:pPr>
            <a:r>
              <a:rPr lang="sl-SI" sz="1200">
                <a:solidFill>
                  <a:schemeClr val="tx2">
                    <a:shade val="90000"/>
                  </a:schemeClr>
                </a:solidFill>
              </a:rPr>
              <a:t>Zdenko Potočar</a:t>
            </a:r>
          </a:p>
        </p:txBody>
      </p:sp>
      <p:sp>
        <p:nvSpPr>
          <p:cNvPr id="5" name="Ograda številke diapozitiva 4"/>
          <p:cNvSpPr txBox="1">
            <a:spLocks noGrp="1"/>
          </p:cNvSpPr>
          <p:nvPr/>
        </p:nvSpPr>
        <p:spPr>
          <a:xfrm>
            <a:off x="9447212" y="6356351"/>
            <a:ext cx="762000" cy="365125"/>
          </a:xfrm>
          <a:prstGeom prst="rect">
            <a:avLst/>
          </a:prstGeom>
          <a:noFill/>
        </p:spPr>
        <p:txBody>
          <a:bodyPr lIns="0" tIns="0" rIns="0" bIns="0" anchor="b"/>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09E1C17-62A9-4CDF-8594-9C2B1C1CE952}" type="slidenum">
              <a:rPr lang="sl-SI" altLang="en-US" sz="1200">
                <a:solidFill>
                  <a:srgbClr val="045C75"/>
                </a:solidFill>
                <a:latin typeface="Constantia" panose="02030602050306030303" pitchFamily="18" charset="0"/>
              </a:rPr>
              <a:pPr algn="r" eaLnBrk="1" hangingPunct="1"/>
              <a:t>3</a:t>
            </a:fld>
            <a:endParaRPr lang="sl-SI" altLang="en-US" sz="1200">
              <a:solidFill>
                <a:srgbClr val="045C75"/>
              </a:solidFill>
              <a:latin typeface="Constantia" panose="02030602050306030303" pitchFamily="18" charset="0"/>
            </a:endParaRPr>
          </a:p>
        </p:txBody>
      </p:sp>
      <p:pic>
        <p:nvPicPr>
          <p:cNvPr id="108551" name="Picture 4" descr="http://colos.fri.uni-lj.si/ERI/INFORMATIKA/Podatki_in_informacije/zvezni_diskretni_podatki_files/image00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4551" y="2420939"/>
            <a:ext cx="3633787" cy="2344737"/>
          </a:xfrm>
          <a:prstGeom prst="rect">
            <a:avLst/>
          </a:prstGeom>
          <a:noFill/>
          <a:ln w="38100">
            <a:solidFill>
              <a:srgbClr val="000000"/>
            </a:solidFill>
            <a:miter lim="800000"/>
            <a:headEnd/>
            <a:tailEnd/>
          </a:ln>
          <a:effectLst>
            <a:outerShdw dist="107763" dir="2700000" algn="ctr" rotWithShape="0">
              <a:srgbClr val="808080">
                <a:alpha val="50000"/>
              </a:srgbClr>
            </a:outerShdw>
          </a:effectLst>
        </p:spPr>
      </p:pic>
      <p:pic>
        <p:nvPicPr>
          <p:cNvPr id="108552" name="Picture 6" descr="http://colos.fri.uni-lj.si/ERI/INFORMATIKA/Podatki_in_informacije/zvezni_diskretni_podatki_files/image00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6488" y="3933826"/>
            <a:ext cx="1247775" cy="2741613"/>
          </a:xfrm>
          <a:prstGeom prst="rect">
            <a:avLst/>
          </a:prstGeom>
          <a:noFill/>
          <a:ln w="38100">
            <a:solidFill>
              <a:schemeClr val="tx1"/>
            </a:solidFill>
            <a:miter lim="800000"/>
            <a:headEnd/>
            <a:tailEnd/>
          </a:ln>
          <a:effectLst>
            <a:outerShdw dist="107763" dir="2700000" algn="ctr" rotWithShape="0">
              <a:srgbClr val="808080">
                <a:alpha val="50000"/>
              </a:srgbClr>
            </a:outerShdw>
          </a:effectLst>
        </p:spPr>
      </p:pic>
      <p:pic>
        <p:nvPicPr>
          <p:cNvPr id="108553" name="Picture 8" descr="http://www.quelle.si/pics/artikel/2926/1612238_b_2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78737" y="765175"/>
            <a:ext cx="2533650" cy="2154238"/>
          </a:xfrm>
          <a:prstGeom prst="rect">
            <a:avLst/>
          </a:prstGeom>
          <a:noFill/>
          <a:ln w="38100">
            <a:solidFill>
              <a:schemeClr val="tx1"/>
            </a:solidFill>
            <a:miter lim="800000"/>
            <a:headEnd/>
            <a:tailEnd/>
          </a:ln>
          <a:effectLst>
            <a:outerShdw dist="35921" dir="2700000" algn="ctr" rotWithShape="0">
              <a:srgbClr val="808080"/>
            </a:outerShdw>
          </a:effectLst>
        </p:spPr>
      </p:pic>
    </p:spTree>
    <p:extLst>
      <p:ext uri="{BB962C8B-B14F-4D97-AF65-F5344CB8AC3E}">
        <p14:creationId xmlns:p14="http://schemas.microsoft.com/office/powerpoint/2010/main" val="2158416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slov 1"/>
          <p:cNvSpPr>
            <a:spLocks noGrp="1"/>
          </p:cNvSpPr>
          <p:nvPr>
            <p:ph type="title"/>
          </p:nvPr>
        </p:nvSpPr>
        <p:spPr>
          <a:xfrm>
            <a:off x="1593436" y="428625"/>
            <a:ext cx="8615776" cy="857250"/>
          </a:xfrm>
        </p:spPr>
        <p:txBody>
          <a:bodyPr/>
          <a:lstStyle/>
          <a:p>
            <a:r>
              <a:rPr lang="sl-SI" altLang="en-US" dirty="0"/>
              <a:t>BARVNI MODELI</a:t>
            </a:r>
            <a:endParaRPr lang="sl-SI" altLang="en-US" dirty="0" smtClean="0"/>
          </a:p>
        </p:txBody>
      </p:sp>
      <p:sp>
        <p:nvSpPr>
          <p:cNvPr id="3" name="Ograda vsebine 2"/>
          <p:cNvSpPr>
            <a:spLocks noGrp="1"/>
          </p:cNvSpPr>
          <p:nvPr>
            <p:ph idx="1"/>
          </p:nvPr>
        </p:nvSpPr>
        <p:spPr/>
        <p:txBody>
          <a:bodyPr/>
          <a:lstStyle/>
          <a:p>
            <a:pPr>
              <a:defRPr/>
            </a:pPr>
            <a:r>
              <a:rPr lang="sl-SI" dirty="0"/>
              <a:t>Z barvnimi modeli opisujemo načine prikazovanja barv. Poznamo seštevalne in odštevalne barvne modele.</a:t>
            </a:r>
            <a:endParaRPr lang="sl-SI" dirty="0" smtClean="0"/>
          </a:p>
        </p:txBody>
      </p:sp>
      <p:pic>
        <p:nvPicPr>
          <p:cNvPr id="4" name="Picture 2" descr="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1924" y="3645024"/>
            <a:ext cx="2349624" cy="223424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7606580" y="3494123"/>
            <a:ext cx="2736304" cy="2536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269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slov 1"/>
          <p:cNvSpPr>
            <a:spLocks noGrp="1"/>
          </p:cNvSpPr>
          <p:nvPr>
            <p:ph type="title"/>
          </p:nvPr>
        </p:nvSpPr>
        <p:spPr>
          <a:xfrm>
            <a:off x="1593436" y="428625"/>
            <a:ext cx="8615776" cy="857250"/>
          </a:xfrm>
        </p:spPr>
        <p:txBody>
          <a:bodyPr/>
          <a:lstStyle/>
          <a:p>
            <a:r>
              <a:rPr lang="sl-SI" altLang="en-US" dirty="0"/>
              <a:t>BARVNI MODEL RGB</a:t>
            </a:r>
          </a:p>
        </p:txBody>
      </p:sp>
      <p:sp>
        <p:nvSpPr>
          <p:cNvPr id="3" name="Ograda vsebine 2"/>
          <p:cNvSpPr>
            <a:spLocks noGrp="1"/>
          </p:cNvSpPr>
          <p:nvPr>
            <p:ph idx="1"/>
          </p:nvPr>
        </p:nvSpPr>
        <p:spPr>
          <a:xfrm>
            <a:off x="1125860" y="1700808"/>
            <a:ext cx="10585176" cy="4572000"/>
          </a:xfrm>
        </p:spPr>
        <p:txBody>
          <a:bodyPr>
            <a:noAutofit/>
          </a:bodyPr>
          <a:lstStyle/>
          <a:p>
            <a:pPr>
              <a:defRPr/>
            </a:pPr>
            <a:r>
              <a:rPr lang="sl-SI" sz="2400" dirty="0" smtClean="0"/>
              <a:t>Model kjer vsako </a:t>
            </a:r>
            <a:r>
              <a:rPr lang="sl-SI" sz="2400" dirty="0"/>
              <a:t>barvo predstavimo kot vsoto rdeče (R), zelene (G) in modre barve (B). Je barvni sistem, na katerem temelji delovanje monitorjev. Če vsako barvo predstavimo z 8 biti, imamo na voljo okoli 16,7 milijona barvnih in sivih odtenkov.</a:t>
            </a:r>
          </a:p>
          <a:p>
            <a:pPr>
              <a:defRPr/>
            </a:pPr>
            <a:r>
              <a:rPr lang="sl-SI" sz="2400" dirty="0" smtClean="0"/>
              <a:t>Vsaka </a:t>
            </a:r>
            <a:r>
              <a:rPr lang="sl-SI" sz="2400" dirty="0"/>
              <a:t>primarna  barva (rdeča, zelena, modra) v RGB sistemu lahko zavzame vrednost v razponu od 0 do 255. Vrednost 0 vseh treh barv pomeni črno (nič svetlobe), vrednost 255 pri vseh treh barvah pa belo (svetloba).</a:t>
            </a:r>
          </a:p>
          <a:p>
            <a:pPr>
              <a:defRPr/>
            </a:pPr>
            <a:endParaRPr lang="sl-SI" sz="2400" dirty="0"/>
          </a:p>
        </p:txBody>
      </p:sp>
      <p:pic>
        <p:nvPicPr>
          <p:cNvPr id="5122" name="Picture 2" descr="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6700" y="4453499"/>
            <a:ext cx="2349624" cy="22342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054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slov 1"/>
          <p:cNvSpPr>
            <a:spLocks noGrp="1"/>
          </p:cNvSpPr>
          <p:nvPr>
            <p:ph type="title"/>
          </p:nvPr>
        </p:nvSpPr>
        <p:spPr>
          <a:xfrm>
            <a:off x="1593436" y="428625"/>
            <a:ext cx="8615776" cy="857250"/>
          </a:xfrm>
        </p:spPr>
        <p:txBody>
          <a:bodyPr/>
          <a:lstStyle/>
          <a:p>
            <a:r>
              <a:rPr lang="sl-SI" altLang="en-US" dirty="0"/>
              <a:t>BARVNI MODEL CMYK</a:t>
            </a:r>
          </a:p>
        </p:txBody>
      </p:sp>
      <p:sp>
        <p:nvSpPr>
          <p:cNvPr id="3" name="Ograda vsebine 2"/>
          <p:cNvSpPr>
            <a:spLocks noGrp="1"/>
          </p:cNvSpPr>
          <p:nvPr>
            <p:ph idx="1"/>
          </p:nvPr>
        </p:nvSpPr>
        <p:spPr>
          <a:xfrm>
            <a:off x="1125860" y="1700808"/>
            <a:ext cx="10585176" cy="4572000"/>
          </a:xfrm>
        </p:spPr>
        <p:txBody>
          <a:bodyPr>
            <a:noAutofit/>
          </a:bodyPr>
          <a:lstStyle/>
          <a:p>
            <a:pPr>
              <a:defRPr/>
            </a:pPr>
            <a:r>
              <a:rPr lang="sl-SI" sz="2400" dirty="0"/>
              <a:t>CMYK je kratica za zelenomodra (</a:t>
            </a:r>
            <a:r>
              <a:rPr lang="sl-SI" sz="2400" dirty="0" err="1"/>
              <a:t>Cyan</a:t>
            </a:r>
            <a:r>
              <a:rPr lang="sl-SI" sz="2400" dirty="0"/>
              <a:t>), </a:t>
            </a:r>
            <a:r>
              <a:rPr lang="sl-SI" sz="2400" dirty="0" err="1"/>
              <a:t>modrordeča</a:t>
            </a:r>
            <a:r>
              <a:rPr lang="sl-SI" sz="2400" dirty="0"/>
              <a:t> (</a:t>
            </a:r>
            <a:r>
              <a:rPr lang="sl-SI" sz="2400" dirty="0" err="1"/>
              <a:t>Magenta</a:t>
            </a:r>
            <a:r>
              <a:rPr lang="sl-SI" sz="2400" dirty="0"/>
              <a:t>), rumena (</a:t>
            </a:r>
            <a:r>
              <a:rPr lang="sl-SI" sz="2400" dirty="0" err="1"/>
              <a:t>Yellow</a:t>
            </a:r>
            <a:r>
              <a:rPr lang="sl-SI" sz="2400" dirty="0"/>
              <a:t>) ter črna </a:t>
            </a:r>
            <a:r>
              <a:rPr lang="sl-SI" sz="2400" dirty="0" smtClean="0"/>
              <a:t>(</a:t>
            </a:r>
            <a:r>
              <a:rPr lang="sl-SI" sz="2400" dirty="0" err="1" smtClean="0"/>
              <a:t>Key</a:t>
            </a:r>
            <a:r>
              <a:rPr lang="sl-SI" sz="2400" dirty="0" smtClean="0"/>
              <a:t> </a:t>
            </a:r>
            <a:r>
              <a:rPr lang="sl-SI" sz="2400" dirty="0" err="1"/>
              <a:t>color</a:t>
            </a:r>
            <a:r>
              <a:rPr lang="sl-SI" sz="2400" dirty="0"/>
              <a:t>) kot ključno barvo za dosego črnih kontrastov</a:t>
            </a:r>
            <a:r>
              <a:rPr lang="sl-SI" sz="2400" dirty="0" smtClean="0"/>
              <a:t>.</a:t>
            </a:r>
          </a:p>
          <a:p>
            <a:pPr>
              <a:defRPr/>
            </a:pPr>
            <a:r>
              <a:rPr lang="sl-SI" sz="2400" dirty="0" smtClean="0"/>
              <a:t>Te </a:t>
            </a:r>
            <a:r>
              <a:rPr lang="sl-SI" sz="2400" dirty="0"/>
              <a:t>barve včasih imenujemo tudi obdelovalne barve, ker jih uporabljamo v procesu štiri-barvnega tiskanja</a:t>
            </a:r>
            <a:r>
              <a:rPr lang="sl-SI" sz="2400" dirty="0" smtClean="0"/>
              <a:t>.</a:t>
            </a:r>
          </a:p>
          <a:p>
            <a:pPr>
              <a:defRPr/>
            </a:pPr>
            <a:r>
              <a:rPr lang="sl-SI" sz="2400" dirty="0" smtClean="0"/>
              <a:t>Če </a:t>
            </a:r>
            <a:r>
              <a:rPr lang="sl-SI" sz="2400" dirty="0"/>
              <a:t>imamo doma barvni tiskalnik, potem vemo, da so barvne kartuše v teh štirih osnovnih barvah. Vse barve so sestavljene z mešanjem teh barv. </a:t>
            </a:r>
          </a:p>
        </p:txBody>
      </p:sp>
      <p:pic>
        <p:nvPicPr>
          <p:cNvPr id="8194" name="Picture 2" descr="f"/>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8974733" y="4119087"/>
            <a:ext cx="2736304" cy="2536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645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slov 1"/>
          <p:cNvSpPr>
            <a:spLocks noGrp="1"/>
          </p:cNvSpPr>
          <p:nvPr>
            <p:ph type="title"/>
          </p:nvPr>
        </p:nvSpPr>
        <p:spPr>
          <a:xfrm>
            <a:off x="1593436" y="428625"/>
            <a:ext cx="8615776" cy="857250"/>
          </a:xfrm>
        </p:spPr>
        <p:txBody>
          <a:bodyPr/>
          <a:lstStyle/>
          <a:p>
            <a:r>
              <a:rPr lang="sl-SI" altLang="en-US" dirty="0"/>
              <a:t>BARVNA GLOBINA</a:t>
            </a:r>
          </a:p>
        </p:txBody>
      </p:sp>
      <p:sp>
        <p:nvSpPr>
          <p:cNvPr id="3" name="Ograda vsebine 2"/>
          <p:cNvSpPr>
            <a:spLocks noGrp="1"/>
          </p:cNvSpPr>
          <p:nvPr>
            <p:ph idx="1"/>
          </p:nvPr>
        </p:nvSpPr>
        <p:spPr>
          <a:xfrm>
            <a:off x="1125860" y="1700808"/>
            <a:ext cx="10585176" cy="4104456"/>
          </a:xfrm>
        </p:spPr>
        <p:txBody>
          <a:bodyPr>
            <a:noAutofit/>
          </a:bodyPr>
          <a:lstStyle/>
          <a:p>
            <a:pPr>
              <a:defRPr/>
            </a:pPr>
            <a:r>
              <a:rPr lang="sl-SI" sz="2400" dirty="0" smtClean="0"/>
              <a:t>Barvna </a:t>
            </a:r>
            <a:r>
              <a:rPr lang="sl-SI" sz="2400" dirty="0"/>
              <a:t>globina določa število barv, ki jih lahko zavzamejo slikovne pike, ki sestavljajo sliko. </a:t>
            </a:r>
            <a:r>
              <a:rPr lang="sl-SI" sz="2400" dirty="0" smtClean="0"/>
              <a:t>Barvno </a:t>
            </a:r>
            <a:r>
              <a:rPr lang="sl-SI" sz="2400" dirty="0"/>
              <a:t>globino označujemo s številom bitov na piko (</a:t>
            </a:r>
            <a:r>
              <a:rPr lang="sl-SI" sz="2400" dirty="0" err="1"/>
              <a:t>bpp</a:t>
            </a:r>
            <a:r>
              <a:rPr lang="sl-SI" sz="2400" dirty="0"/>
              <a:t>-bit per </a:t>
            </a:r>
            <a:r>
              <a:rPr lang="sl-SI" sz="2400" dirty="0" err="1"/>
              <a:t>pixel</a:t>
            </a:r>
            <a:r>
              <a:rPr lang="sl-SI" sz="2400" dirty="0" smtClean="0"/>
              <a:t>).</a:t>
            </a:r>
            <a:endParaRPr lang="sl-SI" sz="2400" dirty="0"/>
          </a:p>
          <a:p>
            <a:pPr>
              <a:defRPr/>
            </a:pPr>
            <a:r>
              <a:rPr lang="sl-SI" sz="2400" dirty="0" smtClean="0"/>
              <a:t>Starejšim </a:t>
            </a:r>
            <a:r>
              <a:rPr lang="sl-SI" sz="2400" dirty="0"/>
              <a:t>računalnikom, ki so lahko predvajali le 256 barv (8 bitov), so sledili računalniki, ki so lahko predvajali 65.536 barv (16 bitov). Danes večina računalnikov zmore predvajati 16.777.216 različnih barv (24 bitov-8 bitov na barvni kanal). 24 bitnemu načinu pravimo tudi prikaz naravnih barv (</a:t>
            </a:r>
            <a:r>
              <a:rPr lang="sl-SI" sz="2400" dirty="0" err="1"/>
              <a:t>true</a:t>
            </a:r>
            <a:r>
              <a:rPr lang="sl-SI" sz="2400" dirty="0"/>
              <a:t> </a:t>
            </a:r>
            <a:r>
              <a:rPr lang="sl-SI" sz="2400" dirty="0" err="1"/>
              <a:t>colours</a:t>
            </a:r>
            <a:r>
              <a:rPr lang="sl-SI" sz="2400" dirty="0"/>
              <a:t>).</a:t>
            </a:r>
          </a:p>
          <a:p>
            <a:pPr>
              <a:defRPr/>
            </a:pPr>
            <a:r>
              <a:rPr lang="sl-SI" sz="2400" dirty="0" smtClean="0"/>
              <a:t>Današnji </a:t>
            </a:r>
            <a:r>
              <a:rPr lang="sl-SI" sz="2400" dirty="0"/>
              <a:t>računalniki uporabljajo 32 bitov za barvni prikaz, pri čemer je število barv enako kot pri kot 24 bitnem načinu. Dodatnih osem bitov se uporablja za prikaz prosojnosti</a:t>
            </a:r>
            <a:r>
              <a:rPr lang="sl-SI" sz="2400" dirty="0" smtClean="0"/>
              <a:t>.</a:t>
            </a:r>
            <a:endParaRPr lang="sl-SI" sz="2400" dirty="0"/>
          </a:p>
        </p:txBody>
      </p:sp>
    </p:spTree>
    <p:extLst>
      <p:ext uri="{BB962C8B-B14F-4D97-AF65-F5344CB8AC3E}">
        <p14:creationId xmlns:p14="http://schemas.microsoft.com/office/powerpoint/2010/main" val="3202409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Naslov 1"/>
          <p:cNvSpPr>
            <a:spLocks noGrp="1"/>
          </p:cNvSpPr>
          <p:nvPr>
            <p:ph type="title"/>
          </p:nvPr>
        </p:nvSpPr>
        <p:spPr>
          <a:xfrm>
            <a:off x="1979612" y="428625"/>
            <a:ext cx="8229600" cy="857250"/>
          </a:xfrm>
        </p:spPr>
        <p:txBody>
          <a:bodyPr/>
          <a:lstStyle/>
          <a:p>
            <a:pPr algn="ctr" eaLnBrk="1" hangingPunct="1"/>
            <a:r>
              <a:rPr lang="sl-SI" altLang="en-US" smtClean="0"/>
              <a:t>ZAPIS ZVOKA</a:t>
            </a:r>
          </a:p>
        </p:txBody>
      </p:sp>
      <p:pic>
        <p:nvPicPr>
          <p:cNvPr id="10138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2162" y="2060575"/>
            <a:ext cx="4572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82" name="Ograda vsebine 2"/>
          <p:cNvSpPr>
            <a:spLocks noGrp="1"/>
          </p:cNvSpPr>
          <p:nvPr>
            <p:ph idx="1"/>
          </p:nvPr>
        </p:nvSpPr>
        <p:spPr>
          <a:xfrm>
            <a:off x="5949951" y="3429000"/>
            <a:ext cx="4321175" cy="3168650"/>
          </a:xfrm>
        </p:spPr>
        <p:txBody>
          <a:bodyPr>
            <a:normAutofit fontScale="92500"/>
          </a:bodyPr>
          <a:lstStyle/>
          <a:p>
            <a:pPr eaLnBrk="1" hangingPunct="1"/>
            <a:r>
              <a:rPr lang="sl-SI" altLang="en-US" smtClean="0"/>
              <a:t>Zvočni zapis lahko shranimo v računalniku.</a:t>
            </a:r>
            <a:endParaRPr lang="sl-SI" altLang="en-US" smtClean="0">
              <a:latin typeface="Arial" panose="020B0604020202020204" pitchFamily="34" charset="0"/>
            </a:endParaRPr>
          </a:p>
          <a:p>
            <a:pPr eaLnBrk="1" hangingPunct="1"/>
            <a:endParaRPr lang="sl-SI" altLang="en-US" smtClean="0">
              <a:latin typeface="Arial" panose="020B0604020202020204" pitchFamily="34" charset="0"/>
            </a:endParaRPr>
          </a:p>
          <a:p>
            <a:pPr eaLnBrk="1" hangingPunct="1"/>
            <a:r>
              <a:rPr lang="sl-SI" altLang="en-US" smtClean="0"/>
              <a:t>Zvočno valovanje ima določeno amplitudo (jakost zvoka) in frekvenco (višina zvoka).</a:t>
            </a:r>
          </a:p>
          <a:p>
            <a:pPr eaLnBrk="1" hangingPunct="1">
              <a:buFont typeface="Wingdings 2" panose="05020102010507070707" pitchFamily="18" charset="2"/>
              <a:buNone/>
            </a:pPr>
            <a:endParaRPr lang="sl-SI" altLang="en-US" smtClean="0"/>
          </a:p>
        </p:txBody>
      </p:sp>
    </p:spTree>
    <p:extLst>
      <p:ext uri="{BB962C8B-B14F-4D97-AF65-F5344CB8AC3E}">
        <p14:creationId xmlns:p14="http://schemas.microsoft.com/office/powerpoint/2010/main" val="3120416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Naslov 1"/>
          <p:cNvSpPr>
            <a:spLocks noGrp="1"/>
          </p:cNvSpPr>
          <p:nvPr>
            <p:ph type="title"/>
          </p:nvPr>
        </p:nvSpPr>
        <p:spPr>
          <a:xfrm>
            <a:off x="1979612" y="188913"/>
            <a:ext cx="8229600" cy="1143000"/>
          </a:xfrm>
        </p:spPr>
        <p:txBody>
          <a:bodyPr/>
          <a:lstStyle/>
          <a:p>
            <a:pPr eaLnBrk="1" hangingPunct="1"/>
            <a:r>
              <a:rPr lang="sl-SI" altLang="en-US" smtClean="0"/>
              <a:t>ZAPIS ZVOKA</a:t>
            </a:r>
          </a:p>
        </p:txBody>
      </p:sp>
      <p:sp>
        <p:nvSpPr>
          <p:cNvPr id="102403" name="Ograda vsebine 2"/>
          <p:cNvSpPr>
            <a:spLocks noGrp="1"/>
          </p:cNvSpPr>
          <p:nvPr>
            <p:ph idx="1"/>
          </p:nvPr>
        </p:nvSpPr>
        <p:spPr>
          <a:xfrm>
            <a:off x="1979612" y="1773239"/>
            <a:ext cx="8229600" cy="4389437"/>
          </a:xfrm>
        </p:spPr>
        <p:txBody>
          <a:bodyPr/>
          <a:lstStyle/>
          <a:p>
            <a:pPr eaLnBrk="1" hangingPunct="1"/>
            <a:r>
              <a:rPr lang="sl-SI" altLang="en-US" smtClean="0"/>
              <a:t>Računalnik preko mikrofona zazna zvok ter beleži jakost in višino zvoka.</a:t>
            </a:r>
          </a:p>
          <a:p>
            <a:pPr eaLnBrk="1" hangingPunct="1"/>
            <a:r>
              <a:rPr lang="sl-SI" altLang="en-US" smtClean="0"/>
              <a:t>Za kakovosten zapis zvoka mora računalnik zaznati (odčitati ) jakost in višino zvoka 44.100 krat v sekundi (HI-FI). </a:t>
            </a:r>
          </a:p>
          <a:p>
            <a:pPr eaLnBrk="1" hangingPunct="1"/>
            <a:r>
              <a:rPr lang="sl-SI" altLang="en-US" smtClean="0"/>
              <a:t>Vsako dobljeno vrednost računalnik zapiše  s 16 biti.</a:t>
            </a:r>
          </a:p>
          <a:p>
            <a:pPr eaLnBrk="1" hangingPunct="1"/>
            <a:endParaRPr lang="sl-SI" altLang="en-US" smtClean="0"/>
          </a:p>
        </p:txBody>
      </p:sp>
      <p:pic>
        <p:nvPicPr>
          <p:cNvPr id="102406" name="Picture 2" descr="http://colos.fri.uni-lj.si/ERI/INFORMATIKA/Podatki_in_informacije/Zvocna_predstavitev_informacij/zvok_files/image0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6487" y="4437063"/>
            <a:ext cx="4679950" cy="224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544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Naslov 1"/>
          <p:cNvSpPr>
            <a:spLocks noGrp="1"/>
          </p:cNvSpPr>
          <p:nvPr>
            <p:ph type="title"/>
          </p:nvPr>
        </p:nvSpPr>
        <p:spPr>
          <a:xfrm>
            <a:off x="7823200" y="260350"/>
            <a:ext cx="2386012" cy="1587500"/>
          </a:xfrm>
        </p:spPr>
        <p:txBody>
          <a:bodyPr/>
          <a:lstStyle/>
          <a:p>
            <a:pPr algn="ctr" eaLnBrk="1" hangingPunct="1"/>
            <a:r>
              <a:rPr lang="sl-SI" altLang="en-US" smtClean="0"/>
              <a:t>ZAPIS ZVOKA</a:t>
            </a:r>
          </a:p>
        </p:txBody>
      </p:sp>
      <p:sp>
        <p:nvSpPr>
          <p:cNvPr id="7" name="Ograda besedila 6"/>
          <p:cNvSpPr>
            <a:spLocks noGrp="1"/>
          </p:cNvSpPr>
          <p:nvPr>
            <p:ph type="body" idx="1"/>
          </p:nvPr>
        </p:nvSpPr>
        <p:spPr>
          <a:xfrm>
            <a:off x="7823201" y="1989138"/>
            <a:ext cx="2592387" cy="658812"/>
          </a:xfrm>
        </p:spPr>
        <p:txBody>
          <a:bodyPr>
            <a:normAutofit fontScale="70000" lnSpcReduction="20000"/>
          </a:bodyPr>
          <a:lstStyle/>
          <a:p>
            <a:pPr>
              <a:buClr>
                <a:schemeClr val="accent3"/>
              </a:buClr>
              <a:defRPr/>
            </a:pPr>
            <a:r>
              <a:rPr lang="sl-SI" dirty="0" smtClean="0"/>
              <a:t>Standardni formati za zvočne datoteke so:</a:t>
            </a:r>
            <a:endParaRPr lang="sl-SI" dirty="0"/>
          </a:p>
        </p:txBody>
      </p:sp>
      <p:sp>
        <p:nvSpPr>
          <p:cNvPr id="103428" name="Ograda vsebine 2"/>
          <p:cNvSpPr>
            <a:spLocks noGrp="1"/>
          </p:cNvSpPr>
          <p:nvPr>
            <p:ph sz="quarter" idx="2"/>
          </p:nvPr>
        </p:nvSpPr>
        <p:spPr>
          <a:xfrm>
            <a:off x="7607301" y="3011488"/>
            <a:ext cx="2879725" cy="3846512"/>
          </a:xfrm>
        </p:spPr>
        <p:txBody>
          <a:bodyPr/>
          <a:lstStyle/>
          <a:p>
            <a:pPr eaLnBrk="1" hangingPunct="1">
              <a:lnSpc>
                <a:spcPct val="90000"/>
              </a:lnSpc>
            </a:pPr>
            <a:r>
              <a:rPr lang="sl-SI" altLang="en-US" smtClean="0"/>
              <a:t/>
            </a:r>
            <a:br>
              <a:rPr lang="sl-SI" altLang="en-US" smtClean="0"/>
            </a:br>
            <a:r>
              <a:rPr lang="sl-SI" altLang="en-US" sz="1600"/>
              <a:t>MP3; MPEG-1 Audi Layer 3 </a:t>
            </a:r>
          </a:p>
          <a:p>
            <a:pPr eaLnBrk="1" hangingPunct="1">
              <a:lnSpc>
                <a:spcPct val="90000"/>
              </a:lnSpc>
            </a:pPr>
            <a:r>
              <a:rPr lang="sl-SI" altLang="en-US" sz="1600"/>
              <a:t>M4A; MPEG-4 Audio File </a:t>
            </a:r>
          </a:p>
          <a:p>
            <a:pPr eaLnBrk="1" hangingPunct="1">
              <a:lnSpc>
                <a:spcPct val="90000"/>
              </a:lnSpc>
            </a:pPr>
            <a:r>
              <a:rPr lang="sl-SI" altLang="en-US" sz="1600"/>
              <a:t>WMA;  Windows Media Audio </a:t>
            </a:r>
          </a:p>
          <a:p>
            <a:pPr eaLnBrk="1" hangingPunct="1">
              <a:lnSpc>
                <a:spcPct val="90000"/>
              </a:lnSpc>
            </a:pPr>
            <a:r>
              <a:rPr lang="sl-SI" altLang="en-US" sz="1600"/>
              <a:t>RA; RealAudio </a:t>
            </a:r>
          </a:p>
          <a:p>
            <a:pPr eaLnBrk="1" hangingPunct="1">
              <a:lnSpc>
                <a:spcPct val="90000"/>
              </a:lnSpc>
            </a:pPr>
            <a:r>
              <a:rPr lang="sl-SI" altLang="en-US" sz="1600"/>
              <a:t>MIDI; Musical Instrument Digital Interface </a:t>
            </a:r>
          </a:p>
          <a:p>
            <a:pPr eaLnBrk="1" hangingPunct="1">
              <a:lnSpc>
                <a:spcPct val="90000"/>
              </a:lnSpc>
            </a:pPr>
            <a:r>
              <a:rPr lang="sl-SI" altLang="en-US" sz="1600"/>
              <a:t>AAC; Advanced Audio Coding</a:t>
            </a:r>
            <a:r>
              <a:rPr lang="sl-SI" altLang="en-US" smtClean="0"/>
              <a:t> </a:t>
            </a:r>
          </a:p>
          <a:p>
            <a:pPr eaLnBrk="1" hangingPunct="1">
              <a:lnSpc>
                <a:spcPct val="90000"/>
              </a:lnSpc>
            </a:pPr>
            <a:endParaRPr lang="sl-SI" altLang="en-US" smtClean="0"/>
          </a:p>
        </p:txBody>
      </p:sp>
      <p:pic>
        <p:nvPicPr>
          <p:cNvPr id="103431" name="Picture 2" descr="http://vukovar-vu.com/images/galerija/Muzik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413" y="0"/>
            <a:ext cx="60118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1574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Naslov 1"/>
          <p:cNvSpPr>
            <a:spLocks noGrp="1"/>
          </p:cNvSpPr>
          <p:nvPr>
            <p:ph type="title"/>
          </p:nvPr>
        </p:nvSpPr>
        <p:spPr>
          <a:xfrm>
            <a:off x="1773237" y="549275"/>
            <a:ext cx="8229600" cy="1143000"/>
          </a:xfrm>
        </p:spPr>
        <p:txBody>
          <a:bodyPr>
            <a:normAutofit fontScale="90000"/>
          </a:bodyPr>
          <a:lstStyle/>
          <a:p>
            <a:pPr eaLnBrk="1" hangingPunct="1"/>
            <a:r>
              <a:rPr lang="sl-SI" altLang="en-US" sz="4600"/>
              <a:t>ZAPIS</a:t>
            </a:r>
            <a:r>
              <a:rPr lang="sl-SI" altLang="en-US" sz="4600">
                <a:latin typeface="Arial" panose="020B0604020202020204" pitchFamily="34" charset="0"/>
              </a:rPr>
              <a:t/>
            </a:r>
            <a:br>
              <a:rPr lang="sl-SI" altLang="en-US" sz="4600">
                <a:latin typeface="Arial" panose="020B0604020202020204" pitchFamily="34" charset="0"/>
              </a:rPr>
            </a:br>
            <a:r>
              <a:rPr lang="sl-SI" altLang="en-US" sz="4600"/>
              <a:t>VIDEA</a:t>
            </a:r>
          </a:p>
        </p:txBody>
      </p:sp>
      <p:sp>
        <p:nvSpPr>
          <p:cNvPr id="104451" name="Ograda vsebine 2"/>
          <p:cNvSpPr>
            <a:spLocks noGrp="1"/>
          </p:cNvSpPr>
          <p:nvPr>
            <p:ph idx="1"/>
          </p:nvPr>
        </p:nvSpPr>
        <p:spPr>
          <a:xfrm>
            <a:off x="1701800" y="2133601"/>
            <a:ext cx="2520950" cy="4525963"/>
          </a:xfrm>
        </p:spPr>
        <p:txBody>
          <a:bodyPr/>
          <a:lstStyle/>
          <a:p>
            <a:pPr eaLnBrk="1" hangingPunct="1">
              <a:buFont typeface="Wingdings 2" panose="05020102010507070707" pitchFamily="18" charset="2"/>
              <a:buNone/>
            </a:pPr>
            <a:r>
              <a:rPr lang="sl-SI" altLang="en-US" sz="2400" b="1"/>
              <a:t>v računalniku</a:t>
            </a:r>
          </a:p>
          <a:p>
            <a:pPr eaLnBrk="1" hangingPunct="1"/>
            <a:endParaRPr lang="sl-SI" altLang="en-US" sz="2400" b="1"/>
          </a:p>
          <a:p>
            <a:pPr algn="ctr" eaLnBrk="1" hangingPunct="1"/>
            <a:r>
              <a:rPr lang="sl-SI" altLang="en-US" sz="2400"/>
              <a:t>Zapis slik je v primerjavi s tekstom zavzame veliko prostora v računalniku (na disku).</a:t>
            </a:r>
          </a:p>
          <a:p>
            <a:pPr eaLnBrk="1" hangingPunct="1"/>
            <a:endParaRPr lang="sl-SI" altLang="en-US" sz="2400"/>
          </a:p>
          <a:p>
            <a:pPr eaLnBrk="1" hangingPunct="1"/>
            <a:endParaRPr lang="sl-SI" altLang="en-US" sz="2400"/>
          </a:p>
        </p:txBody>
      </p:sp>
      <p:pic>
        <p:nvPicPr>
          <p:cNvPr id="6" name="Slika 5" descr="shakira.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307" y="138997"/>
            <a:ext cx="5948994" cy="652030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98520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Naslov 1"/>
          <p:cNvSpPr>
            <a:spLocks noGrp="1"/>
          </p:cNvSpPr>
          <p:nvPr>
            <p:ph type="title"/>
          </p:nvPr>
        </p:nvSpPr>
        <p:spPr>
          <a:xfrm>
            <a:off x="1979612" y="428625"/>
            <a:ext cx="8229600" cy="857250"/>
          </a:xfrm>
        </p:spPr>
        <p:txBody>
          <a:bodyPr/>
          <a:lstStyle/>
          <a:p>
            <a:pPr eaLnBrk="1" hangingPunct="1"/>
            <a:r>
              <a:rPr lang="sl-SI" altLang="en-US" smtClean="0"/>
              <a:t>ZAPIS VIDEA</a:t>
            </a:r>
          </a:p>
        </p:txBody>
      </p:sp>
      <p:sp>
        <p:nvSpPr>
          <p:cNvPr id="3" name="Ograda vsebine 2"/>
          <p:cNvSpPr>
            <a:spLocks noGrp="1"/>
          </p:cNvSpPr>
          <p:nvPr>
            <p:ph idx="1"/>
          </p:nvPr>
        </p:nvSpPr>
        <p:spPr/>
        <p:txBody>
          <a:bodyPr>
            <a:normAutofit lnSpcReduction="10000"/>
          </a:bodyPr>
          <a:lstStyle/>
          <a:p>
            <a:pPr marL="274320" indent="-274320">
              <a:buClr>
                <a:schemeClr val="accent3"/>
              </a:buClr>
              <a:buFont typeface="Wingdings 2"/>
              <a:buChar char=""/>
              <a:defRPr/>
            </a:pPr>
            <a:r>
              <a:rPr lang="sl-SI" dirty="0" smtClean="0"/>
              <a:t>Pri videu pa se mora na zaslonu zvrstiti več slik v sekundi (pri našem televizijskem sistemu- PAL- 25/sekundo, pri ameriškem - NTSC-30/sekundo), datoteke so zato ogromne. </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Za kvaliteten video posnetek potrebujemo vsaj 25 slik na sekundo, kar zahteva precejšno količino pomnilnika.</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Pogosto video ne gledamo čez cel ekran ampak samo v oknu velikosti četrtino ali pa samo šestnajstino ekrana.</a:t>
            </a:r>
          </a:p>
          <a:p>
            <a:pPr marL="274320" indent="-274320">
              <a:buClr>
                <a:schemeClr val="accent3"/>
              </a:buClr>
              <a:buFont typeface="Wingdings 2"/>
              <a:buChar char=""/>
              <a:defRPr/>
            </a:pPr>
            <a:endParaRPr lang="sl-SI" dirty="0"/>
          </a:p>
        </p:txBody>
      </p:sp>
    </p:spTree>
    <p:extLst>
      <p:ext uri="{BB962C8B-B14F-4D97-AF65-F5344CB8AC3E}">
        <p14:creationId xmlns:p14="http://schemas.microsoft.com/office/powerpoint/2010/main" val="170790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Naslov 1"/>
          <p:cNvSpPr>
            <a:spLocks noGrp="1"/>
          </p:cNvSpPr>
          <p:nvPr>
            <p:ph type="title"/>
          </p:nvPr>
        </p:nvSpPr>
        <p:spPr>
          <a:xfrm>
            <a:off x="6454776" y="333375"/>
            <a:ext cx="3754437" cy="1143000"/>
          </a:xfrm>
        </p:spPr>
        <p:txBody>
          <a:bodyPr/>
          <a:lstStyle/>
          <a:p>
            <a:pPr eaLnBrk="1" hangingPunct="1"/>
            <a:r>
              <a:rPr lang="sl-SI" altLang="en-US" smtClean="0"/>
              <a:t>ZAPIS VIDEA</a:t>
            </a:r>
          </a:p>
        </p:txBody>
      </p:sp>
      <p:sp>
        <p:nvSpPr>
          <p:cNvPr id="3" name="Ograda vsebine 2"/>
          <p:cNvSpPr>
            <a:spLocks noGrp="1"/>
          </p:cNvSpPr>
          <p:nvPr>
            <p:ph idx="1"/>
          </p:nvPr>
        </p:nvSpPr>
        <p:spPr>
          <a:xfrm>
            <a:off x="6094412" y="1357314"/>
            <a:ext cx="4114800" cy="5214937"/>
          </a:xfrm>
        </p:spPr>
        <p:txBody>
          <a:bodyPr>
            <a:normAutofit fontScale="92500" lnSpcReduction="10000"/>
          </a:bodyPr>
          <a:lstStyle/>
          <a:p>
            <a:pPr eaLnBrk="1" hangingPunct="1">
              <a:lnSpc>
                <a:spcPct val="80000"/>
              </a:lnSpc>
              <a:defRPr/>
            </a:pPr>
            <a:endParaRPr lang="sl-SI" sz="2200" dirty="0"/>
          </a:p>
          <a:p>
            <a:pPr eaLnBrk="1" hangingPunct="1">
              <a:lnSpc>
                <a:spcPct val="80000"/>
              </a:lnSpc>
              <a:defRPr/>
            </a:pPr>
            <a:r>
              <a:rPr lang="sl-SI" sz="2200" dirty="0"/>
              <a:t>KOMPRESIJA VIDEO ZAPISA</a:t>
            </a:r>
          </a:p>
          <a:p>
            <a:pPr eaLnBrk="1" hangingPunct="1">
              <a:lnSpc>
                <a:spcPct val="80000"/>
              </a:lnSpc>
              <a:defRPr/>
            </a:pPr>
            <a:r>
              <a:rPr lang="sl-SI" sz="2200" dirty="0"/>
              <a:t>Obstajajo različni algoritmi, ki video posnetek pred shranjevanjem na disk stisnejo (</a:t>
            </a:r>
            <a:r>
              <a:rPr lang="sl-SI" sz="2200" dirty="0" err="1"/>
              <a:t>KOmpresirajo</a:t>
            </a:r>
            <a:r>
              <a:rPr lang="sl-SI" sz="2200" dirty="0"/>
              <a:t>)</a:t>
            </a:r>
            <a:endParaRPr lang="sl-SI" sz="2200" dirty="0">
              <a:latin typeface="Arial" charset="0"/>
            </a:endParaRPr>
          </a:p>
          <a:p>
            <a:pPr eaLnBrk="1" hangingPunct="1">
              <a:lnSpc>
                <a:spcPct val="80000"/>
              </a:lnSpc>
              <a:defRPr/>
            </a:pPr>
            <a:endParaRPr lang="sl-SI" sz="2200" dirty="0">
              <a:latin typeface="Arial" charset="0"/>
            </a:endParaRPr>
          </a:p>
          <a:p>
            <a:pPr eaLnBrk="1" hangingPunct="1">
              <a:lnSpc>
                <a:spcPct val="80000"/>
              </a:lnSpc>
              <a:defRPr/>
            </a:pPr>
            <a:r>
              <a:rPr lang="sl-SI" sz="2200" dirty="0"/>
              <a:t>Ob predvajanju pa raztegnejo na prvotno velikost (</a:t>
            </a:r>
            <a:r>
              <a:rPr lang="sl-SI" sz="2200" dirty="0" err="1"/>
              <a:t>DEKompresirajo</a:t>
            </a:r>
            <a:r>
              <a:rPr lang="sl-SI" sz="2200" dirty="0"/>
              <a:t>), </a:t>
            </a:r>
          </a:p>
          <a:p>
            <a:pPr eaLnBrk="1" hangingPunct="1">
              <a:lnSpc>
                <a:spcPct val="80000"/>
              </a:lnSpc>
              <a:defRPr/>
            </a:pPr>
            <a:r>
              <a:rPr lang="sl-SI" sz="2200" dirty="0"/>
              <a:t>proces je kratko imenovan KODEK.</a:t>
            </a:r>
          </a:p>
          <a:p>
            <a:pPr eaLnBrk="1" hangingPunct="1">
              <a:lnSpc>
                <a:spcPct val="80000"/>
              </a:lnSpc>
              <a:buFont typeface="Wingdings 2" panose="05020102010507070707" pitchFamily="18" charset="2"/>
              <a:buNone/>
              <a:defRPr/>
            </a:pPr>
            <a:r>
              <a:rPr lang="sl-SI" sz="2200" dirty="0"/>
              <a:t/>
            </a:r>
            <a:br>
              <a:rPr lang="sl-SI" sz="2200" dirty="0"/>
            </a:br>
            <a:r>
              <a:rPr lang="sl-SI" sz="2200" dirty="0"/>
              <a:t>KODEK (CODEC; </a:t>
            </a:r>
            <a:r>
              <a:rPr lang="sl-SI" sz="2200" dirty="0" err="1"/>
              <a:t>COding</a:t>
            </a:r>
            <a:r>
              <a:rPr lang="sl-SI" sz="2200" dirty="0"/>
              <a:t> </a:t>
            </a:r>
            <a:r>
              <a:rPr lang="sl-SI" sz="2200" dirty="0" err="1"/>
              <a:t>DECoding</a:t>
            </a:r>
            <a:r>
              <a:rPr lang="sl-SI" sz="2200" dirty="0"/>
              <a:t>) je algoritem za kodiranje in dekodiranje analognih signalov v digitalno obliko in nasprotno. </a:t>
            </a:r>
          </a:p>
          <a:p>
            <a:pPr eaLnBrk="1" hangingPunct="1">
              <a:lnSpc>
                <a:spcPct val="80000"/>
              </a:lnSpc>
              <a:defRPr/>
            </a:pPr>
            <a:endParaRPr lang="sl-SI" sz="2200" dirty="0"/>
          </a:p>
        </p:txBody>
      </p:sp>
      <p:pic>
        <p:nvPicPr>
          <p:cNvPr id="106502" name="Picture 2" descr="http://www.mojmikro.si/files/imager/node/229-7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412"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7909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title"/>
          </p:nvPr>
        </p:nvSpPr>
        <p:spPr>
          <a:xfrm>
            <a:off x="1979612" y="428625"/>
            <a:ext cx="8229600" cy="857250"/>
          </a:xfrm>
        </p:spPr>
        <p:txBody>
          <a:bodyPr>
            <a:normAutofit fontScale="90000"/>
          </a:bodyPr>
          <a:lstStyle/>
          <a:p>
            <a:pPr>
              <a:defRPr/>
            </a:pPr>
            <a:r>
              <a:rPr lang="sl-SI" dirty="0" smtClean="0"/>
              <a:t>DISKRETNI ALI DIGITALNI </a:t>
            </a:r>
            <a:br>
              <a:rPr lang="sl-SI" dirty="0" smtClean="0"/>
            </a:br>
            <a:r>
              <a:rPr lang="sl-SI" dirty="0" smtClean="0"/>
              <a:t>ZAPIS  PODATKOV</a:t>
            </a:r>
            <a:endParaRPr lang="sl-SI" dirty="0"/>
          </a:p>
        </p:txBody>
      </p:sp>
      <p:sp>
        <p:nvSpPr>
          <p:cNvPr id="6" name="Ograda vsebine 5"/>
          <p:cNvSpPr>
            <a:spLocks noGrp="1"/>
          </p:cNvSpPr>
          <p:nvPr>
            <p:ph idx="1"/>
          </p:nvPr>
        </p:nvSpPr>
        <p:spPr/>
        <p:txBody>
          <a:bodyPr>
            <a:normAutofit fontScale="92500" lnSpcReduction="10000"/>
          </a:bodyPr>
          <a:lstStyle/>
          <a:p>
            <a:pPr marL="274320" indent="-274320">
              <a:buClr>
                <a:schemeClr val="accent3"/>
              </a:buClr>
              <a:buFont typeface="Wingdings 2"/>
              <a:buChar char=""/>
              <a:defRPr/>
            </a:pPr>
            <a:r>
              <a:rPr lang="sl-SI" b="1" dirty="0" smtClean="0"/>
              <a:t>Diskretno ali digitalno</a:t>
            </a:r>
          </a:p>
          <a:p>
            <a:pPr marL="274320" indent="-274320">
              <a:buClr>
                <a:schemeClr val="accent3"/>
              </a:buClr>
              <a:buFont typeface="Wingdings 2"/>
              <a:buChar char=""/>
              <a:defRPr/>
            </a:pPr>
            <a:endParaRPr lang="sl-SI" b="1" dirty="0" smtClean="0"/>
          </a:p>
          <a:p>
            <a:pPr marL="274320" indent="-274320">
              <a:buClr>
                <a:schemeClr val="accent3"/>
              </a:buClr>
              <a:buFont typeface="Wingdings 2"/>
              <a:buChar char=""/>
              <a:defRPr/>
            </a:pPr>
            <a:r>
              <a:rPr lang="sl-SI" dirty="0" smtClean="0"/>
              <a:t>Danes se čedalje bolj uveljavljajo digitalne naprave.</a:t>
            </a:r>
          </a:p>
          <a:p>
            <a:pPr marL="274320" indent="-274320">
              <a:buClr>
                <a:schemeClr val="accent3"/>
              </a:buClr>
              <a:buFont typeface="Wingdings 2"/>
              <a:buChar char=""/>
              <a:defRPr/>
            </a:pPr>
            <a:r>
              <a:rPr lang="sl-SI" dirty="0" smtClean="0"/>
              <a:t>Digitalne naprave prikazujejo podatke v diskretni ali digitalni obliki.</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Primer digitalni termometer. </a:t>
            </a:r>
          </a:p>
          <a:p>
            <a:pPr marL="274320" indent="-274320">
              <a:buClr>
                <a:schemeClr val="accent3"/>
              </a:buClr>
              <a:buFont typeface="Wingdings 2"/>
              <a:buChar char=""/>
              <a:defRPr/>
            </a:pPr>
            <a:r>
              <a:rPr lang="sl-SI" dirty="0" smtClean="0"/>
              <a:t>Ali lahko prikaže vrednost 31.467 </a:t>
            </a:r>
            <a:r>
              <a:rPr lang="sl-SI" baseline="30000" dirty="0" smtClean="0"/>
              <a:t>0</a:t>
            </a:r>
            <a:r>
              <a:rPr lang="sl-SI" dirty="0" smtClean="0"/>
              <a:t>C ?  </a:t>
            </a:r>
          </a:p>
          <a:p>
            <a:pPr marL="274320" indent="-274320">
              <a:buClr>
                <a:schemeClr val="accent3"/>
              </a:buClr>
              <a:buFont typeface="Wingdings 2"/>
              <a:buChar char=""/>
              <a:defRPr/>
            </a:pPr>
            <a:r>
              <a:rPr lang="sl-SI" dirty="0" smtClean="0"/>
              <a:t>Ne. Lahko prikaže 31.4 </a:t>
            </a:r>
            <a:r>
              <a:rPr lang="sl-SI" baseline="30000" dirty="0" smtClean="0"/>
              <a:t>0</a:t>
            </a:r>
            <a:r>
              <a:rPr lang="sl-SI" dirty="0" smtClean="0"/>
              <a:t>C ali 31.5 </a:t>
            </a:r>
            <a:r>
              <a:rPr lang="sl-SI" baseline="30000" dirty="0" smtClean="0"/>
              <a:t>0</a:t>
            </a:r>
            <a:r>
              <a:rPr lang="sl-SI" dirty="0" smtClean="0"/>
              <a:t>C, ne pa vmesnih vrednosti. </a:t>
            </a:r>
          </a:p>
          <a:p>
            <a:pPr marL="274320" indent="-274320">
              <a:buClr>
                <a:schemeClr val="accent3"/>
              </a:buClr>
              <a:buFont typeface="Wingdings 2"/>
              <a:buChar char=""/>
              <a:defRPr/>
            </a:pPr>
            <a:endParaRPr lang="sl-SI" dirty="0"/>
          </a:p>
        </p:txBody>
      </p:sp>
      <p:pic>
        <p:nvPicPr>
          <p:cNvPr id="79878" name="Picture 2" descr="http://www.aperio.si/articleimage.aspx?articleid=1415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23312" y="-171450"/>
            <a:ext cx="2298700"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5" name="Picture 4" descr="http://www.mrpet.si/images/fish/termometer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67423">
            <a:off x="7894637" y="1196976"/>
            <a:ext cx="2211388" cy="2232025"/>
          </a:xfrm>
          <a:prstGeom prst="rect">
            <a:avLst/>
          </a:prstGeom>
          <a:noFill/>
          <a:ln w="38100">
            <a:solidFill>
              <a:schemeClr val="tx1"/>
            </a:solidFill>
            <a:miter lim="800000"/>
            <a:headEnd/>
            <a:tailEnd/>
          </a:ln>
          <a:effectLst>
            <a:outerShdw dist="107763" dir="2700000" algn="ctr" rotWithShape="0">
              <a:srgbClr val="808080">
                <a:alpha val="50000"/>
              </a:srgbClr>
            </a:outerShdw>
          </a:effectLst>
        </p:spPr>
      </p:pic>
    </p:spTree>
    <p:extLst>
      <p:ext uri="{BB962C8B-B14F-4D97-AF65-F5344CB8AC3E}">
        <p14:creationId xmlns:p14="http://schemas.microsoft.com/office/powerpoint/2010/main" val="1207594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Naslov 1"/>
          <p:cNvSpPr>
            <a:spLocks noGrp="1"/>
          </p:cNvSpPr>
          <p:nvPr>
            <p:ph type="title"/>
          </p:nvPr>
        </p:nvSpPr>
        <p:spPr>
          <a:xfrm>
            <a:off x="1979612" y="428625"/>
            <a:ext cx="8229600" cy="857250"/>
          </a:xfrm>
        </p:spPr>
        <p:txBody>
          <a:bodyPr/>
          <a:lstStyle/>
          <a:p>
            <a:pPr eaLnBrk="1" hangingPunct="1"/>
            <a:r>
              <a:rPr lang="sl-SI" altLang="en-US" smtClean="0"/>
              <a:t>ZAPIS VIDEA</a:t>
            </a:r>
          </a:p>
        </p:txBody>
      </p:sp>
      <p:sp>
        <p:nvSpPr>
          <p:cNvPr id="107523" name="Ograda vsebine 2"/>
          <p:cNvSpPr>
            <a:spLocks noGrp="1"/>
          </p:cNvSpPr>
          <p:nvPr>
            <p:ph idx="1"/>
          </p:nvPr>
        </p:nvSpPr>
        <p:spPr/>
        <p:txBody>
          <a:bodyPr/>
          <a:lstStyle/>
          <a:p>
            <a:pPr eaLnBrk="1" hangingPunct="1">
              <a:lnSpc>
                <a:spcPct val="90000"/>
              </a:lnSpc>
            </a:pPr>
            <a:r>
              <a:rPr lang="sl-SI" altLang="en-US" sz="1600"/>
              <a:t>Vrste video datotek: </a:t>
            </a:r>
            <a:br>
              <a:rPr lang="sl-SI" altLang="en-US" sz="1600"/>
            </a:br>
            <a:endParaRPr lang="sl-SI" altLang="en-US" sz="1600"/>
          </a:p>
          <a:p>
            <a:pPr eaLnBrk="1" hangingPunct="1">
              <a:lnSpc>
                <a:spcPct val="90000"/>
              </a:lnSpc>
            </a:pPr>
            <a:r>
              <a:rPr lang="sl-SI" altLang="en-US" sz="1600"/>
              <a:t>MPEG4; Moving Picture Experts Group 4 </a:t>
            </a:r>
          </a:p>
          <a:p>
            <a:pPr eaLnBrk="1" hangingPunct="1">
              <a:lnSpc>
                <a:spcPct val="90000"/>
              </a:lnSpc>
            </a:pPr>
            <a:r>
              <a:rPr lang="sl-SI" altLang="en-US" sz="1600"/>
              <a:t>AVI; Audio Video Interleave </a:t>
            </a:r>
          </a:p>
          <a:p>
            <a:pPr eaLnBrk="1" hangingPunct="1">
              <a:lnSpc>
                <a:spcPct val="90000"/>
              </a:lnSpc>
            </a:pPr>
            <a:r>
              <a:rPr lang="sl-SI" altLang="en-US" sz="1600"/>
              <a:t>DIVX; Digital Video Express </a:t>
            </a:r>
          </a:p>
          <a:p>
            <a:pPr eaLnBrk="1" hangingPunct="1">
              <a:lnSpc>
                <a:spcPct val="90000"/>
              </a:lnSpc>
            </a:pPr>
            <a:r>
              <a:rPr lang="sl-SI" altLang="en-US" sz="1600"/>
              <a:t>WMv; Windows Media Video </a:t>
            </a:r>
          </a:p>
          <a:p>
            <a:pPr eaLnBrk="1" hangingPunct="1">
              <a:lnSpc>
                <a:spcPct val="90000"/>
              </a:lnSpc>
            </a:pPr>
            <a:r>
              <a:rPr lang="sl-SI" altLang="en-US" sz="1600"/>
              <a:t>MP4; MPEG-4 Video File </a:t>
            </a:r>
          </a:p>
          <a:p>
            <a:pPr eaLnBrk="1" hangingPunct="1">
              <a:lnSpc>
                <a:spcPct val="90000"/>
              </a:lnSpc>
            </a:pPr>
            <a:r>
              <a:rPr lang="sl-SI" altLang="en-US" sz="1600"/>
              <a:t>3GP; Third Generation Partnership Project </a:t>
            </a:r>
          </a:p>
          <a:p>
            <a:pPr eaLnBrk="1" hangingPunct="1">
              <a:lnSpc>
                <a:spcPct val="90000"/>
              </a:lnSpc>
            </a:pPr>
            <a:r>
              <a:rPr lang="sl-SI" altLang="en-US" sz="1600"/>
              <a:t>FLV; Flash Video</a:t>
            </a:r>
            <a:r>
              <a:rPr lang="sl-SI" altLang="en-US" sz="2400"/>
              <a:t> </a:t>
            </a:r>
          </a:p>
          <a:p>
            <a:pPr eaLnBrk="1" hangingPunct="1">
              <a:lnSpc>
                <a:spcPct val="90000"/>
              </a:lnSpc>
            </a:pPr>
            <a:endParaRPr lang="sl-SI" altLang="en-US" sz="2400"/>
          </a:p>
        </p:txBody>
      </p:sp>
      <p:pic>
        <p:nvPicPr>
          <p:cNvPr id="107526" name="Picture 2" descr="http://www.e-fotografija.com/artman/uploads/sonykame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4412"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0940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Naslov 1"/>
          <p:cNvSpPr>
            <a:spLocks noGrp="1"/>
          </p:cNvSpPr>
          <p:nvPr>
            <p:ph type="title"/>
          </p:nvPr>
        </p:nvSpPr>
        <p:spPr>
          <a:xfrm>
            <a:off x="5949950" y="1196975"/>
            <a:ext cx="4330700" cy="4103688"/>
          </a:xfrm>
        </p:spPr>
        <p:txBody>
          <a:bodyPr/>
          <a:lstStyle/>
          <a:p>
            <a:pPr algn="ctr" eaLnBrk="1" hangingPunct="1"/>
            <a:r>
              <a:rPr lang="sl-SI" altLang="en-US" smtClean="0"/>
              <a:t>ANALOGNI V </a:t>
            </a:r>
            <a:r>
              <a:rPr lang="sl-SI" altLang="en-US" smtClean="0">
                <a:latin typeface="Arial" panose="020B0604020202020204" pitchFamily="34" charset="0"/>
              </a:rPr>
              <a:t/>
            </a:r>
            <a:br>
              <a:rPr lang="sl-SI" altLang="en-US" smtClean="0">
                <a:latin typeface="Arial" panose="020B0604020202020204" pitchFamily="34" charset="0"/>
              </a:rPr>
            </a:br>
            <a:r>
              <a:rPr lang="sl-SI" altLang="en-US" smtClean="0"/>
              <a:t>DIGITALNO </a:t>
            </a:r>
            <a:r>
              <a:rPr lang="sl-SI" altLang="en-US" smtClean="0">
                <a:latin typeface="Arial" panose="020B0604020202020204" pitchFamily="34" charset="0"/>
              </a:rPr>
              <a:t/>
            </a:r>
            <a:br>
              <a:rPr lang="sl-SI" altLang="en-US" smtClean="0">
                <a:latin typeface="Arial" panose="020B0604020202020204" pitchFamily="34" charset="0"/>
              </a:rPr>
            </a:br>
            <a:r>
              <a:rPr lang="sl-SI" altLang="en-US" smtClean="0"/>
              <a:t>in nazaj</a:t>
            </a:r>
          </a:p>
        </p:txBody>
      </p:sp>
      <p:pic>
        <p:nvPicPr>
          <p:cNvPr id="69640" name="Picture 8" descr="dig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625" y="1268414"/>
            <a:ext cx="3211512" cy="4784725"/>
          </a:xfrm>
          <a:prstGeom prst="rect">
            <a:avLst/>
          </a:prstGeom>
          <a:solidFill>
            <a:srgbClr val="1DDBEF"/>
          </a:solidFill>
          <a:ln w="28575">
            <a:solidFill>
              <a:srgbClr val="000000"/>
            </a:solidFill>
            <a:miter lim="800000"/>
            <a:headEnd/>
            <a:tailEnd/>
          </a:ln>
          <a:effectLst>
            <a:outerShdw dist="107763" dir="2700000" algn="ctr" rotWithShape="0">
              <a:srgbClr val="808080">
                <a:alpha val="50000"/>
              </a:srgbClr>
            </a:outerShdw>
          </a:effectLst>
        </p:spPr>
      </p:pic>
    </p:spTree>
    <p:extLst>
      <p:ext uri="{BB962C8B-B14F-4D97-AF65-F5344CB8AC3E}">
        <p14:creationId xmlns:p14="http://schemas.microsoft.com/office/powerpoint/2010/main" val="2658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79612" y="428625"/>
            <a:ext cx="8229600" cy="857250"/>
          </a:xfrm>
        </p:spPr>
        <p:txBody>
          <a:bodyPr>
            <a:normAutofit fontScale="90000"/>
          </a:bodyPr>
          <a:lstStyle/>
          <a:p>
            <a:pPr>
              <a:defRPr/>
            </a:pPr>
            <a:r>
              <a:rPr lang="sl-SI" dirty="0" smtClean="0"/>
              <a:t>DISKRETNI ALI DIGITALNI </a:t>
            </a:r>
            <a:br>
              <a:rPr lang="sl-SI" dirty="0" smtClean="0"/>
            </a:br>
            <a:r>
              <a:rPr lang="sl-SI" dirty="0" smtClean="0"/>
              <a:t>ZAPIS  PODATKOV</a:t>
            </a:r>
            <a:endParaRPr lang="sl-SI" dirty="0"/>
          </a:p>
        </p:txBody>
      </p:sp>
      <p:sp>
        <p:nvSpPr>
          <p:cNvPr id="81923" name="Ograda vsebine 2"/>
          <p:cNvSpPr>
            <a:spLocks noGrp="1"/>
          </p:cNvSpPr>
          <p:nvPr>
            <p:ph idx="1"/>
          </p:nvPr>
        </p:nvSpPr>
        <p:spPr>
          <a:xfrm>
            <a:off x="1979612" y="1928813"/>
            <a:ext cx="8229600" cy="4197350"/>
          </a:xfrm>
        </p:spPr>
        <p:txBody>
          <a:bodyPr/>
          <a:lstStyle/>
          <a:p>
            <a:pPr eaLnBrk="1" hangingPunct="1"/>
            <a:r>
              <a:rPr lang="sl-SI" altLang="en-US" b="1" smtClean="0"/>
              <a:t>Podatki v računalniku so zapisani v digitalni obliki.</a:t>
            </a:r>
          </a:p>
          <a:p>
            <a:pPr eaLnBrk="1" hangingPunct="1"/>
            <a:endParaRPr lang="sl-SI" altLang="en-US" smtClean="0"/>
          </a:p>
          <a:p>
            <a:pPr eaLnBrk="1" hangingPunct="1">
              <a:buFont typeface="Wingdings 2" panose="05020102010507070707" pitchFamily="18" charset="2"/>
              <a:buNone/>
            </a:pPr>
            <a:r>
              <a:rPr lang="sl-SI" altLang="en-US" smtClean="0"/>
              <a:t>  </a:t>
            </a:r>
          </a:p>
          <a:p>
            <a:pPr eaLnBrk="1" hangingPunct="1"/>
            <a:endParaRPr lang="sl-SI" altLang="en-US" smtClean="0"/>
          </a:p>
        </p:txBody>
      </p:sp>
      <p:pic>
        <p:nvPicPr>
          <p:cNvPr id="81926" name="Picture 2" descr="http://star.slo-tech.com/testi/grafikulje8/Image27.jpg"/>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3665538" y="2928938"/>
            <a:ext cx="4214813" cy="316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8021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Naslov 1"/>
          <p:cNvSpPr>
            <a:spLocks noGrp="1"/>
          </p:cNvSpPr>
          <p:nvPr>
            <p:ph type="title"/>
          </p:nvPr>
        </p:nvSpPr>
        <p:spPr>
          <a:xfrm>
            <a:off x="6238876" y="704850"/>
            <a:ext cx="3970337" cy="1931988"/>
          </a:xfrm>
        </p:spPr>
        <p:txBody>
          <a:bodyPr/>
          <a:lstStyle/>
          <a:p>
            <a:pPr eaLnBrk="1" hangingPunct="1"/>
            <a:r>
              <a:rPr lang="sl-SI" altLang="en-US" smtClean="0"/>
              <a:t>ZAPIS PODATKOV V RAČUNALNIKU</a:t>
            </a:r>
          </a:p>
        </p:txBody>
      </p:sp>
      <p:sp>
        <p:nvSpPr>
          <p:cNvPr id="82947" name="Ograda vsebine 2"/>
          <p:cNvSpPr>
            <a:spLocks noGrp="1"/>
          </p:cNvSpPr>
          <p:nvPr>
            <p:ph idx="1"/>
          </p:nvPr>
        </p:nvSpPr>
        <p:spPr>
          <a:xfrm>
            <a:off x="6094412" y="3141664"/>
            <a:ext cx="4114800" cy="3182937"/>
          </a:xfrm>
        </p:spPr>
        <p:txBody>
          <a:bodyPr/>
          <a:lstStyle/>
          <a:p>
            <a:pPr eaLnBrk="1" hangingPunct="1"/>
            <a:r>
              <a:rPr lang="sl-SI" altLang="en-US" sz="2200"/>
              <a:t>Večina podatkov v vsakdanjem življenju je zapisna  s številkami, črkami in drugimi znaki, slikovno ali z zvokom.</a:t>
            </a:r>
          </a:p>
          <a:p>
            <a:pPr eaLnBrk="1" hangingPunct="1"/>
            <a:endParaRPr lang="sl-SI" altLang="en-US" sz="2200"/>
          </a:p>
          <a:p>
            <a:pPr eaLnBrk="1" hangingPunct="1"/>
            <a:endParaRPr lang="sl-SI" altLang="en-US" sz="2200"/>
          </a:p>
          <a:p>
            <a:pPr eaLnBrk="1" hangingPunct="1"/>
            <a:r>
              <a:rPr lang="sl-SI" altLang="en-US" sz="2200"/>
              <a:t>Kaj pa v računalniku?</a:t>
            </a:r>
          </a:p>
        </p:txBody>
      </p:sp>
      <p:pic>
        <p:nvPicPr>
          <p:cNvPr id="82950" name="Picture 2" descr="http://www.peavey.com/catalog/images/monitor_2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2412" y="0"/>
            <a:ext cx="457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2389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Naslov 1"/>
          <p:cNvSpPr>
            <a:spLocks noGrp="1"/>
          </p:cNvSpPr>
          <p:nvPr>
            <p:ph type="title"/>
          </p:nvPr>
        </p:nvSpPr>
        <p:spPr>
          <a:xfrm>
            <a:off x="1609293" y="277812"/>
            <a:ext cx="8856663" cy="1143000"/>
          </a:xfrm>
        </p:spPr>
        <p:txBody>
          <a:bodyPr/>
          <a:lstStyle/>
          <a:p>
            <a:pPr eaLnBrk="1" hangingPunct="1"/>
            <a:r>
              <a:rPr lang="sl-SI" altLang="en-US" dirty="0" smtClean="0"/>
              <a:t>ZAPIS PODATKOV V RAČUNALNIKU</a:t>
            </a:r>
          </a:p>
        </p:txBody>
      </p:sp>
      <p:sp>
        <p:nvSpPr>
          <p:cNvPr id="83971" name="Ograda vsebine 2"/>
          <p:cNvSpPr>
            <a:spLocks noGrp="1"/>
          </p:cNvSpPr>
          <p:nvPr>
            <p:ph idx="1"/>
          </p:nvPr>
        </p:nvSpPr>
        <p:spPr/>
        <p:txBody>
          <a:bodyPr/>
          <a:lstStyle/>
          <a:p>
            <a:pPr eaLnBrk="1" hangingPunct="1"/>
            <a:r>
              <a:rPr lang="sl-SI" altLang="en-US" smtClean="0"/>
              <a:t>V računalniku so vsi podatki izraženi s številkami, zato je potrebno vse druge tipe podatkov pretvoriti v številke!</a:t>
            </a:r>
          </a:p>
          <a:p>
            <a:pPr eaLnBrk="1" hangingPunct="1"/>
            <a:endParaRPr lang="sl-SI" altLang="en-US" smtClean="0"/>
          </a:p>
          <a:p>
            <a:pPr eaLnBrk="1" hangingPunct="1"/>
            <a:r>
              <a:rPr lang="sl-SI" altLang="en-US" smtClean="0"/>
              <a:t>Človek uporablja desetiški številski sistem?</a:t>
            </a:r>
          </a:p>
          <a:p>
            <a:pPr eaLnBrk="1" hangingPunct="1"/>
            <a:endParaRPr lang="sl-SI" altLang="en-US" smtClean="0"/>
          </a:p>
          <a:p>
            <a:pPr eaLnBrk="1" hangingPunct="1"/>
            <a:r>
              <a:rPr lang="sl-SI" altLang="en-US" smtClean="0"/>
              <a:t>Kaj pa računalnik?</a:t>
            </a:r>
          </a:p>
        </p:txBody>
      </p:sp>
      <p:pic>
        <p:nvPicPr>
          <p:cNvPr id="83974" name="Picture 4" descr="http://tbn0.google.com/images?q=tbn:b8wQOSY45WS9qM:http://www.tadej.info/wp-content/uploads/2007/11/parica.jpg">
            <a:hlinkClick r:id="rId2"/>
          </p:cNvPr>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451476" y="4572000"/>
            <a:ext cx="2928937" cy="177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7659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Naslov 1"/>
          <p:cNvSpPr>
            <a:spLocks noGrp="1"/>
          </p:cNvSpPr>
          <p:nvPr>
            <p:ph type="title"/>
          </p:nvPr>
        </p:nvSpPr>
        <p:spPr>
          <a:xfrm>
            <a:off x="1979612" y="428625"/>
            <a:ext cx="8229600" cy="857250"/>
          </a:xfrm>
        </p:spPr>
        <p:txBody>
          <a:bodyPr/>
          <a:lstStyle/>
          <a:p>
            <a:pPr eaLnBrk="1" hangingPunct="1"/>
            <a:r>
              <a:rPr lang="sl-SI" altLang="en-US" smtClean="0"/>
              <a:t>DVOJIŠKI ZAPIS PODATKOV</a:t>
            </a:r>
          </a:p>
        </p:txBody>
      </p:sp>
      <p:sp>
        <p:nvSpPr>
          <p:cNvPr id="3" name="Ograda vsebine 2"/>
          <p:cNvSpPr>
            <a:spLocks noGrp="1"/>
          </p:cNvSpPr>
          <p:nvPr>
            <p:ph idx="1"/>
          </p:nvPr>
        </p:nvSpPr>
        <p:spPr/>
        <p:txBody>
          <a:bodyPr>
            <a:normAutofit/>
          </a:bodyPr>
          <a:lstStyle/>
          <a:p>
            <a:pPr marL="274320" indent="-274320">
              <a:buClr>
                <a:schemeClr val="accent3"/>
              </a:buClr>
              <a:buFont typeface="Wingdings 2"/>
              <a:buChar char=""/>
              <a:defRPr/>
            </a:pPr>
            <a:r>
              <a:rPr lang="sl-SI" dirty="0" smtClean="0"/>
              <a:t>V dvojiškem zapisu obstajata za zapis s samo dva znaka: 0 (nič) in 1 (ena).</a:t>
            </a:r>
          </a:p>
          <a:p>
            <a:pPr marL="274320" indent="-274320">
              <a:buClr>
                <a:schemeClr val="accent3"/>
              </a:buClr>
              <a:buFont typeface="Wingdings 2"/>
              <a:buChar char=""/>
              <a:defRPr/>
            </a:pPr>
            <a:endParaRPr lang="sl-SI" dirty="0" smtClean="0"/>
          </a:p>
          <a:p>
            <a:pPr marL="274320" indent="-274320">
              <a:buClr>
                <a:schemeClr val="accent3"/>
              </a:buClr>
              <a:buFont typeface="Wingdings 2"/>
              <a:buChar char=""/>
              <a:defRPr/>
            </a:pPr>
            <a:r>
              <a:rPr lang="sl-SI" dirty="0" smtClean="0"/>
              <a:t>V računalniku je tak zapis izveden na različne načine:</a:t>
            </a:r>
          </a:p>
          <a:p>
            <a:pPr marL="640080" lvl="1">
              <a:buFont typeface="Wingdings 2"/>
              <a:buChar char=""/>
              <a:defRPr/>
            </a:pPr>
            <a:r>
              <a:rPr lang="sl-SI" dirty="0" smtClean="0"/>
              <a:t>Stikalo je sklenjeno (1) ali razklenjeno (0)</a:t>
            </a:r>
          </a:p>
          <a:p>
            <a:pPr marL="640080" lvl="1">
              <a:buFont typeface="Wingdings 2"/>
              <a:buChar char=""/>
              <a:defRPr/>
            </a:pPr>
            <a:r>
              <a:rPr lang="sl-SI" dirty="0" smtClean="0"/>
              <a:t>V vodniku je električna napetost (1) ali je ni (0)</a:t>
            </a:r>
          </a:p>
          <a:p>
            <a:pPr marL="640080" lvl="1">
              <a:buFont typeface="Wingdings 2"/>
              <a:buChar char=""/>
              <a:defRPr/>
            </a:pPr>
            <a:r>
              <a:rPr lang="sl-SI" dirty="0" smtClean="0"/>
              <a:t>Točka žari (1) ali ne žari (0)</a:t>
            </a:r>
          </a:p>
          <a:p>
            <a:pPr marL="640080" lvl="1">
              <a:buFont typeface="Wingdings 2"/>
              <a:buChar char=""/>
              <a:defRPr/>
            </a:pPr>
            <a:endParaRPr lang="sl-SI" dirty="0" smtClean="0"/>
          </a:p>
          <a:p>
            <a:pPr marL="274320" indent="-274320">
              <a:buClr>
                <a:schemeClr val="accent3"/>
              </a:buClr>
              <a:buFont typeface="Wingdings 2"/>
              <a:buChar char=""/>
              <a:defRPr/>
            </a:pPr>
            <a:r>
              <a:rPr lang="sl-SI" dirty="0" smtClean="0"/>
              <a:t>Znak, ki zavzame samo dve vrednosti imenujemo </a:t>
            </a:r>
            <a:r>
              <a:rPr lang="sl-SI" dirty="0" err="1" smtClean="0"/>
              <a:t>binary</a:t>
            </a:r>
            <a:r>
              <a:rPr lang="sl-SI" dirty="0" smtClean="0"/>
              <a:t> </a:t>
            </a:r>
            <a:r>
              <a:rPr lang="sl-SI" dirty="0" err="1" smtClean="0"/>
              <a:t>digit</a:t>
            </a:r>
            <a:r>
              <a:rPr lang="sl-SI" dirty="0" smtClean="0"/>
              <a:t> - BIT</a:t>
            </a:r>
            <a:endParaRPr lang="sl-SI" dirty="0"/>
          </a:p>
        </p:txBody>
      </p:sp>
    </p:spTree>
    <p:extLst>
      <p:ext uri="{BB962C8B-B14F-4D97-AF65-F5344CB8AC3E}">
        <p14:creationId xmlns:p14="http://schemas.microsoft.com/office/powerpoint/2010/main" val="965347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ath_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E599BEF-3FBD-4ADA-8BB3-EA5FF63560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Predstavitev z matematičnim motivom in črko pi (širokozaslonska)</Template>
  <TotalTime>0</TotalTime>
  <Words>1805</Words>
  <Application>Microsoft Office PowerPoint</Application>
  <PresentationFormat>Po meri</PresentationFormat>
  <Paragraphs>246</Paragraphs>
  <Slides>40</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40</vt:i4>
      </vt:variant>
    </vt:vector>
  </HeadingPairs>
  <TitlesOfParts>
    <vt:vector size="45" baseType="lpstr">
      <vt:lpstr>Arial</vt:lpstr>
      <vt:lpstr>Constantia</vt:lpstr>
      <vt:lpstr>Euphemia</vt:lpstr>
      <vt:lpstr>Wingdings 2</vt:lpstr>
      <vt:lpstr>Math_16x9</vt:lpstr>
      <vt:lpstr>ZVEZNI ALI ANALOGNI  ZAPIS  PODATKOV</vt:lpstr>
      <vt:lpstr>ZVEZNI ALI ANALOGNI  ZAPIS  PODATKOV</vt:lpstr>
      <vt:lpstr>ZVEZNI ALI ANALOGNI  ZAPIS  PODATKOV</vt:lpstr>
      <vt:lpstr>DISKRETNI ALI DIGITALNI  ZAPIS  PODATKOV</vt:lpstr>
      <vt:lpstr>ANALOGNI V  DIGITALNO  in nazaj</vt:lpstr>
      <vt:lpstr>DISKRETNI ALI DIGITALNI  ZAPIS  PODATKOV</vt:lpstr>
      <vt:lpstr>ZAPIS PODATKOV V RAČUNALNIKU</vt:lpstr>
      <vt:lpstr>ZAPIS PODATKOV V RAČUNALNIKU</vt:lpstr>
      <vt:lpstr>DVOJIŠKI ZAPIS PODATKOV</vt:lpstr>
      <vt:lpstr>ZAPIS ZNAKOV</vt:lpstr>
      <vt:lpstr>ZAPIS ZNAKOV</vt:lpstr>
      <vt:lpstr>ZAPIS ZNAKOV</vt:lpstr>
      <vt:lpstr>UNICODE standard</vt:lpstr>
      <vt:lpstr>ZAPIS ŠTEVIL</vt:lpstr>
      <vt:lpstr>ZAPIS ŠTEVIL - primer</vt:lpstr>
      <vt:lpstr>RAČUNALNIŠKA GRAFIKA</vt:lpstr>
      <vt:lpstr>ZAPIS SLIK</vt:lpstr>
      <vt:lpstr>LASTNOSTI BITNIH SLIK</vt:lpstr>
      <vt:lpstr>ZAPIS SLIK</vt:lpstr>
      <vt:lpstr>ZAPIS SLIK</vt:lpstr>
      <vt:lpstr>ZAPIS SLIK</vt:lpstr>
      <vt:lpstr>VEKTORSKA SLIKA </vt:lpstr>
      <vt:lpstr>VEKTORSKA SLIKA </vt:lpstr>
      <vt:lpstr>VEKTORSKA SLIKA </vt:lpstr>
      <vt:lpstr>Standardni formati grafike</vt:lpstr>
      <vt:lpstr>JPEG Joint Photographic Expert Group</vt:lpstr>
      <vt:lpstr>Format GIF (Graphics Interchange Format) </vt:lpstr>
      <vt:lpstr>Format TIFF (Tagged Image File Format)</vt:lpstr>
      <vt:lpstr>ZAPIS SLIK – vektorske slike</vt:lpstr>
      <vt:lpstr>BARVNI MODELI</vt:lpstr>
      <vt:lpstr>BARVNI MODEL RGB</vt:lpstr>
      <vt:lpstr>BARVNI MODEL CMYK</vt:lpstr>
      <vt:lpstr>BARVNA GLOBINA</vt:lpstr>
      <vt:lpstr>ZAPIS ZVOKA</vt:lpstr>
      <vt:lpstr>ZAPIS ZVOKA</vt:lpstr>
      <vt:lpstr>ZAPIS ZVOKA</vt:lpstr>
      <vt:lpstr>ZAPIS VIDEA</vt:lpstr>
      <vt:lpstr>ZAPIS VIDEA</vt:lpstr>
      <vt:lpstr>ZAPIS VIDEA</vt:lpstr>
      <vt:lpstr>ZAPIS VIDEA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2016-01-17T20:43:21Z</dcterms:created>
  <dcterms:modified xsi:type="dcterms:W3CDTF">2020-06-04T15:37:54Z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TC027879479991</vt:lpwstr>
  </property>
</Properties>
</file>