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82"/>
  </p:notesMasterIdLst>
  <p:handoutMasterIdLst>
    <p:handoutMasterId r:id="rId383"/>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668" r:id="rId17"/>
    <p:sldId id="669" r:id="rId18"/>
    <p:sldId id="720" r:id="rId19"/>
    <p:sldId id="402" r:id="rId20"/>
    <p:sldId id="403" r:id="rId21"/>
    <p:sldId id="404" r:id="rId22"/>
    <p:sldId id="405" r:id="rId23"/>
    <p:sldId id="406" r:id="rId24"/>
    <p:sldId id="619" r:id="rId25"/>
    <p:sldId id="407" r:id="rId26"/>
    <p:sldId id="408" r:id="rId27"/>
    <p:sldId id="670" r:id="rId28"/>
    <p:sldId id="671" r:id="rId29"/>
    <p:sldId id="620" r:id="rId30"/>
    <p:sldId id="622" r:id="rId31"/>
    <p:sldId id="623" r:id="rId32"/>
    <p:sldId id="624" r:id="rId33"/>
    <p:sldId id="625"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655" r:id="rId47"/>
    <p:sldId id="656" r:id="rId48"/>
    <p:sldId id="657" r:id="rId49"/>
    <p:sldId id="658" r:id="rId50"/>
    <p:sldId id="659" r:id="rId51"/>
    <p:sldId id="660" r:id="rId52"/>
    <p:sldId id="661" r:id="rId53"/>
    <p:sldId id="662" r:id="rId54"/>
    <p:sldId id="626" r:id="rId55"/>
    <p:sldId id="579" r:id="rId56"/>
    <p:sldId id="580" r:id="rId57"/>
    <p:sldId id="581" r:id="rId58"/>
    <p:sldId id="582" r:id="rId59"/>
    <p:sldId id="583" r:id="rId60"/>
    <p:sldId id="584" r:id="rId61"/>
    <p:sldId id="585" r:id="rId62"/>
    <p:sldId id="586" r:id="rId63"/>
    <p:sldId id="587" r:id="rId64"/>
    <p:sldId id="588" r:id="rId65"/>
    <p:sldId id="589" r:id="rId66"/>
    <p:sldId id="590" r:id="rId67"/>
    <p:sldId id="591" r:id="rId68"/>
    <p:sldId id="592" r:id="rId69"/>
    <p:sldId id="593" r:id="rId70"/>
    <p:sldId id="594" r:id="rId71"/>
    <p:sldId id="595" r:id="rId72"/>
    <p:sldId id="596" r:id="rId73"/>
    <p:sldId id="597" r:id="rId74"/>
    <p:sldId id="598" r:id="rId75"/>
    <p:sldId id="721" r:id="rId76"/>
    <p:sldId id="723" r:id="rId77"/>
    <p:sldId id="722" r:id="rId78"/>
    <p:sldId id="606" r:id="rId79"/>
    <p:sldId id="599" r:id="rId80"/>
    <p:sldId id="600" r:id="rId81"/>
    <p:sldId id="601" r:id="rId82"/>
    <p:sldId id="602" r:id="rId83"/>
    <p:sldId id="607" r:id="rId84"/>
    <p:sldId id="608" r:id="rId85"/>
    <p:sldId id="609" r:id="rId86"/>
    <p:sldId id="610" r:id="rId87"/>
    <p:sldId id="611" r:id="rId88"/>
    <p:sldId id="612" r:id="rId89"/>
    <p:sldId id="672" r:id="rId90"/>
    <p:sldId id="673" r:id="rId91"/>
    <p:sldId id="674" r:id="rId92"/>
    <p:sldId id="675" r:id="rId93"/>
    <p:sldId id="676" r:id="rId94"/>
    <p:sldId id="677" r:id="rId95"/>
    <p:sldId id="678" r:id="rId96"/>
    <p:sldId id="296" r:id="rId97"/>
    <p:sldId id="679" r:id="rId98"/>
    <p:sldId id="682" r:id="rId99"/>
    <p:sldId id="683" r:id="rId100"/>
    <p:sldId id="684" r:id="rId101"/>
    <p:sldId id="686" r:id="rId102"/>
    <p:sldId id="687" r:id="rId103"/>
    <p:sldId id="688" r:id="rId104"/>
    <p:sldId id="689" r:id="rId105"/>
    <p:sldId id="690" r:id="rId106"/>
    <p:sldId id="692" r:id="rId107"/>
    <p:sldId id="693" r:id="rId108"/>
    <p:sldId id="694" r:id="rId109"/>
    <p:sldId id="695" r:id="rId110"/>
    <p:sldId id="696" r:id="rId111"/>
    <p:sldId id="697" r:id="rId112"/>
    <p:sldId id="292" r:id="rId113"/>
    <p:sldId id="698" r:id="rId114"/>
    <p:sldId id="699" r:id="rId115"/>
    <p:sldId id="291" r:id="rId116"/>
    <p:sldId id="701" r:id="rId117"/>
    <p:sldId id="702" r:id="rId118"/>
    <p:sldId id="703" r:id="rId119"/>
    <p:sldId id="704" r:id="rId120"/>
    <p:sldId id="705" r:id="rId121"/>
    <p:sldId id="706" r:id="rId122"/>
    <p:sldId id="707" r:id="rId123"/>
    <p:sldId id="298" r:id="rId124"/>
    <p:sldId id="708" r:id="rId125"/>
    <p:sldId id="709" r:id="rId126"/>
    <p:sldId id="297" r:id="rId127"/>
    <p:sldId id="710" r:id="rId128"/>
    <p:sldId id="711" r:id="rId129"/>
    <p:sldId id="712" r:id="rId130"/>
    <p:sldId id="713" r:id="rId131"/>
    <p:sldId id="714" r:id="rId132"/>
    <p:sldId id="715" r:id="rId133"/>
    <p:sldId id="716" r:id="rId134"/>
    <p:sldId id="717" r:id="rId135"/>
    <p:sldId id="718" r:id="rId136"/>
    <p:sldId id="719" r:id="rId137"/>
    <p:sldId id="613" r:id="rId138"/>
    <p:sldId id="614" r:id="rId139"/>
    <p:sldId id="615" r:id="rId140"/>
    <p:sldId id="616" r:id="rId141"/>
    <p:sldId id="617" r:id="rId142"/>
    <p:sldId id="618" r:id="rId143"/>
    <p:sldId id="453" r:id="rId144"/>
    <p:sldId id="348" r:id="rId145"/>
    <p:sldId id="262" r:id="rId146"/>
    <p:sldId id="263" r:id="rId147"/>
    <p:sldId id="264" r:id="rId148"/>
    <p:sldId id="265" r:id="rId149"/>
    <p:sldId id="266" r:id="rId150"/>
    <p:sldId id="267" r:id="rId151"/>
    <p:sldId id="268" r:id="rId152"/>
    <p:sldId id="269" r:id="rId153"/>
    <p:sldId id="270" r:id="rId154"/>
    <p:sldId id="271" r:id="rId155"/>
    <p:sldId id="349" r:id="rId156"/>
    <p:sldId id="273" r:id="rId157"/>
    <p:sldId id="274" r:id="rId158"/>
    <p:sldId id="275" r:id="rId159"/>
    <p:sldId id="276" r:id="rId160"/>
    <p:sldId id="277" r:id="rId161"/>
    <p:sldId id="278" r:id="rId162"/>
    <p:sldId id="627" r:id="rId163"/>
    <p:sldId id="279" r:id="rId164"/>
    <p:sldId id="280" r:id="rId165"/>
    <p:sldId id="281" r:id="rId166"/>
    <p:sldId id="282" r:id="rId167"/>
    <p:sldId id="283" r:id="rId168"/>
    <p:sldId id="284" r:id="rId169"/>
    <p:sldId id="285" r:id="rId170"/>
    <p:sldId id="287" r:id="rId171"/>
    <p:sldId id="288" r:id="rId172"/>
    <p:sldId id="286" r:id="rId173"/>
    <p:sldId id="290" r:id="rId174"/>
    <p:sldId id="293" r:id="rId175"/>
    <p:sldId id="294" r:id="rId176"/>
    <p:sldId id="295" r:id="rId177"/>
    <p:sldId id="350" r:id="rId178"/>
    <p:sldId id="351" r:id="rId179"/>
    <p:sldId id="355" r:id="rId180"/>
    <p:sldId id="380" r:id="rId181"/>
    <p:sldId id="299" r:id="rId182"/>
    <p:sldId id="300" r:id="rId183"/>
    <p:sldId id="301" r:id="rId184"/>
    <p:sldId id="302" r:id="rId185"/>
    <p:sldId id="303" r:id="rId186"/>
    <p:sldId id="304" r:id="rId187"/>
    <p:sldId id="305" r:id="rId188"/>
    <p:sldId id="306" r:id="rId189"/>
    <p:sldId id="307" r:id="rId190"/>
    <p:sldId id="308" r:id="rId191"/>
    <p:sldId id="309" r:id="rId192"/>
    <p:sldId id="310" r:id="rId193"/>
    <p:sldId id="311" r:id="rId194"/>
    <p:sldId id="312" r:id="rId195"/>
    <p:sldId id="313" r:id="rId196"/>
    <p:sldId id="314" r:id="rId197"/>
    <p:sldId id="315" r:id="rId198"/>
    <p:sldId id="316" r:id="rId199"/>
    <p:sldId id="317" r:id="rId200"/>
    <p:sldId id="318" r:id="rId201"/>
    <p:sldId id="319" r:id="rId202"/>
    <p:sldId id="320" r:id="rId203"/>
    <p:sldId id="321" r:id="rId204"/>
    <p:sldId id="322" r:id="rId205"/>
    <p:sldId id="323" r:id="rId206"/>
    <p:sldId id="367" r:id="rId207"/>
    <p:sldId id="377" r:id="rId208"/>
    <p:sldId id="324" r:id="rId209"/>
    <p:sldId id="378" r:id="rId210"/>
    <p:sldId id="368" r:id="rId211"/>
    <p:sldId id="370" r:id="rId212"/>
    <p:sldId id="373" r:id="rId213"/>
    <p:sldId id="365" r:id="rId214"/>
    <p:sldId id="386" r:id="rId215"/>
    <p:sldId id="561" r:id="rId216"/>
    <p:sldId id="387" r:id="rId217"/>
    <p:sldId id="532" r:id="rId218"/>
    <p:sldId id="374" r:id="rId219"/>
    <p:sldId id="375" r:id="rId220"/>
    <p:sldId id="376" r:id="rId221"/>
    <p:sldId id="366" r:id="rId222"/>
    <p:sldId id="371" r:id="rId223"/>
    <p:sldId id="379" r:id="rId224"/>
    <p:sldId id="329" r:id="rId225"/>
    <p:sldId id="328" r:id="rId226"/>
    <p:sldId id="535" r:id="rId227"/>
    <p:sldId id="381" r:id="rId228"/>
    <p:sldId id="533" r:id="rId229"/>
    <p:sldId id="534" r:id="rId230"/>
    <p:sldId id="663" r:id="rId231"/>
    <p:sldId id="272" r:id="rId232"/>
    <p:sldId id="537" r:id="rId233"/>
    <p:sldId id="331" r:id="rId234"/>
    <p:sldId id="529" r:id="rId235"/>
    <p:sldId id="530" r:id="rId236"/>
    <p:sldId id="531" r:id="rId237"/>
    <p:sldId id="332" r:id="rId238"/>
    <p:sldId id="538" r:id="rId239"/>
    <p:sldId id="664" r:id="rId240"/>
    <p:sldId id="665" r:id="rId241"/>
    <p:sldId id="666" r:id="rId242"/>
    <p:sldId id="289" r:id="rId243"/>
    <p:sldId id="667" r:id="rId244"/>
    <p:sldId id="551" r:id="rId245"/>
    <p:sldId id="554" r:id="rId246"/>
    <p:sldId id="541" r:id="rId247"/>
    <p:sldId id="542" r:id="rId248"/>
    <p:sldId id="543" r:id="rId249"/>
    <p:sldId id="544" r:id="rId250"/>
    <p:sldId id="545" r:id="rId251"/>
    <p:sldId id="546" r:id="rId252"/>
    <p:sldId id="548" r:id="rId253"/>
    <p:sldId id="549" r:id="rId254"/>
    <p:sldId id="550" r:id="rId255"/>
    <p:sldId id="556" r:id="rId256"/>
    <p:sldId id="552" r:id="rId257"/>
    <p:sldId id="553" r:id="rId258"/>
    <p:sldId id="555" r:id="rId259"/>
    <p:sldId id="388" r:id="rId260"/>
    <p:sldId id="335" r:id="rId261"/>
    <p:sldId id="559" r:id="rId262"/>
    <p:sldId id="336" r:id="rId263"/>
    <p:sldId id="337" r:id="rId264"/>
    <p:sldId id="338" r:id="rId265"/>
    <p:sldId id="558" r:id="rId266"/>
    <p:sldId id="339" r:id="rId267"/>
    <p:sldId id="340" r:id="rId268"/>
    <p:sldId id="560" r:id="rId269"/>
    <p:sldId id="341" r:id="rId270"/>
    <p:sldId id="342" r:id="rId271"/>
    <p:sldId id="628" r:id="rId272"/>
    <p:sldId id="629" r:id="rId273"/>
    <p:sldId id="630" r:id="rId274"/>
    <p:sldId id="631" r:id="rId275"/>
    <p:sldId id="562" r:id="rId276"/>
    <p:sldId id="563" r:id="rId277"/>
    <p:sldId id="564" r:id="rId278"/>
    <p:sldId id="565" r:id="rId279"/>
    <p:sldId id="566" r:id="rId280"/>
    <p:sldId id="567" r:id="rId281"/>
    <p:sldId id="568" r:id="rId282"/>
    <p:sldId id="569" r:id="rId283"/>
    <p:sldId id="571" r:id="rId284"/>
    <p:sldId id="570" r:id="rId285"/>
    <p:sldId id="557" r:id="rId286"/>
    <p:sldId id="455" r:id="rId287"/>
    <p:sldId id="456" r:id="rId288"/>
    <p:sldId id="457" r:id="rId289"/>
    <p:sldId id="458" r:id="rId290"/>
    <p:sldId id="459" r:id="rId291"/>
    <p:sldId id="460" r:id="rId292"/>
    <p:sldId id="461" r:id="rId293"/>
    <p:sldId id="462" r:id="rId294"/>
    <p:sldId id="463" r:id="rId295"/>
    <p:sldId id="464" r:id="rId296"/>
    <p:sldId id="465" r:id="rId297"/>
    <p:sldId id="638" r:id="rId298"/>
    <p:sldId id="639" r:id="rId299"/>
    <p:sldId id="466" r:id="rId300"/>
    <p:sldId id="635" r:id="rId301"/>
    <p:sldId id="636" r:id="rId302"/>
    <p:sldId id="469" r:id="rId303"/>
    <p:sldId id="470" r:id="rId304"/>
    <p:sldId id="575" r:id="rId305"/>
    <p:sldId id="634" r:id="rId306"/>
    <p:sldId id="576" r:id="rId307"/>
    <p:sldId id="632" r:id="rId308"/>
    <p:sldId id="633" r:id="rId309"/>
    <p:sldId id="475" r:id="rId310"/>
    <p:sldId id="640" r:id="rId311"/>
    <p:sldId id="641" r:id="rId312"/>
    <p:sldId id="642" r:id="rId313"/>
    <p:sldId id="643" r:id="rId314"/>
    <p:sldId id="644" r:id="rId315"/>
    <p:sldId id="645" r:id="rId316"/>
    <p:sldId id="476" r:id="rId317"/>
    <p:sldId id="477" r:id="rId318"/>
    <p:sldId id="478" r:id="rId319"/>
    <p:sldId id="479" r:id="rId320"/>
    <p:sldId id="480" r:id="rId321"/>
    <p:sldId id="481" r:id="rId322"/>
    <p:sldId id="482" r:id="rId323"/>
    <p:sldId id="483" r:id="rId324"/>
    <p:sldId id="484" r:id="rId325"/>
    <p:sldId id="485" r:id="rId326"/>
    <p:sldId id="486" r:id="rId327"/>
    <p:sldId id="487" r:id="rId328"/>
    <p:sldId id="488" r:id="rId329"/>
    <p:sldId id="489" r:id="rId330"/>
    <p:sldId id="490" r:id="rId331"/>
    <p:sldId id="491" r:id="rId332"/>
    <p:sldId id="492" r:id="rId333"/>
    <p:sldId id="493" r:id="rId334"/>
    <p:sldId id="494" r:id="rId335"/>
    <p:sldId id="495" r:id="rId336"/>
    <p:sldId id="496" r:id="rId337"/>
    <p:sldId id="497" r:id="rId338"/>
    <p:sldId id="498" r:id="rId339"/>
    <p:sldId id="499" r:id="rId340"/>
    <p:sldId id="500" r:id="rId341"/>
    <p:sldId id="501" r:id="rId342"/>
    <p:sldId id="502" r:id="rId343"/>
    <p:sldId id="503" r:id="rId344"/>
    <p:sldId id="504" r:id="rId345"/>
    <p:sldId id="505" r:id="rId346"/>
    <p:sldId id="506" r:id="rId347"/>
    <p:sldId id="507" r:id="rId348"/>
    <p:sldId id="508" r:id="rId349"/>
    <p:sldId id="509" r:id="rId350"/>
    <p:sldId id="510" r:id="rId351"/>
    <p:sldId id="511" r:id="rId352"/>
    <p:sldId id="512" r:id="rId353"/>
    <p:sldId id="513" r:id="rId354"/>
    <p:sldId id="514" r:id="rId355"/>
    <p:sldId id="515" r:id="rId356"/>
    <p:sldId id="516" r:id="rId357"/>
    <p:sldId id="517" r:id="rId358"/>
    <p:sldId id="518" r:id="rId359"/>
    <p:sldId id="519" r:id="rId360"/>
    <p:sldId id="520" r:id="rId361"/>
    <p:sldId id="521" r:id="rId362"/>
    <p:sldId id="522" r:id="rId363"/>
    <p:sldId id="523" r:id="rId364"/>
    <p:sldId id="524" r:id="rId365"/>
    <p:sldId id="525" r:id="rId366"/>
    <p:sldId id="526" r:id="rId367"/>
    <p:sldId id="527" r:id="rId368"/>
    <p:sldId id="528" r:id="rId369"/>
    <p:sldId id="647" r:id="rId370"/>
    <p:sldId id="257" r:id="rId371"/>
    <p:sldId id="259" r:id="rId372"/>
    <p:sldId id="260" r:id="rId373"/>
    <p:sldId id="261" r:id="rId374"/>
    <p:sldId id="648" r:id="rId375"/>
    <p:sldId id="649" r:id="rId376"/>
    <p:sldId id="650" r:id="rId377"/>
    <p:sldId id="651" r:id="rId378"/>
    <p:sldId id="652" r:id="rId379"/>
    <p:sldId id="653" r:id="rId380"/>
    <p:sldId id="654" r:id="rId38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howGuides="1">
      <p:cViewPr varScale="1">
        <p:scale>
          <a:sx n="133" d="100"/>
          <a:sy n="133" d="100"/>
        </p:scale>
        <p:origin x="439" y="82"/>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141034"/>
    </p:cViewPr>
  </p:sorterViewPr>
  <p:notesViewPr>
    <p:cSldViewPr showGuides="1">
      <p:cViewPr varScale="1">
        <p:scale>
          <a:sx n="102" d="100"/>
          <a:sy n="102" d="100"/>
        </p:scale>
        <p:origin x="4334" y="65"/>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notesMaster" Target="notesMasters/notesMaster1.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handoutMaster" Target="handoutMasters/handoutMaster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presProps" Target="presProps.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viewProps" Target="viewProps.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theme" Target="theme/theme1.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tableStyles" Target="tableStyles.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BC5A5-0E96-4E65-9B78-845003209AD0}"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F02879F-43F7-40BF-8044-A336395E5EE3}">
      <dgm:prSet/>
      <dgm:spPr/>
      <dgm:t>
        <a:bodyPr/>
        <a:lstStyle/>
        <a:p>
          <a:r>
            <a:rPr lang="sl-SI" b="1" i="0" baseline="0"/>
            <a:t>Kaj pomeni</a:t>
          </a:r>
          <a:r>
            <a:rPr lang="sl-SI" b="0" i="0" baseline="0"/>
            <a:t>: Kolikokrat na sekundo je zvok "vzorčen" pri digitalizaciji.</a:t>
          </a:r>
          <a:endParaRPr lang="en-US"/>
        </a:p>
      </dgm:t>
    </dgm:pt>
    <dgm:pt modelId="{8636F29A-B914-4C8F-A93B-BDC461A67C36}" type="parTrans" cxnId="{B70EBD2B-AF7B-4438-8A5B-A91B5163229C}">
      <dgm:prSet/>
      <dgm:spPr/>
      <dgm:t>
        <a:bodyPr/>
        <a:lstStyle/>
        <a:p>
          <a:endParaRPr lang="en-US"/>
        </a:p>
      </dgm:t>
    </dgm:pt>
    <dgm:pt modelId="{05C26365-749A-4DC5-9655-ECC9B6A0055E}" type="sibTrans" cxnId="{B70EBD2B-AF7B-4438-8A5B-A91B5163229C}">
      <dgm:prSet/>
      <dgm:spPr/>
      <dgm:t>
        <a:bodyPr/>
        <a:lstStyle/>
        <a:p>
          <a:endParaRPr lang="en-US"/>
        </a:p>
      </dgm:t>
    </dgm:pt>
    <dgm:pt modelId="{A6971891-C1C8-445F-B0F6-7CAB72D83199}">
      <dgm:prSet/>
      <dgm:spPr/>
      <dgm:t>
        <a:bodyPr/>
        <a:lstStyle/>
        <a:p>
          <a:r>
            <a:rPr lang="sl-SI" b="1" i="0" baseline="0"/>
            <a:t>Enota</a:t>
          </a:r>
          <a:r>
            <a:rPr lang="sl-SI" b="0" i="0" baseline="0"/>
            <a:t>: hertz (Hz) ali kiloherci (kHz).</a:t>
          </a:r>
          <a:endParaRPr lang="en-US"/>
        </a:p>
      </dgm:t>
    </dgm:pt>
    <dgm:pt modelId="{51061896-FFBF-47F9-BEDD-894F736EB198}" type="parTrans" cxnId="{6B5055E5-F4DD-49A6-8999-0D1F5B781EEE}">
      <dgm:prSet/>
      <dgm:spPr/>
      <dgm:t>
        <a:bodyPr/>
        <a:lstStyle/>
        <a:p>
          <a:endParaRPr lang="en-US"/>
        </a:p>
      </dgm:t>
    </dgm:pt>
    <dgm:pt modelId="{D40BAF92-3E1F-417E-B8BA-8EEDC82F04CB}" type="sibTrans" cxnId="{6B5055E5-F4DD-49A6-8999-0D1F5B781EEE}">
      <dgm:prSet/>
      <dgm:spPr/>
      <dgm:t>
        <a:bodyPr/>
        <a:lstStyle/>
        <a:p>
          <a:endParaRPr lang="en-US"/>
        </a:p>
      </dgm:t>
    </dgm:pt>
    <dgm:pt modelId="{DC028768-B0BE-4C2F-817C-41264BCD51E0}">
      <dgm:prSet/>
      <dgm:spPr/>
      <dgm:t>
        <a:bodyPr/>
        <a:lstStyle/>
        <a:p>
          <a:r>
            <a:rPr lang="sl-SI" b="1" i="0" baseline="0"/>
            <a:t>Običajne vrednosti</a:t>
          </a:r>
          <a:r>
            <a:rPr lang="sl-SI" b="0" i="0" baseline="0"/>
            <a:t>:</a:t>
          </a:r>
          <a:endParaRPr lang="en-US"/>
        </a:p>
      </dgm:t>
    </dgm:pt>
    <dgm:pt modelId="{03942348-6E9A-4254-A5DD-17F6C4ED9E52}" type="parTrans" cxnId="{AED98576-1AF5-42C7-82A4-FBA05FE08F9F}">
      <dgm:prSet/>
      <dgm:spPr/>
      <dgm:t>
        <a:bodyPr/>
        <a:lstStyle/>
        <a:p>
          <a:endParaRPr lang="en-US"/>
        </a:p>
      </dgm:t>
    </dgm:pt>
    <dgm:pt modelId="{57E66085-88FF-4955-92ED-0672E2FB124F}" type="sibTrans" cxnId="{AED98576-1AF5-42C7-82A4-FBA05FE08F9F}">
      <dgm:prSet/>
      <dgm:spPr/>
      <dgm:t>
        <a:bodyPr/>
        <a:lstStyle/>
        <a:p>
          <a:endParaRPr lang="en-US"/>
        </a:p>
      </dgm:t>
    </dgm:pt>
    <dgm:pt modelId="{9EE2EC80-F084-489E-A506-A02E7253CB72}">
      <dgm:prSet/>
      <dgm:spPr/>
      <dgm:t>
        <a:bodyPr/>
        <a:lstStyle/>
        <a:p>
          <a:r>
            <a:rPr lang="sl-SI" b="1" i="0" baseline="0"/>
            <a:t>44.1 kHz</a:t>
          </a:r>
          <a:r>
            <a:rPr lang="sl-SI" b="0" i="0" baseline="0"/>
            <a:t> – standard za CD kakovost (najpogostejši za glasbo).</a:t>
          </a:r>
          <a:endParaRPr lang="en-US"/>
        </a:p>
      </dgm:t>
    </dgm:pt>
    <dgm:pt modelId="{F0998ED6-29FD-456B-8507-8930DAB1F2A5}" type="parTrans" cxnId="{A4D40C0F-C507-4031-8395-BD3793D3A3CC}">
      <dgm:prSet/>
      <dgm:spPr/>
      <dgm:t>
        <a:bodyPr/>
        <a:lstStyle/>
        <a:p>
          <a:endParaRPr lang="en-US"/>
        </a:p>
      </dgm:t>
    </dgm:pt>
    <dgm:pt modelId="{F585514A-0EA8-4618-9FA4-1F8CB4A07BF9}" type="sibTrans" cxnId="{A4D40C0F-C507-4031-8395-BD3793D3A3CC}">
      <dgm:prSet/>
      <dgm:spPr/>
      <dgm:t>
        <a:bodyPr/>
        <a:lstStyle/>
        <a:p>
          <a:endParaRPr lang="en-US"/>
        </a:p>
      </dgm:t>
    </dgm:pt>
    <dgm:pt modelId="{0170E922-2A06-4B24-9E47-5DAC3EF64E5A}">
      <dgm:prSet/>
      <dgm:spPr/>
      <dgm:t>
        <a:bodyPr/>
        <a:lstStyle/>
        <a:p>
          <a:r>
            <a:rPr lang="sl-SI" b="1" i="0" baseline="0"/>
            <a:t>48 kHz</a:t>
          </a:r>
          <a:r>
            <a:rPr lang="sl-SI" b="0" i="0" baseline="0"/>
            <a:t> – standard za video produkcijo.</a:t>
          </a:r>
          <a:endParaRPr lang="en-US"/>
        </a:p>
      </dgm:t>
    </dgm:pt>
    <dgm:pt modelId="{C1A9A00C-5FD4-4C51-B24A-4C8C875B9364}" type="parTrans" cxnId="{B22F609D-8865-4DCE-B21A-C2C28E71F233}">
      <dgm:prSet/>
      <dgm:spPr/>
      <dgm:t>
        <a:bodyPr/>
        <a:lstStyle/>
        <a:p>
          <a:endParaRPr lang="en-US"/>
        </a:p>
      </dgm:t>
    </dgm:pt>
    <dgm:pt modelId="{A1306B69-4D85-471F-8D04-CC14E3587AEC}" type="sibTrans" cxnId="{B22F609D-8865-4DCE-B21A-C2C28E71F233}">
      <dgm:prSet/>
      <dgm:spPr/>
      <dgm:t>
        <a:bodyPr/>
        <a:lstStyle/>
        <a:p>
          <a:endParaRPr lang="en-US"/>
        </a:p>
      </dgm:t>
    </dgm:pt>
    <dgm:pt modelId="{734DA3D8-8E7F-4F4F-B69B-A840BA3C9750}">
      <dgm:prSet/>
      <dgm:spPr/>
      <dgm:t>
        <a:bodyPr/>
        <a:lstStyle/>
        <a:p>
          <a:r>
            <a:rPr lang="sl-SI" b="1" i="0" baseline="0"/>
            <a:t>96 kHz ali 192 kHz</a:t>
          </a:r>
          <a:r>
            <a:rPr lang="sl-SI" b="0" i="0" baseline="0"/>
            <a:t> – za visoko kakovost v profesionalnem snemanju.</a:t>
          </a:r>
          <a:endParaRPr lang="en-US"/>
        </a:p>
      </dgm:t>
    </dgm:pt>
    <dgm:pt modelId="{E3FE6330-B26F-46DD-9B2E-F81E6CD5680C}" type="parTrans" cxnId="{F38EAF73-FDBD-4C67-BD19-ADEB6A702D35}">
      <dgm:prSet/>
      <dgm:spPr/>
      <dgm:t>
        <a:bodyPr/>
        <a:lstStyle/>
        <a:p>
          <a:endParaRPr lang="en-US"/>
        </a:p>
      </dgm:t>
    </dgm:pt>
    <dgm:pt modelId="{2179F9A2-2894-4F3A-B4FE-28E51B755A19}" type="sibTrans" cxnId="{F38EAF73-FDBD-4C67-BD19-ADEB6A702D35}">
      <dgm:prSet/>
      <dgm:spPr/>
      <dgm:t>
        <a:bodyPr/>
        <a:lstStyle/>
        <a:p>
          <a:endParaRPr lang="en-US"/>
        </a:p>
      </dgm:t>
    </dgm:pt>
    <dgm:pt modelId="{8D75EF18-0909-47A1-AD6D-5A0CB45FDF0D}">
      <dgm:prSet/>
      <dgm:spPr/>
      <dgm:t>
        <a:bodyPr/>
        <a:lstStyle/>
        <a:p>
          <a:r>
            <a:rPr lang="sl-SI" b="1" i="0" baseline="0" dirty="0"/>
            <a:t>Višji sample rate</a:t>
          </a:r>
          <a:r>
            <a:rPr lang="sl-SI" b="0" i="0" baseline="0" dirty="0"/>
            <a:t> pomeni:</a:t>
          </a:r>
          <a:endParaRPr lang="en-US" dirty="0"/>
        </a:p>
      </dgm:t>
    </dgm:pt>
    <dgm:pt modelId="{4FF8A22E-69A2-49CF-84F4-9AAD20881C1A}" type="parTrans" cxnId="{98910013-2D7E-426C-B7B4-85F4CABDE46B}">
      <dgm:prSet/>
      <dgm:spPr/>
      <dgm:t>
        <a:bodyPr/>
        <a:lstStyle/>
        <a:p>
          <a:endParaRPr lang="en-US"/>
        </a:p>
      </dgm:t>
    </dgm:pt>
    <dgm:pt modelId="{3DE409AC-0EB7-4BC7-80F1-7899D1F040CA}" type="sibTrans" cxnId="{98910013-2D7E-426C-B7B4-85F4CABDE46B}">
      <dgm:prSet/>
      <dgm:spPr/>
      <dgm:t>
        <a:bodyPr/>
        <a:lstStyle/>
        <a:p>
          <a:endParaRPr lang="en-US"/>
        </a:p>
      </dgm:t>
    </dgm:pt>
    <dgm:pt modelId="{6735FDB3-765D-411A-A01A-B8831DC1C2B6}">
      <dgm:prSet/>
      <dgm:spPr/>
      <dgm:t>
        <a:bodyPr/>
        <a:lstStyle/>
        <a:p>
          <a:r>
            <a:rPr lang="sl-SI" b="0" i="0" baseline="0"/>
            <a:t>boljši zajem visokih frekvenc (teoretično).</a:t>
          </a:r>
          <a:endParaRPr lang="en-US"/>
        </a:p>
      </dgm:t>
    </dgm:pt>
    <dgm:pt modelId="{C1A9B31D-E552-4306-8EB3-4C747B32EF12}" type="parTrans" cxnId="{A9F6F211-0ADA-41DF-A66C-489E15A5DBA8}">
      <dgm:prSet/>
      <dgm:spPr/>
      <dgm:t>
        <a:bodyPr/>
        <a:lstStyle/>
        <a:p>
          <a:endParaRPr lang="en-US"/>
        </a:p>
      </dgm:t>
    </dgm:pt>
    <dgm:pt modelId="{F9262A3F-76DB-4147-98FB-EA4EB248AE85}" type="sibTrans" cxnId="{A9F6F211-0ADA-41DF-A66C-489E15A5DBA8}">
      <dgm:prSet/>
      <dgm:spPr/>
      <dgm:t>
        <a:bodyPr/>
        <a:lstStyle/>
        <a:p>
          <a:endParaRPr lang="en-US"/>
        </a:p>
      </dgm:t>
    </dgm:pt>
    <dgm:pt modelId="{F5A426C1-4A6E-4276-8942-86BD1EFBFB97}">
      <dgm:prSet/>
      <dgm:spPr/>
      <dgm:t>
        <a:bodyPr/>
        <a:lstStyle/>
        <a:p>
          <a:r>
            <a:rPr lang="sl-SI" b="0" i="0" baseline="0"/>
            <a:t>večja velikost datotek.</a:t>
          </a:r>
          <a:endParaRPr lang="en-US"/>
        </a:p>
      </dgm:t>
    </dgm:pt>
    <dgm:pt modelId="{D5672647-F76D-426F-9302-637C0B206CB4}" type="parTrans" cxnId="{AD729BE9-A3AE-4C5E-B82F-3B6C9B551AFA}">
      <dgm:prSet/>
      <dgm:spPr/>
      <dgm:t>
        <a:bodyPr/>
        <a:lstStyle/>
        <a:p>
          <a:endParaRPr lang="en-US"/>
        </a:p>
      </dgm:t>
    </dgm:pt>
    <dgm:pt modelId="{0BEA5BB2-6506-4514-8300-681B00ECEF9E}" type="sibTrans" cxnId="{AD729BE9-A3AE-4C5E-B82F-3B6C9B551AFA}">
      <dgm:prSet/>
      <dgm:spPr/>
      <dgm:t>
        <a:bodyPr/>
        <a:lstStyle/>
        <a:p>
          <a:endParaRPr lang="en-US"/>
        </a:p>
      </dgm:t>
    </dgm:pt>
    <dgm:pt modelId="{5D65B597-4AF0-4ACE-8CE9-6A45F2707E53}">
      <dgm:prSet/>
      <dgm:spPr/>
      <dgm:t>
        <a:bodyPr/>
        <a:lstStyle/>
        <a:p>
          <a:r>
            <a:rPr lang="sl-SI" b="0" i="0" baseline="0"/>
            <a:t>pogosto neopazna razlika za človeško uho nad 44.1 kHz.</a:t>
          </a:r>
          <a:endParaRPr lang="en-US"/>
        </a:p>
      </dgm:t>
    </dgm:pt>
    <dgm:pt modelId="{EEB526B4-1CCF-48A8-9191-CFDA69579202}" type="parTrans" cxnId="{1D169A35-4E38-47F1-9E2C-DE0FFC3FF0F5}">
      <dgm:prSet/>
      <dgm:spPr/>
      <dgm:t>
        <a:bodyPr/>
        <a:lstStyle/>
        <a:p>
          <a:endParaRPr lang="en-US"/>
        </a:p>
      </dgm:t>
    </dgm:pt>
    <dgm:pt modelId="{058A43F9-C600-4301-B1E5-C6B5FC09F6E7}" type="sibTrans" cxnId="{1D169A35-4E38-47F1-9E2C-DE0FFC3FF0F5}">
      <dgm:prSet/>
      <dgm:spPr/>
      <dgm:t>
        <a:bodyPr/>
        <a:lstStyle/>
        <a:p>
          <a:endParaRPr lang="en-US"/>
        </a:p>
      </dgm:t>
    </dgm:pt>
    <dgm:pt modelId="{F5B142C1-E316-4BAE-971E-4A76A2BDFFE3}" type="pres">
      <dgm:prSet presAssocID="{262BC5A5-0E96-4E65-9B78-845003209AD0}" presName="vert0" presStyleCnt="0">
        <dgm:presLayoutVars>
          <dgm:dir/>
          <dgm:animOne val="branch"/>
          <dgm:animLvl val="lvl"/>
        </dgm:presLayoutVars>
      </dgm:prSet>
      <dgm:spPr/>
    </dgm:pt>
    <dgm:pt modelId="{A97497F4-C844-485A-B67B-953E64CA96FD}" type="pres">
      <dgm:prSet presAssocID="{BF02879F-43F7-40BF-8044-A336395E5EE3}" presName="thickLine" presStyleLbl="alignNode1" presStyleIdx="0" presStyleCnt="10"/>
      <dgm:spPr/>
    </dgm:pt>
    <dgm:pt modelId="{4B80922B-FC84-4B27-950F-BABF086FBC6D}" type="pres">
      <dgm:prSet presAssocID="{BF02879F-43F7-40BF-8044-A336395E5EE3}" presName="horz1" presStyleCnt="0"/>
      <dgm:spPr/>
    </dgm:pt>
    <dgm:pt modelId="{005EB067-6928-413F-BE1D-5F9D002B41B8}" type="pres">
      <dgm:prSet presAssocID="{BF02879F-43F7-40BF-8044-A336395E5EE3}" presName="tx1" presStyleLbl="revTx" presStyleIdx="0" presStyleCnt="10"/>
      <dgm:spPr/>
    </dgm:pt>
    <dgm:pt modelId="{1B6DB9CA-2638-4E2B-A381-EE2B5972179A}" type="pres">
      <dgm:prSet presAssocID="{BF02879F-43F7-40BF-8044-A336395E5EE3}" presName="vert1" presStyleCnt="0"/>
      <dgm:spPr/>
    </dgm:pt>
    <dgm:pt modelId="{834076B3-905C-40F2-B103-F298375DDE97}" type="pres">
      <dgm:prSet presAssocID="{A6971891-C1C8-445F-B0F6-7CAB72D83199}" presName="thickLine" presStyleLbl="alignNode1" presStyleIdx="1" presStyleCnt="10"/>
      <dgm:spPr/>
    </dgm:pt>
    <dgm:pt modelId="{28FF13C8-5F84-4A64-B86D-CEE3337B7B8D}" type="pres">
      <dgm:prSet presAssocID="{A6971891-C1C8-445F-B0F6-7CAB72D83199}" presName="horz1" presStyleCnt="0"/>
      <dgm:spPr/>
    </dgm:pt>
    <dgm:pt modelId="{2853FC67-065C-48B6-9893-60E03CD2E40D}" type="pres">
      <dgm:prSet presAssocID="{A6971891-C1C8-445F-B0F6-7CAB72D83199}" presName="tx1" presStyleLbl="revTx" presStyleIdx="1" presStyleCnt="10"/>
      <dgm:spPr/>
    </dgm:pt>
    <dgm:pt modelId="{47377E02-9264-47D9-A654-1D542E4E03BC}" type="pres">
      <dgm:prSet presAssocID="{A6971891-C1C8-445F-B0F6-7CAB72D83199}" presName="vert1" presStyleCnt="0"/>
      <dgm:spPr/>
    </dgm:pt>
    <dgm:pt modelId="{2F7EB30F-CE93-4D29-97E2-B02D5BFD96FA}" type="pres">
      <dgm:prSet presAssocID="{DC028768-B0BE-4C2F-817C-41264BCD51E0}" presName="thickLine" presStyleLbl="alignNode1" presStyleIdx="2" presStyleCnt="10"/>
      <dgm:spPr/>
    </dgm:pt>
    <dgm:pt modelId="{27B75E68-A5BF-4DB2-BE9F-50BBA2437D64}" type="pres">
      <dgm:prSet presAssocID="{DC028768-B0BE-4C2F-817C-41264BCD51E0}" presName="horz1" presStyleCnt="0"/>
      <dgm:spPr/>
    </dgm:pt>
    <dgm:pt modelId="{175B1C33-CD6A-41C9-9031-911DBA9260DD}" type="pres">
      <dgm:prSet presAssocID="{DC028768-B0BE-4C2F-817C-41264BCD51E0}" presName="tx1" presStyleLbl="revTx" presStyleIdx="2" presStyleCnt="10"/>
      <dgm:spPr/>
    </dgm:pt>
    <dgm:pt modelId="{6BBA543E-2F82-47AE-8224-501B484A589E}" type="pres">
      <dgm:prSet presAssocID="{DC028768-B0BE-4C2F-817C-41264BCD51E0}" presName="vert1" presStyleCnt="0"/>
      <dgm:spPr/>
    </dgm:pt>
    <dgm:pt modelId="{9193E9A3-1105-452D-BB7E-DA553C498BC7}" type="pres">
      <dgm:prSet presAssocID="{9EE2EC80-F084-489E-A506-A02E7253CB72}" presName="thickLine" presStyleLbl="alignNode1" presStyleIdx="3" presStyleCnt="10"/>
      <dgm:spPr/>
    </dgm:pt>
    <dgm:pt modelId="{CA430E01-3314-414E-ABB6-5AF8324C613C}" type="pres">
      <dgm:prSet presAssocID="{9EE2EC80-F084-489E-A506-A02E7253CB72}" presName="horz1" presStyleCnt="0"/>
      <dgm:spPr/>
    </dgm:pt>
    <dgm:pt modelId="{CAA90E69-DC3C-47CB-8385-14B87E076565}" type="pres">
      <dgm:prSet presAssocID="{9EE2EC80-F084-489E-A506-A02E7253CB72}" presName="tx1" presStyleLbl="revTx" presStyleIdx="3" presStyleCnt="10"/>
      <dgm:spPr/>
    </dgm:pt>
    <dgm:pt modelId="{CD5E85FE-1CA4-4ADD-AF1C-A9679653748E}" type="pres">
      <dgm:prSet presAssocID="{9EE2EC80-F084-489E-A506-A02E7253CB72}" presName="vert1" presStyleCnt="0"/>
      <dgm:spPr/>
    </dgm:pt>
    <dgm:pt modelId="{A0A7ADD8-48CD-4C15-8648-35A3FBDB7B55}" type="pres">
      <dgm:prSet presAssocID="{0170E922-2A06-4B24-9E47-5DAC3EF64E5A}" presName="thickLine" presStyleLbl="alignNode1" presStyleIdx="4" presStyleCnt="10"/>
      <dgm:spPr/>
    </dgm:pt>
    <dgm:pt modelId="{6B6A6D20-09AA-43B4-89EE-37DD9741C659}" type="pres">
      <dgm:prSet presAssocID="{0170E922-2A06-4B24-9E47-5DAC3EF64E5A}" presName="horz1" presStyleCnt="0"/>
      <dgm:spPr/>
    </dgm:pt>
    <dgm:pt modelId="{050876E3-48FE-4331-AB9E-57274D3859A7}" type="pres">
      <dgm:prSet presAssocID="{0170E922-2A06-4B24-9E47-5DAC3EF64E5A}" presName="tx1" presStyleLbl="revTx" presStyleIdx="4" presStyleCnt="10"/>
      <dgm:spPr/>
    </dgm:pt>
    <dgm:pt modelId="{FD6FE02F-F600-4FD4-ACAC-14C583966704}" type="pres">
      <dgm:prSet presAssocID="{0170E922-2A06-4B24-9E47-5DAC3EF64E5A}" presName="vert1" presStyleCnt="0"/>
      <dgm:spPr/>
    </dgm:pt>
    <dgm:pt modelId="{F7C3A090-D753-43F0-BE06-88ADD445CDA8}" type="pres">
      <dgm:prSet presAssocID="{734DA3D8-8E7F-4F4F-B69B-A840BA3C9750}" presName="thickLine" presStyleLbl="alignNode1" presStyleIdx="5" presStyleCnt="10"/>
      <dgm:spPr/>
    </dgm:pt>
    <dgm:pt modelId="{E500D9C0-003B-4F7C-A863-FBA795D9E52E}" type="pres">
      <dgm:prSet presAssocID="{734DA3D8-8E7F-4F4F-B69B-A840BA3C9750}" presName="horz1" presStyleCnt="0"/>
      <dgm:spPr/>
    </dgm:pt>
    <dgm:pt modelId="{8D174E96-F1D8-4707-BB87-ADB16C5D9D4D}" type="pres">
      <dgm:prSet presAssocID="{734DA3D8-8E7F-4F4F-B69B-A840BA3C9750}" presName="tx1" presStyleLbl="revTx" presStyleIdx="5" presStyleCnt="10"/>
      <dgm:spPr/>
    </dgm:pt>
    <dgm:pt modelId="{D1EA880B-C9F8-4423-B58E-D12FBC1E4F78}" type="pres">
      <dgm:prSet presAssocID="{734DA3D8-8E7F-4F4F-B69B-A840BA3C9750}" presName="vert1" presStyleCnt="0"/>
      <dgm:spPr/>
    </dgm:pt>
    <dgm:pt modelId="{5DF8F31D-DA59-4F44-97D4-548C8C6FFAE9}" type="pres">
      <dgm:prSet presAssocID="{8D75EF18-0909-47A1-AD6D-5A0CB45FDF0D}" presName="thickLine" presStyleLbl="alignNode1" presStyleIdx="6" presStyleCnt="10"/>
      <dgm:spPr/>
    </dgm:pt>
    <dgm:pt modelId="{53E7A9A8-D727-4C32-9974-95C5EE4EF7ED}" type="pres">
      <dgm:prSet presAssocID="{8D75EF18-0909-47A1-AD6D-5A0CB45FDF0D}" presName="horz1" presStyleCnt="0"/>
      <dgm:spPr/>
    </dgm:pt>
    <dgm:pt modelId="{13E7EA91-8B19-4159-B1F5-FE09B83B14B0}" type="pres">
      <dgm:prSet presAssocID="{8D75EF18-0909-47A1-AD6D-5A0CB45FDF0D}" presName="tx1" presStyleLbl="revTx" presStyleIdx="6" presStyleCnt="10"/>
      <dgm:spPr/>
    </dgm:pt>
    <dgm:pt modelId="{A2ED2BBA-14FB-4939-85AB-666D973BF7AA}" type="pres">
      <dgm:prSet presAssocID="{8D75EF18-0909-47A1-AD6D-5A0CB45FDF0D}" presName="vert1" presStyleCnt="0"/>
      <dgm:spPr/>
    </dgm:pt>
    <dgm:pt modelId="{AA41D234-AB1C-4609-B26E-403E25AD7A44}" type="pres">
      <dgm:prSet presAssocID="{6735FDB3-765D-411A-A01A-B8831DC1C2B6}" presName="thickLine" presStyleLbl="alignNode1" presStyleIdx="7" presStyleCnt="10"/>
      <dgm:spPr/>
    </dgm:pt>
    <dgm:pt modelId="{B5E155AE-0EBD-4584-A063-8B12B778E636}" type="pres">
      <dgm:prSet presAssocID="{6735FDB3-765D-411A-A01A-B8831DC1C2B6}" presName="horz1" presStyleCnt="0"/>
      <dgm:spPr/>
    </dgm:pt>
    <dgm:pt modelId="{119A1E96-8AF5-4751-ACDB-8BC09705B787}" type="pres">
      <dgm:prSet presAssocID="{6735FDB3-765D-411A-A01A-B8831DC1C2B6}" presName="tx1" presStyleLbl="revTx" presStyleIdx="7" presStyleCnt="10"/>
      <dgm:spPr/>
    </dgm:pt>
    <dgm:pt modelId="{3AD8A269-F2CD-435F-9CD7-ADD75897828D}" type="pres">
      <dgm:prSet presAssocID="{6735FDB3-765D-411A-A01A-B8831DC1C2B6}" presName="vert1" presStyleCnt="0"/>
      <dgm:spPr/>
    </dgm:pt>
    <dgm:pt modelId="{3BA687D3-A60A-4BE0-A9A4-B05646D78BB9}" type="pres">
      <dgm:prSet presAssocID="{F5A426C1-4A6E-4276-8942-86BD1EFBFB97}" presName="thickLine" presStyleLbl="alignNode1" presStyleIdx="8" presStyleCnt="10"/>
      <dgm:spPr/>
    </dgm:pt>
    <dgm:pt modelId="{062126F3-AEDB-45BE-904F-26E2AC923840}" type="pres">
      <dgm:prSet presAssocID="{F5A426C1-4A6E-4276-8942-86BD1EFBFB97}" presName="horz1" presStyleCnt="0"/>
      <dgm:spPr/>
    </dgm:pt>
    <dgm:pt modelId="{D97AA653-A0F2-4BCB-A2E5-D0E7E2E8EDFC}" type="pres">
      <dgm:prSet presAssocID="{F5A426C1-4A6E-4276-8942-86BD1EFBFB97}" presName="tx1" presStyleLbl="revTx" presStyleIdx="8" presStyleCnt="10"/>
      <dgm:spPr/>
    </dgm:pt>
    <dgm:pt modelId="{8DFF8AD0-31DA-40C6-98E2-3D83E5AFD108}" type="pres">
      <dgm:prSet presAssocID="{F5A426C1-4A6E-4276-8942-86BD1EFBFB97}" presName="vert1" presStyleCnt="0"/>
      <dgm:spPr/>
    </dgm:pt>
    <dgm:pt modelId="{BE5F6DC2-551F-4E4C-B1C3-C6D04B06C342}" type="pres">
      <dgm:prSet presAssocID="{5D65B597-4AF0-4ACE-8CE9-6A45F2707E53}" presName="thickLine" presStyleLbl="alignNode1" presStyleIdx="9" presStyleCnt="10"/>
      <dgm:spPr/>
    </dgm:pt>
    <dgm:pt modelId="{005B3C3E-8D7A-47D5-B6DD-6394C7812EB8}" type="pres">
      <dgm:prSet presAssocID="{5D65B597-4AF0-4ACE-8CE9-6A45F2707E53}" presName="horz1" presStyleCnt="0"/>
      <dgm:spPr/>
    </dgm:pt>
    <dgm:pt modelId="{3438FB8C-0D6D-4D6F-8561-AE3634B9F85B}" type="pres">
      <dgm:prSet presAssocID="{5D65B597-4AF0-4ACE-8CE9-6A45F2707E53}" presName="tx1" presStyleLbl="revTx" presStyleIdx="9" presStyleCnt="10"/>
      <dgm:spPr/>
    </dgm:pt>
    <dgm:pt modelId="{8C2CA567-1C28-45FF-A9CF-F664CAE7E807}" type="pres">
      <dgm:prSet presAssocID="{5D65B597-4AF0-4ACE-8CE9-6A45F2707E53}" presName="vert1" presStyleCnt="0"/>
      <dgm:spPr/>
    </dgm:pt>
  </dgm:ptLst>
  <dgm:cxnLst>
    <dgm:cxn modelId="{9F3E5A09-747B-4387-88E7-C3D78964FA3F}" type="presOf" srcId="{8D75EF18-0909-47A1-AD6D-5A0CB45FDF0D}" destId="{13E7EA91-8B19-4159-B1F5-FE09B83B14B0}" srcOrd="0" destOrd="0" presId="urn:microsoft.com/office/officeart/2008/layout/LinedList"/>
    <dgm:cxn modelId="{A4D40C0F-C507-4031-8395-BD3793D3A3CC}" srcId="{262BC5A5-0E96-4E65-9B78-845003209AD0}" destId="{9EE2EC80-F084-489E-A506-A02E7253CB72}" srcOrd="3" destOrd="0" parTransId="{F0998ED6-29FD-456B-8507-8930DAB1F2A5}" sibTransId="{F585514A-0EA8-4618-9FA4-1F8CB4A07BF9}"/>
    <dgm:cxn modelId="{A9F6F211-0ADA-41DF-A66C-489E15A5DBA8}" srcId="{262BC5A5-0E96-4E65-9B78-845003209AD0}" destId="{6735FDB3-765D-411A-A01A-B8831DC1C2B6}" srcOrd="7" destOrd="0" parTransId="{C1A9B31D-E552-4306-8EB3-4C747B32EF12}" sibTransId="{F9262A3F-76DB-4147-98FB-EA4EB248AE85}"/>
    <dgm:cxn modelId="{98910013-2D7E-426C-B7B4-85F4CABDE46B}" srcId="{262BC5A5-0E96-4E65-9B78-845003209AD0}" destId="{8D75EF18-0909-47A1-AD6D-5A0CB45FDF0D}" srcOrd="6" destOrd="0" parTransId="{4FF8A22E-69A2-49CF-84F4-9AAD20881C1A}" sibTransId="{3DE409AC-0EB7-4BC7-80F1-7899D1F040CA}"/>
    <dgm:cxn modelId="{122B5B13-6538-460F-8EDF-51F4AA314380}" type="presOf" srcId="{262BC5A5-0E96-4E65-9B78-845003209AD0}" destId="{F5B142C1-E316-4BAE-971E-4A76A2BDFFE3}" srcOrd="0" destOrd="0" presId="urn:microsoft.com/office/officeart/2008/layout/LinedList"/>
    <dgm:cxn modelId="{BCD63521-F750-4C23-9144-46BFDEF8A791}" type="presOf" srcId="{5D65B597-4AF0-4ACE-8CE9-6A45F2707E53}" destId="{3438FB8C-0D6D-4D6F-8561-AE3634B9F85B}" srcOrd="0" destOrd="0" presId="urn:microsoft.com/office/officeart/2008/layout/LinedList"/>
    <dgm:cxn modelId="{B70EBD2B-AF7B-4438-8A5B-A91B5163229C}" srcId="{262BC5A5-0E96-4E65-9B78-845003209AD0}" destId="{BF02879F-43F7-40BF-8044-A336395E5EE3}" srcOrd="0" destOrd="0" parTransId="{8636F29A-B914-4C8F-A93B-BDC461A67C36}" sibTransId="{05C26365-749A-4DC5-9655-ECC9B6A0055E}"/>
    <dgm:cxn modelId="{1D169A35-4E38-47F1-9E2C-DE0FFC3FF0F5}" srcId="{262BC5A5-0E96-4E65-9B78-845003209AD0}" destId="{5D65B597-4AF0-4ACE-8CE9-6A45F2707E53}" srcOrd="9" destOrd="0" parTransId="{EEB526B4-1CCF-48A8-9191-CFDA69579202}" sibTransId="{058A43F9-C600-4301-B1E5-C6B5FC09F6E7}"/>
    <dgm:cxn modelId="{CC9D7661-5A41-4CE3-9D19-53A95D3F3CED}" type="presOf" srcId="{0170E922-2A06-4B24-9E47-5DAC3EF64E5A}" destId="{050876E3-48FE-4331-AB9E-57274D3859A7}" srcOrd="0" destOrd="0" presId="urn:microsoft.com/office/officeart/2008/layout/LinedList"/>
    <dgm:cxn modelId="{60B85B43-B179-462A-AEF1-43334DB17685}" type="presOf" srcId="{734DA3D8-8E7F-4F4F-B69B-A840BA3C9750}" destId="{8D174E96-F1D8-4707-BB87-ADB16C5D9D4D}" srcOrd="0" destOrd="0" presId="urn:microsoft.com/office/officeart/2008/layout/LinedList"/>
    <dgm:cxn modelId="{9BE0DE47-D1B6-43F7-9FB5-4B5FCD6C1412}" type="presOf" srcId="{F5A426C1-4A6E-4276-8942-86BD1EFBFB97}" destId="{D97AA653-A0F2-4BCB-A2E5-D0E7E2E8EDFC}" srcOrd="0" destOrd="0" presId="urn:microsoft.com/office/officeart/2008/layout/LinedList"/>
    <dgm:cxn modelId="{96645072-9BE1-4F11-9A49-FBF7EF49AB51}" type="presOf" srcId="{9EE2EC80-F084-489E-A506-A02E7253CB72}" destId="{CAA90E69-DC3C-47CB-8385-14B87E076565}" srcOrd="0" destOrd="0" presId="urn:microsoft.com/office/officeart/2008/layout/LinedList"/>
    <dgm:cxn modelId="{F38EAF73-FDBD-4C67-BD19-ADEB6A702D35}" srcId="{262BC5A5-0E96-4E65-9B78-845003209AD0}" destId="{734DA3D8-8E7F-4F4F-B69B-A840BA3C9750}" srcOrd="5" destOrd="0" parTransId="{E3FE6330-B26F-46DD-9B2E-F81E6CD5680C}" sibTransId="{2179F9A2-2894-4F3A-B4FE-28E51B755A19}"/>
    <dgm:cxn modelId="{AED98576-1AF5-42C7-82A4-FBA05FE08F9F}" srcId="{262BC5A5-0E96-4E65-9B78-845003209AD0}" destId="{DC028768-B0BE-4C2F-817C-41264BCD51E0}" srcOrd="2" destOrd="0" parTransId="{03942348-6E9A-4254-A5DD-17F6C4ED9E52}" sibTransId="{57E66085-88FF-4955-92ED-0672E2FB124F}"/>
    <dgm:cxn modelId="{157B7979-1C46-4AD7-A038-9A296DF4FE31}" type="presOf" srcId="{A6971891-C1C8-445F-B0F6-7CAB72D83199}" destId="{2853FC67-065C-48B6-9893-60E03CD2E40D}" srcOrd="0" destOrd="0" presId="urn:microsoft.com/office/officeart/2008/layout/LinedList"/>
    <dgm:cxn modelId="{23B44087-C0E4-4275-8E4B-06002AD2309F}" type="presOf" srcId="{BF02879F-43F7-40BF-8044-A336395E5EE3}" destId="{005EB067-6928-413F-BE1D-5F9D002B41B8}" srcOrd="0" destOrd="0" presId="urn:microsoft.com/office/officeart/2008/layout/LinedList"/>
    <dgm:cxn modelId="{B22F609D-8865-4DCE-B21A-C2C28E71F233}" srcId="{262BC5A5-0E96-4E65-9B78-845003209AD0}" destId="{0170E922-2A06-4B24-9E47-5DAC3EF64E5A}" srcOrd="4" destOrd="0" parTransId="{C1A9A00C-5FD4-4C51-B24A-4C8C875B9364}" sibTransId="{A1306B69-4D85-471F-8D04-CC14E3587AEC}"/>
    <dgm:cxn modelId="{EBCDD2AA-86E7-407A-83AF-54E9F33AD294}" type="presOf" srcId="{6735FDB3-765D-411A-A01A-B8831DC1C2B6}" destId="{119A1E96-8AF5-4751-ACDB-8BC09705B787}" srcOrd="0" destOrd="0" presId="urn:microsoft.com/office/officeart/2008/layout/LinedList"/>
    <dgm:cxn modelId="{D545EBE3-F498-47D6-A5C8-B74A56AC328F}" type="presOf" srcId="{DC028768-B0BE-4C2F-817C-41264BCD51E0}" destId="{175B1C33-CD6A-41C9-9031-911DBA9260DD}" srcOrd="0" destOrd="0" presId="urn:microsoft.com/office/officeart/2008/layout/LinedList"/>
    <dgm:cxn modelId="{6B5055E5-F4DD-49A6-8999-0D1F5B781EEE}" srcId="{262BC5A5-0E96-4E65-9B78-845003209AD0}" destId="{A6971891-C1C8-445F-B0F6-7CAB72D83199}" srcOrd="1" destOrd="0" parTransId="{51061896-FFBF-47F9-BEDD-894F736EB198}" sibTransId="{D40BAF92-3E1F-417E-B8BA-8EEDC82F04CB}"/>
    <dgm:cxn modelId="{AD729BE9-A3AE-4C5E-B82F-3B6C9B551AFA}" srcId="{262BC5A5-0E96-4E65-9B78-845003209AD0}" destId="{F5A426C1-4A6E-4276-8942-86BD1EFBFB97}" srcOrd="8" destOrd="0" parTransId="{D5672647-F76D-426F-9302-637C0B206CB4}" sibTransId="{0BEA5BB2-6506-4514-8300-681B00ECEF9E}"/>
    <dgm:cxn modelId="{9B19B746-81EB-4F21-9539-6952D37C42A2}" type="presParOf" srcId="{F5B142C1-E316-4BAE-971E-4A76A2BDFFE3}" destId="{A97497F4-C844-485A-B67B-953E64CA96FD}" srcOrd="0" destOrd="0" presId="urn:microsoft.com/office/officeart/2008/layout/LinedList"/>
    <dgm:cxn modelId="{C85D2FA6-B453-4749-B243-2BFB5665D4B9}" type="presParOf" srcId="{F5B142C1-E316-4BAE-971E-4A76A2BDFFE3}" destId="{4B80922B-FC84-4B27-950F-BABF086FBC6D}" srcOrd="1" destOrd="0" presId="urn:microsoft.com/office/officeart/2008/layout/LinedList"/>
    <dgm:cxn modelId="{EC02CFF9-B36C-4E68-AF99-4824CE51ABB3}" type="presParOf" srcId="{4B80922B-FC84-4B27-950F-BABF086FBC6D}" destId="{005EB067-6928-413F-BE1D-5F9D002B41B8}" srcOrd="0" destOrd="0" presId="urn:microsoft.com/office/officeart/2008/layout/LinedList"/>
    <dgm:cxn modelId="{4E6ED9C7-9E04-4B0F-943F-CE2D577BB22E}" type="presParOf" srcId="{4B80922B-FC84-4B27-950F-BABF086FBC6D}" destId="{1B6DB9CA-2638-4E2B-A381-EE2B5972179A}" srcOrd="1" destOrd="0" presId="urn:microsoft.com/office/officeart/2008/layout/LinedList"/>
    <dgm:cxn modelId="{21E80289-735B-4365-8B0D-7E5EBC743A84}" type="presParOf" srcId="{F5B142C1-E316-4BAE-971E-4A76A2BDFFE3}" destId="{834076B3-905C-40F2-B103-F298375DDE97}" srcOrd="2" destOrd="0" presId="urn:microsoft.com/office/officeart/2008/layout/LinedList"/>
    <dgm:cxn modelId="{6411170D-E962-4F0D-A390-41FC6126E1B5}" type="presParOf" srcId="{F5B142C1-E316-4BAE-971E-4A76A2BDFFE3}" destId="{28FF13C8-5F84-4A64-B86D-CEE3337B7B8D}" srcOrd="3" destOrd="0" presId="urn:microsoft.com/office/officeart/2008/layout/LinedList"/>
    <dgm:cxn modelId="{8A8BEDBE-40B5-4607-A606-E278E83164F3}" type="presParOf" srcId="{28FF13C8-5F84-4A64-B86D-CEE3337B7B8D}" destId="{2853FC67-065C-48B6-9893-60E03CD2E40D}" srcOrd="0" destOrd="0" presId="urn:microsoft.com/office/officeart/2008/layout/LinedList"/>
    <dgm:cxn modelId="{7EF30A80-5B3C-47DF-9933-2622EB77CE9E}" type="presParOf" srcId="{28FF13C8-5F84-4A64-B86D-CEE3337B7B8D}" destId="{47377E02-9264-47D9-A654-1D542E4E03BC}" srcOrd="1" destOrd="0" presId="urn:microsoft.com/office/officeart/2008/layout/LinedList"/>
    <dgm:cxn modelId="{4F71DD5A-F9C5-474E-B2FF-72D706150502}" type="presParOf" srcId="{F5B142C1-E316-4BAE-971E-4A76A2BDFFE3}" destId="{2F7EB30F-CE93-4D29-97E2-B02D5BFD96FA}" srcOrd="4" destOrd="0" presId="urn:microsoft.com/office/officeart/2008/layout/LinedList"/>
    <dgm:cxn modelId="{DDE4028D-554B-46E4-88BD-986BDAE730F6}" type="presParOf" srcId="{F5B142C1-E316-4BAE-971E-4A76A2BDFFE3}" destId="{27B75E68-A5BF-4DB2-BE9F-50BBA2437D64}" srcOrd="5" destOrd="0" presId="urn:microsoft.com/office/officeart/2008/layout/LinedList"/>
    <dgm:cxn modelId="{82633680-6275-44D5-AE5B-6C31A471130F}" type="presParOf" srcId="{27B75E68-A5BF-4DB2-BE9F-50BBA2437D64}" destId="{175B1C33-CD6A-41C9-9031-911DBA9260DD}" srcOrd="0" destOrd="0" presId="urn:microsoft.com/office/officeart/2008/layout/LinedList"/>
    <dgm:cxn modelId="{B8D9DC34-677D-4E42-954F-C802A2C8E022}" type="presParOf" srcId="{27B75E68-A5BF-4DB2-BE9F-50BBA2437D64}" destId="{6BBA543E-2F82-47AE-8224-501B484A589E}" srcOrd="1" destOrd="0" presId="urn:microsoft.com/office/officeart/2008/layout/LinedList"/>
    <dgm:cxn modelId="{A38F26D5-4EDC-4645-BEA3-D7A763FE339C}" type="presParOf" srcId="{F5B142C1-E316-4BAE-971E-4A76A2BDFFE3}" destId="{9193E9A3-1105-452D-BB7E-DA553C498BC7}" srcOrd="6" destOrd="0" presId="urn:microsoft.com/office/officeart/2008/layout/LinedList"/>
    <dgm:cxn modelId="{90198F7F-CBA6-4978-A378-33D7AFDD7BA8}" type="presParOf" srcId="{F5B142C1-E316-4BAE-971E-4A76A2BDFFE3}" destId="{CA430E01-3314-414E-ABB6-5AF8324C613C}" srcOrd="7" destOrd="0" presId="urn:microsoft.com/office/officeart/2008/layout/LinedList"/>
    <dgm:cxn modelId="{EC55064E-21B9-4853-BA55-E54CF38AE5B5}" type="presParOf" srcId="{CA430E01-3314-414E-ABB6-5AF8324C613C}" destId="{CAA90E69-DC3C-47CB-8385-14B87E076565}" srcOrd="0" destOrd="0" presId="urn:microsoft.com/office/officeart/2008/layout/LinedList"/>
    <dgm:cxn modelId="{B0689514-5881-4AF2-BD7D-F1CAE68961A3}" type="presParOf" srcId="{CA430E01-3314-414E-ABB6-5AF8324C613C}" destId="{CD5E85FE-1CA4-4ADD-AF1C-A9679653748E}" srcOrd="1" destOrd="0" presId="urn:microsoft.com/office/officeart/2008/layout/LinedList"/>
    <dgm:cxn modelId="{810E34B1-345C-48FD-BD49-26799F070BD2}" type="presParOf" srcId="{F5B142C1-E316-4BAE-971E-4A76A2BDFFE3}" destId="{A0A7ADD8-48CD-4C15-8648-35A3FBDB7B55}" srcOrd="8" destOrd="0" presId="urn:microsoft.com/office/officeart/2008/layout/LinedList"/>
    <dgm:cxn modelId="{410AD960-CD22-42E8-A222-718BB45F32B4}" type="presParOf" srcId="{F5B142C1-E316-4BAE-971E-4A76A2BDFFE3}" destId="{6B6A6D20-09AA-43B4-89EE-37DD9741C659}" srcOrd="9" destOrd="0" presId="urn:microsoft.com/office/officeart/2008/layout/LinedList"/>
    <dgm:cxn modelId="{181D1744-F0DB-45BB-9AA0-B8B8E8003AEE}" type="presParOf" srcId="{6B6A6D20-09AA-43B4-89EE-37DD9741C659}" destId="{050876E3-48FE-4331-AB9E-57274D3859A7}" srcOrd="0" destOrd="0" presId="urn:microsoft.com/office/officeart/2008/layout/LinedList"/>
    <dgm:cxn modelId="{DE9082D8-4BCE-4B6C-9F9A-E517F97FC46B}" type="presParOf" srcId="{6B6A6D20-09AA-43B4-89EE-37DD9741C659}" destId="{FD6FE02F-F600-4FD4-ACAC-14C583966704}" srcOrd="1" destOrd="0" presId="urn:microsoft.com/office/officeart/2008/layout/LinedList"/>
    <dgm:cxn modelId="{D183E5F2-5F8A-4DF0-9B06-7A40ABD8224F}" type="presParOf" srcId="{F5B142C1-E316-4BAE-971E-4A76A2BDFFE3}" destId="{F7C3A090-D753-43F0-BE06-88ADD445CDA8}" srcOrd="10" destOrd="0" presId="urn:microsoft.com/office/officeart/2008/layout/LinedList"/>
    <dgm:cxn modelId="{CC1BAAE9-CC7C-4D9C-A227-DB1D71A1987E}" type="presParOf" srcId="{F5B142C1-E316-4BAE-971E-4A76A2BDFFE3}" destId="{E500D9C0-003B-4F7C-A863-FBA795D9E52E}" srcOrd="11" destOrd="0" presId="urn:microsoft.com/office/officeart/2008/layout/LinedList"/>
    <dgm:cxn modelId="{842D2F3B-3C4D-4402-9388-F684337B6F18}" type="presParOf" srcId="{E500D9C0-003B-4F7C-A863-FBA795D9E52E}" destId="{8D174E96-F1D8-4707-BB87-ADB16C5D9D4D}" srcOrd="0" destOrd="0" presId="urn:microsoft.com/office/officeart/2008/layout/LinedList"/>
    <dgm:cxn modelId="{7C1AE847-BB11-44DA-8F9C-688F9A854489}" type="presParOf" srcId="{E500D9C0-003B-4F7C-A863-FBA795D9E52E}" destId="{D1EA880B-C9F8-4423-B58E-D12FBC1E4F78}" srcOrd="1" destOrd="0" presId="urn:microsoft.com/office/officeart/2008/layout/LinedList"/>
    <dgm:cxn modelId="{ED6705B2-4501-43A0-8B62-0F4737BA298A}" type="presParOf" srcId="{F5B142C1-E316-4BAE-971E-4A76A2BDFFE3}" destId="{5DF8F31D-DA59-4F44-97D4-548C8C6FFAE9}" srcOrd="12" destOrd="0" presId="urn:microsoft.com/office/officeart/2008/layout/LinedList"/>
    <dgm:cxn modelId="{A27CBA74-F790-4A99-BEF3-214EF7C76517}" type="presParOf" srcId="{F5B142C1-E316-4BAE-971E-4A76A2BDFFE3}" destId="{53E7A9A8-D727-4C32-9974-95C5EE4EF7ED}" srcOrd="13" destOrd="0" presId="urn:microsoft.com/office/officeart/2008/layout/LinedList"/>
    <dgm:cxn modelId="{FCBA96CA-0CF7-4EE6-B292-C44A557E73B6}" type="presParOf" srcId="{53E7A9A8-D727-4C32-9974-95C5EE4EF7ED}" destId="{13E7EA91-8B19-4159-B1F5-FE09B83B14B0}" srcOrd="0" destOrd="0" presId="urn:microsoft.com/office/officeart/2008/layout/LinedList"/>
    <dgm:cxn modelId="{9AAE8F10-997D-44A3-A1C7-E15FE0B33167}" type="presParOf" srcId="{53E7A9A8-D727-4C32-9974-95C5EE4EF7ED}" destId="{A2ED2BBA-14FB-4939-85AB-666D973BF7AA}" srcOrd="1" destOrd="0" presId="urn:microsoft.com/office/officeart/2008/layout/LinedList"/>
    <dgm:cxn modelId="{3FEFC711-5886-4990-A1F4-FF90BF20EDF2}" type="presParOf" srcId="{F5B142C1-E316-4BAE-971E-4A76A2BDFFE3}" destId="{AA41D234-AB1C-4609-B26E-403E25AD7A44}" srcOrd="14" destOrd="0" presId="urn:microsoft.com/office/officeart/2008/layout/LinedList"/>
    <dgm:cxn modelId="{EB04EED7-BF7D-4B7C-82FA-A8FECD333E98}" type="presParOf" srcId="{F5B142C1-E316-4BAE-971E-4A76A2BDFFE3}" destId="{B5E155AE-0EBD-4584-A063-8B12B778E636}" srcOrd="15" destOrd="0" presId="urn:microsoft.com/office/officeart/2008/layout/LinedList"/>
    <dgm:cxn modelId="{4CD2DF1E-EF9A-4E7B-B382-CA55AE49F02B}" type="presParOf" srcId="{B5E155AE-0EBD-4584-A063-8B12B778E636}" destId="{119A1E96-8AF5-4751-ACDB-8BC09705B787}" srcOrd="0" destOrd="0" presId="urn:microsoft.com/office/officeart/2008/layout/LinedList"/>
    <dgm:cxn modelId="{099D3646-EDD9-4796-88B6-299D9AAE74A0}" type="presParOf" srcId="{B5E155AE-0EBD-4584-A063-8B12B778E636}" destId="{3AD8A269-F2CD-435F-9CD7-ADD75897828D}" srcOrd="1" destOrd="0" presId="urn:microsoft.com/office/officeart/2008/layout/LinedList"/>
    <dgm:cxn modelId="{423246C0-E556-4A28-89C8-C1421A7B177E}" type="presParOf" srcId="{F5B142C1-E316-4BAE-971E-4A76A2BDFFE3}" destId="{3BA687D3-A60A-4BE0-A9A4-B05646D78BB9}" srcOrd="16" destOrd="0" presId="urn:microsoft.com/office/officeart/2008/layout/LinedList"/>
    <dgm:cxn modelId="{5BEC8A49-A496-4083-96F0-914BF19B2A4E}" type="presParOf" srcId="{F5B142C1-E316-4BAE-971E-4A76A2BDFFE3}" destId="{062126F3-AEDB-45BE-904F-26E2AC923840}" srcOrd="17" destOrd="0" presId="urn:microsoft.com/office/officeart/2008/layout/LinedList"/>
    <dgm:cxn modelId="{C05BE139-5409-4EC2-AFDD-09CEA77E916E}" type="presParOf" srcId="{062126F3-AEDB-45BE-904F-26E2AC923840}" destId="{D97AA653-A0F2-4BCB-A2E5-D0E7E2E8EDFC}" srcOrd="0" destOrd="0" presId="urn:microsoft.com/office/officeart/2008/layout/LinedList"/>
    <dgm:cxn modelId="{083E381D-069C-41FB-889D-F28AA9EFA19E}" type="presParOf" srcId="{062126F3-AEDB-45BE-904F-26E2AC923840}" destId="{8DFF8AD0-31DA-40C6-98E2-3D83E5AFD108}" srcOrd="1" destOrd="0" presId="urn:microsoft.com/office/officeart/2008/layout/LinedList"/>
    <dgm:cxn modelId="{C28FFE4E-48EC-44A7-BF69-81AD3E4041B7}" type="presParOf" srcId="{F5B142C1-E316-4BAE-971E-4A76A2BDFFE3}" destId="{BE5F6DC2-551F-4E4C-B1C3-C6D04B06C342}" srcOrd="18" destOrd="0" presId="urn:microsoft.com/office/officeart/2008/layout/LinedList"/>
    <dgm:cxn modelId="{F878C937-6BE3-4A11-92A4-03B6016841C6}" type="presParOf" srcId="{F5B142C1-E316-4BAE-971E-4A76A2BDFFE3}" destId="{005B3C3E-8D7A-47D5-B6DD-6394C7812EB8}" srcOrd="19" destOrd="0" presId="urn:microsoft.com/office/officeart/2008/layout/LinedList"/>
    <dgm:cxn modelId="{FDDE434D-61EF-44FD-B9D3-412F1896CF98}" type="presParOf" srcId="{005B3C3E-8D7A-47D5-B6DD-6394C7812EB8}" destId="{3438FB8C-0D6D-4D6F-8561-AE3634B9F85B}" srcOrd="0" destOrd="0" presId="urn:microsoft.com/office/officeart/2008/layout/LinedList"/>
    <dgm:cxn modelId="{ABC94AD5-C99A-4B2D-80F6-4F1D354776D4}" type="presParOf" srcId="{005B3C3E-8D7A-47D5-B6DD-6394C7812EB8}" destId="{8C2CA567-1C28-45FF-A9CF-F664CAE7E80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5DE247-7E61-41F7-8BC8-B87F7F73513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6195233-EEBD-4CAD-8628-0B98794A733B}">
      <dgm:prSet/>
      <dgm:spPr/>
      <dgm:t>
        <a:bodyPr/>
        <a:lstStyle/>
        <a:p>
          <a:r>
            <a:rPr lang="sl-SI" b="1" dirty="0"/>
            <a:t>Kaj pomeni?</a:t>
          </a:r>
          <a:endParaRPr lang="en-US" b="1" dirty="0"/>
        </a:p>
      </dgm:t>
    </dgm:pt>
    <dgm:pt modelId="{11F33318-3EA6-48E5-BC69-198252DA3586}" type="parTrans" cxnId="{A4D01586-C90A-46EE-AC1F-36CC92AE0C35}">
      <dgm:prSet/>
      <dgm:spPr/>
      <dgm:t>
        <a:bodyPr/>
        <a:lstStyle/>
        <a:p>
          <a:endParaRPr lang="en-US"/>
        </a:p>
      </dgm:t>
    </dgm:pt>
    <dgm:pt modelId="{EECBFA15-C109-48F6-B98F-0FC6F09640F6}" type="sibTrans" cxnId="{A4D01586-C90A-46EE-AC1F-36CC92AE0C35}">
      <dgm:prSet/>
      <dgm:spPr/>
      <dgm:t>
        <a:bodyPr/>
        <a:lstStyle/>
        <a:p>
          <a:endParaRPr lang="en-US"/>
        </a:p>
      </dgm:t>
    </dgm:pt>
    <dgm:pt modelId="{0F1BD3CC-57F7-4D08-85F8-694F73C0BE07}">
      <dgm:prSet/>
      <dgm:spPr/>
      <dgm:t>
        <a:bodyPr/>
        <a:lstStyle/>
        <a:p>
          <a:r>
            <a:rPr lang="sl-SI" dirty="0"/>
            <a:t>Določa natančnost vsakega vzorca (sample) pri digitalizaciji zvoka.</a:t>
          </a:r>
          <a:endParaRPr lang="en-US" dirty="0"/>
        </a:p>
      </dgm:t>
    </dgm:pt>
    <dgm:pt modelId="{09917264-C9C0-44EF-AC6E-D77932F5A12E}" type="parTrans" cxnId="{73C34F52-CF46-4EFE-870D-3F185090FD12}">
      <dgm:prSet/>
      <dgm:spPr/>
      <dgm:t>
        <a:bodyPr/>
        <a:lstStyle/>
        <a:p>
          <a:endParaRPr lang="en-US"/>
        </a:p>
      </dgm:t>
    </dgm:pt>
    <dgm:pt modelId="{93E5F350-BEF5-41D1-9320-D9C443FF5954}" type="sibTrans" cxnId="{73C34F52-CF46-4EFE-870D-3F185090FD12}">
      <dgm:prSet/>
      <dgm:spPr/>
      <dgm:t>
        <a:bodyPr/>
        <a:lstStyle/>
        <a:p>
          <a:endParaRPr lang="en-US"/>
        </a:p>
      </dgm:t>
    </dgm:pt>
    <dgm:pt modelId="{6FD1B625-119F-4290-AC33-A1B5742DBACB}">
      <dgm:prSet/>
      <dgm:spPr/>
      <dgm:t>
        <a:bodyPr/>
        <a:lstStyle/>
        <a:p>
          <a:r>
            <a:rPr lang="sl-SI"/>
            <a:t>Pove, koliko amplitudnih nivojev lahko sistem zajame za vsak vzorec.</a:t>
          </a:r>
          <a:endParaRPr lang="en-US"/>
        </a:p>
      </dgm:t>
    </dgm:pt>
    <dgm:pt modelId="{B4106D1E-84B0-4B0F-9AF0-87E91F90164A}" type="parTrans" cxnId="{2F20CB3C-B311-4374-9253-0D4C82BFA579}">
      <dgm:prSet/>
      <dgm:spPr/>
      <dgm:t>
        <a:bodyPr/>
        <a:lstStyle/>
        <a:p>
          <a:endParaRPr lang="en-US"/>
        </a:p>
      </dgm:t>
    </dgm:pt>
    <dgm:pt modelId="{0CFEE35A-C437-41C1-8AC9-51455D816A58}" type="sibTrans" cxnId="{2F20CB3C-B311-4374-9253-0D4C82BFA579}">
      <dgm:prSet/>
      <dgm:spPr/>
      <dgm:t>
        <a:bodyPr/>
        <a:lstStyle/>
        <a:p>
          <a:endParaRPr lang="en-US"/>
        </a:p>
      </dgm:t>
    </dgm:pt>
    <dgm:pt modelId="{3E11E436-E0CE-4877-BCC4-EDC79BC729D6}">
      <dgm:prSet/>
      <dgm:spPr/>
      <dgm:t>
        <a:bodyPr/>
        <a:lstStyle/>
        <a:p>
          <a:r>
            <a:rPr lang="sl-SI"/>
            <a:t>Višja bitna globina pomeni bolj natančno reprodukcijo dinamike (glasnost – tiho do glasno).</a:t>
          </a:r>
          <a:endParaRPr lang="en-US"/>
        </a:p>
      </dgm:t>
    </dgm:pt>
    <dgm:pt modelId="{632C75B9-AD5A-4C49-9596-7A090DD6A08F}" type="parTrans" cxnId="{EDB2E22A-B193-4452-9674-F6236EE927D1}">
      <dgm:prSet/>
      <dgm:spPr/>
      <dgm:t>
        <a:bodyPr/>
        <a:lstStyle/>
        <a:p>
          <a:endParaRPr lang="en-US"/>
        </a:p>
      </dgm:t>
    </dgm:pt>
    <dgm:pt modelId="{44A6E5F2-B748-43D2-B24F-6F101CD895FC}" type="sibTrans" cxnId="{EDB2E22A-B193-4452-9674-F6236EE927D1}">
      <dgm:prSet/>
      <dgm:spPr/>
      <dgm:t>
        <a:bodyPr/>
        <a:lstStyle/>
        <a:p>
          <a:endParaRPr lang="en-US"/>
        </a:p>
      </dgm:t>
    </dgm:pt>
    <dgm:pt modelId="{CB1F86B8-E09E-4C7F-8A2F-30661A27D62F}">
      <dgm:prSet/>
      <dgm:spPr/>
      <dgm:t>
        <a:bodyPr/>
        <a:lstStyle/>
        <a:p>
          <a:r>
            <a:rPr lang="sl-SI" b="1" dirty="0"/>
            <a:t>Primeri:</a:t>
          </a:r>
          <a:endParaRPr lang="en-US" b="1" dirty="0"/>
        </a:p>
      </dgm:t>
    </dgm:pt>
    <dgm:pt modelId="{96AC96A4-CC2B-48CA-ACA2-3E2B0813C695}" type="parTrans" cxnId="{3930AC43-9BD6-41D8-815F-688623FBD495}">
      <dgm:prSet/>
      <dgm:spPr/>
      <dgm:t>
        <a:bodyPr/>
        <a:lstStyle/>
        <a:p>
          <a:endParaRPr lang="en-US"/>
        </a:p>
      </dgm:t>
    </dgm:pt>
    <dgm:pt modelId="{2C692B41-BF53-45C3-A704-5F0ECF94BB0D}" type="sibTrans" cxnId="{3930AC43-9BD6-41D8-815F-688623FBD495}">
      <dgm:prSet/>
      <dgm:spPr/>
      <dgm:t>
        <a:bodyPr/>
        <a:lstStyle/>
        <a:p>
          <a:endParaRPr lang="en-US"/>
        </a:p>
      </dgm:t>
    </dgm:pt>
    <dgm:pt modelId="{3D78EBA9-01AA-4F65-B2E2-1A7AC944791D}">
      <dgm:prSet/>
      <dgm:spPr/>
      <dgm:t>
        <a:bodyPr/>
        <a:lstStyle/>
        <a:p>
          <a:r>
            <a:rPr lang="sl-SI" dirty="0"/>
            <a:t>16-bit (standard za CD): 65.536 možnih vrednosti (2¹⁶).</a:t>
          </a:r>
          <a:endParaRPr lang="en-US" dirty="0"/>
        </a:p>
      </dgm:t>
    </dgm:pt>
    <dgm:pt modelId="{D04D668A-A28D-47D5-8D1E-09B2356647CD}" type="parTrans" cxnId="{F08F4819-581B-4521-B9AF-FBDBDD3AD7DB}">
      <dgm:prSet/>
      <dgm:spPr/>
      <dgm:t>
        <a:bodyPr/>
        <a:lstStyle/>
        <a:p>
          <a:endParaRPr lang="en-US"/>
        </a:p>
      </dgm:t>
    </dgm:pt>
    <dgm:pt modelId="{0AB44D26-1FC1-449D-9F2D-D646A95274F9}" type="sibTrans" cxnId="{F08F4819-581B-4521-B9AF-FBDBDD3AD7DB}">
      <dgm:prSet/>
      <dgm:spPr/>
      <dgm:t>
        <a:bodyPr/>
        <a:lstStyle/>
        <a:p>
          <a:endParaRPr lang="en-US"/>
        </a:p>
      </dgm:t>
    </dgm:pt>
    <dgm:pt modelId="{0403F974-E66D-4322-9C25-838A8FFCA502}">
      <dgm:prSet/>
      <dgm:spPr/>
      <dgm:t>
        <a:bodyPr/>
        <a:lstStyle/>
        <a:p>
          <a:r>
            <a:rPr lang="sl-SI" dirty="0"/>
            <a:t>24-bit (profesionalna produkcija): 16.777.216 možnih vrednosti (2²⁴).</a:t>
          </a:r>
          <a:endParaRPr lang="en-US" dirty="0"/>
        </a:p>
      </dgm:t>
    </dgm:pt>
    <dgm:pt modelId="{2253156A-E789-48C3-BDA6-A7620100FD05}" type="parTrans" cxnId="{95141609-5D81-45A7-BC4D-D7A99149DC26}">
      <dgm:prSet/>
      <dgm:spPr/>
      <dgm:t>
        <a:bodyPr/>
        <a:lstStyle/>
        <a:p>
          <a:endParaRPr lang="en-US"/>
        </a:p>
      </dgm:t>
    </dgm:pt>
    <dgm:pt modelId="{4CC24055-CA95-4FEC-BEF6-7722A87B8B0D}" type="sibTrans" cxnId="{95141609-5D81-45A7-BC4D-D7A99149DC26}">
      <dgm:prSet/>
      <dgm:spPr/>
      <dgm:t>
        <a:bodyPr/>
        <a:lstStyle/>
        <a:p>
          <a:endParaRPr lang="en-US"/>
        </a:p>
      </dgm:t>
    </dgm:pt>
    <dgm:pt modelId="{6BBA3DFE-F804-4E8A-AFD1-ACF4AA2F1344}">
      <dgm:prSet/>
      <dgm:spPr/>
      <dgm:t>
        <a:bodyPr/>
        <a:lstStyle/>
        <a:p>
          <a:r>
            <a:rPr lang="sl-SI" dirty="0"/>
            <a:t>32-bit </a:t>
          </a:r>
          <a:r>
            <a:rPr lang="sl-SI" dirty="0" err="1"/>
            <a:t>float</a:t>
          </a:r>
          <a:r>
            <a:rPr lang="sl-SI" dirty="0"/>
            <a:t>: </a:t>
          </a:r>
          <a:r>
            <a:rPr lang="sl-SI" b="1" dirty="0"/>
            <a:t>Razpon vrednosti</a:t>
          </a:r>
          <a:r>
            <a:rPr lang="sl-SI" dirty="0"/>
            <a:t> gre približno od </a:t>
          </a:r>
          <a:r>
            <a:rPr lang="sl-SI" b="1" dirty="0"/>
            <a:t>±1.18 × 10⁻³⁸</a:t>
          </a:r>
          <a:r>
            <a:rPr lang="sl-SI" dirty="0"/>
            <a:t> do </a:t>
          </a:r>
          <a:r>
            <a:rPr lang="sl-SI" b="1" dirty="0"/>
            <a:t>±3.4 × 10³⁸</a:t>
          </a:r>
          <a:endParaRPr lang="en-US" dirty="0"/>
        </a:p>
      </dgm:t>
    </dgm:pt>
    <dgm:pt modelId="{0122EB51-396B-43F7-8B1E-DF007DBC61BA}" type="parTrans" cxnId="{65F0BF8B-20A3-4EF5-9351-4A5829DF5885}">
      <dgm:prSet/>
      <dgm:spPr/>
      <dgm:t>
        <a:bodyPr/>
        <a:lstStyle/>
        <a:p>
          <a:endParaRPr lang="en-US"/>
        </a:p>
      </dgm:t>
    </dgm:pt>
    <dgm:pt modelId="{512915B6-85A5-4B42-8F0A-EC84852F3751}" type="sibTrans" cxnId="{65F0BF8B-20A3-4EF5-9351-4A5829DF5885}">
      <dgm:prSet/>
      <dgm:spPr/>
      <dgm:t>
        <a:bodyPr/>
        <a:lstStyle/>
        <a:p>
          <a:endParaRPr lang="en-US"/>
        </a:p>
      </dgm:t>
    </dgm:pt>
    <dgm:pt modelId="{71686194-6411-4360-9CFD-DA17BD1F7076}">
      <dgm:prSet/>
      <dgm:spPr/>
      <dgm:t>
        <a:bodyPr/>
        <a:lstStyle/>
        <a:p>
          <a:r>
            <a:rPr lang="sl-SI" dirty="0"/>
            <a:t>32-bit </a:t>
          </a:r>
          <a:r>
            <a:rPr lang="sl-SI" dirty="0" err="1"/>
            <a:t>float</a:t>
          </a:r>
          <a:r>
            <a:rPr lang="sl-SI" dirty="0"/>
            <a:t> omogoča "neuničljivo" snemanje – tudi če je signal preglasen, ga lahko popraviš brez popačenja, razen ko … ???</a:t>
          </a:r>
          <a:endParaRPr lang="en-US" dirty="0"/>
        </a:p>
      </dgm:t>
    </dgm:pt>
    <dgm:pt modelId="{77C2CC44-EE21-4ADF-A19B-545EBFBD9226}" type="parTrans" cxnId="{1F3DDEAE-1978-4557-9528-3BCBBD7866D9}">
      <dgm:prSet/>
      <dgm:spPr/>
      <dgm:t>
        <a:bodyPr/>
        <a:lstStyle/>
        <a:p>
          <a:endParaRPr lang="en-US"/>
        </a:p>
      </dgm:t>
    </dgm:pt>
    <dgm:pt modelId="{7DCE6844-A8DC-41D2-BC2E-14D436E49271}" type="sibTrans" cxnId="{1F3DDEAE-1978-4557-9528-3BCBBD7866D9}">
      <dgm:prSet/>
      <dgm:spPr/>
      <dgm:t>
        <a:bodyPr/>
        <a:lstStyle/>
        <a:p>
          <a:endParaRPr lang="en-US"/>
        </a:p>
      </dgm:t>
    </dgm:pt>
    <dgm:pt modelId="{DD4C7D0B-6302-469E-BAA9-B267D8354DDC}" type="pres">
      <dgm:prSet presAssocID="{D95DE247-7E61-41F7-8BC8-B87F7F735130}" presName="vert0" presStyleCnt="0">
        <dgm:presLayoutVars>
          <dgm:dir/>
          <dgm:animOne val="branch"/>
          <dgm:animLvl val="lvl"/>
        </dgm:presLayoutVars>
      </dgm:prSet>
      <dgm:spPr/>
    </dgm:pt>
    <dgm:pt modelId="{E80B1D19-6CDC-4422-900D-8917C6E8D49E}" type="pres">
      <dgm:prSet presAssocID="{36195233-EEBD-4CAD-8628-0B98794A733B}" presName="thickLine" presStyleLbl="alignNode1" presStyleIdx="0" presStyleCnt="9"/>
      <dgm:spPr/>
    </dgm:pt>
    <dgm:pt modelId="{B73B8637-FC3D-4B83-A936-B6EB8AFA9E9E}" type="pres">
      <dgm:prSet presAssocID="{36195233-EEBD-4CAD-8628-0B98794A733B}" presName="horz1" presStyleCnt="0"/>
      <dgm:spPr/>
    </dgm:pt>
    <dgm:pt modelId="{3A2CED74-84BC-43EB-8CA9-61FB28F8B78B}" type="pres">
      <dgm:prSet presAssocID="{36195233-EEBD-4CAD-8628-0B98794A733B}" presName="tx1" presStyleLbl="revTx" presStyleIdx="0" presStyleCnt="9"/>
      <dgm:spPr/>
    </dgm:pt>
    <dgm:pt modelId="{0F36DDB8-1A4B-4720-BB27-581E9BE1D84E}" type="pres">
      <dgm:prSet presAssocID="{36195233-EEBD-4CAD-8628-0B98794A733B}" presName="vert1" presStyleCnt="0"/>
      <dgm:spPr/>
    </dgm:pt>
    <dgm:pt modelId="{3E564487-B22C-4605-86AB-05179A689DCA}" type="pres">
      <dgm:prSet presAssocID="{0F1BD3CC-57F7-4D08-85F8-694F73C0BE07}" presName="thickLine" presStyleLbl="alignNode1" presStyleIdx="1" presStyleCnt="9"/>
      <dgm:spPr/>
    </dgm:pt>
    <dgm:pt modelId="{9865C340-06C5-4D43-B1A2-33F2C80F775F}" type="pres">
      <dgm:prSet presAssocID="{0F1BD3CC-57F7-4D08-85F8-694F73C0BE07}" presName="horz1" presStyleCnt="0"/>
      <dgm:spPr/>
    </dgm:pt>
    <dgm:pt modelId="{DDE202D3-9659-4460-AC66-1EEA3FA8EA96}" type="pres">
      <dgm:prSet presAssocID="{0F1BD3CC-57F7-4D08-85F8-694F73C0BE07}" presName="tx1" presStyleLbl="revTx" presStyleIdx="1" presStyleCnt="9"/>
      <dgm:spPr/>
    </dgm:pt>
    <dgm:pt modelId="{BD9589DA-79E9-40FD-8C00-D12B1CE6F7D2}" type="pres">
      <dgm:prSet presAssocID="{0F1BD3CC-57F7-4D08-85F8-694F73C0BE07}" presName="vert1" presStyleCnt="0"/>
      <dgm:spPr/>
    </dgm:pt>
    <dgm:pt modelId="{1F12E190-9233-4EFA-A976-8CAA6A86F9AD}" type="pres">
      <dgm:prSet presAssocID="{6FD1B625-119F-4290-AC33-A1B5742DBACB}" presName="thickLine" presStyleLbl="alignNode1" presStyleIdx="2" presStyleCnt="9"/>
      <dgm:spPr/>
    </dgm:pt>
    <dgm:pt modelId="{80D06EF2-8B71-410C-BCFB-5768618F2D71}" type="pres">
      <dgm:prSet presAssocID="{6FD1B625-119F-4290-AC33-A1B5742DBACB}" presName="horz1" presStyleCnt="0"/>
      <dgm:spPr/>
    </dgm:pt>
    <dgm:pt modelId="{E910F2E2-78C8-4A15-8B84-18E6EDC81EC6}" type="pres">
      <dgm:prSet presAssocID="{6FD1B625-119F-4290-AC33-A1B5742DBACB}" presName="tx1" presStyleLbl="revTx" presStyleIdx="2" presStyleCnt="9"/>
      <dgm:spPr/>
    </dgm:pt>
    <dgm:pt modelId="{518AE774-B5C6-4453-921C-36CC9E6A2B62}" type="pres">
      <dgm:prSet presAssocID="{6FD1B625-119F-4290-AC33-A1B5742DBACB}" presName="vert1" presStyleCnt="0"/>
      <dgm:spPr/>
    </dgm:pt>
    <dgm:pt modelId="{96981F22-9875-4707-946D-B5DE6B620637}" type="pres">
      <dgm:prSet presAssocID="{3E11E436-E0CE-4877-BCC4-EDC79BC729D6}" presName="thickLine" presStyleLbl="alignNode1" presStyleIdx="3" presStyleCnt="9"/>
      <dgm:spPr/>
    </dgm:pt>
    <dgm:pt modelId="{65B1322A-4E1F-4449-B6A4-E98723C3B272}" type="pres">
      <dgm:prSet presAssocID="{3E11E436-E0CE-4877-BCC4-EDC79BC729D6}" presName="horz1" presStyleCnt="0"/>
      <dgm:spPr/>
    </dgm:pt>
    <dgm:pt modelId="{7AF981AE-73B1-4208-84B9-2A9D3810CCC7}" type="pres">
      <dgm:prSet presAssocID="{3E11E436-E0CE-4877-BCC4-EDC79BC729D6}" presName="tx1" presStyleLbl="revTx" presStyleIdx="3" presStyleCnt="9"/>
      <dgm:spPr/>
    </dgm:pt>
    <dgm:pt modelId="{71DD5523-43F2-4A2C-B70C-1CDCFE5976D2}" type="pres">
      <dgm:prSet presAssocID="{3E11E436-E0CE-4877-BCC4-EDC79BC729D6}" presName="vert1" presStyleCnt="0"/>
      <dgm:spPr/>
    </dgm:pt>
    <dgm:pt modelId="{E0A509F8-C0FE-485B-80EB-F160DAC1F36E}" type="pres">
      <dgm:prSet presAssocID="{CB1F86B8-E09E-4C7F-8A2F-30661A27D62F}" presName="thickLine" presStyleLbl="alignNode1" presStyleIdx="4" presStyleCnt="9"/>
      <dgm:spPr/>
    </dgm:pt>
    <dgm:pt modelId="{D539F281-563E-4103-94B9-3F253C84A7A7}" type="pres">
      <dgm:prSet presAssocID="{CB1F86B8-E09E-4C7F-8A2F-30661A27D62F}" presName="horz1" presStyleCnt="0"/>
      <dgm:spPr/>
    </dgm:pt>
    <dgm:pt modelId="{25E24F0D-BDCC-4AAE-B6E8-55C13D8C1F30}" type="pres">
      <dgm:prSet presAssocID="{CB1F86B8-E09E-4C7F-8A2F-30661A27D62F}" presName="tx1" presStyleLbl="revTx" presStyleIdx="4" presStyleCnt="9"/>
      <dgm:spPr/>
    </dgm:pt>
    <dgm:pt modelId="{AA241021-0079-4063-B111-53E4588E7655}" type="pres">
      <dgm:prSet presAssocID="{CB1F86B8-E09E-4C7F-8A2F-30661A27D62F}" presName="vert1" presStyleCnt="0"/>
      <dgm:spPr/>
    </dgm:pt>
    <dgm:pt modelId="{91546FC3-D67A-4EA0-BB53-01A5410AF914}" type="pres">
      <dgm:prSet presAssocID="{3D78EBA9-01AA-4F65-B2E2-1A7AC944791D}" presName="thickLine" presStyleLbl="alignNode1" presStyleIdx="5" presStyleCnt="9"/>
      <dgm:spPr/>
    </dgm:pt>
    <dgm:pt modelId="{602A3659-8D86-49E0-B28C-F14608458246}" type="pres">
      <dgm:prSet presAssocID="{3D78EBA9-01AA-4F65-B2E2-1A7AC944791D}" presName="horz1" presStyleCnt="0"/>
      <dgm:spPr/>
    </dgm:pt>
    <dgm:pt modelId="{12A70D17-CA67-4C45-B73F-2B9F71458599}" type="pres">
      <dgm:prSet presAssocID="{3D78EBA9-01AA-4F65-B2E2-1A7AC944791D}" presName="tx1" presStyleLbl="revTx" presStyleIdx="5" presStyleCnt="9"/>
      <dgm:spPr/>
    </dgm:pt>
    <dgm:pt modelId="{B95FE591-2243-4497-AC07-B5E5D6FA2B8B}" type="pres">
      <dgm:prSet presAssocID="{3D78EBA9-01AA-4F65-B2E2-1A7AC944791D}" presName="vert1" presStyleCnt="0"/>
      <dgm:spPr/>
    </dgm:pt>
    <dgm:pt modelId="{6B2C56A5-2C21-4BB5-9FCB-2466C4542E95}" type="pres">
      <dgm:prSet presAssocID="{0403F974-E66D-4322-9C25-838A8FFCA502}" presName="thickLine" presStyleLbl="alignNode1" presStyleIdx="6" presStyleCnt="9"/>
      <dgm:spPr/>
    </dgm:pt>
    <dgm:pt modelId="{774E6570-F84B-4889-84DE-F59905782F3D}" type="pres">
      <dgm:prSet presAssocID="{0403F974-E66D-4322-9C25-838A8FFCA502}" presName="horz1" presStyleCnt="0"/>
      <dgm:spPr/>
    </dgm:pt>
    <dgm:pt modelId="{8C85484A-8180-47F8-82C6-F9C2EE24F702}" type="pres">
      <dgm:prSet presAssocID="{0403F974-E66D-4322-9C25-838A8FFCA502}" presName="tx1" presStyleLbl="revTx" presStyleIdx="6" presStyleCnt="9"/>
      <dgm:spPr/>
    </dgm:pt>
    <dgm:pt modelId="{321B7B1F-8A52-4825-B8C1-20024FDDC8DB}" type="pres">
      <dgm:prSet presAssocID="{0403F974-E66D-4322-9C25-838A8FFCA502}" presName="vert1" presStyleCnt="0"/>
      <dgm:spPr/>
    </dgm:pt>
    <dgm:pt modelId="{06CAB64E-B14E-4280-957C-289C0100D77A}" type="pres">
      <dgm:prSet presAssocID="{6BBA3DFE-F804-4E8A-AFD1-ACF4AA2F1344}" presName="thickLine" presStyleLbl="alignNode1" presStyleIdx="7" presStyleCnt="9"/>
      <dgm:spPr/>
    </dgm:pt>
    <dgm:pt modelId="{9B87693E-AE36-4386-B323-FF682CC7862C}" type="pres">
      <dgm:prSet presAssocID="{6BBA3DFE-F804-4E8A-AFD1-ACF4AA2F1344}" presName="horz1" presStyleCnt="0"/>
      <dgm:spPr/>
    </dgm:pt>
    <dgm:pt modelId="{CEEA8AA7-6803-49C5-9A7F-34B3C90FCD74}" type="pres">
      <dgm:prSet presAssocID="{6BBA3DFE-F804-4E8A-AFD1-ACF4AA2F1344}" presName="tx1" presStyleLbl="revTx" presStyleIdx="7" presStyleCnt="9"/>
      <dgm:spPr/>
    </dgm:pt>
    <dgm:pt modelId="{0377A318-27B1-4110-A641-24B287DAFC5B}" type="pres">
      <dgm:prSet presAssocID="{6BBA3DFE-F804-4E8A-AFD1-ACF4AA2F1344}" presName="vert1" presStyleCnt="0"/>
      <dgm:spPr/>
    </dgm:pt>
    <dgm:pt modelId="{7BEBA606-4967-49BD-AFA9-9D2753DD5A3C}" type="pres">
      <dgm:prSet presAssocID="{71686194-6411-4360-9CFD-DA17BD1F7076}" presName="thickLine" presStyleLbl="alignNode1" presStyleIdx="8" presStyleCnt="9"/>
      <dgm:spPr/>
    </dgm:pt>
    <dgm:pt modelId="{7B30DBD0-0B4C-49F4-980D-968845DCDCA6}" type="pres">
      <dgm:prSet presAssocID="{71686194-6411-4360-9CFD-DA17BD1F7076}" presName="horz1" presStyleCnt="0"/>
      <dgm:spPr/>
    </dgm:pt>
    <dgm:pt modelId="{24C3785C-A2F4-4D85-834D-2A1552F3B0F9}" type="pres">
      <dgm:prSet presAssocID="{71686194-6411-4360-9CFD-DA17BD1F7076}" presName="tx1" presStyleLbl="revTx" presStyleIdx="8" presStyleCnt="9"/>
      <dgm:spPr/>
    </dgm:pt>
    <dgm:pt modelId="{AE1F181A-8841-40AD-9B26-B1929422B588}" type="pres">
      <dgm:prSet presAssocID="{71686194-6411-4360-9CFD-DA17BD1F7076}" presName="vert1" presStyleCnt="0"/>
      <dgm:spPr/>
    </dgm:pt>
  </dgm:ptLst>
  <dgm:cxnLst>
    <dgm:cxn modelId="{95141609-5D81-45A7-BC4D-D7A99149DC26}" srcId="{D95DE247-7E61-41F7-8BC8-B87F7F735130}" destId="{0403F974-E66D-4322-9C25-838A8FFCA502}" srcOrd="6" destOrd="0" parTransId="{2253156A-E789-48C3-BDA6-A7620100FD05}" sibTransId="{4CC24055-CA95-4FEC-BEF6-7722A87B8B0D}"/>
    <dgm:cxn modelId="{3571970A-B511-484B-80F8-C44F7489966D}" type="presOf" srcId="{36195233-EEBD-4CAD-8628-0B98794A733B}" destId="{3A2CED74-84BC-43EB-8CA9-61FB28F8B78B}" srcOrd="0" destOrd="0" presId="urn:microsoft.com/office/officeart/2008/layout/LinedList"/>
    <dgm:cxn modelId="{86798C16-5399-45FE-AE18-B4F1B477F437}" type="presOf" srcId="{71686194-6411-4360-9CFD-DA17BD1F7076}" destId="{24C3785C-A2F4-4D85-834D-2A1552F3B0F9}" srcOrd="0" destOrd="0" presId="urn:microsoft.com/office/officeart/2008/layout/LinedList"/>
    <dgm:cxn modelId="{F08F4819-581B-4521-B9AF-FBDBDD3AD7DB}" srcId="{D95DE247-7E61-41F7-8BC8-B87F7F735130}" destId="{3D78EBA9-01AA-4F65-B2E2-1A7AC944791D}" srcOrd="5" destOrd="0" parTransId="{D04D668A-A28D-47D5-8D1E-09B2356647CD}" sibTransId="{0AB44D26-1FC1-449D-9F2D-D646A95274F9}"/>
    <dgm:cxn modelId="{EDB2E22A-B193-4452-9674-F6236EE927D1}" srcId="{D95DE247-7E61-41F7-8BC8-B87F7F735130}" destId="{3E11E436-E0CE-4877-BCC4-EDC79BC729D6}" srcOrd="3" destOrd="0" parTransId="{632C75B9-AD5A-4C49-9596-7A090DD6A08F}" sibTransId="{44A6E5F2-B748-43D2-B24F-6F101CD895FC}"/>
    <dgm:cxn modelId="{5CE4F02E-190F-427A-BF32-B3906A4EB6D9}" type="presOf" srcId="{CB1F86B8-E09E-4C7F-8A2F-30661A27D62F}" destId="{25E24F0D-BDCC-4AAE-B6E8-55C13D8C1F30}" srcOrd="0" destOrd="0" presId="urn:microsoft.com/office/officeart/2008/layout/LinedList"/>
    <dgm:cxn modelId="{58067935-336D-4895-BACF-C66F18BEA898}" type="presOf" srcId="{0F1BD3CC-57F7-4D08-85F8-694F73C0BE07}" destId="{DDE202D3-9659-4460-AC66-1EEA3FA8EA96}" srcOrd="0" destOrd="0" presId="urn:microsoft.com/office/officeart/2008/layout/LinedList"/>
    <dgm:cxn modelId="{2F20CB3C-B311-4374-9253-0D4C82BFA579}" srcId="{D95DE247-7E61-41F7-8BC8-B87F7F735130}" destId="{6FD1B625-119F-4290-AC33-A1B5742DBACB}" srcOrd="2" destOrd="0" parTransId="{B4106D1E-84B0-4B0F-9AF0-87E91F90164A}" sibTransId="{0CFEE35A-C437-41C1-8AC9-51455D816A58}"/>
    <dgm:cxn modelId="{3930AC43-9BD6-41D8-815F-688623FBD495}" srcId="{D95DE247-7E61-41F7-8BC8-B87F7F735130}" destId="{CB1F86B8-E09E-4C7F-8A2F-30661A27D62F}" srcOrd="4" destOrd="0" parTransId="{96AC96A4-CC2B-48CA-ACA2-3E2B0813C695}" sibTransId="{2C692B41-BF53-45C3-A704-5F0ECF94BB0D}"/>
    <dgm:cxn modelId="{0A44D446-BD1B-46A0-83C2-BBFB5B07F9DD}" type="presOf" srcId="{6BBA3DFE-F804-4E8A-AFD1-ACF4AA2F1344}" destId="{CEEA8AA7-6803-49C5-9A7F-34B3C90FCD74}" srcOrd="0" destOrd="0" presId="urn:microsoft.com/office/officeart/2008/layout/LinedList"/>
    <dgm:cxn modelId="{C5180147-9E7B-4A7F-B117-26E4E3687E60}" type="presOf" srcId="{3E11E436-E0CE-4877-BCC4-EDC79BC729D6}" destId="{7AF981AE-73B1-4208-84B9-2A9D3810CCC7}" srcOrd="0" destOrd="0" presId="urn:microsoft.com/office/officeart/2008/layout/LinedList"/>
    <dgm:cxn modelId="{23DC236D-F0F8-460C-9833-41A017E3FA68}" type="presOf" srcId="{D95DE247-7E61-41F7-8BC8-B87F7F735130}" destId="{DD4C7D0B-6302-469E-BAA9-B267D8354DDC}" srcOrd="0" destOrd="0" presId="urn:microsoft.com/office/officeart/2008/layout/LinedList"/>
    <dgm:cxn modelId="{73C34F52-CF46-4EFE-870D-3F185090FD12}" srcId="{D95DE247-7E61-41F7-8BC8-B87F7F735130}" destId="{0F1BD3CC-57F7-4D08-85F8-694F73C0BE07}" srcOrd="1" destOrd="0" parTransId="{09917264-C9C0-44EF-AC6E-D77932F5A12E}" sibTransId="{93E5F350-BEF5-41D1-9320-D9C443FF5954}"/>
    <dgm:cxn modelId="{897A2B77-9D15-4B79-915B-36B53612AF73}" type="presOf" srcId="{0403F974-E66D-4322-9C25-838A8FFCA502}" destId="{8C85484A-8180-47F8-82C6-F9C2EE24F702}" srcOrd="0" destOrd="0" presId="urn:microsoft.com/office/officeart/2008/layout/LinedList"/>
    <dgm:cxn modelId="{82BF1078-C0E5-41B5-86A1-342D28A84EA7}" type="presOf" srcId="{3D78EBA9-01AA-4F65-B2E2-1A7AC944791D}" destId="{12A70D17-CA67-4C45-B73F-2B9F71458599}" srcOrd="0" destOrd="0" presId="urn:microsoft.com/office/officeart/2008/layout/LinedList"/>
    <dgm:cxn modelId="{A4D01586-C90A-46EE-AC1F-36CC92AE0C35}" srcId="{D95DE247-7E61-41F7-8BC8-B87F7F735130}" destId="{36195233-EEBD-4CAD-8628-0B98794A733B}" srcOrd="0" destOrd="0" parTransId="{11F33318-3EA6-48E5-BC69-198252DA3586}" sibTransId="{EECBFA15-C109-48F6-B98F-0FC6F09640F6}"/>
    <dgm:cxn modelId="{65F0BF8B-20A3-4EF5-9351-4A5829DF5885}" srcId="{D95DE247-7E61-41F7-8BC8-B87F7F735130}" destId="{6BBA3DFE-F804-4E8A-AFD1-ACF4AA2F1344}" srcOrd="7" destOrd="0" parTransId="{0122EB51-396B-43F7-8B1E-DF007DBC61BA}" sibTransId="{512915B6-85A5-4B42-8F0A-EC84852F3751}"/>
    <dgm:cxn modelId="{FF7CF88B-B8D3-4733-A39F-BDC70ABCB926}" type="presOf" srcId="{6FD1B625-119F-4290-AC33-A1B5742DBACB}" destId="{E910F2E2-78C8-4A15-8B84-18E6EDC81EC6}" srcOrd="0" destOrd="0" presId="urn:microsoft.com/office/officeart/2008/layout/LinedList"/>
    <dgm:cxn modelId="{1F3DDEAE-1978-4557-9528-3BCBBD7866D9}" srcId="{D95DE247-7E61-41F7-8BC8-B87F7F735130}" destId="{71686194-6411-4360-9CFD-DA17BD1F7076}" srcOrd="8" destOrd="0" parTransId="{77C2CC44-EE21-4ADF-A19B-545EBFBD9226}" sibTransId="{7DCE6844-A8DC-41D2-BC2E-14D436E49271}"/>
    <dgm:cxn modelId="{825328C9-C347-4836-A1E2-2E9AD287D637}" type="presParOf" srcId="{DD4C7D0B-6302-469E-BAA9-B267D8354DDC}" destId="{E80B1D19-6CDC-4422-900D-8917C6E8D49E}" srcOrd="0" destOrd="0" presId="urn:microsoft.com/office/officeart/2008/layout/LinedList"/>
    <dgm:cxn modelId="{E4172E19-FCF0-47C2-A8F5-803168360CEE}" type="presParOf" srcId="{DD4C7D0B-6302-469E-BAA9-B267D8354DDC}" destId="{B73B8637-FC3D-4B83-A936-B6EB8AFA9E9E}" srcOrd="1" destOrd="0" presId="urn:microsoft.com/office/officeart/2008/layout/LinedList"/>
    <dgm:cxn modelId="{7082A08E-C976-45FC-AB1F-D50175992654}" type="presParOf" srcId="{B73B8637-FC3D-4B83-A936-B6EB8AFA9E9E}" destId="{3A2CED74-84BC-43EB-8CA9-61FB28F8B78B}" srcOrd="0" destOrd="0" presId="urn:microsoft.com/office/officeart/2008/layout/LinedList"/>
    <dgm:cxn modelId="{CD925DD7-5444-4F89-B817-A1889DDA5B31}" type="presParOf" srcId="{B73B8637-FC3D-4B83-A936-B6EB8AFA9E9E}" destId="{0F36DDB8-1A4B-4720-BB27-581E9BE1D84E}" srcOrd="1" destOrd="0" presId="urn:microsoft.com/office/officeart/2008/layout/LinedList"/>
    <dgm:cxn modelId="{9454BD44-6D1B-4A52-8C7C-62C132E2D48D}" type="presParOf" srcId="{DD4C7D0B-6302-469E-BAA9-B267D8354DDC}" destId="{3E564487-B22C-4605-86AB-05179A689DCA}" srcOrd="2" destOrd="0" presId="urn:microsoft.com/office/officeart/2008/layout/LinedList"/>
    <dgm:cxn modelId="{E859E7F0-1E65-4712-84DA-67A0B269E818}" type="presParOf" srcId="{DD4C7D0B-6302-469E-BAA9-B267D8354DDC}" destId="{9865C340-06C5-4D43-B1A2-33F2C80F775F}" srcOrd="3" destOrd="0" presId="urn:microsoft.com/office/officeart/2008/layout/LinedList"/>
    <dgm:cxn modelId="{67FAEA2C-FADC-4DFC-9800-60FD30A5B9FE}" type="presParOf" srcId="{9865C340-06C5-4D43-B1A2-33F2C80F775F}" destId="{DDE202D3-9659-4460-AC66-1EEA3FA8EA96}" srcOrd="0" destOrd="0" presId="urn:microsoft.com/office/officeart/2008/layout/LinedList"/>
    <dgm:cxn modelId="{0ED56986-56E1-41C6-9B5C-1E941A4F8FB2}" type="presParOf" srcId="{9865C340-06C5-4D43-B1A2-33F2C80F775F}" destId="{BD9589DA-79E9-40FD-8C00-D12B1CE6F7D2}" srcOrd="1" destOrd="0" presId="urn:microsoft.com/office/officeart/2008/layout/LinedList"/>
    <dgm:cxn modelId="{C6264E95-7789-4D9D-8A1E-3A986EC83480}" type="presParOf" srcId="{DD4C7D0B-6302-469E-BAA9-B267D8354DDC}" destId="{1F12E190-9233-4EFA-A976-8CAA6A86F9AD}" srcOrd="4" destOrd="0" presId="urn:microsoft.com/office/officeart/2008/layout/LinedList"/>
    <dgm:cxn modelId="{B12CD49A-9870-42DD-BC5D-78F5023A13CC}" type="presParOf" srcId="{DD4C7D0B-6302-469E-BAA9-B267D8354DDC}" destId="{80D06EF2-8B71-410C-BCFB-5768618F2D71}" srcOrd="5" destOrd="0" presId="urn:microsoft.com/office/officeart/2008/layout/LinedList"/>
    <dgm:cxn modelId="{1EC3DD9E-0ED2-47BE-BD68-5715916D2064}" type="presParOf" srcId="{80D06EF2-8B71-410C-BCFB-5768618F2D71}" destId="{E910F2E2-78C8-4A15-8B84-18E6EDC81EC6}" srcOrd="0" destOrd="0" presId="urn:microsoft.com/office/officeart/2008/layout/LinedList"/>
    <dgm:cxn modelId="{04E663A8-3B1D-4B27-83C7-A28C14CBA11B}" type="presParOf" srcId="{80D06EF2-8B71-410C-BCFB-5768618F2D71}" destId="{518AE774-B5C6-4453-921C-36CC9E6A2B62}" srcOrd="1" destOrd="0" presId="urn:microsoft.com/office/officeart/2008/layout/LinedList"/>
    <dgm:cxn modelId="{51FBC4F8-8AA2-43F3-BF83-1CAE3FBE9CDC}" type="presParOf" srcId="{DD4C7D0B-6302-469E-BAA9-B267D8354DDC}" destId="{96981F22-9875-4707-946D-B5DE6B620637}" srcOrd="6" destOrd="0" presId="urn:microsoft.com/office/officeart/2008/layout/LinedList"/>
    <dgm:cxn modelId="{9FA6DD40-7730-4CA4-B2E1-D22A0DD6A0E8}" type="presParOf" srcId="{DD4C7D0B-6302-469E-BAA9-B267D8354DDC}" destId="{65B1322A-4E1F-4449-B6A4-E98723C3B272}" srcOrd="7" destOrd="0" presId="urn:microsoft.com/office/officeart/2008/layout/LinedList"/>
    <dgm:cxn modelId="{9AA0B146-17A3-49A1-BAC3-9070093E8D38}" type="presParOf" srcId="{65B1322A-4E1F-4449-B6A4-E98723C3B272}" destId="{7AF981AE-73B1-4208-84B9-2A9D3810CCC7}" srcOrd="0" destOrd="0" presId="urn:microsoft.com/office/officeart/2008/layout/LinedList"/>
    <dgm:cxn modelId="{515A42AF-4E18-4F26-918B-D94A8C2B576F}" type="presParOf" srcId="{65B1322A-4E1F-4449-B6A4-E98723C3B272}" destId="{71DD5523-43F2-4A2C-B70C-1CDCFE5976D2}" srcOrd="1" destOrd="0" presId="urn:microsoft.com/office/officeart/2008/layout/LinedList"/>
    <dgm:cxn modelId="{A1CC00BF-6ED6-4F60-AF7B-1A50677D237D}" type="presParOf" srcId="{DD4C7D0B-6302-469E-BAA9-B267D8354DDC}" destId="{E0A509F8-C0FE-485B-80EB-F160DAC1F36E}" srcOrd="8" destOrd="0" presId="urn:microsoft.com/office/officeart/2008/layout/LinedList"/>
    <dgm:cxn modelId="{79BF0AEA-B1DD-4741-8579-18ABC58AC1B9}" type="presParOf" srcId="{DD4C7D0B-6302-469E-BAA9-B267D8354DDC}" destId="{D539F281-563E-4103-94B9-3F253C84A7A7}" srcOrd="9" destOrd="0" presId="urn:microsoft.com/office/officeart/2008/layout/LinedList"/>
    <dgm:cxn modelId="{416B5C48-C208-41EC-9D94-0ADC612749ED}" type="presParOf" srcId="{D539F281-563E-4103-94B9-3F253C84A7A7}" destId="{25E24F0D-BDCC-4AAE-B6E8-55C13D8C1F30}" srcOrd="0" destOrd="0" presId="urn:microsoft.com/office/officeart/2008/layout/LinedList"/>
    <dgm:cxn modelId="{879817C8-AB40-4DB7-A2D9-CC2520262C42}" type="presParOf" srcId="{D539F281-563E-4103-94B9-3F253C84A7A7}" destId="{AA241021-0079-4063-B111-53E4588E7655}" srcOrd="1" destOrd="0" presId="urn:microsoft.com/office/officeart/2008/layout/LinedList"/>
    <dgm:cxn modelId="{64AC2686-7ED4-4388-A371-94844445A27B}" type="presParOf" srcId="{DD4C7D0B-6302-469E-BAA9-B267D8354DDC}" destId="{91546FC3-D67A-4EA0-BB53-01A5410AF914}" srcOrd="10" destOrd="0" presId="urn:microsoft.com/office/officeart/2008/layout/LinedList"/>
    <dgm:cxn modelId="{FE2C3BB6-AB6E-44BF-9CA5-7CD36A3D07D7}" type="presParOf" srcId="{DD4C7D0B-6302-469E-BAA9-B267D8354DDC}" destId="{602A3659-8D86-49E0-B28C-F14608458246}" srcOrd="11" destOrd="0" presId="urn:microsoft.com/office/officeart/2008/layout/LinedList"/>
    <dgm:cxn modelId="{9B19DFC4-4F0F-46F4-86B7-7A823A98D435}" type="presParOf" srcId="{602A3659-8D86-49E0-B28C-F14608458246}" destId="{12A70D17-CA67-4C45-B73F-2B9F71458599}" srcOrd="0" destOrd="0" presId="urn:microsoft.com/office/officeart/2008/layout/LinedList"/>
    <dgm:cxn modelId="{D50A2327-B997-4A19-A440-FEE7A291DD9E}" type="presParOf" srcId="{602A3659-8D86-49E0-B28C-F14608458246}" destId="{B95FE591-2243-4497-AC07-B5E5D6FA2B8B}" srcOrd="1" destOrd="0" presId="urn:microsoft.com/office/officeart/2008/layout/LinedList"/>
    <dgm:cxn modelId="{6B59A9EC-75DF-4C8A-A9B4-24DC087FC8DB}" type="presParOf" srcId="{DD4C7D0B-6302-469E-BAA9-B267D8354DDC}" destId="{6B2C56A5-2C21-4BB5-9FCB-2466C4542E95}" srcOrd="12" destOrd="0" presId="urn:microsoft.com/office/officeart/2008/layout/LinedList"/>
    <dgm:cxn modelId="{5CC116BC-AD96-4A24-85BC-403533ED7C3D}" type="presParOf" srcId="{DD4C7D0B-6302-469E-BAA9-B267D8354DDC}" destId="{774E6570-F84B-4889-84DE-F59905782F3D}" srcOrd="13" destOrd="0" presId="urn:microsoft.com/office/officeart/2008/layout/LinedList"/>
    <dgm:cxn modelId="{E9D31CCE-720C-443D-8AE6-9B5B4F5938A2}" type="presParOf" srcId="{774E6570-F84B-4889-84DE-F59905782F3D}" destId="{8C85484A-8180-47F8-82C6-F9C2EE24F702}" srcOrd="0" destOrd="0" presId="urn:microsoft.com/office/officeart/2008/layout/LinedList"/>
    <dgm:cxn modelId="{BECE060B-15C5-45C2-87BA-92EED06CBFE6}" type="presParOf" srcId="{774E6570-F84B-4889-84DE-F59905782F3D}" destId="{321B7B1F-8A52-4825-B8C1-20024FDDC8DB}" srcOrd="1" destOrd="0" presId="urn:microsoft.com/office/officeart/2008/layout/LinedList"/>
    <dgm:cxn modelId="{CD5FE0E1-D048-4B3A-B402-93044E53C720}" type="presParOf" srcId="{DD4C7D0B-6302-469E-BAA9-B267D8354DDC}" destId="{06CAB64E-B14E-4280-957C-289C0100D77A}" srcOrd="14" destOrd="0" presId="urn:microsoft.com/office/officeart/2008/layout/LinedList"/>
    <dgm:cxn modelId="{D102431A-6D59-44E1-A82C-ACA55CEACD80}" type="presParOf" srcId="{DD4C7D0B-6302-469E-BAA9-B267D8354DDC}" destId="{9B87693E-AE36-4386-B323-FF682CC7862C}" srcOrd="15" destOrd="0" presId="urn:microsoft.com/office/officeart/2008/layout/LinedList"/>
    <dgm:cxn modelId="{0F9A8ED9-68EF-4898-9633-85356DAD0C91}" type="presParOf" srcId="{9B87693E-AE36-4386-B323-FF682CC7862C}" destId="{CEEA8AA7-6803-49C5-9A7F-34B3C90FCD74}" srcOrd="0" destOrd="0" presId="urn:microsoft.com/office/officeart/2008/layout/LinedList"/>
    <dgm:cxn modelId="{4BB7BE0D-0C59-43F4-9B03-59F7D2B09318}" type="presParOf" srcId="{9B87693E-AE36-4386-B323-FF682CC7862C}" destId="{0377A318-27B1-4110-A641-24B287DAFC5B}" srcOrd="1" destOrd="0" presId="urn:microsoft.com/office/officeart/2008/layout/LinedList"/>
    <dgm:cxn modelId="{450E22D6-37E3-4892-8787-149972D8BA35}" type="presParOf" srcId="{DD4C7D0B-6302-469E-BAA9-B267D8354DDC}" destId="{7BEBA606-4967-49BD-AFA9-9D2753DD5A3C}" srcOrd="16" destOrd="0" presId="urn:microsoft.com/office/officeart/2008/layout/LinedList"/>
    <dgm:cxn modelId="{4001345B-6E82-41FF-AACC-735F72830AD2}" type="presParOf" srcId="{DD4C7D0B-6302-469E-BAA9-B267D8354DDC}" destId="{7B30DBD0-0B4C-49F4-980D-968845DCDCA6}" srcOrd="17" destOrd="0" presId="urn:microsoft.com/office/officeart/2008/layout/LinedList"/>
    <dgm:cxn modelId="{7A688363-9E8B-4F42-89A6-04A40EE5C6AA}" type="presParOf" srcId="{7B30DBD0-0B4C-49F4-980D-968845DCDCA6}" destId="{24C3785C-A2F4-4D85-834D-2A1552F3B0F9}" srcOrd="0" destOrd="0" presId="urn:microsoft.com/office/officeart/2008/layout/LinedList"/>
    <dgm:cxn modelId="{E1B24E86-4243-4A34-9543-17D99C6D7407}" type="presParOf" srcId="{7B30DBD0-0B4C-49F4-980D-968845DCDCA6}" destId="{AE1F181A-8841-40AD-9B26-B1929422B5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00EFC8-3366-4BA0-8D06-144944A0C75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32462E1-ACEB-4512-BA47-F66DA1FC8550}">
      <dgm:prSet/>
      <dgm:spPr/>
      <dgm:t>
        <a:bodyPr/>
        <a:lstStyle/>
        <a:p>
          <a:r>
            <a:rPr lang="sl-SI" b="1" i="0" baseline="0" dirty="0"/>
            <a:t>Sample rate</a:t>
          </a:r>
          <a:r>
            <a:rPr lang="sl-SI" b="0" i="0" baseline="0" dirty="0"/>
            <a:t> vpliva na frekvenčno ločljivost.</a:t>
          </a:r>
          <a:endParaRPr lang="sl-SI" b="1" i="0" baseline="0" dirty="0"/>
        </a:p>
      </dgm:t>
    </dgm:pt>
    <dgm:pt modelId="{7A9F455E-AD4D-4341-AAEE-D468B044A92B}" type="parTrans" cxnId="{DF580E05-E620-4CEE-9F01-85F3648FA998}">
      <dgm:prSet/>
      <dgm:spPr/>
      <dgm:t>
        <a:bodyPr/>
        <a:lstStyle/>
        <a:p>
          <a:endParaRPr lang="en-US"/>
        </a:p>
      </dgm:t>
    </dgm:pt>
    <dgm:pt modelId="{CA196417-2A84-47A3-8A87-457D169BD616}" type="sibTrans" cxnId="{DF580E05-E620-4CEE-9F01-85F3648FA998}">
      <dgm:prSet/>
      <dgm:spPr/>
      <dgm:t>
        <a:bodyPr/>
        <a:lstStyle/>
        <a:p>
          <a:endParaRPr lang="en-US"/>
        </a:p>
      </dgm:t>
    </dgm:pt>
    <dgm:pt modelId="{C4CBB8EE-FA18-4108-A97C-68DA127A4726}">
      <dgm:prSet/>
      <dgm:spPr/>
      <dgm:t>
        <a:bodyPr/>
        <a:lstStyle/>
        <a:p>
          <a:r>
            <a:rPr lang="sl-SI" b="1" i="0" baseline="0"/>
            <a:t>Bit depth</a:t>
          </a:r>
          <a:r>
            <a:rPr lang="sl-SI" b="0" i="0" baseline="0"/>
            <a:t> vpliva na količino informacij in posledično kakovost.</a:t>
          </a:r>
          <a:endParaRPr lang="en-US"/>
        </a:p>
      </dgm:t>
    </dgm:pt>
    <dgm:pt modelId="{DFF7C348-2DA6-4618-BD0D-148F754A7F1F}" type="parTrans" cxnId="{B373D9D8-1AA4-4283-88A8-0A5E78AEBFAE}">
      <dgm:prSet/>
      <dgm:spPr/>
      <dgm:t>
        <a:bodyPr/>
        <a:lstStyle/>
        <a:p>
          <a:endParaRPr lang="en-US"/>
        </a:p>
      </dgm:t>
    </dgm:pt>
    <dgm:pt modelId="{495FD292-38C5-45CB-80ED-11767BE6102C}" type="sibTrans" cxnId="{B373D9D8-1AA4-4283-88A8-0A5E78AEBFAE}">
      <dgm:prSet/>
      <dgm:spPr/>
      <dgm:t>
        <a:bodyPr/>
        <a:lstStyle/>
        <a:p>
          <a:endParaRPr lang="en-US"/>
        </a:p>
      </dgm:t>
    </dgm:pt>
    <dgm:pt modelId="{D9B0EF53-6A13-4376-B243-C599DE98D4EB}">
      <dgm:prSet/>
      <dgm:spPr/>
      <dgm:t>
        <a:bodyPr/>
        <a:lstStyle/>
        <a:p>
          <a:r>
            <a:rPr lang="sl-SI" b="0" i="0" baseline="0" dirty="0"/>
            <a:t>Pri avdio produkciji je priporočljivo snemati pri </a:t>
          </a:r>
          <a:r>
            <a:rPr lang="sl-SI" b="1" i="0" baseline="0" dirty="0"/>
            <a:t>48 kHz / 24-bit</a:t>
          </a:r>
          <a:r>
            <a:rPr lang="sl-SI" b="0" i="0" baseline="0" dirty="0"/>
            <a:t> in nato</a:t>
          </a:r>
          <a:endParaRPr lang="en-US" dirty="0"/>
        </a:p>
      </dgm:t>
    </dgm:pt>
    <dgm:pt modelId="{171935CA-78BC-477F-87B8-901016908F3D}" type="parTrans" cxnId="{1AB8070A-9A4B-4FD9-B9C7-010BBE0513F3}">
      <dgm:prSet/>
      <dgm:spPr/>
      <dgm:t>
        <a:bodyPr/>
        <a:lstStyle/>
        <a:p>
          <a:endParaRPr lang="en-US"/>
        </a:p>
      </dgm:t>
    </dgm:pt>
    <dgm:pt modelId="{3D50B0B6-0F7C-40A8-9054-1FCF4AAA8005}" type="sibTrans" cxnId="{1AB8070A-9A4B-4FD9-B9C7-010BBE0513F3}">
      <dgm:prSet/>
      <dgm:spPr/>
      <dgm:t>
        <a:bodyPr/>
        <a:lstStyle/>
        <a:p>
          <a:endParaRPr lang="en-US"/>
        </a:p>
      </dgm:t>
    </dgm:pt>
    <dgm:pt modelId="{9CCF5222-BDF1-458C-9A2A-EAF0020860C8}">
      <dgm:prSet/>
      <dgm:spPr/>
      <dgm:t>
        <a:bodyPr/>
        <a:lstStyle/>
        <a:p>
          <a:r>
            <a:rPr lang="sl-SI" b="0" i="0" baseline="0" dirty="0"/>
            <a:t>izvoziti glede na namen (npr. 44.1 kHz / 16-bit za CD, stisnjen MP3 za splet, 48 kHz / 24-bit za nadaljnjo obdelavo npr. video </a:t>
          </a:r>
          <a:r>
            <a:rPr lang="sl-SI" b="0" i="0" baseline="0" dirty="0" err="1"/>
            <a:t>sync</a:t>
          </a:r>
          <a:r>
            <a:rPr lang="sl-SI" b="0" i="0" baseline="0" dirty="0"/>
            <a:t>).</a:t>
          </a:r>
          <a:endParaRPr lang="en-US" dirty="0"/>
        </a:p>
      </dgm:t>
    </dgm:pt>
    <dgm:pt modelId="{83D92985-6C02-4625-825C-E49CAB472726}" type="parTrans" cxnId="{998F6ACC-06F5-4108-9BE2-903E9C1096D3}">
      <dgm:prSet/>
      <dgm:spPr/>
      <dgm:t>
        <a:bodyPr/>
        <a:lstStyle/>
        <a:p>
          <a:endParaRPr lang="en-US"/>
        </a:p>
      </dgm:t>
    </dgm:pt>
    <dgm:pt modelId="{D371E803-C7EE-4577-BF98-CBF893FE2727}" type="sibTrans" cxnId="{998F6ACC-06F5-4108-9BE2-903E9C1096D3}">
      <dgm:prSet/>
      <dgm:spPr/>
      <dgm:t>
        <a:bodyPr/>
        <a:lstStyle/>
        <a:p>
          <a:endParaRPr lang="en-US"/>
        </a:p>
      </dgm:t>
    </dgm:pt>
    <dgm:pt modelId="{ED26C0B8-2667-4FF4-AE6A-F6CDB8CEDC6A}" type="pres">
      <dgm:prSet presAssocID="{E600EFC8-3366-4BA0-8D06-144944A0C75B}" presName="vert0" presStyleCnt="0">
        <dgm:presLayoutVars>
          <dgm:dir/>
          <dgm:animOne val="branch"/>
          <dgm:animLvl val="lvl"/>
        </dgm:presLayoutVars>
      </dgm:prSet>
      <dgm:spPr/>
    </dgm:pt>
    <dgm:pt modelId="{AF264389-9F45-45D4-A302-73A12A92ED68}" type="pres">
      <dgm:prSet presAssocID="{232462E1-ACEB-4512-BA47-F66DA1FC8550}" presName="thickLine" presStyleLbl="alignNode1" presStyleIdx="0" presStyleCnt="4"/>
      <dgm:spPr/>
    </dgm:pt>
    <dgm:pt modelId="{11E15FAD-31B5-4826-9035-76D281CC76C2}" type="pres">
      <dgm:prSet presAssocID="{232462E1-ACEB-4512-BA47-F66DA1FC8550}" presName="horz1" presStyleCnt="0"/>
      <dgm:spPr/>
    </dgm:pt>
    <dgm:pt modelId="{F513502D-029C-4644-828C-9FC8BD3E8C65}" type="pres">
      <dgm:prSet presAssocID="{232462E1-ACEB-4512-BA47-F66DA1FC8550}" presName="tx1" presStyleLbl="revTx" presStyleIdx="0" presStyleCnt="4"/>
      <dgm:spPr/>
    </dgm:pt>
    <dgm:pt modelId="{F4389FA5-7CC4-4680-8606-67A173F3AC5E}" type="pres">
      <dgm:prSet presAssocID="{232462E1-ACEB-4512-BA47-F66DA1FC8550}" presName="vert1" presStyleCnt="0"/>
      <dgm:spPr/>
    </dgm:pt>
    <dgm:pt modelId="{90F43D82-84CC-4FE6-8CC9-2A2813B8159B}" type="pres">
      <dgm:prSet presAssocID="{C4CBB8EE-FA18-4108-A97C-68DA127A4726}" presName="thickLine" presStyleLbl="alignNode1" presStyleIdx="1" presStyleCnt="4"/>
      <dgm:spPr/>
    </dgm:pt>
    <dgm:pt modelId="{9426024F-96C1-4315-89F3-FECB56DA1634}" type="pres">
      <dgm:prSet presAssocID="{C4CBB8EE-FA18-4108-A97C-68DA127A4726}" presName="horz1" presStyleCnt="0"/>
      <dgm:spPr/>
    </dgm:pt>
    <dgm:pt modelId="{D87A4ACF-1CE5-4D31-B14E-975BACE1E086}" type="pres">
      <dgm:prSet presAssocID="{C4CBB8EE-FA18-4108-A97C-68DA127A4726}" presName="tx1" presStyleLbl="revTx" presStyleIdx="1" presStyleCnt="4"/>
      <dgm:spPr/>
    </dgm:pt>
    <dgm:pt modelId="{93F04B80-3851-4C3B-A8F6-D686784982B4}" type="pres">
      <dgm:prSet presAssocID="{C4CBB8EE-FA18-4108-A97C-68DA127A4726}" presName="vert1" presStyleCnt="0"/>
      <dgm:spPr/>
    </dgm:pt>
    <dgm:pt modelId="{689A26E1-D969-4D4D-B458-4F1148A28F4A}" type="pres">
      <dgm:prSet presAssocID="{D9B0EF53-6A13-4376-B243-C599DE98D4EB}" presName="thickLine" presStyleLbl="alignNode1" presStyleIdx="2" presStyleCnt="4"/>
      <dgm:spPr/>
    </dgm:pt>
    <dgm:pt modelId="{5F95AA76-97EA-4F35-8AB2-86EB1EE18B47}" type="pres">
      <dgm:prSet presAssocID="{D9B0EF53-6A13-4376-B243-C599DE98D4EB}" presName="horz1" presStyleCnt="0"/>
      <dgm:spPr/>
    </dgm:pt>
    <dgm:pt modelId="{DFA8322A-9BFB-4878-85BD-C217F96EE821}" type="pres">
      <dgm:prSet presAssocID="{D9B0EF53-6A13-4376-B243-C599DE98D4EB}" presName="tx1" presStyleLbl="revTx" presStyleIdx="2" presStyleCnt="4"/>
      <dgm:spPr/>
    </dgm:pt>
    <dgm:pt modelId="{6289BC99-6E24-44B6-829F-0C0D9C63EDF7}" type="pres">
      <dgm:prSet presAssocID="{D9B0EF53-6A13-4376-B243-C599DE98D4EB}" presName="vert1" presStyleCnt="0"/>
      <dgm:spPr/>
    </dgm:pt>
    <dgm:pt modelId="{0C79F090-D231-4EA1-A7A0-6665266E6226}" type="pres">
      <dgm:prSet presAssocID="{9CCF5222-BDF1-458C-9A2A-EAF0020860C8}" presName="thickLine" presStyleLbl="alignNode1" presStyleIdx="3" presStyleCnt="4"/>
      <dgm:spPr/>
    </dgm:pt>
    <dgm:pt modelId="{E16A7F01-16AD-4DBB-8FD6-388E94922C27}" type="pres">
      <dgm:prSet presAssocID="{9CCF5222-BDF1-458C-9A2A-EAF0020860C8}" presName="horz1" presStyleCnt="0"/>
      <dgm:spPr/>
    </dgm:pt>
    <dgm:pt modelId="{64C6C390-682D-4C14-828F-4F268D40AB23}" type="pres">
      <dgm:prSet presAssocID="{9CCF5222-BDF1-458C-9A2A-EAF0020860C8}" presName="tx1" presStyleLbl="revTx" presStyleIdx="3" presStyleCnt="4"/>
      <dgm:spPr/>
    </dgm:pt>
    <dgm:pt modelId="{C4E05C6D-B048-4210-BEFF-93D1E770B6D7}" type="pres">
      <dgm:prSet presAssocID="{9CCF5222-BDF1-458C-9A2A-EAF0020860C8}" presName="vert1" presStyleCnt="0"/>
      <dgm:spPr/>
    </dgm:pt>
  </dgm:ptLst>
  <dgm:cxnLst>
    <dgm:cxn modelId="{DF580E05-E620-4CEE-9F01-85F3648FA998}" srcId="{E600EFC8-3366-4BA0-8D06-144944A0C75B}" destId="{232462E1-ACEB-4512-BA47-F66DA1FC8550}" srcOrd="0" destOrd="0" parTransId="{7A9F455E-AD4D-4341-AAEE-D468B044A92B}" sibTransId="{CA196417-2A84-47A3-8A87-457D169BD616}"/>
    <dgm:cxn modelId="{1AB8070A-9A4B-4FD9-B9C7-010BBE0513F3}" srcId="{E600EFC8-3366-4BA0-8D06-144944A0C75B}" destId="{D9B0EF53-6A13-4376-B243-C599DE98D4EB}" srcOrd="2" destOrd="0" parTransId="{171935CA-78BC-477F-87B8-901016908F3D}" sibTransId="{3D50B0B6-0F7C-40A8-9054-1FCF4AAA8005}"/>
    <dgm:cxn modelId="{3DA38E0E-DE02-4C3B-80AB-51327D92FF48}" type="presOf" srcId="{E600EFC8-3366-4BA0-8D06-144944A0C75B}" destId="{ED26C0B8-2667-4FF4-AE6A-F6CDB8CEDC6A}" srcOrd="0" destOrd="0" presId="urn:microsoft.com/office/officeart/2008/layout/LinedList"/>
    <dgm:cxn modelId="{C21C4616-6720-430A-85C7-FBA83AEA8713}" type="presOf" srcId="{C4CBB8EE-FA18-4108-A97C-68DA127A4726}" destId="{D87A4ACF-1CE5-4D31-B14E-975BACE1E086}" srcOrd="0" destOrd="0" presId="urn:microsoft.com/office/officeart/2008/layout/LinedList"/>
    <dgm:cxn modelId="{2A897155-A619-4039-A3C1-9475E068409C}" type="presOf" srcId="{9CCF5222-BDF1-458C-9A2A-EAF0020860C8}" destId="{64C6C390-682D-4C14-828F-4F268D40AB23}" srcOrd="0" destOrd="0" presId="urn:microsoft.com/office/officeart/2008/layout/LinedList"/>
    <dgm:cxn modelId="{C3EF1779-CF9F-4726-AAD6-9255316B6E72}" type="presOf" srcId="{D9B0EF53-6A13-4376-B243-C599DE98D4EB}" destId="{DFA8322A-9BFB-4878-85BD-C217F96EE821}" srcOrd="0" destOrd="0" presId="urn:microsoft.com/office/officeart/2008/layout/LinedList"/>
    <dgm:cxn modelId="{9E2A735A-D183-4C0D-A77A-ABD6EF1C8FB3}" type="presOf" srcId="{232462E1-ACEB-4512-BA47-F66DA1FC8550}" destId="{F513502D-029C-4644-828C-9FC8BD3E8C65}" srcOrd="0" destOrd="0" presId="urn:microsoft.com/office/officeart/2008/layout/LinedList"/>
    <dgm:cxn modelId="{998F6ACC-06F5-4108-9BE2-903E9C1096D3}" srcId="{E600EFC8-3366-4BA0-8D06-144944A0C75B}" destId="{9CCF5222-BDF1-458C-9A2A-EAF0020860C8}" srcOrd="3" destOrd="0" parTransId="{83D92985-6C02-4625-825C-E49CAB472726}" sibTransId="{D371E803-C7EE-4577-BF98-CBF893FE2727}"/>
    <dgm:cxn modelId="{B373D9D8-1AA4-4283-88A8-0A5E78AEBFAE}" srcId="{E600EFC8-3366-4BA0-8D06-144944A0C75B}" destId="{C4CBB8EE-FA18-4108-A97C-68DA127A4726}" srcOrd="1" destOrd="0" parTransId="{DFF7C348-2DA6-4618-BD0D-148F754A7F1F}" sibTransId="{495FD292-38C5-45CB-80ED-11767BE6102C}"/>
    <dgm:cxn modelId="{24F7A668-36DC-4716-8C66-F615AE7795CE}" type="presParOf" srcId="{ED26C0B8-2667-4FF4-AE6A-F6CDB8CEDC6A}" destId="{AF264389-9F45-45D4-A302-73A12A92ED68}" srcOrd="0" destOrd="0" presId="urn:microsoft.com/office/officeart/2008/layout/LinedList"/>
    <dgm:cxn modelId="{0A80D8A2-E8E9-4533-9932-2B79A6DA18B2}" type="presParOf" srcId="{ED26C0B8-2667-4FF4-AE6A-F6CDB8CEDC6A}" destId="{11E15FAD-31B5-4826-9035-76D281CC76C2}" srcOrd="1" destOrd="0" presId="urn:microsoft.com/office/officeart/2008/layout/LinedList"/>
    <dgm:cxn modelId="{1A2EA351-A6D8-4127-8C00-7AA57903DCCB}" type="presParOf" srcId="{11E15FAD-31B5-4826-9035-76D281CC76C2}" destId="{F513502D-029C-4644-828C-9FC8BD3E8C65}" srcOrd="0" destOrd="0" presId="urn:microsoft.com/office/officeart/2008/layout/LinedList"/>
    <dgm:cxn modelId="{D7B9711B-171D-4668-B778-766E824430B3}" type="presParOf" srcId="{11E15FAD-31B5-4826-9035-76D281CC76C2}" destId="{F4389FA5-7CC4-4680-8606-67A173F3AC5E}" srcOrd="1" destOrd="0" presId="urn:microsoft.com/office/officeart/2008/layout/LinedList"/>
    <dgm:cxn modelId="{8713357C-6357-4A5F-A295-6ED37C79EB70}" type="presParOf" srcId="{ED26C0B8-2667-4FF4-AE6A-F6CDB8CEDC6A}" destId="{90F43D82-84CC-4FE6-8CC9-2A2813B8159B}" srcOrd="2" destOrd="0" presId="urn:microsoft.com/office/officeart/2008/layout/LinedList"/>
    <dgm:cxn modelId="{CA202155-4522-4414-BE41-D3ACAF9066F1}" type="presParOf" srcId="{ED26C0B8-2667-4FF4-AE6A-F6CDB8CEDC6A}" destId="{9426024F-96C1-4315-89F3-FECB56DA1634}" srcOrd="3" destOrd="0" presId="urn:microsoft.com/office/officeart/2008/layout/LinedList"/>
    <dgm:cxn modelId="{654358C0-428A-4FD8-AE85-B01325D52E55}" type="presParOf" srcId="{9426024F-96C1-4315-89F3-FECB56DA1634}" destId="{D87A4ACF-1CE5-4D31-B14E-975BACE1E086}" srcOrd="0" destOrd="0" presId="urn:microsoft.com/office/officeart/2008/layout/LinedList"/>
    <dgm:cxn modelId="{C8FDEC24-B0B0-4773-A67F-AC59D921AA05}" type="presParOf" srcId="{9426024F-96C1-4315-89F3-FECB56DA1634}" destId="{93F04B80-3851-4C3B-A8F6-D686784982B4}" srcOrd="1" destOrd="0" presId="urn:microsoft.com/office/officeart/2008/layout/LinedList"/>
    <dgm:cxn modelId="{C10CDD9F-82E6-43B0-A397-E8F3AF3F0084}" type="presParOf" srcId="{ED26C0B8-2667-4FF4-AE6A-F6CDB8CEDC6A}" destId="{689A26E1-D969-4D4D-B458-4F1148A28F4A}" srcOrd="4" destOrd="0" presId="urn:microsoft.com/office/officeart/2008/layout/LinedList"/>
    <dgm:cxn modelId="{22A15801-1600-414A-B878-6C3BE01227BE}" type="presParOf" srcId="{ED26C0B8-2667-4FF4-AE6A-F6CDB8CEDC6A}" destId="{5F95AA76-97EA-4F35-8AB2-86EB1EE18B47}" srcOrd="5" destOrd="0" presId="urn:microsoft.com/office/officeart/2008/layout/LinedList"/>
    <dgm:cxn modelId="{C7DA6480-A06D-4A2A-A0B5-73EDC408B218}" type="presParOf" srcId="{5F95AA76-97EA-4F35-8AB2-86EB1EE18B47}" destId="{DFA8322A-9BFB-4878-85BD-C217F96EE821}" srcOrd="0" destOrd="0" presId="urn:microsoft.com/office/officeart/2008/layout/LinedList"/>
    <dgm:cxn modelId="{7EF89C49-D489-4294-AA1B-1175D223EE6A}" type="presParOf" srcId="{5F95AA76-97EA-4F35-8AB2-86EB1EE18B47}" destId="{6289BC99-6E24-44B6-829F-0C0D9C63EDF7}" srcOrd="1" destOrd="0" presId="urn:microsoft.com/office/officeart/2008/layout/LinedList"/>
    <dgm:cxn modelId="{90950EA4-7830-4809-8FCE-CEB1A32FCCFC}" type="presParOf" srcId="{ED26C0B8-2667-4FF4-AE6A-F6CDB8CEDC6A}" destId="{0C79F090-D231-4EA1-A7A0-6665266E6226}" srcOrd="6" destOrd="0" presId="urn:microsoft.com/office/officeart/2008/layout/LinedList"/>
    <dgm:cxn modelId="{AC291060-3548-4467-BC22-D645CF8B960C}" type="presParOf" srcId="{ED26C0B8-2667-4FF4-AE6A-F6CDB8CEDC6A}" destId="{E16A7F01-16AD-4DBB-8FD6-388E94922C27}" srcOrd="7" destOrd="0" presId="urn:microsoft.com/office/officeart/2008/layout/LinedList"/>
    <dgm:cxn modelId="{8B2DD9B0-D64C-4A55-81B1-D412C901F581}" type="presParOf" srcId="{E16A7F01-16AD-4DBB-8FD6-388E94922C27}" destId="{64C6C390-682D-4C14-828F-4F268D40AB23}" srcOrd="0" destOrd="0" presId="urn:microsoft.com/office/officeart/2008/layout/LinedList"/>
    <dgm:cxn modelId="{4EE1ED8A-AC73-47EB-846A-66F421DED70B}" type="presParOf" srcId="{E16A7F01-16AD-4DBB-8FD6-388E94922C27}" destId="{C4E05C6D-B048-4210-BEFF-93D1E770B6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00EFC8-3366-4BA0-8D06-144944A0C75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32462E1-ACEB-4512-BA47-F66DA1FC8550}">
      <dgm:prSet/>
      <dgm:spPr/>
      <dgm:t>
        <a:bodyPr/>
        <a:lstStyle/>
        <a:p>
          <a:r>
            <a:rPr lang="sl-SI" b="1" i="0" baseline="0" dirty="0"/>
            <a:t>Pomembno!</a:t>
          </a:r>
        </a:p>
      </dgm:t>
    </dgm:pt>
    <dgm:pt modelId="{7A9F455E-AD4D-4341-AAEE-D468B044A92B}" type="parTrans" cxnId="{DF580E05-E620-4CEE-9F01-85F3648FA998}">
      <dgm:prSet/>
      <dgm:spPr/>
      <dgm:t>
        <a:bodyPr/>
        <a:lstStyle/>
        <a:p>
          <a:endParaRPr lang="en-US"/>
        </a:p>
      </dgm:t>
    </dgm:pt>
    <dgm:pt modelId="{CA196417-2A84-47A3-8A87-457D169BD616}" type="sibTrans" cxnId="{DF580E05-E620-4CEE-9F01-85F3648FA998}">
      <dgm:prSet/>
      <dgm:spPr/>
      <dgm:t>
        <a:bodyPr/>
        <a:lstStyle/>
        <a:p>
          <a:endParaRPr lang="en-US"/>
        </a:p>
      </dgm:t>
    </dgm:pt>
    <dgm:pt modelId="{A77D82DC-5ED3-4373-98C8-25263C4E5430}">
      <dgm:prSet/>
      <dgm:spPr/>
      <dgm:t>
        <a:bodyPr/>
        <a:lstStyle/>
        <a:p>
          <a:r>
            <a:rPr lang="sl-SI" b="1" i="0" baseline="0" dirty="0"/>
            <a:t>V projektu naj bodo datoteke enakih sample/bit parametrov!</a:t>
          </a:r>
        </a:p>
      </dgm:t>
    </dgm:pt>
    <dgm:pt modelId="{59A1E010-7F0D-439B-AF06-B21F3A93CEAE}" type="parTrans" cxnId="{FC3DA2B8-B3AB-4D9E-9D4B-91BD60EE23E9}">
      <dgm:prSet/>
      <dgm:spPr/>
      <dgm:t>
        <a:bodyPr/>
        <a:lstStyle/>
        <a:p>
          <a:endParaRPr lang="sl-SI"/>
        </a:p>
      </dgm:t>
    </dgm:pt>
    <dgm:pt modelId="{C2AAA00D-94EE-45B9-881E-23E0D91D87E6}" type="sibTrans" cxnId="{FC3DA2B8-B3AB-4D9E-9D4B-91BD60EE23E9}">
      <dgm:prSet/>
      <dgm:spPr/>
      <dgm:t>
        <a:bodyPr/>
        <a:lstStyle/>
        <a:p>
          <a:endParaRPr lang="sl-SI"/>
        </a:p>
      </dgm:t>
    </dgm:pt>
    <dgm:pt modelId="{298822A8-BCC9-4ED2-803A-BF326752FEFD}">
      <dgm:prSet/>
      <dgm:spPr/>
      <dgm:t>
        <a:bodyPr/>
        <a:lstStyle/>
        <a:p>
          <a:r>
            <a:rPr lang="sl-SI" b="1" i="0" baseline="0" dirty="0"/>
            <a:t>V nasprotnem primeru je potrebno predhodno izvesti pretvorbo datotek.</a:t>
          </a:r>
        </a:p>
        <a:p>
          <a:endParaRPr lang="sl-SI" b="1" i="0" baseline="0" dirty="0"/>
        </a:p>
      </dgm:t>
    </dgm:pt>
    <dgm:pt modelId="{09DCE614-5D8D-4BF7-8972-DE2F47E50695}" type="parTrans" cxnId="{DA65D94A-4970-4E41-899C-D51FE65EE2DA}">
      <dgm:prSet/>
      <dgm:spPr/>
      <dgm:t>
        <a:bodyPr/>
        <a:lstStyle/>
        <a:p>
          <a:endParaRPr lang="sl-SI"/>
        </a:p>
      </dgm:t>
    </dgm:pt>
    <dgm:pt modelId="{9598B7BB-22AE-4136-BB13-71F227EA024E}" type="sibTrans" cxnId="{DA65D94A-4970-4E41-899C-D51FE65EE2DA}">
      <dgm:prSet/>
      <dgm:spPr/>
      <dgm:t>
        <a:bodyPr/>
        <a:lstStyle/>
        <a:p>
          <a:endParaRPr lang="sl-SI"/>
        </a:p>
      </dgm:t>
    </dgm:pt>
    <dgm:pt modelId="{ED26C0B8-2667-4FF4-AE6A-F6CDB8CEDC6A}" type="pres">
      <dgm:prSet presAssocID="{E600EFC8-3366-4BA0-8D06-144944A0C75B}" presName="vert0" presStyleCnt="0">
        <dgm:presLayoutVars>
          <dgm:dir/>
          <dgm:animOne val="branch"/>
          <dgm:animLvl val="lvl"/>
        </dgm:presLayoutVars>
      </dgm:prSet>
      <dgm:spPr/>
    </dgm:pt>
    <dgm:pt modelId="{AF264389-9F45-45D4-A302-73A12A92ED68}" type="pres">
      <dgm:prSet presAssocID="{232462E1-ACEB-4512-BA47-F66DA1FC8550}" presName="thickLine" presStyleLbl="alignNode1" presStyleIdx="0" presStyleCnt="3"/>
      <dgm:spPr/>
    </dgm:pt>
    <dgm:pt modelId="{11E15FAD-31B5-4826-9035-76D281CC76C2}" type="pres">
      <dgm:prSet presAssocID="{232462E1-ACEB-4512-BA47-F66DA1FC8550}" presName="horz1" presStyleCnt="0"/>
      <dgm:spPr/>
    </dgm:pt>
    <dgm:pt modelId="{F513502D-029C-4644-828C-9FC8BD3E8C65}" type="pres">
      <dgm:prSet presAssocID="{232462E1-ACEB-4512-BA47-F66DA1FC8550}" presName="tx1" presStyleLbl="revTx" presStyleIdx="0" presStyleCnt="3"/>
      <dgm:spPr/>
    </dgm:pt>
    <dgm:pt modelId="{F4389FA5-7CC4-4680-8606-67A173F3AC5E}" type="pres">
      <dgm:prSet presAssocID="{232462E1-ACEB-4512-BA47-F66DA1FC8550}" presName="vert1" presStyleCnt="0"/>
      <dgm:spPr/>
    </dgm:pt>
    <dgm:pt modelId="{0A4754B1-B814-46BC-A37D-476D75E1E89B}" type="pres">
      <dgm:prSet presAssocID="{A77D82DC-5ED3-4373-98C8-25263C4E5430}" presName="thickLine" presStyleLbl="alignNode1" presStyleIdx="1" presStyleCnt="3"/>
      <dgm:spPr/>
    </dgm:pt>
    <dgm:pt modelId="{C1F51953-FC2E-41A8-BE54-C938414480B8}" type="pres">
      <dgm:prSet presAssocID="{A77D82DC-5ED3-4373-98C8-25263C4E5430}" presName="horz1" presStyleCnt="0"/>
      <dgm:spPr/>
    </dgm:pt>
    <dgm:pt modelId="{40CA7DEF-B66E-4B4C-82B8-D7D4823FD3A6}" type="pres">
      <dgm:prSet presAssocID="{A77D82DC-5ED3-4373-98C8-25263C4E5430}" presName="tx1" presStyleLbl="revTx" presStyleIdx="1" presStyleCnt="3"/>
      <dgm:spPr/>
    </dgm:pt>
    <dgm:pt modelId="{872A9933-96B0-4B60-A04D-3CABDCA2AD5A}" type="pres">
      <dgm:prSet presAssocID="{A77D82DC-5ED3-4373-98C8-25263C4E5430}" presName="vert1" presStyleCnt="0"/>
      <dgm:spPr/>
    </dgm:pt>
    <dgm:pt modelId="{9027FF55-4E79-48D4-AA99-FDC8B670CACC}" type="pres">
      <dgm:prSet presAssocID="{298822A8-BCC9-4ED2-803A-BF326752FEFD}" presName="thickLine" presStyleLbl="alignNode1" presStyleIdx="2" presStyleCnt="3"/>
      <dgm:spPr/>
    </dgm:pt>
    <dgm:pt modelId="{8E0677F0-6FD8-4B6A-90C4-EBC2A178324A}" type="pres">
      <dgm:prSet presAssocID="{298822A8-BCC9-4ED2-803A-BF326752FEFD}" presName="horz1" presStyleCnt="0"/>
      <dgm:spPr/>
    </dgm:pt>
    <dgm:pt modelId="{90593EDE-FA42-4B57-9069-C92E71D562E3}" type="pres">
      <dgm:prSet presAssocID="{298822A8-BCC9-4ED2-803A-BF326752FEFD}" presName="tx1" presStyleLbl="revTx" presStyleIdx="2" presStyleCnt="3"/>
      <dgm:spPr/>
    </dgm:pt>
    <dgm:pt modelId="{6C457EC4-22DA-4F1A-90F0-47F91D049B58}" type="pres">
      <dgm:prSet presAssocID="{298822A8-BCC9-4ED2-803A-BF326752FEFD}" presName="vert1" presStyleCnt="0"/>
      <dgm:spPr/>
    </dgm:pt>
  </dgm:ptLst>
  <dgm:cxnLst>
    <dgm:cxn modelId="{DF580E05-E620-4CEE-9F01-85F3648FA998}" srcId="{E600EFC8-3366-4BA0-8D06-144944A0C75B}" destId="{232462E1-ACEB-4512-BA47-F66DA1FC8550}" srcOrd="0" destOrd="0" parTransId="{7A9F455E-AD4D-4341-AAEE-D468B044A92B}" sibTransId="{CA196417-2A84-47A3-8A87-457D169BD616}"/>
    <dgm:cxn modelId="{3DA38E0E-DE02-4C3B-80AB-51327D92FF48}" type="presOf" srcId="{E600EFC8-3366-4BA0-8D06-144944A0C75B}" destId="{ED26C0B8-2667-4FF4-AE6A-F6CDB8CEDC6A}" srcOrd="0" destOrd="0" presId="urn:microsoft.com/office/officeart/2008/layout/LinedList"/>
    <dgm:cxn modelId="{19B76916-263A-4C54-A3B1-9A6AB33E6894}" type="presOf" srcId="{A77D82DC-5ED3-4373-98C8-25263C4E5430}" destId="{40CA7DEF-B66E-4B4C-82B8-D7D4823FD3A6}" srcOrd="0" destOrd="0" presId="urn:microsoft.com/office/officeart/2008/layout/LinedList"/>
    <dgm:cxn modelId="{9FFC9C2A-DA09-469F-AD2F-AA651427BA08}" type="presOf" srcId="{298822A8-BCC9-4ED2-803A-BF326752FEFD}" destId="{90593EDE-FA42-4B57-9069-C92E71D562E3}" srcOrd="0" destOrd="0" presId="urn:microsoft.com/office/officeart/2008/layout/LinedList"/>
    <dgm:cxn modelId="{DA65D94A-4970-4E41-899C-D51FE65EE2DA}" srcId="{E600EFC8-3366-4BA0-8D06-144944A0C75B}" destId="{298822A8-BCC9-4ED2-803A-BF326752FEFD}" srcOrd="2" destOrd="0" parTransId="{09DCE614-5D8D-4BF7-8972-DE2F47E50695}" sibTransId="{9598B7BB-22AE-4136-BB13-71F227EA024E}"/>
    <dgm:cxn modelId="{9E2A735A-D183-4C0D-A77A-ABD6EF1C8FB3}" type="presOf" srcId="{232462E1-ACEB-4512-BA47-F66DA1FC8550}" destId="{F513502D-029C-4644-828C-9FC8BD3E8C65}" srcOrd="0" destOrd="0" presId="urn:microsoft.com/office/officeart/2008/layout/LinedList"/>
    <dgm:cxn modelId="{FC3DA2B8-B3AB-4D9E-9D4B-91BD60EE23E9}" srcId="{E600EFC8-3366-4BA0-8D06-144944A0C75B}" destId="{A77D82DC-5ED3-4373-98C8-25263C4E5430}" srcOrd="1" destOrd="0" parTransId="{59A1E010-7F0D-439B-AF06-B21F3A93CEAE}" sibTransId="{C2AAA00D-94EE-45B9-881E-23E0D91D87E6}"/>
    <dgm:cxn modelId="{24F7A668-36DC-4716-8C66-F615AE7795CE}" type="presParOf" srcId="{ED26C0B8-2667-4FF4-AE6A-F6CDB8CEDC6A}" destId="{AF264389-9F45-45D4-A302-73A12A92ED68}" srcOrd="0" destOrd="0" presId="urn:microsoft.com/office/officeart/2008/layout/LinedList"/>
    <dgm:cxn modelId="{0A80D8A2-E8E9-4533-9932-2B79A6DA18B2}" type="presParOf" srcId="{ED26C0B8-2667-4FF4-AE6A-F6CDB8CEDC6A}" destId="{11E15FAD-31B5-4826-9035-76D281CC76C2}" srcOrd="1" destOrd="0" presId="urn:microsoft.com/office/officeart/2008/layout/LinedList"/>
    <dgm:cxn modelId="{1A2EA351-A6D8-4127-8C00-7AA57903DCCB}" type="presParOf" srcId="{11E15FAD-31B5-4826-9035-76D281CC76C2}" destId="{F513502D-029C-4644-828C-9FC8BD3E8C65}" srcOrd="0" destOrd="0" presId="urn:microsoft.com/office/officeart/2008/layout/LinedList"/>
    <dgm:cxn modelId="{D7B9711B-171D-4668-B778-766E824430B3}" type="presParOf" srcId="{11E15FAD-31B5-4826-9035-76D281CC76C2}" destId="{F4389FA5-7CC4-4680-8606-67A173F3AC5E}" srcOrd="1" destOrd="0" presId="urn:microsoft.com/office/officeart/2008/layout/LinedList"/>
    <dgm:cxn modelId="{CA594C83-198C-4483-8787-6DBE09241878}" type="presParOf" srcId="{ED26C0B8-2667-4FF4-AE6A-F6CDB8CEDC6A}" destId="{0A4754B1-B814-46BC-A37D-476D75E1E89B}" srcOrd="2" destOrd="0" presId="urn:microsoft.com/office/officeart/2008/layout/LinedList"/>
    <dgm:cxn modelId="{2BB4F41D-28A3-4415-9ED7-1013EAFB2379}" type="presParOf" srcId="{ED26C0B8-2667-4FF4-AE6A-F6CDB8CEDC6A}" destId="{C1F51953-FC2E-41A8-BE54-C938414480B8}" srcOrd="3" destOrd="0" presId="urn:microsoft.com/office/officeart/2008/layout/LinedList"/>
    <dgm:cxn modelId="{B44200EA-3C91-4CBE-B137-896B10CF1549}" type="presParOf" srcId="{C1F51953-FC2E-41A8-BE54-C938414480B8}" destId="{40CA7DEF-B66E-4B4C-82B8-D7D4823FD3A6}" srcOrd="0" destOrd="0" presId="urn:microsoft.com/office/officeart/2008/layout/LinedList"/>
    <dgm:cxn modelId="{B55C6F55-288D-486E-90A8-A51D91F61F22}" type="presParOf" srcId="{C1F51953-FC2E-41A8-BE54-C938414480B8}" destId="{872A9933-96B0-4B60-A04D-3CABDCA2AD5A}" srcOrd="1" destOrd="0" presId="urn:microsoft.com/office/officeart/2008/layout/LinedList"/>
    <dgm:cxn modelId="{33D09F65-70F2-48A4-BAEB-B824DA89BD1E}" type="presParOf" srcId="{ED26C0B8-2667-4FF4-AE6A-F6CDB8CEDC6A}" destId="{9027FF55-4E79-48D4-AA99-FDC8B670CACC}" srcOrd="4" destOrd="0" presId="urn:microsoft.com/office/officeart/2008/layout/LinedList"/>
    <dgm:cxn modelId="{ADF08DFB-DE20-4DF4-9787-7643FB364A0A}" type="presParOf" srcId="{ED26C0B8-2667-4FF4-AE6A-F6CDB8CEDC6A}" destId="{8E0677F0-6FD8-4B6A-90C4-EBC2A178324A}" srcOrd="5" destOrd="0" presId="urn:microsoft.com/office/officeart/2008/layout/LinedList"/>
    <dgm:cxn modelId="{279242EA-4A0E-4FB2-B72B-7DE848D551B0}" type="presParOf" srcId="{8E0677F0-6FD8-4B6A-90C4-EBC2A178324A}" destId="{90593EDE-FA42-4B57-9069-C92E71D562E3}" srcOrd="0" destOrd="0" presId="urn:microsoft.com/office/officeart/2008/layout/LinedList"/>
    <dgm:cxn modelId="{82D67DC4-C575-40E1-BB9F-72FD8584174D}" type="presParOf" srcId="{8E0677F0-6FD8-4B6A-90C4-EBC2A178324A}" destId="{6C457EC4-22DA-4F1A-90F0-47F91D049B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00EFC8-3366-4BA0-8D06-144944A0C75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32462E1-ACEB-4512-BA47-F66DA1FC8550}">
      <dgm:prSet/>
      <dgm:spPr/>
      <dgm:t>
        <a:bodyPr/>
        <a:lstStyle/>
        <a:p>
          <a:r>
            <a:rPr lang="sl-SI" dirty="0"/>
            <a:t>Različni </a:t>
          </a:r>
          <a:r>
            <a:rPr lang="sl-SI" b="1" dirty="0"/>
            <a:t>sample rate</a:t>
          </a:r>
          <a:r>
            <a:rPr lang="sl-SI" dirty="0"/>
            <a:t> (npr. 44.1 kHz in 48 kHz) - </a:t>
          </a:r>
          <a:r>
            <a:rPr lang="sl-SI" dirty="0">
              <a:solidFill>
                <a:srgbClr val="FF0000"/>
              </a:solidFill>
            </a:rPr>
            <a:t>Pretvori vse v </a:t>
          </a:r>
          <a:r>
            <a:rPr lang="sl-SI" b="1" dirty="0">
              <a:solidFill>
                <a:srgbClr val="FF0000"/>
              </a:solidFill>
            </a:rPr>
            <a:t>48 kHz</a:t>
          </a:r>
          <a:endParaRPr lang="sl-SI" b="1" i="0" baseline="0" dirty="0">
            <a:solidFill>
              <a:srgbClr val="FF0000"/>
            </a:solidFill>
          </a:endParaRPr>
        </a:p>
      </dgm:t>
    </dgm:pt>
    <dgm:pt modelId="{7A9F455E-AD4D-4341-AAEE-D468B044A92B}" type="parTrans" cxnId="{DF580E05-E620-4CEE-9F01-85F3648FA998}">
      <dgm:prSet/>
      <dgm:spPr/>
      <dgm:t>
        <a:bodyPr/>
        <a:lstStyle/>
        <a:p>
          <a:endParaRPr lang="en-US"/>
        </a:p>
      </dgm:t>
    </dgm:pt>
    <dgm:pt modelId="{CA196417-2A84-47A3-8A87-457D169BD616}" type="sibTrans" cxnId="{DF580E05-E620-4CEE-9F01-85F3648FA998}">
      <dgm:prSet/>
      <dgm:spPr/>
      <dgm:t>
        <a:bodyPr/>
        <a:lstStyle/>
        <a:p>
          <a:endParaRPr lang="en-US"/>
        </a:p>
      </dgm:t>
    </dgm:pt>
    <dgm:pt modelId="{F76A3BA8-9820-45AF-9E6B-CC0148D60D01}">
      <dgm:prSet/>
      <dgm:spPr/>
      <dgm:t>
        <a:bodyPr/>
        <a:lstStyle/>
        <a:p>
          <a:r>
            <a:rPr lang="sl-SI" dirty="0"/>
            <a:t>Mešani </a:t>
          </a:r>
          <a:r>
            <a:rPr lang="sl-SI" b="1" dirty="0"/>
            <a:t>formati zvoka</a:t>
          </a:r>
          <a:r>
            <a:rPr lang="sl-SI" dirty="0"/>
            <a:t> (MP3, WAV, FLAC...) - </a:t>
          </a:r>
          <a:r>
            <a:rPr lang="sl-SI" dirty="0">
              <a:solidFill>
                <a:srgbClr val="FF0000"/>
              </a:solidFill>
            </a:rPr>
            <a:t>Uporabi </a:t>
          </a:r>
          <a:r>
            <a:rPr lang="sl-SI" b="1" dirty="0">
              <a:solidFill>
                <a:srgbClr val="FF0000"/>
              </a:solidFill>
            </a:rPr>
            <a:t>WAV 48 kHz / 24-bit</a:t>
          </a:r>
          <a:r>
            <a:rPr lang="sl-SI" dirty="0">
              <a:solidFill>
                <a:srgbClr val="FF0000"/>
              </a:solidFill>
            </a:rPr>
            <a:t> </a:t>
          </a:r>
          <a:r>
            <a:rPr lang="sl-SI" dirty="0"/>
            <a:t>kot standard. </a:t>
          </a:r>
          <a:endParaRPr lang="sl-SI" b="1" i="0" baseline="0" dirty="0"/>
        </a:p>
      </dgm:t>
    </dgm:pt>
    <dgm:pt modelId="{1D7594C2-6D9C-4EFA-B830-4CD188BD25D0}" type="parTrans" cxnId="{BC0843BF-3E85-4FB8-9172-EA61D61A5D25}">
      <dgm:prSet/>
      <dgm:spPr/>
      <dgm:t>
        <a:bodyPr/>
        <a:lstStyle/>
        <a:p>
          <a:endParaRPr lang="sl-SI"/>
        </a:p>
      </dgm:t>
    </dgm:pt>
    <dgm:pt modelId="{B2B06E18-6999-4AB5-91AE-8A231A4B469F}" type="sibTrans" cxnId="{BC0843BF-3E85-4FB8-9172-EA61D61A5D25}">
      <dgm:prSet/>
      <dgm:spPr/>
      <dgm:t>
        <a:bodyPr/>
        <a:lstStyle/>
        <a:p>
          <a:endParaRPr lang="sl-SI"/>
        </a:p>
      </dgm:t>
    </dgm:pt>
    <dgm:pt modelId="{22ED9FD2-1D57-4758-BB11-08183A3C9D34}">
      <dgm:prSet/>
      <dgm:spPr/>
      <dgm:t>
        <a:bodyPr/>
        <a:lstStyle/>
        <a:p>
          <a:r>
            <a:rPr lang="sl-SI" dirty="0"/>
            <a:t>Različni </a:t>
          </a:r>
          <a:r>
            <a:rPr lang="sl-SI" b="1" dirty="0"/>
            <a:t>frame rate</a:t>
          </a:r>
          <a:r>
            <a:rPr lang="sl-SI" dirty="0"/>
            <a:t> (npr. 24 fps in 30 fps) - </a:t>
          </a:r>
          <a:r>
            <a:rPr lang="sl-SI" dirty="0">
              <a:solidFill>
                <a:srgbClr val="FF0000"/>
              </a:solidFill>
            </a:rPr>
            <a:t>Pretvori vse v </a:t>
          </a:r>
          <a:r>
            <a:rPr lang="sl-SI" b="1" dirty="0">
              <a:solidFill>
                <a:srgbClr val="FF0000"/>
              </a:solidFill>
            </a:rPr>
            <a:t>enoten frame rate</a:t>
          </a:r>
          <a:r>
            <a:rPr lang="sl-SI" dirty="0">
              <a:solidFill>
                <a:srgbClr val="FF0000"/>
              </a:solidFill>
            </a:rPr>
            <a:t> </a:t>
          </a:r>
          <a:r>
            <a:rPr lang="sl-SI" dirty="0"/>
            <a:t>s programom kot je Media Encoder.</a:t>
          </a:r>
          <a:endParaRPr lang="sl-SI" b="1" i="0" baseline="0" dirty="0"/>
        </a:p>
      </dgm:t>
    </dgm:pt>
    <dgm:pt modelId="{1D0D87E0-0958-458C-86A9-0E47C1705AC8}" type="parTrans" cxnId="{0D17F6BA-C875-4B34-96AD-C8FD7FE41B6C}">
      <dgm:prSet/>
      <dgm:spPr/>
      <dgm:t>
        <a:bodyPr/>
        <a:lstStyle/>
        <a:p>
          <a:endParaRPr lang="sl-SI"/>
        </a:p>
      </dgm:t>
    </dgm:pt>
    <dgm:pt modelId="{E3908E2B-A23F-481F-85BC-735AB3376453}" type="sibTrans" cxnId="{0D17F6BA-C875-4B34-96AD-C8FD7FE41B6C}">
      <dgm:prSet/>
      <dgm:spPr/>
      <dgm:t>
        <a:bodyPr/>
        <a:lstStyle/>
        <a:p>
          <a:endParaRPr lang="sl-SI"/>
        </a:p>
      </dgm:t>
    </dgm:pt>
    <dgm:pt modelId="{2455E106-0562-487A-8915-0BDABE986D98}">
      <dgm:prSet/>
      <dgm:spPr/>
      <dgm:t>
        <a:bodyPr/>
        <a:lstStyle/>
        <a:p>
          <a:r>
            <a:rPr lang="sl-SI" dirty="0"/>
            <a:t>Zamiki med zvokom in sliko - </a:t>
          </a:r>
          <a:r>
            <a:rPr lang="sl-SI" dirty="0">
              <a:solidFill>
                <a:srgbClr val="FF0000"/>
              </a:solidFill>
            </a:rPr>
            <a:t>Uskladi sample rate ali uporabi "Time </a:t>
          </a:r>
          <a:r>
            <a:rPr lang="sl-SI" dirty="0" err="1">
              <a:solidFill>
                <a:srgbClr val="FF0000"/>
              </a:solidFill>
            </a:rPr>
            <a:t>Stretch</a:t>
          </a:r>
          <a:r>
            <a:rPr lang="sl-SI" dirty="0">
              <a:solidFill>
                <a:srgbClr val="FF0000"/>
              </a:solidFill>
            </a:rPr>
            <a:t>"</a:t>
          </a:r>
          <a:r>
            <a:rPr lang="sl-SI" dirty="0"/>
            <a:t> funkcije v montaži.</a:t>
          </a:r>
          <a:endParaRPr lang="sl-SI" b="1" i="0" baseline="0" dirty="0"/>
        </a:p>
      </dgm:t>
    </dgm:pt>
    <dgm:pt modelId="{7540D6B1-343D-45D4-BD86-92B1074E3BB6}" type="parTrans" cxnId="{4BDFD773-8C60-4517-A5E1-FC3D0E970371}">
      <dgm:prSet/>
      <dgm:spPr/>
      <dgm:t>
        <a:bodyPr/>
        <a:lstStyle/>
        <a:p>
          <a:endParaRPr lang="sl-SI"/>
        </a:p>
      </dgm:t>
    </dgm:pt>
    <dgm:pt modelId="{D103B617-70D2-407E-9625-BAB605926733}" type="sibTrans" cxnId="{4BDFD773-8C60-4517-A5E1-FC3D0E970371}">
      <dgm:prSet/>
      <dgm:spPr/>
      <dgm:t>
        <a:bodyPr/>
        <a:lstStyle/>
        <a:p>
          <a:endParaRPr lang="sl-SI"/>
        </a:p>
      </dgm:t>
    </dgm:pt>
    <dgm:pt modelId="{BD458083-4776-47BA-BBFE-617D5738BA29}">
      <dgm:prSet/>
      <dgm:spPr/>
      <dgm:t>
        <a:bodyPr/>
        <a:lstStyle/>
        <a:p>
          <a:pPr>
            <a:buNone/>
          </a:pPr>
          <a:r>
            <a:rPr lang="sl-SI" dirty="0"/>
            <a:t>Uporabiti profesionalne algoritme za </a:t>
          </a:r>
          <a:r>
            <a:rPr lang="sl-SI" dirty="0" err="1">
              <a:solidFill>
                <a:srgbClr val="FF0000"/>
              </a:solidFill>
            </a:rPr>
            <a:t>resampling</a:t>
          </a:r>
          <a:r>
            <a:rPr lang="sl-SI" dirty="0">
              <a:solidFill>
                <a:srgbClr val="FF0000"/>
              </a:solidFill>
            </a:rPr>
            <a:t>, </a:t>
          </a:r>
          <a:r>
            <a:rPr lang="sl-SI" dirty="0" err="1">
              <a:solidFill>
                <a:srgbClr val="FF0000"/>
              </a:solidFill>
            </a:rPr>
            <a:t>dithering</a:t>
          </a:r>
          <a:r>
            <a:rPr lang="sl-SI" dirty="0">
              <a:solidFill>
                <a:srgbClr val="FF0000"/>
              </a:solidFill>
            </a:rPr>
            <a:t>, </a:t>
          </a:r>
          <a:r>
            <a:rPr lang="sl-SI" dirty="0" err="1">
              <a:solidFill>
                <a:srgbClr val="FF0000"/>
              </a:solidFill>
            </a:rPr>
            <a:t>antialiasing</a:t>
          </a:r>
          <a:r>
            <a:rPr lang="sl-SI" dirty="0">
              <a:solidFill>
                <a:srgbClr val="FF0000"/>
              </a:solidFill>
            </a:rPr>
            <a:t>.</a:t>
          </a:r>
          <a:endParaRPr lang="sl-SI" b="1" i="0" baseline="0" dirty="0">
            <a:solidFill>
              <a:srgbClr val="FF0000"/>
            </a:solidFill>
          </a:endParaRPr>
        </a:p>
      </dgm:t>
    </dgm:pt>
    <dgm:pt modelId="{8BF61A9D-FCB6-44C4-AD1F-10A016AD982A}" type="parTrans" cxnId="{D1C929E8-DE11-48FD-B19D-8E612E9736BD}">
      <dgm:prSet/>
      <dgm:spPr/>
      <dgm:t>
        <a:bodyPr/>
        <a:lstStyle/>
        <a:p>
          <a:endParaRPr lang="sl-SI"/>
        </a:p>
      </dgm:t>
    </dgm:pt>
    <dgm:pt modelId="{A5CAE4E5-6D97-4A21-862E-2DE9C7CEA66E}" type="sibTrans" cxnId="{D1C929E8-DE11-48FD-B19D-8E612E9736BD}">
      <dgm:prSet/>
      <dgm:spPr/>
      <dgm:t>
        <a:bodyPr/>
        <a:lstStyle/>
        <a:p>
          <a:endParaRPr lang="sl-SI"/>
        </a:p>
      </dgm:t>
    </dgm:pt>
    <dgm:pt modelId="{ED26C0B8-2667-4FF4-AE6A-F6CDB8CEDC6A}" type="pres">
      <dgm:prSet presAssocID="{E600EFC8-3366-4BA0-8D06-144944A0C75B}" presName="vert0" presStyleCnt="0">
        <dgm:presLayoutVars>
          <dgm:dir/>
          <dgm:animOne val="branch"/>
          <dgm:animLvl val="lvl"/>
        </dgm:presLayoutVars>
      </dgm:prSet>
      <dgm:spPr/>
    </dgm:pt>
    <dgm:pt modelId="{AF264389-9F45-45D4-A302-73A12A92ED68}" type="pres">
      <dgm:prSet presAssocID="{232462E1-ACEB-4512-BA47-F66DA1FC8550}" presName="thickLine" presStyleLbl="alignNode1" presStyleIdx="0" presStyleCnt="5"/>
      <dgm:spPr/>
    </dgm:pt>
    <dgm:pt modelId="{11E15FAD-31B5-4826-9035-76D281CC76C2}" type="pres">
      <dgm:prSet presAssocID="{232462E1-ACEB-4512-BA47-F66DA1FC8550}" presName="horz1" presStyleCnt="0"/>
      <dgm:spPr/>
    </dgm:pt>
    <dgm:pt modelId="{F513502D-029C-4644-828C-9FC8BD3E8C65}" type="pres">
      <dgm:prSet presAssocID="{232462E1-ACEB-4512-BA47-F66DA1FC8550}" presName="tx1" presStyleLbl="revTx" presStyleIdx="0" presStyleCnt="5"/>
      <dgm:spPr/>
    </dgm:pt>
    <dgm:pt modelId="{F4389FA5-7CC4-4680-8606-67A173F3AC5E}" type="pres">
      <dgm:prSet presAssocID="{232462E1-ACEB-4512-BA47-F66DA1FC8550}" presName="vert1" presStyleCnt="0"/>
      <dgm:spPr/>
    </dgm:pt>
    <dgm:pt modelId="{FE38467B-4D42-47C4-86BD-FDE2A11B02A8}" type="pres">
      <dgm:prSet presAssocID="{22ED9FD2-1D57-4758-BB11-08183A3C9D34}" presName="thickLine" presStyleLbl="alignNode1" presStyleIdx="1" presStyleCnt="5"/>
      <dgm:spPr/>
    </dgm:pt>
    <dgm:pt modelId="{FD04E00C-FA63-4DEA-BCFC-1A1AB866C26B}" type="pres">
      <dgm:prSet presAssocID="{22ED9FD2-1D57-4758-BB11-08183A3C9D34}" presName="horz1" presStyleCnt="0"/>
      <dgm:spPr/>
    </dgm:pt>
    <dgm:pt modelId="{7965CC0A-3DB6-4A17-8FD4-7890C1A5A749}" type="pres">
      <dgm:prSet presAssocID="{22ED9FD2-1D57-4758-BB11-08183A3C9D34}" presName="tx1" presStyleLbl="revTx" presStyleIdx="1" presStyleCnt="5"/>
      <dgm:spPr/>
    </dgm:pt>
    <dgm:pt modelId="{B18EA1B9-71E1-4A89-B45B-3B466D976BC3}" type="pres">
      <dgm:prSet presAssocID="{22ED9FD2-1D57-4758-BB11-08183A3C9D34}" presName="vert1" presStyleCnt="0"/>
      <dgm:spPr/>
    </dgm:pt>
    <dgm:pt modelId="{820D5DC8-2313-4D69-9898-94D781DFA28C}" type="pres">
      <dgm:prSet presAssocID="{F76A3BA8-9820-45AF-9E6B-CC0148D60D01}" presName="thickLine" presStyleLbl="alignNode1" presStyleIdx="2" presStyleCnt="5"/>
      <dgm:spPr/>
    </dgm:pt>
    <dgm:pt modelId="{69D67F54-DDA0-46E6-8CBC-58120CFAD229}" type="pres">
      <dgm:prSet presAssocID="{F76A3BA8-9820-45AF-9E6B-CC0148D60D01}" presName="horz1" presStyleCnt="0"/>
      <dgm:spPr/>
    </dgm:pt>
    <dgm:pt modelId="{BBB80ACF-3C70-4C93-9151-EA7221355100}" type="pres">
      <dgm:prSet presAssocID="{F76A3BA8-9820-45AF-9E6B-CC0148D60D01}" presName="tx1" presStyleLbl="revTx" presStyleIdx="2" presStyleCnt="5"/>
      <dgm:spPr/>
    </dgm:pt>
    <dgm:pt modelId="{D3E47321-5959-49E7-91E0-8896BE6BBD41}" type="pres">
      <dgm:prSet presAssocID="{F76A3BA8-9820-45AF-9E6B-CC0148D60D01}" presName="vert1" presStyleCnt="0"/>
      <dgm:spPr/>
    </dgm:pt>
    <dgm:pt modelId="{D15C1263-077A-4958-B6CD-A7CE5A9C2F8C}" type="pres">
      <dgm:prSet presAssocID="{2455E106-0562-487A-8915-0BDABE986D98}" presName="thickLine" presStyleLbl="alignNode1" presStyleIdx="3" presStyleCnt="5"/>
      <dgm:spPr/>
    </dgm:pt>
    <dgm:pt modelId="{79CC8B04-E6F0-4925-BD4E-6AA4C1E8FEDC}" type="pres">
      <dgm:prSet presAssocID="{2455E106-0562-487A-8915-0BDABE986D98}" presName="horz1" presStyleCnt="0"/>
      <dgm:spPr/>
    </dgm:pt>
    <dgm:pt modelId="{E1855618-EB95-4CE3-8032-1153FF916FC5}" type="pres">
      <dgm:prSet presAssocID="{2455E106-0562-487A-8915-0BDABE986D98}" presName="tx1" presStyleLbl="revTx" presStyleIdx="3" presStyleCnt="5"/>
      <dgm:spPr/>
    </dgm:pt>
    <dgm:pt modelId="{0B9EBDE7-05F8-41C6-8216-5B79D79B6FC1}" type="pres">
      <dgm:prSet presAssocID="{2455E106-0562-487A-8915-0BDABE986D98}" presName="vert1" presStyleCnt="0"/>
      <dgm:spPr/>
    </dgm:pt>
    <dgm:pt modelId="{CCBD10EE-7CF4-45EF-96F1-3719715FB745}" type="pres">
      <dgm:prSet presAssocID="{BD458083-4776-47BA-BBFE-617D5738BA29}" presName="thickLine" presStyleLbl="alignNode1" presStyleIdx="4" presStyleCnt="5"/>
      <dgm:spPr/>
    </dgm:pt>
    <dgm:pt modelId="{42954171-6746-4BF3-9C9F-D6840A093F75}" type="pres">
      <dgm:prSet presAssocID="{BD458083-4776-47BA-BBFE-617D5738BA29}" presName="horz1" presStyleCnt="0"/>
      <dgm:spPr/>
    </dgm:pt>
    <dgm:pt modelId="{D109D92A-468B-496B-9FB6-A270803E5FF6}" type="pres">
      <dgm:prSet presAssocID="{BD458083-4776-47BA-BBFE-617D5738BA29}" presName="tx1" presStyleLbl="revTx" presStyleIdx="4" presStyleCnt="5"/>
      <dgm:spPr/>
    </dgm:pt>
    <dgm:pt modelId="{135FD082-744B-479C-B5A2-FEB3242D0C66}" type="pres">
      <dgm:prSet presAssocID="{BD458083-4776-47BA-BBFE-617D5738BA29}" presName="vert1" presStyleCnt="0"/>
      <dgm:spPr/>
    </dgm:pt>
  </dgm:ptLst>
  <dgm:cxnLst>
    <dgm:cxn modelId="{DF580E05-E620-4CEE-9F01-85F3648FA998}" srcId="{E600EFC8-3366-4BA0-8D06-144944A0C75B}" destId="{232462E1-ACEB-4512-BA47-F66DA1FC8550}" srcOrd="0" destOrd="0" parTransId="{7A9F455E-AD4D-4341-AAEE-D468B044A92B}" sibTransId="{CA196417-2A84-47A3-8A87-457D169BD616}"/>
    <dgm:cxn modelId="{3DA38E0E-DE02-4C3B-80AB-51327D92FF48}" type="presOf" srcId="{E600EFC8-3366-4BA0-8D06-144944A0C75B}" destId="{ED26C0B8-2667-4FF4-AE6A-F6CDB8CEDC6A}" srcOrd="0" destOrd="0" presId="urn:microsoft.com/office/officeart/2008/layout/LinedList"/>
    <dgm:cxn modelId="{EDD39A28-00C0-4232-B313-33537CE52398}" type="presOf" srcId="{BD458083-4776-47BA-BBFE-617D5738BA29}" destId="{D109D92A-468B-496B-9FB6-A270803E5FF6}" srcOrd="0" destOrd="0" presId="urn:microsoft.com/office/officeart/2008/layout/LinedList"/>
    <dgm:cxn modelId="{889B5A45-E4F4-47D7-A24F-0911C426B90A}" type="presOf" srcId="{22ED9FD2-1D57-4758-BB11-08183A3C9D34}" destId="{7965CC0A-3DB6-4A17-8FD4-7890C1A5A749}" srcOrd="0" destOrd="0" presId="urn:microsoft.com/office/officeart/2008/layout/LinedList"/>
    <dgm:cxn modelId="{4BDFD773-8C60-4517-A5E1-FC3D0E970371}" srcId="{E600EFC8-3366-4BA0-8D06-144944A0C75B}" destId="{2455E106-0562-487A-8915-0BDABE986D98}" srcOrd="3" destOrd="0" parTransId="{7540D6B1-343D-45D4-BD86-92B1074E3BB6}" sibTransId="{D103B617-70D2-407E-9625-BAB605926733}"/>
    <dgm:cxn modelId="{9E2A735A-D183-4C0D-A77A-ABD6EF1C8FB3}" type="presOf" srcId="{232462E1-ACEB-4512-BA47-F66DA1FC8550}" destId="{F513502D-029C-4644-828C-9FC8BD3E8C65}" srcOrd="0" destOrd="0" presId="urn:microsoft.com/office/officeart/2008/layout/LinedList"/>
    <dgm:cxn modelId="{04716B8B-FC4C-4621-914B-C94908DA30FD}" type="presOf" srcId="{F76A3BA8-9820-45AF-9E6B-CC0148D60D01}" destId="{BBB80ACF-3C70-4C93-9151-EA7221355100}" srcOrd="0" destOrd="0" presId="urn:microsoft.com/office/officeart/2008/layout/LinedList"/>
    <dgm:cxn modelId="{34D0868D-58FC-4F27-9369-DE4C3F6C1A60}" type="presOf" srcId="{2455E106-0562-487A-8915-0BDABE986D98}" destId="{E1855618-EB95-4CE3-8032-1153FF916FC5}" srcOrd="0" destOrd="0" presId="urn:microsoft.com/office/officeart/2008/layout/LinedList"/>
    <dgm:cxn modelId="{0D17F6BA-C875-4B34-96AD-C8FD7FE41B6C}" srcId="{E600EFC8-3366-4BA0-8D06-144944A0C75B}" destId="{22ED9FD2-1D57-4758-BB11-08183A3C9D34}" srcOrd="1" destOrd="0" parTransId="{1D0D87E0-0958-458C-86A9-0E47C1705AC8}" sibTransId="{E3908E2B-A23F-481F-85BC-735AB3376453}"/>
    <dgm:cxn modelId="{BC0843BF-3E85-4FB8-9172-EA61D61A5D25}" srcId="{E600EFC8-3366-4BA0-8D06-144944A0C75B}" destId="{F76A3BA8-9820-45AF-9E6B-CC0148D60D01}" srcOrd="2" destOrd="0" parTransId="{1D7594C2-6D9C-4EFA-B830-4CD188BD25D0}" sibTransId="{B2B06E18-6999-4AB5-91AE-8A231A4B469F}"/>
    <dgm:cxn modelId="{D1C929E8-DE11-48FD-B19D-8E612E9736BD}" srcId="{E600EFC8-3366-4BA0-8D06-144944A0C75B}" destId="{BD458083-4776-47BA-BBFE-617D5738BA29}" srcOrd="4" destOrd="0" parTransId="{8BF61A9D-FCB6-44C4-AD1F-10A016AD982A}" sibTransId="{A5CAE4E5-6D97-4A21-862E-2DE9C7CEA66E}"/>
    <dgm:cxn modelId="{24F7A668-36DC-4716-8C66-F615AE7795CE}" type="presParOf" srcId="{ED26C0B8-2667-4FF4-AE6A-F6CDB8CEDC6A}" destId="{AF264389-9F45-45D4-A302-73A12A92ED68}" srcOrd="0" destOrd="0" presId="urn:microsoft.com/office/officeart/2008/layout/LinedList"/>
    <dgm:cxn modelId="{0A80D8A2-E8E9-4533-9932-2B79A6DA18B2}" type="presParOf" srcId="{ED26C0B8-2667-4FF4-AE6A-F6CDB8CEDC6A}" destId="{11E15FAD-31B5-4826-9035-76D281CC76C2}" srcOrd="1" destOrd="0" presId="urn:microsoft.com/office/officeart/2008/layout/LinedList"/>
    <dgm:cxn modelId="{1A2EA351-A6D8-4127-8C00-7AA57903DCCB}" type="presParOf" srcId="{11E15FAD-31B5-4826-9035-76D281CC76C2}" destId="{F513502D-029C-4644-828C-9FC8BD3E8C65}" srcOrd="0" destOrd="0" presId="urn:microsoft.com/office/officeart/2008/layout/LinedList"/>
    <dgm:cxn modelId="{D7B9711B-171D-4668-B778-766E824430B3}" type="presParOf" srcId="{11E15FAD-31B5-4826-9035-76D281CC76C2}" destId="{F4389FA5-7CC4-4680-8606-67A173F3AC5E}" srcOrd="1" destOrd="0" presId="urn:microsoft.com/office/officeart/2008/layout/LinedList"/>
    <dgm:cxn modelId="{91A37529-EFD1-4F5F-96E8-452297455E2D}" type="presParOf" srcId="{ED26C0B8-2667-4FF4-AE6A-F6CDB8CEDC6A}" destId="{FE38467B-4D42-47C4-86BD-FDE2A11B02A8}" srcOrd="2" destOrd="0" presId="urn:microsoft.com/office/officeart/2008/layout/LinedList"/>
    <dgm:cxn modelId="{0369F4E1-C5ED-4670-94AB-ECFDFA590305}" type="presParOf" srcId="{ED26C0B8-2667-4FF4-AE6A-F6CDB8CEDC6A}" destId="{FD04E00C-FA63-4DEA-BCFC-1A1AB866C26B}" srcOrd="3" destOrd="0" presId="urn:microsoft.com/office/officeart/2008/layout/LinedList"/>
    <dgm:cxn modelId="{201F08A4-A46C-408E-B35D-CB40A69A888F}" type="presParOf" srcId="{FD04E00C-FA63-4DEA-BCFC-1A1AB866C26B}" destId="{7965CC0A-3DB6-4A17-8FD4-7890C1A5A749}" srcOrd="0" destOrd="0" presId="urn:microsoft.com/office/officeart/2008/layout/LinedList"/>
    <dgm:cxn modelId="{F79BAC78-959B-41C6-B26B-2A180BC9F3B5}" type="presParOf" srcId="{FD04E00C-FA63-4DEA-BCFC-1A1AB866C26B}" destId="{B18EA1B9-71E1-4A89-B45B-3B466D976BC3}" srcOrd="1" destOrd="0" presId="urn:microsoft.com/office/officeart/2008/layout/LinedList"/>
    <dgm:cxn modelId="{277651EF-8431-4F6B-BD04-2B270E342CAF}" type="presParOf" srcId="{ED26C0B8-2667-4FF4-AE6A-F6CDB8CEDC6A}" destId="{820D5DC8-2313-4D69-9898-94D781DFA28C}" srcOrd="4" destOrd="0" presId="urn:microsoft.com/office/officeart/2008/layout/LinedList"/>
    <dgm:cxn modelId="{F5A48B4C-44D7-4D25-8F5D-076D357A49C9}" type="presParOf" srcId="{ED26C0B8-2667-4FF4-AE6A-F6CDB8CEDC6A}" destId="{69D67F54-DDA0-46E6-8CBC-58120CFAD229}" srcOrd="5" destOrd="0" presId="urn:microsoft.com/office/officeart/2008/layout/LinedList"/>
    <dgm:cxn modelId="{164874AF-1974-4AE3-B42D-78C0DE3941A5}" type="presParOf" srcId="{69D67F54-DDA0-46E6-8CBC-58120CFAD229}" destId="{BBB80ACF-3C70-4C93-9151-EA7221355100}" srcOrd="0" destOrd="0" presId="urn:microsoft.com/office/officeart/2008/layout/LinedList"/>
    <dgm:cxn modelId="{59A2FAAF-57F5-437A-BDAC-F3204C634527}" type="presParOf" srcId="{69D67F54-DDA0-46E6-8CBC-58120CFAD229}" destId="{D3E47321-5959-49E7-91E0-8896BE6BBD41}" srcOrd="1" destOrd="0" presId="urn:microsoft.com/office/officeart/2008/layout/LinedList"/>
    <dgm:cxn modelId="{CF38E8F5-249F-4273-A0AA-5F5B9C5F14C6}" type="presParOf" srcId="{ED26C0B8-2667-4FF4-AE6A-F6CDB8CEDC6A}" destId="{D15C1263-077A-4958-B6CD-A7CE5A9C2F8C}" srcOrd="6" destOrd="0" presId="urn:microsoft.com/office/officeart/2008/layout/LinedList"/>
    <dgm:cxn modelId="{12D5AD4D-BD2D-4592-BB82-D7AD76D637B0}" type="presParOf" srcId="{ED26C0B8-2667-4FF4-AE6A-F6CDB8CEDC6A}" destId="{79CC8B04-E6F0-4925-BD4E-6AA4C1E8FEDC}" srcOrd="7" destOrd="0" presId="urn:microsoft.com/office/officeart/2008/layout/LinedList"/>
    <dgm:cxn modelId="{3F614573-8468-42CE-975E-223BAB5E6335}" type="presParOf" srcId="{79CC8B04-E6F0-4925-BD4E-6AA4C1E8FEDC}" destId="{E1855618-EB95-4CE3-8032-1153FF916FC5}" srcOrd="0" destOrd="0" presId="urn:microsoft.com/office/officeart/2008/layout/LinedList"/>
    <dgm:cxn modelId="{C94B02EA-1AA5-4E5F-9DC6-D62AA1ED30B9}" type="presParOf" srcId="{79CC8B04-E6F0-4925-BD4E-6AA4C1E8FEDC}" destId="{0B9EBDE7-05F8-41C6-8216-5B79D79B6FC1}" srcOrd="1" destOrd="0" presId="urn:microsoft.com/office/officeart/2008/layout/LinedList"/>
    <dgm:cxn modelId="{28BF1FF2-365C-4DE1-9937-F7F5F360FBDF}" type="presParOf" srcId="{ED26C0B8-2667-4FF4-AE6A-F6CDB8CEDC6A}" destId="{CCBD10EE-7CF4-45EF-96F1-3719715FB745}" srcOrd="8" destOrd="0" presId="urn:microsoft.com/office/officeart/2008/layout/LinedList"/>
    <dgm:cxn modelId="{760E2125-CDB3-4FE1-8819-7F4039253B27}" type="presParOf" srcId="{ED26C0B8-2667-4FF4-AE6A-F6CDB8CEDC6A}" destId="{42954171-6746-4BF3-9C9F-D6840A093F75}" srcOrd="9" destOrd="0" presId="urn:microsoft.com/office/officeart/2008/layout/LinedList"/>
    <dgm:cxn modelId="{8EEAA5AA-3320-4029-809B-DD3C65A95992}" type="presParOf" srcId="{42954171-6746-4BF3-9C9F-D6840A093F75}" destId="{D109D92A-468B-496B-9FB6-A270803E5FF6}" srcOrd="0" destOrd="0" presId="urn:microsoft.com/office/officeart/2008/layout/LinedList"/>
    <dgm:cxn modelId="{558823D3-897C-439B-9015-991F2DF6DBAD}" type="presParOf" srcId="{42954171-6746-4BF3-9C9F-D6840A093F75}" destId="{135FD082-744B-479C-B5A2-FEB3242D0C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2D6A89-3231-4A42-874E-A1A7451CE528}"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sl-SI"/>
        </a:p>
      </dgm:t>
    </dgm:pt>
    <dgm:pt modelId="{6B051E66-C275-4B2F-A8D6-11CC52B5CA7D}">
      <dgm:prSet phldrT="[besedilo]"/>
      <dgm:spPr/>
      <dgm:t>
        <a:bodyPr/>
        <a:lstStyle/>
        <a:p>
          <a:r>
            <a:rPr lang="sl-SI" dirty="0"/>
            <a:t>GAIN / NORMALIZE</a:t>
          </a:r>
        </a:p>
      </dgm:t>
    </dgm:pt>
    <dgm:pt modelId="{F3E2614C-3A8D-4764-9936-05AFA2FDE4CB}" type="parTrans" cxnId="{C669F00C-92CE-4B2B-B9BC-D42560EC6D0B}">
      <dgm:prSet/>
      <dgm:spPr/>
      <dgm:t>
        <a:bodyPr/>
        <a:lstStyle/>
        <a:p>
          <a:endParaRPr lang="sl-SI"/>
        </a:p>
      </dgm:t>
    </dgm:pt>
    <dgm:pt modelId="{AAC2A491-A375-4578-8467-32CB643D2E99}" type="sibTrans" cxnId="{C669F00C-92CE-4B2B-B9BC-D42560EC6D0B}">
      <dgm:prSet/>
      <dgm:spPr/>
      <dgm:t>
        <a:bodyPr/>
        <a:lstStyle/>
        <a:p>
          <a:endParaRPr lang="sl-SI"/>
        </a:p>
      </dgm:t>
    </dgm:pt>
    <dgm:pt modelId="{6D48DA40-4B4B-44FC-9C39-93BD5DB7C850}">
      <dgm:prSet phldrT="[besedilo]"/>
      <dgm:spPr/>
      <dgm:t>
        <a:bodyPr/>
        <a:lstStyle/>
        <a:p>
          <a:r>
            <a:rPr lang="sl-SI" dirty="0"/>
            <a:t>GATE / NR</a:t>
          </a:r>
        </a:p>
      </dgm:t>
    </dgm:pt>
    <dgm:pt modelId="{1FA19106-8C64-4501-8774-4B36C1E2610F}" type="parTrans" cxnId="{98B076D9-91C0-4562-9C83-91389F421736}">
      <dgm:prSet/>
      <dgm:spPr/>
      <dgm:t>
        <a:bodyPr/>
        <a:lstStyle/>
        <a:p>
          <a:endParaRPr lang="sl-SI"/>
        </a:p>
      </dgm:t>
    </dgm:pt>
    <dgm:pt modelId="{B28EFCD9-B0ED-4ABE-AD33-B04932F520A6}" type="sibTrans" cxnId="{98B076D9-91C0-4562-9C83-91389F421736}">
      <dgm:prSet/>
      <dgm:spPr/>
      <dgm:t>
        <a:bodyPr/>
        <a:lstStyle/>
        <a:p>
          <a:endParaRPr lang="sl-SI"/>
        </a:p>
      </dgm:t>
    </dgm:pt>
    <dgm:pt modelId="{0871E3C4-DB80-4EBD-9A1C-B899EF99D19B}">
      <dgm:prSet phldrT="[besedilo]"/>
      <dgm:spPr/>
      <dgm:t>
        <a:bodyPr/>
        <a:lstStyle/>
        <a:p>
          <a:r>
            <a:rPr lang="sl-SI" dirty="0"/>
            <a:t>LC / HC</a:t>
          </a:r>
        </a:p>
      </dgm:t>
    </dgm:pt>
    <dgm:pt modelId="{6C79E8AB-E85C-4D53-ADFE-DAF9ECE8932F}" type="parTrans" cxnId="{3047BC35-EB31-4B9E-8022-14048146FBE6}">
      <dgm:prSet/>
      <dgm:spPr/>
      <dgm:t>
        <a:bodyPr/>
        <a:lstStyle/>
        <a:p>
          <a:endParaRPr lang="sl-SI"/>
        </a:p>
      </dgm:t>
    </dgm:pt>
    <dgm:pt modelId="{E1ED1D35-4B1D-4F9E-A520-DB5601F0152E}" type="sibTrans" cxnId="{3047BC35-EB31-4B9E-8022-14048146FBE6}">
      <dgm:prSet/>
      <dgm:spPr/>
      <dgm:t>
        <a:bodyPr/>
        <a:lstStyle/>
        <a:p>
          <a:endParaRPr lang="sl-SI"/>
        </a:p>
      </dgm:t>
    </dgm:pt>
    <dgm:pt modelId="{E764100A-78E5-4842-84E1-F809BDB46FB7}">
      <dgm:prSet phldrT="[besedilo]"/>
      <dgm:spPr/>
      <dgm:t>
        <a:bodyPr/>
        <a:lstStyle/>
        <a:p>
          <a:r>
            <a:rPr lang="sl-SI" dirty="0"/>
            <a:t>EQ</a:t>
          </a:r>
        </a:p>
      </dgm:t>
    </dgm:pt>
    <dgm:pt modelId="{4357480B-F477-418E-BE11-5AA2E1AB8631}" type="parTrans" cxnId="{4B722874-A91D-4C46-952D-C59491D8FA6B}">
      <dgm:prSet/>
      <dgm:spPr/>
      <dgm:t>
        <a:bodyPr/>
        <a:lstStyle/>
        <a:p>
          <a:endParaRPr lang="sl-SI"/>
        </a:p>
      </dgm:t>
    </dgm:pt>
    <dgm:pt modelId="{B96D29AE-73A0-4E79-8BD3-9BF4B9DCBFEC}" type="sibTrans" cxnId="{4B722874-A91D-4C46-952D-C59491D8FA6B}">
      <dgm:prSet/>
      <dgm:spPr/>
      <dgm:t>
        <a:bodyPr/>
        <a:lstStyle/>
        <a:p>
          <a:endParaRPr lang="sl-SI"/>
        </a:p>
      </dgm:t>
    </dgm:pt>
    <dgm:pt modelId="{C7516F70-6A03-4B32-9F1C-BB3E2C31E55B}">
      <dgm:prSet phldrT="[besedilo]"/>
      <dgm:spPr/>
      <dgm:t>
        <a:bodyPr/>
        <a:lstStyle/>
        <a:p>
          <a:r>
            <a:rPr lang="sl-SI" dirty="0"/>
            <a:t>DEESS</a:t>
          </a:r>
        </a:p>
      </dgm:t>
    </dgm:pt>
    <dgm:pt modelId="{43B741FA-DFEF-40BC-9332-46CDD157D0E7}" type="parTrans" cxnId="{F9A4C18F-FDFC-45B8-95D2-62A78CEDA9F6}">
      <dgm:prSet/>
      <dgm:spPr/>
      <dgm:t>
        <a:bodyPr/>
        <a:lstStyle/>
        <a:p>
          <a:endParaRPr lang="sl-SI"/>
        </a:p>
      </dgm:t>
    </dgm:pt>
    <dgm:pt modelId="{C5C178A7-B39F-4576-A4F4-C6E447D54DCF}" type="sibTrans" cxnId="{F9A4C18F-FDFC-45B8-95D2-62A78CEDA9F6}">
      <dgm:prSet/>
      <dgm:spPr/>
      <dgm:t>
        <a:bodyPr/>
        <a:lstStyle/>
        <a:p>
          <a:endParaRPr lang="sl-SI"/>
        </a:p>
      </dgm:t>
    </dgm:pt>
    <dgm:pt modelId="{30E954F9-D0B6-49EE-8DA8-0598E7B0334D}">
      <dgm:prSet phldrT="[besedilo]"/>
      <dgm:spPr/>
      <dgm:t>
        <a:bodyPr/>
        <a:lstStyle/>
        <a:p>
          <a:r>
            <a:rPr lang="sl-SI" dirty="0"/>
            <a:t>LIMITER</a:t>
          </a:r>
        </a:p>
      </dgm:t>
    </dgm:pt>
    <dgm:pt modelId="{3E64C595-1C6D-4ECC-BEC3-606F115BC872}" type="parTrans" cxnId="{D613D315-5D2D-4266-BD20-1786C3FB5D07}">
      <dgm:prSet/>
      <dgm:spPr/>
      <dgm:t>
        <a:bodyPr/>
        <a:lstStyle/>
        <a:p>
          <a:endParaRPr lang="sl-SI"/>
        </a:p>
      </dgm:t>
    </dgm:pt>
    <dgm:pt modelId="{FAA31815-5EB0-469A-B537-B34F3C8A4297}" type="sibTrans" cxnId="{D613D315-5D2D-4266-BD20-1786C3FB5D07}">
      <dgm:prSet/>
      <dgm:spPr/>
      <dgm:t>
        <a:bodyPr/>
        <a:lstStyle/>
        <a:p>
          <a:endParaRPr lang="sl-SI"/>
        </a:p>
      </dgm:t>
    </dgm:pt>
    <dgm:pt modelId="{6F52E102-00EF-4034-95C3-35A49999FA13}">
      <dgm:prSet phldrT="[besedilo]"/>
      <dgm:spPr/>
      <dgm:t>
        <a:bodyPr/>
        <a:lstStyle/>
        <a:p>
          <a:r>
            <a:rPr lang="sl-SI" dirty="0"/>
            <a:t>COMPRESSOR</a:t>
          </a:r>
        </a:p>
      </dgm:t>
    </dgm:pt>
    <dgm:pt modelId="{135AEE60-028E-4C37-B44A-CD7A50035DAE}" type="parTrans" cxnId="{669F43CD-C58F-402B-8292-23E0CC3F70B3}">
      <dgm:prSet/>
      <dgm:spPr/>
      <dgm:t>
        <a:bodyPr/>
        <a:lstStyle/>
        <a:p>
          <a:endParaRPr lang="sl-SI"/>
        </a:p>
      </dgm:t>
    </dgm:pt>
    <dgm:pt modelId="{D0F79149-C8C9-4587-A608-3509EE2DFC45}" type="sibTrans" cxnId="{669F43CD-C58F-402B-8292-23E0CC3F70B3}">
      <dgm:prSet/>
      <dgm:spPr/>
      <dgm:t>
        <a:bodyPr/>
        <a:lstStyle/>
        <a:p>
          <a:endParaRPr lang="sl-SI"/>
        </a:p>
      </dgm:t>
    </dgm:pt>
    <dgm:pt modelId="{64B41093-B4E0-478C-95C1-57A37E791CDF}">
      <dgm:prSet phldrT="[besedilo]"/>
      <dgm:spPr/>
      <dgm:t>
        <a:bodyPr/>
        <a:lstStyle/>
        <a:p>
          <a:r>
            <a:rPr lang="sl-SI" dirty="0"/>
            <a:t>COMPRESSOR</a:t>
          </a:r>
        </a:p>
      </dgm:t>
    </dgm:pt>
    <dgm:pt modelId="{16FF35E8-6ED4-44E5-BC61-65EB5B4C27D4}" type="parTrans" cxnId="{7419A331-CF76-41B5-B30A-D422D1DB9E2C}">
      <dgm:prSet/>
      <dgm:spPr/>
      <dgm:t>
        <a:bodyPr/>
        <a:lstStyle/>
        <a:p>
          <a:endParaRPr lang="sl-SI"/>
        </a:p>
      </dgm:t>
    </dgm:pt>
    <dgm:pt modelId="{E21ED864-A02C-4B14-91E8-CAE5E746FF3E}" type="sibTrans" cxnId="{7419A331-CF76-41B5-B30A-D422D1DB9E2C}">
      <dgm:prSet/>
      <dgm:spPr/>
      <dgm:t>
        <a:bodyPr/>
        <a:lstStyle/>
        <a:p>
          <a:endParaRPr lang="sl-SI"/>
        </a:p>
      </dgm:t>
    </dgm:pt>
    <dgm:pt modelId="{279E3A13-B0CE-4C27-9D0A-D1D378487149}" type="pres">
      <dgm:prSet presAssocID="{CC2D6A89-3231-4A42-874E-A1A7451CE528}" presName="linear" presStyleCnt="0">
        <dgm:presLayoutVars>
          <dgm:animLvl val="lvl"/>
          <dgm:resizeHandles val="exact"/>
        </dgm:presLayoutVars>
      </dgm:prSet>
      <dgm:spPr/>
    </dgm:pt>
    <dgm:pt modelId="{E63C14EA-4286-4354-9456-44C4AEF95FCE}" type="pres">
      <dgm:prSet presAssocID="{6B051E66-C275-4B2F-A8D6-11CC52B5CA7D}" presName="parentText" presStyleLbl="node1" presStyleIdx="0" presStyleCnt="8">
        <dgm:presLayoutVars>
          <dgm:chMax val="0"/>
          <dgm:bulletEnabled val="1"/>
        </dgm:presLayoutVars>
      </dgm:prSet>
      <dgm:spPr/>
    </dgm:pt>
    <dgm:pt modelId="{BA6D270A-7AD5-4E64-BEA6-EE0924904ED8}" type="pres">
      <dgm:prSet presAssocID="{AAC2A491-A375-4578-8467-32CB643D2E99}" presName="spacer" presStyleCnt="0"/>
      <dgm:spPr/>
    </dgm:pt>
    <dgm:pt modelId="{ED9F5BDB-1739-4440-B2F8-94E7921626B3}" type="pres">
      <dgm:prSet presAssocID="{6D48DA40-4B4B-44FC-9C39-93BD5DB7C850}" presName="parentText" presStyleLbl="node1" presStyleIdx="1" presStyleCnt="8">
        <dgm:presLayoutVars>
          <dgm:chMax val="0"/>
          <dgm:bulletEnabled val="1"/>
        </dgm:presLayoutVars>
      </dgm:prSet>
      <dgm:spPr/>
    </dgm:pt>
    <dgm:pt modelId="{9C8A4F68-4DED-4CDA-A120-6082FB9A1019}" type="pres">
      <dgm:prSet presAssocID="{B28EFCD9-B0ED-4ABE-AD33-B04932F520A6}" presName="spacer" presStyleCnt="0"/>
      <dgm:spPr/>
    </dgm:pt>
    <dgm:pt modelId="{3CCDB62C-2E93-400D-B387-6A9AFE1AFFE2}" type="pres">
      <dgm:prSet presAssocID="{64B41093-B4E0-478C-95C1-57A37E791CDF}" presName="parentText" presStyleLbl="node1" presStyleIdx="2" presStyleCnt="8">
        <dgm:presLayoutVars>
          <dgm:chMax val="0"/>
          <dgm:bulletEnabled val="1"/>
        </dgm:presLayoutVars>
      </dgm:prSet>
      <dgm:spPr/>
    </dgm:pt>
    <dgm:pt modelId="{09760085-C50A-4C94-BCAF-31BD79B9165F}" type="pres">
      <dgm:prSet presAssocID="{E21ED864-A02C-4B14-91E8-CAE5E746FF3E}" presName="spacer" presStyleCnt="0"/>
      <dgm:spPr/>
    </dgm:pt>
    <dgm:pt modelId="{B5B09627-B59F-4481-8D9C-1FD15612FC05}" type="pres">
      <dgm:prSet presAssocID="{0871E3C4-DB80-4EBD-9A1C-B899EF99D19B}" presName="parentText" presStyleLbl="node1" presStyleIdx="3" presStyleCnt="8">
        <dgm:presLayoutVars>
          <dgm:chMax val="0"/>
          <dgm:bulletEnabled val="1"/>
        </dgm:presLayoutVars>
      </dgm:prSet>
      <dgm:spPr/>
    </dgm:pt>
    <dgm:pt modelId="{DA5EF5D4-1725-4A24-A08F-40B7F3D29F1C}" type="pres">
      <dgm:prSet presAssocID="{E1ED1D35-4B1D-4F9E-A520-DB5601F0152E}" presName="spacer" presStyleCnt="0"/>
      <dgm:spPr/>
    </dgm:pt>
    <dgm:pt modelId="{4E850BA1-BAEA-4CFD-B904-23BE687E3D6F}" type="pres">
      <dgm:prSet presAssocID="{E764100A-78E5-4842-84E1-F809BDB46FB7}" presName="parentText" presStyleLbl="node1" presStyleIdx="4" presStyleCnt="8">
        <dgm:presLayoutVars>
          <dgm:chMax val="0"/>
          <dgm:bulletEnabled val="1"/>
        </dgm:presLayoutVars>
      </dgm:prSet>
      <dgm:spPr/>
    </dgm:pt>
    <dgm:pt modelId="{5E4CEA91-C4B9-4F78-933F-AEA50465BB10}" type="pres">
      <dgm:prSet presAssocID="{B96D29AE-73A0-4E79-8BD3-9BF4B9DCBFEC}" presName="spacer" presStyleCnt="0"/>
      <dgm:spPr/>
    </dgm:pt>
    <dgm:pt modelId="{092BF264-C239-4AAA-B96C-E6316030237A}" type="pres">
      <dgm:prSet presAssocID="{C7516F70-6A03-4B32-9F1C-BB3E2C31E55B}" presName="parentText" presStyleLbl="node1" presStyleIdx="5" presStyleCnt="8">
        <dgm:presLayoutVars>
          <dgm:chMax val="0"/>
          <dgm:bulletEnabled val="1"/>
        </dgm:presLayoutVars>
      </dgm:prSet>
      <dgm:spPr/>
    </dgm:pt>
    <dgm:pt modelId="{E035504F-012B-4013-B893-6999BAE5639F}" type="pres">
      <dgm:prSet presAssocID="{C5C178A7-B39F-4576-A4F4-C6E447D54DCF}" presName="spacer" presStyleCnt="0"/>
      <dgm:spPr/>
    </dgm:pt>
    <dgm:pt modelId="{369E09C6-D098-4B12-BCA5-F36BBF1BB5F9}" type="pres">
      <dgm:prSet presAssocID="{6F52E102-00EF-4034-95C3-35A49999FA13}" presName="parentText" presStyleLbl="node1" presStyleIdx="6" presStyleCnt="8">
        <dgm:presLayoutVars>
          <dgm:chMax val="0"/>
          <dgm:bulletEnabled val="1"/>
        </dgm:presLayoutVars>
      </dgm:prSet>
      <dgm:spPr/>
    </dgm:pt>
    <dgm:pt modelId="{28102E09-0D40-4F27-8BB6-96F337AB9D5E}" type="pres">
      <dgm:prSet presAssocID="{D0F79149-C8C9-4587-A608-3509EE2DFC45}" presName="spacer" presStyleCnt="0"/>
      <dgm:spPr/>
    </dgm:pt>
    <dgm:pt modelId="{7E91927C-D926-44FA-AC9E-83F6DEE32E23}" type="pres">
      <dgm:prSet presAssocID="{30E954F9-D0B6-49EE-8DA8-0598E7B0334D}" presName="parentText" presStyleLbl="node1" presStyleIdx="7" presStyleCnt="8">
        <dgm:presLayoutVars>
          <dgm:chMax val="0"/>
          <dgm:bulletEnabled val="1"/>
        </dgm:presLayoutVars>
      </dgm:prSet>
      <dgm:spPr/>
    </dgm:pt>
  </dgm:ptLst>
  <dgm:cxnLst>
    <dgm:cxn modelId="{C669F00C-92CE-4B2B-B9BC-D42560EC6D0B}" srcId="{CC2D6A89-3231-4A42-874E-A1A7451CE528}" destId="{6B051E66-C275-4B2F-A8D6-11CC52B5CA7D}" srcOrd="0" destOrd="0" parTransId="{F3E2614C-3A8D-4764-9936-05AFA2FDE4CB}" sibTransId="{AAC2A491-A375-4578-8467-32CB643D2E99}"/>
    <dgm:cxn modelId="{D613D315-5D2D-4266-BD20-1786C3FB5D07}" srcId="{CC2D6A89-3231-4A42-874E-A1A7451CE528}" destId="{30E954F9-D0B6-49EE-8DA8-0598E7B0334D}" srcOrd="7" destOrd="0" parTransId="{3E64C595-1C6D-4ECC-BEC3-606F115BC872}" sibTransId="{FAA31815-5EB0-469A-B537-B34F3C8A4297}"/>
    <dgm:cxn modelId="{1B3B961E-073A-497F-991F-8E7AABD3CA26}" type="presOf" srcId="{0871E3C4-DB80-4EBD-9A1C-B899EF99D19B}" destId="{B5B09627-B59F-4481-8D9C-1FD15612FC05}" srcOrd="0" destOrd="0" presId="urn:microsoft.com/office/officeart/2005/8/layout/vList2"/>
    <dgm:cxn modelId="{7419A331-CF76-41B5-B30A-D422D1DB9E2C}" srcId="{CC2D6A89-3231-4A42-874E-A1A7451CE528}" destId="{64B41093-B4E0-478C-95C1-57A37E791CDF}" srcOrd="2" destOrd="0" parTransId="{16FF35E8-6ED4-44E5-BC61-65EB5B4C27D4}" sibTransId="{E21ED864-A02C-4B14-91E8-CAE5E746FF3E}"/>
    <dgm:cxn modelId="{3047BC35-EB31-4B9E-8022-14048146FBE6}" srcId="{CC2D6A89-3231-4A42-874E-A1A7451CE528}" destId="{0871E3C4-DB80-4EBD-9A1C-B899EF99D19B}" srcOrd="3" destOrd="0" parTransId="{6C79E8AB-E85C-4D53-ADFE-DAF9ECE8932F}" sibTransId="{E1ED1D35-4B1D-4F9E-A520-DB5601F0152E}"/>
    <dgm:cxn modelId="{A649173B-B234-4067-BBD8-CA9721FDA6A8}" type="presOf" srcId="{64B41093-B4E0-478C-95C1-57A37E791CDF}" destId="{3CCDB62C-2E93-400D-B387-6A9AFE1AFFE2}" srcOrd="0" destOrd="0" presId="urn:microsoft.com/office/officeart/2005/8/layout/vList2"/>
    <dgm:cxn modelId="{70E42D47-8FC6-49E3-ADB6-5F42B17A7246}" type="presOf" srcId="{6F52E102-00EF-4034-95C3-35A49999FA13}" destId="{369E09C6-D098-4B12-BCA5-F36BBF1BB5F9}" srcOrd="0" destOrd="0" presId="urn:microsoft.com/office/officeart/2005/8/layout/vList2"/>
    <dgm:cxn modelId="{D51FE751-3A47-42DC-B9DF-93DD3EEF8EEF}" type="presOf" srcId="{6D48DA40-4B4B-44FC-9C39-93BD5DB7C850}" destId="{ED9F5BDB-1739-4440-B2F8-94E7921626B3}" srcOrd="0" destOrd="0" presId="urn:microsoft.com/office/officeart/2005/8/layout/vList2"/>
    <dgm:cxn modelId="{BB3DE252-102D-4A1B-A69E-93AF5F1D8690}" type="presOf" srcId="{30E954F9-D0B6-49EE-8DA8-0598E7B0334D}" destId="{7E91927C-D926-44FA-AC9E-83F6DEE32E23}" srcOrd="0" destOrd="0" presId="urn:microsoft.com/office/officeart/2005/8/layout/vList2"/>
    <dgm:cxn modelId="{4B722874-A91D-4C46-952D-C59491D8FA6B}" srcId="{CC2D6A89-3231-4A42-874E-A1A7451CE528}" destId="{E764100A-78E5-4842-84E1-F809BDB46FB7}" srcOrd="4" destOrd="0" parTransId="{4357480B-F477-418E-BE11-5AA2E1AB8631}" sibTransId="{B96D29AE-73A0-4E79-8BD3-9BF4B9DCBFEC}"/>
    <dgm:cxn modelId="{1CC56D8F-B522-4FE5-B9A5-1A0080F82208}" type="presOf" srcId="{E764100A-78E5-4842-84E1-F809BDB46FB7}" destId="{4E850BA1-BAEA-4CFD-B904-23BE687E3D6F}" srcOrd="0" destOrd="0" presId="urn:microsoft.com/office/officeart/2005/8/layout/vList2"/>
    <dgm:cxn modelId="{F9A4C18F-FDFC-45B8-95D2-62A78CEDA9F6}" srcId="{CC2D6A89-3231-4A42-874E-A1A7451CE528}" destId="{C7516F70-6A03-4B32-9F1C-BB3E2C31E55B}" srcOrd="5" destOrd="0" parTransId="{43B741FA-DFEF-40BC-9332-46CDD157D0E7}" sibTransId="{C5C178A7-B39F-4576-A4F4-C6E447D54DCF}"/>
    <dgm:cxn modelId="{975864AF-635F-42D1-BC88-4B8C87738790}" type="presOf" srcId="{CC2D6A89-3231-4A42-874E-A1A7451CE528}" destId="{279E3A13-B0CE-4C27-9D0A-D1D378487149}" srcOrd="0" destOrd="0" presId="urn:microsoft.com/office/officeart/2005/8/layout/vList2"/>
    <dgm:cxn modelId="{64023DBA-72D0-493E-9671-6FBE6371821D}" type="presOf" srcId="{C7516F70-6A03-4B32-9F1C-BB3E2C31E55B}" destId="{092BF264-C239-4AAA-B96C-E6316030237A}" srcOrd="0" destOrd="0" presId="urn:microsoft.com/office/officeart/2005/8/layout/vList2"/>
    <dgm:cxn modelId="{669F43CD-C58F-402B-8292-23E0CC3F70B3}" srcId="{CC2D6A89-3231-4A42-874E-A1A7451CE528}" destId="{6F52E102-00EF-4034-95C3-35A49999FA13}" srcOrd="6" destOrd="0" parTransId="{135AEE60-028E-4C37-B44A-CD7A50035DAE}" sibTransId="{D0F79149-C8C9-4587-A608-3509EE2DFC45}"/>
    <dgm:cxn modelId="{98B076D9-91C0-4562-9C83-91389F421736}" srcId="{CC2D6A89-3231-4A42-874E-A1A7451CE528}" destId="{6D48DA40-4B4B-44FC-9C39-93BD5DB7C850}" srcOrd="1" destOrd="0" parTransId="{1FA19106-8C64-4501-8774-4B36C1E2610F}" sibTransId="{B28EFCD9-B0ED-4ABE-AD33-B04932F520A6}"/>
    <dgm:cxn modelId="{3246C0DF-CC34-491A-A972-1A2EE01E0176}" type="presOf" srcId="{6B051E66-C275-4B2F-A8D6-11CC52B5CA7D}" destId="{E63C14EA-4286-4354-9456-44C4AEF95FCE}" srcOrd="0" destOrd="0" presId="urn:microsoft.com/office/officeart/2005/8/layout/vList2"/>
    <dgm:cxn modelId="{C7BDF70C-9B34-4DE2-8ABA-6E7A39D1D281}" type="presParOf" srcId="{279E3A13-B0CE-4C27-9D0A-D1D378487149}" destId="{E63C14EA-4286-4354-9456-44C4AEF95FCE}" srcOrd="0" destOrd="0" presId="urn:microsoft.com/office/officeart/2005/8/layout/vList2"/>
    <dgm:cxn modelId="{0D575967-EEF9-4D8B-9457-FB48F7214AD3}" type="presParOf" srcId="{279E3A13-B0CE-4C27-9D0A-D1D378487149}" destId="{BA6D270A-7AD5-4E64-BEA6-EE0924904ED8}" srcOrd="1" destOrd="0" presId="urn:microsoft.com/office/officeart/2005/8/layout/vList2"/>
    <dgm:cxn modelId="{3AA57B4E-F7E3-4488-A9F0-353FCC81980B}" type="presParOf" srcId="{279E3A13-B0CE-4C27-9D0A-D1D378487149}" destId="{ED9F5BDB-1739-4440-B2F8-94E7921626B3}" srcOrd="2" destOrd="0" presId="urn:microsoft.com/office/officeart/2005/8/layout/vList2"/>
    <dgm:cxn modelId="{2A86764E-EE0E-4C00-AB8C-8C87C5A554FF}" type="presParOf" srcId="{279E3A13-B0CE-4C27-9D0A-D1D378487149}" destId="{9C8A4F68-4DED-4CDA-A120-6082FB9A1019}" srcOrd="3" destOrd="0" presId="urn:microsoft.com/office/officeart/2005/8/layout/vList2"/>
    <dgm:cxn modelId="{FAA7E2F9-68FA-4285-95B1-54521EBFE2EF}" type="presParOf" srcId="{279E3A13-B0CE-4C27-9D0A-D1D378487149}" destId="{3CCDB62C-2E93-400D-B387-6A9AFE1AFFE2}" srcOrd="4" destOrd="0" presId="urn:microsoft.com/office/officeart/2005/8/layout/vList2"/>
    <dgm:cxn modelId="{C75B6503-3BB4-43C9-9EA1-F145CA885E86}" type="presParOf" srcId="{279E3A13-B0CE-4C27-9D0A-D1D378487149}" destId="{09760085-C50A-4C94-BCAF-31BD79B9165F}" srcOrd="5" destOrd="0" presId="urn:microsoft.com/office/officeart/2005/8/layout/vList2"/>
    <dgm:cxn modelId="{5AC67A2A-83DF-4DF9-8FF1-260138ED1A3E}" type="presParOf" srcId="{279E3A13-B0CE-4C27-9D0A-D1D378487149}" destId="{B5B09627-B59F-4481-8D9C-1FD15612FC05}" srcOrd="6" destOrd="0" presId="urn:microsoft.com/office/officeart/2005/8/layout/vList2"/>
    <dgm:cxn modelId="{36237A8B-F910-41CE-BD41-7486BE5EE4EC}" type="presParOf" srcId="{279E3A13-B0CE-4C27-9D0A-D1D378487149}" destId="{DA5EF5D4-1725-4A24-A08F-40B7F3D29F1C}" srcOrd="7" destOrd="0" presId="urn:microsoft.com/office/officeart/2005/8/layout/vList2"/>
    <dgm:cxn modelId="{0C8D7500-DDBF-40B9-B0AB-A30AC326A94B}" type="presParOf" srcId="{279E3A13-B0CE-4C27-9D0A-D1D378487149}" destId="{4E850BA1-BAEA-4CFD-B904-23BE687E3D6F}" srcOrd="8" destOrd="0" presId="urn:microsoft.com/office/officeart/2005/8/layout/vList2"/>
    <dgm:cxn modelId="{3747B223-70BC-4540-A4C7-EE1D7A8866E5}" type="presParOf" srcId="{279E3A13-B0CE-4C27-9D0A-D1D378487149}" destId="{5E4CEA91-C4B9-4F78-933F-AEA50465BB10}" srcOrd="9" destOrd="0" presId="urn:microsoft.com/office/officeart/2005/8/layout/vList2"/>
    <dgm:cxn modelId="{5CCBC5D0-CA3C-4B96-B103-E86915AA8E4D}" type="presParOf" srcId="{279E3A13-B0CE-4C27-9D0A-D1D378487149}" destId="{092BF264-C239-4AAA-B96C-E6316030237A}" srcOrd="10" destOrd="0" presId="urn:microsoft.com/office/officeart/2005/8/layout/vList2"/>
    <dgm:cxn modelId="{106969B2-265B-46CF-ADE5-3B8CF17A273C}" type="presParOf" srcId="{279E3A13-B0CE-4C27-9D0A-D1D378487149}" destId="{E035504F-012B-4013-B893-6999BAE5639F}" srcOrd="11" destOrd="0" presId="urn:microsoft.com/office/officeart/2005/8/layout/vList2"/>
    <dgm:cxn modelId="{FD1EA1B9-B859-4F1C-9050-5374F168211C}" type="presParOf" srcId="{279E3A13-B0CE-4C27-9D0A-D1D378487149}" destId="{369E09C6-D098-4B12-BCA5-F36BBF1BB5F9}" srcOrd="12" destOrd="0" presId="urn:microsoft.com/office/officeart/2005/8/layout/vList2"/>
    <dgm:cxn modelId="{45754B8A-E97C-4F18-B939-68B3BCE3E325}" type="presParOf" srcId="{279E3A13-B0CE-4C27-9D0A-D1D378487149}" destId="{28102E09-0D40-4F27-8BB6-96F337AB9D5E}" srcOrd="13" destOrd="0" presId="urn:microsoft.com/office/officeart/2005/8/layout/vList2"/>
    <dgm:cxn modelId="{DB562CC2-8BD0-46F9-A526-EFE165941FBF}" type="presParOf" srcId="{279E3A13-B0CE-4C27-9D0A-D1D378487149}" destId="{7E91927C-D926-44FA-AC9E-83F6DEE32E2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B7-3AC1-48AB-8C3A-7624F370CCB0}"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A9015F06-F354-47E2-AE4B-924A3234429A}">
      <dgm:prSet/>
      <dgm:spPr/>
      <dgm:t>
        <a:bodyPr/>
        <a:lstStyle/>
        <a:p>
          <a:r>
            <a:rPr lang="sl-SI"/>
            <a:t>Vgrajeni senzorji in programska oprema</a:t>
          </a:r>
          <a:endParaRPr lang="en-US"/>
        </a:p>
      </dgm:t>
    </dgm:pt>
    <dgm:pt modelId="{6BDEACB8-37CE-44C6-AAD5-8568F380EE2F}" type="parTrans" cxnId="{F1F1ECED-5456-48C6-AED0-9421DB86F652}">
      <dgm:prSet/>
      <dgm:spPr/>
      <dgm:t>
        <a:bodyPr/>
        <a:lstStyle/>
        <a:p>
          <a:endParaRPr lang="en-US"/>
        </a:p>
      </dgm:t>
    </dgm:pt>
    <dgm:pt modelId="{013549D8-45C3-4CA8-9858-BECDCC147C8D}" type="sibTrans" cxnId="{F1F1ECED-5456-48C6-AED0-9421DB86F652}">
      <dgm:prSet/>
      <dgm:spPr/>
      <dgm:t>
        <a:bodyPr/>
        <a:lstStyle/>
        <a:p>
          <a:endParaRPr lang="en-US"/>
        </a:p>
      </dgm:t>
    </dgm:pt>
    <dgm:pt modelId="{F25B1C67-67AE-4466-9092-269D479A1BD7}">
      <dgm:prSet/>
      <dgm:spPr/>
      <dgm:t>
        <a:bodyPr/>
        <a:lstStyle/>
        <a:p>
          <a:r>
            <a:rPr lang="sl-SI"/>
            <a:t>Povezanost v omrežje (Wi-Fi, Bluetooth, mobilna obrežja)</a:t>
          </a:r>
          <a:endParaRPr lang="en-US"/>
        </a:p>
      </dgm:t>
    </dgm:pt>
    <dgm:pt modelId="{00A6F04E-96B3-4E1C-BF0A-1C8FDE5B96AD}" type="parTrans" cxnId="{D1D9ABF6-8756-40A1-BE01-B68B485EF268}">
      <dgm:prSet/>
      <dgm:spPr/>
      <dgm:t>
        <a:bodyPr/>
        <a:lstStyle/>
        <a:p>
          <a:endParaRPr lang="en-US"/>
        </a:p>
      </dgm:t>
    </dgm:pt>
    <dgm:pt modelId="{932F39AC-EA5A-4186-9D81-BE72BA86C776}" type="sibTrans" cxnId="{D1D9ABF6-8756-40A1-BE01-B68B485EF268}">
      <dgm:prSet/>
      <dgm:spPr/>
      <dgm:t>
        <a:bodyPr/>
        <a:lstStyle/>
        <a:p>
          <a:endParaRPr lang="en-US"/>
        </a:p>
      </dgm:t>
    </dgm:pt>
    <dgm:pt modelId="{4044F436-C44B-469E-AFE1-EC7537806A22}">
      <dgm:prSet/>
      <dgm:spPr/>
      <dgm:t>
        <a:bodyPr/>
        <a:lstStyle/>
        <a:p>
          <a:r>
            <a:rPr lang="sl-SI"/>
            <a:t>Platforme za shrambo, obdelavo in analizo podatkov (Google Cloud)</a:t>
          </a:r>
          <a:endParaRPr lang="en-US"/>
        </a:p>
      </dgm:t>
    </dgm:pt>
    <dgm:pt modelId="{110EF91F-3EB6-4F66-87BE-C0FEACCA9939}" type="parTrans" cxnId="{33B8B973-7224-4946-98EB-3819994DF3AE}">
      <dgm:prSet/>
      <dgm:spPr/>
      <dgm:t>
        <a:bodyPr/>
        <a:lstStyle/>
        <a:p>
          <a:endParaRPr lang="en-US"/>
        </a:p>
      </dgm:t>
    </dgm:pt>
    <dgm:pt modelId="{A9BB437B-A975-414C-B5C7-4E753B6C4B2B}" type="sibTrans" cxnId="{33B8B973-7224-4946-98EB-3819994DF3AE}">
      <dgm:prSet/>
      <dgm:spPr/>
      <dgm:t>
        <a:bodyPr/>
        <a:lstStyle/>
        <a:p>
          <a:endParaRPr lang="en-US"/>
        </a:p>
      </dgm:t>
    </dgm:pt>
    <dgm:pt modelId="{1EEF3FED-1E40-4B80-8E01-5C4B39CE85F8}">
      <dgm:prSet/>
      <dgm:spPr/>
      <dgm:t>
        <a:bodyPr/>
        <a:lstStyle/>
        <a:p>
          <a:r>
            <a:rPr lang="sl-SI"/>
            <a:t>Sistemi za varovanje podatkov (šifriranje, avtentikacija, nadzor dostopa)</a:t>
          </a:r>
          <a:endParaRPr lang="en-US"/>
        </a:p>
      </dgm:t>
    </dgm:pt>
    <dgm:pt modelId="{432D4180-6FEB-43B6-ABA1-97428E221F18}" type="parTrans" cxnId="{593AD453-EBBB-4A4B-A809-162384A9FD97}">
      <dgm:prSet/>
      <dgm:spPr/>
      <dgm:t>
        <a:bodyPr/>
        <a:lstStyle/>
        <a:p>
          <a:endParaRPr lang="en-US"/>
        </a:p>
      </dgm:t>
    </dgm:pt>
    <dgm:pt modelId="{D48689A5-3BAF-4361-A226-4453BB7A1A68}" type="sibTrans" cxnId="{593AD453-EBBB-4A4B-A809-162384A9FD97}">
      <dgm:prSet/>
      <dgm:spPr/>
      <dgm:t>
        <a:bodyPr/>
        <a:lstStyle/>
        <a:p>
          <a:endParaRPr lang="en-US"/>
        </a:p>
      </dgm:t>
    </dgm:pt>
    <dgm:pt modelId="{C19A8E1D-7BAB-4239-A70B-5BE734E40CA3}" type="pres">
      <dgm:prSet presAssocID="{D9F483B7-3AC1-48AB-8C3A-7624F370CCB0}" presName="hierChild1" presStyleCnt="0">
        <dgm:presLayoutVars>
          <dgm:chPref val="1"/>
          <dgm:dir/>
          <dgm:animOne val="branch"/>
          <dgm:animLvl val="lvl"/>
          <dgm:resizeHandles/>
        </dgm:presLayoutVars>
      </dgm:prSet>
      <dgm:spPr/>
    </dgm:pt>
    <dgm:pt modelId="{5FFACE3C-DB76-45D4-A0D8-56823A9C7CD1}" type="pres">
      <dgm:prSet presAssocID="{A9015F06-F354-47E2-AE4B-924A3234429A}" presName="hierRoot1" presStyleCnt="0"/>
      <dgm:spPr/>
    </dgm:pt>
    <dgm:pt modelId="{15CE84B1-5873-4DFB-A683-6DFB11938D31}" type="pres">
      <dgm:prSet presAssocID="{A9015F06-F354-47E2-AE4B-924A3234429A}" presName="composite" presStyleCnt="0"/>
      <dgm:spPr/>
    </dgm:pt>
    <dgm:pt modelId="{5CF37D04-AD15-490C-9E9A-726133029411}" type="pres">
      <dgm:prSet presAssocID="{A9015F06-F354-47E2-AE4B-924A3234429A}" presName="background" presStyleLbl="node0" presStyleIdx="0" presStyleCnt="4"/>
      <dgm:spPr/>
    </dgm:pt>
    <dgm:pt modelId="{C71A137F-05F7-48EF-A0AD-168D1D7EEB2C}" type="pres">
      <dgm:prSet presAssocID="{A9015F06-F354-47E2-AE4B-924A3234429A}" presName="text" presStyleLbl="fgAcc0" presStyleIdx="0" presStyleCnt="4">
        <dgm:presLayoutVars>
          <dgm:chPref val="3"/>
        </dgm:presLayoutVars>
      </dgm:prSet>
      <dgm:spPr/>
    </dgm:pt>
    <dgm:pt modelId="{4924308D-8F99-44EA-95B3-1784D4ECC239}" type="pres">
      <dgm:prSet presAssocID="{A9015F06-F354-47E2-AE4B-924A3234429A}" presName="hierChild2" presStyleCnt="0"/>
      <dgm:spPr/>
    </dgm:pt>
    <dgm:pt modelId="{CDE79C12-32EA-458F-80BE-F9A11C2892B4}" type="pres">
      <dgm:prSet presAssocID="{F25B1C67-67AE-4466-9092-269D479A1BD7}" presName="hierRoot1" presStyleCnt="0"/>
      <dgm:spPr/>
    </dgm:pt>
    <dgm:pt modelId="{2FDE6F12-544A-4B25-B462-2ADBA0FBCF79}" type="pres">
      <dgm:prSet presAssocID="{F25B1C67-67AE-4466-9092-269D479A1BD7}" presName="composite" presStyleCnt="0"/>
      <dgm:spPr/>
    </dgm:pt>
    <dgm:pt modelId="{674460FB-738B-49C3-9E17-680EF05663FB}" type="pres">
      <dgm:prSet presAssocID="{F25B1C67-67AE-4466-9092-269D479A1BD7}" presName="background" presStyleLbl="node0" presStyleIdx="1" presStyleCnt="4"/>
      <dgm:spPr/>
    </dgm:pt>
    <dgm:pt modelId="{3B1FF63C-734F-41D7-AFED-3D918B5D1898}" type="pres">
      <dgm:prSet presAssocID="{F25B1C67-67AE-4466-9092-269D479A1BD7}" presName="text" presStyleLbl="fgAcc0" presStyleIdx="1" presStyleCnt="4">
        <dgm:presLayoutVars>
          <dgm:chPref val="3"/>
        </dgm:presLayoutVars>
      </dgm:prSet>
      <dgm:spPr/>
    </dgm:pt>
    <dgm:pt modelId="{1D0D59E1-452C-4637-ADCA-8DC342E99C1F}" type="pres">
      <dgm:prSet presAssocID="{F25B1C67-67AE-4466-9092-269D479A1BD7}" presName="hierChild2" presStyleCnt="0"/>
      <dgm:spPr/>
    </dgm:pt>
    <dgm:pt modelId="{E43B59EF-F581-4321-8114-CC73C52A9453}" type="pres">
      <dgm:prSet presAssocID="{4044F436-C44B-469E-AFE1-EC7537806A22}" presName="hierRoot1" presStyleCnt="0"/>
      <dgm:spPr/>
    </dgm:pt>
    <dgm:pt modelId="{57EB2A34-246B-469D-991D-0D7C12A8A886}" type="pres">
      <dgm:prSet presAssocID="{4044F436-C44B-469E-AFE1-EC7537806A22}" presName="composite" presStyleCnt="0"/>
      <dgm:spPr/>
    </dgm:pt>
    <dgm:pt modelId="{4C290E41-AEA3-41BD-8435-4CA37FF95AAC}" type="pres">
      <dgm:prSet presAssocID="{4044F436-C44B-469E-AFE1-EC7537806A22}" presName="background" presStyleLbl="node0" presStyleIdx="2" presStyleCnt="4"/>
      <dgm:spPr/>
    </dgm:pt>
    <dgm:pt modelId="{FA8AED0A-0EA7-409D-BFBD-7D5C949D294C}" type="pres">
      <dgm:prSet presAssocID="{4044F436-C44B-469E-AFE1-EC7537806A22}" presName="text" presStyleLbl="fgAcc0" presStyleIdx="2" presStyleCnt="4">
        <dgm:presLayoutVars>
          <dgm:chPref val="3"/>
        </dgm:presLayoutVars>
      </dgm:prSet>
      <dgm:spPr/>
    </dgm:pt>
    <dgm:pt modelId="{7A88401F-6B79-45E5-8DD3-6D2719A78590}" type="pres">
      <dgm:prSet presAssocID="{4044F436-C44B-469E-AFE1-EC7537806A22}" presName="hierChild2" presStyleCnt="0"/>
      <dgm:spPr/>
    </dgm:pt>
    <dgm:pt modelId="{9F5F2E96-5344-4609-8B97-1996DAC913FB}" type="pres">
      <dgm:prSet presAssocID="{1EEF3FED-1E40-4B80-8E01-5C4B39CE85F8}" presName="hierRoot1" presStyleCnt="0"/>
      <dgm:spPr/>
    </dgm:pt>
    <dgm:pt modelId="{8F8C976A-8A6F-4D1F-BBD4-841A2E510919}" type="pres">
      <dgm:prSet presAssocID="{1EEF3FED-1E40-4B80-8E01-5C4B39CE85F8}" presName="composite" presStyleCnt="0"/>
      <dgm:spPr/>
    </dgm:pt>
    <dgm:pt modelId="{C0293F8D-0504-411F-8E0D-D9CA7BDFFF4E}" type="pres">
      <dgm:prSet presAssocID="{1EEF3FED-1E40-4B80-8E01-5C4B39CE85F8}" presName="background" presStyleLbl="node0" presStyleIdx="3" presStyleCnt="4"/>
      <dgm:spPr/>
    </dgm:pt>
    <dgm:pt modelId="{3AC443B1-B587-4562-ADF7-383729EAEA3A}" type="pres">
      <dgm:prSet presAssocID="{1EEF3FED-1E40-4B80-8E01-5C4B39CE85F8}" presName="text" presStyleLbl="fgAcc0" presStyleIdx="3" presStyleCnt="4">
        <dgm:presLayoutVars>
          <dgm:chPref val="3"/>
        </dgm:presLayoutVars>
      </dgm:prSet>
      <dgm:spPr/>
    </dgm:pt>
    <dgm:pt modelId="{7CD8D6AD-5DD3-4511-BA1A-686815319A8F}" type="pres">
      <dgm:prSet presAssocID="{1EEF3FED-1E40-4B80-8E01-5C4B39CE85F8}" presName="hierChild2" presStyleCnt="0"/>
      <dgm:spPr/>
    </dgm:pt>
  </dgm:ptLst>
  <dgm:cxnLst>
    <dgm:cxn modelId="{33B8B973-7224-4946-98EB-3819994DF3AE}" srcId="{D9F483B7-3AC1-48AB-8C3A-7624F370CCB0}" destId="{4044F436-C44B-469E-AFE1-EC7537806A22}" srcOrd="2" destOrd="0" parTransId="{110EF91F-3EB6-4F66-87BE-C0FEACCA9939}" sibTransId="{A9BB437B-A975-414C-B5C7-4E753B6C4B2B}"/>
    <dgm:cxn modelId="{593AD453-EBBB-4A4B-A809-162384A9FD97}" srcId="{D9F483B7-3AC1-48AB-8C3A-7624F370CCB0}" destId="{1EEF3FED-1E40-4B80-8E01-5C4B39CE85F8}" srcOrd="3" destOrd="0" parTransId="{432D4180-6FEB-43B6-ABA1-97428E221F18}" sibTransId="{D48689A5-3BAF-4361-A226-4453BB7A1A68}"/>
    <dgm:cxn modelId="{35080277-5AF3-4DE2-B696-FEAB8AD3390A}" type="presOf" srcId="{F25B1C67-67AE-4466-9092-269D479A1BD7}" destId="{3B1FF63C-734F-41D7-AFED-3D918B5D1898}" srcOrd="0" destOrd="0" presId="urn:microsoft.com/office/officeart/2005/8/layout/hierarchy1"/>
    <dgm:cxn modelId="{CDA9C858-9B9B-4589-8415-E237A70BBF4D}" type="presOf" srcId="{1EEF3FED-1E40-4B80-8E01-5C4B39CE85F8}" destId="{3AC443B1-B587-4562-ADF7-383729EAEA3A}" srcOrd="0" destOrd="0" presId="urn:microsoft.com/office/officeart/2005/8/layout/hierarchy1"/>
    <dgm:cxn modelId="{3C01CCA3-6839-451F-B0B8-E8DFAC4E276D}" type="presOf" srcId="{D9F483B7-3AC1-48AB-8C3A-7624F370CCB0}" destId="{C19A8E1D-7BAB-4239-A70B-5BE734E40CA3}" srcOrd="0" destOrd="0" presId="urn:microsoft.com/office/officeart/2005/8/layout/hierarchy1"/>
    <dgm:cxn modelId="{FE8BEDCC-9DC1-4E00-8F22-C50AB668AF55}" type="presOf" srcId="{A9015F06-F354-47E2-AE4B-924A3234429A}" destId="{C71A137F-05F7-48EF-A0AD-168D1D7EEB2C}" srcOrd="0" destOrd="0" presId="urn:microsoft.com/office/officeart/2005/8/layout/hierarchy1"/>
    <dgm:cxn modelId="{BD16F3D1-0B85-4BDC-8A81-76561B836DBA}" type="presOf" srcId="{4044F436-C44B-469E-AFE1-EC7537806A22}" destId="{FA8AED0A-0EA7-409D-BFBD-7D5C949D294C}" srcOrd="0" destOrd="0" presId="urn:microsoft.com/office/officeart/2005/8/layout/hierarchy1"/>
    <dgm:cxn modelId="{F1F1ECED-5456-48C6-AED0-9421DB86F652}" srcId="{D9F483B7-3AC1-48AB-8C3A-7624F370CCB0}" destId="{A9015F06-F354-47E2-AE4B-924A3234429A}" srcOrd="0" destOrd="0" parTransId="{6BDEACB8-37CE-44C6-AAD5-8568F380EE2F}" sibTransId="{013549D8-45C3-4CA8-9858-BECDCC147C8D}"/>
    <dgm:cxn modelId="{D1D9ABF6-8756-40A1-BE01-B68B485EF268}" srcId="{D9F483B7-3AC1-48AB-8C3A-7624F370CCB0}" destId="{F25B1C67-67AE-4466-9092-269D479A1BD7}" srcOrd="1" destOrd="0" parTransId="{00A6F04E-96B3-4E1C-BF0A-1C8FDE5B96AD}" sibTransId="{932F39AC-EA5A-4186-9D81-BE72BA86C776}"/>
    <dgm:cxn modelId="{23A74829-9036-45E1-A5DB-3447BF5EF6D6}" type="presParOf" srcId="{C19A8E1D-7BAB-4239-A70B-5BE734E40CA3}" destId="{5FFACE3C-DB76-45D4-A0D8-56823A9C7CD1}" srcOrd="0" destOrd="0" presId="urn:microsoft.com/office/officeart/2005/8/layout/hierarchy1"/>
    <dgm:cxn modelId="{6EC32A13-109F-417A-BA77-B40ED624461D}" type="presParOf" srcId="{5FFACE3C-DB76-45D4-A0D8-56823A9C7CD1}" destId="{15CE84B1-5873-4DFB-A683-6DFB11938D31}" srcOrd="0" destOrd="0" presId="urn:microsoft.com/office/officeart/2005/8/layout/hierarchy1"/>
    <dgm:cxn modelId="{5F44CF2C-531E-48A6-9E6D-6B23BEEE743A}" type="presParOf" srcId="{15CE84B1-5873-4DFB-A683-6DFB11938D31}" destId="{5CF37D04-AD15-490C-9E9A-726133029411}" srcOrd="0" destOrd="0" presId="urn:microsoft.com/office/officeart/2005/8/layout/hierarchy1"/>
    <dgm:cxn modelId="{94F25D07-7C32-4F8B-BA1B-7A4776BF7B96}" type="presParOf" srcId="{15CE84B1-5873-4DFB-A683-6DFB11938D31}" destId="{C71A137F-05F7-48EF-A0AD-168D1D7EEB2C}" srcOrd="1" destOrd="0" presId="urn:microsoft.com/office/officeart/2005/8/layout/hierarchy1"/>
    <dgm:cxn modelId="{9984D85A-4D1B-4728-AE26-711A530A9D6D}" type="presParOf" srcId="{5FFACE3C-DB76-45D4-A0D8-56823A9C7CD1}" destId="{4924308D-8F99-44EA-95B3-1784D4ECC239}" srcOrd="1" destOrd="0" presId="urn:microsoft.com/office/officeart/2005/8/layout/hierarchy1"/>
    <dgm:cxn modelId="{EE4430ED-5343-4D35-917A-5F63225FB489}" type="presParOf" srcId="{C19A8E1D-7BAB-4239-A70B-5BE734E40CA3}" destId="{CDE79C12-32EA-458F-80BE-F9A11C2892B4}" srcOrd="1" destOrd="0" presId="urn:microsoft.com/office/officeart/2005/8/layout/hierarchy1"/>
    <dgm:cxn modelId="{237AF9B6-E5A4-40B2-B9A9-823382C067C1}" type="presParOf" srcId="{CDE79C12-32EA-458F-80BE-F9A11C2892B4}" destId="{2FDE6F12-544A-4B25-B462-2ADBA0FBCF79}" srcOrd="0" destOrd="0" presId="urn:microsoft.com/office/officeart/2005/8/layout/hierarchy1"/>
    <dgm:cxn modelId="{0928CD32-CA7D-4BC7-9A42-F2499F9117F6}" type="presParOf" srcId="{2FDE6F12-544A-4B25-B462-2ADBA0FBCF79}" destId="{674460FB-738B-49C3-9E17-680EF05663FB}" srcOrd="0" destOrd="0" presId="urn:microsoft.com/office/officeart/2005/8/layout/hierarchy1"/>
    <dgm:cxn modelId="{4E799845-0696-485A-B396-1D0B26A60082}" type="presParOf" srcId="{2FDE6F12-544A-4B25-B462-2ADBA0FBCF79}" destId="{3B1FF63C-734F-41D7-AFED-3D918B5D1898}" srcOrd="1" destOrd="0" presId="urn:microsoft.com/office/officeart/2005/8/layout/hierarchy1"/>
    <dgm:cxn modelId="{F1D11E46-D835-4685-8817-F76B85BB5FC5}" type="presParOf" srcId="{CDE79C12-32EA-458F-80BE-F9A11C2892B4}" destId="{1D0D59E1-452C-4637-ADCA-8DC342E99C1F}" srcOrd="1" destOrd="0" presId="urn:microsoft.com/office/officeart/2005/8/layout/hierarchy1"/>
    <dgm:cxn modelId="{90914662-D648-4D7F-A4CE-CC2DDF956935}" type="presParOf" srcId="{C19A8E1D-7BAB-4239-A70B-5BE734E40CA3}" destId="{E43B59EF-F581-4321-8114-CC73C52A9453}" srcOrd="2" destOrd="0" presId="urn:microsoft.com/office/officeart/2005/8/layout/hierarchy1"/>
    <dgm:cxn modelId="{145A42D4-5AE5-411E-845B-82E696725DDE}" type="presParOf" srcId="{E43B59EF-F581-4321-8114-CC73C52A9453}" destId="{57EB2A34-246B-469D-991D-0D7C12A8A886}" srcOrd="0" destOrd="0" presId="urn:microsoft.com/office/officeart/2005/8/layout/hierarchy1"/>
    <dgm:cxn modelId="{2609DA2A-5EF9-4108-A850-54C325E444CD}" type="presParOf" srcId="{57EB2A34-246B-469D-991D-0D7C12A8A886}" destId="{4C290E41-AEA3-41BD-8435-4CA37FF95AAC}" srcOrd="0" destOrd="0" presId="urn:microsoft.com/office/officeart/2005/8/layout/hierarchy1"/>
    <dgm:cxn modelId="{3AF11C52-3D22-45BE-899E-DDF046826F1B}" type="presParOf" srcId="{57EB2A34-246B-469D-991D-0D7C12A8A886}" destId="{FA8AED0A-0EA7-409D-BFBD-7D5C949D294C}" srcOrd="1" destOrd="0" presId="urn:microsoft.com/office/officeart/2005/8/layout/hierarchy1"/>
    <dgm:cxn modelId="{1F67A0FD-FFA6-42A0-8743-58264E94B4BD}" type="presParOf" srcId="{E43B59EF-F581-4321-8114-CC73C52A9453}" destId="{7A88401F-6B79-45E5-8DD3-6D2719A78590}" srcOrd="1" destOrd="0" presId="urn:microsoft.com/office/officeart/2005/8/layout/hierarchy1"/>
    <dgm:cxn modelId="{F57F81DB-D499-4226-826B-725E8C621912}" type="presParOf" srcId="{C19A8E1D-7BAB-4239-A70B-5BE734E40CA3}" destId="{9F5F2E96-5344-4609-8B97-1996DAC913FB}" srcOrd="3" destOrd="0" presId="urn:microsoft.com/office/officeart/2005/8/layout/hierarchy1"/>
    <dgm:cxn modelId="{E21406D7-5E4F-41E6-9D3C-B0BBE75BE494}" type="presParOf" srcId="{9F5F2E96-5344-4609-8B97-1996DAC913FB}" destId="{8F8C976A-8A6F-4D1F-BBD4-841A2E510919}" srcOrd="0" destOrd="0" presId="urn:microsoft.com/office/officeart/2005/8/layout/hierarchy1"/>
    <dgm:cxn modelId="{D4B50ADD-DF38-4713-9310-36B6EF25979C}" type="presParOf" srcId="{8F8C976A-8A6F-4D1F-BBD4-841A2E510919}" destId="{C0293F8D-0504-411F-8E0D-D9CA7BDFFF4E}" srcOrd="0" destOrd="0" presId="urn:microsoft.com/office/officeart/2005/8/layout/hierarchy1"/>
    <dgm:cxn modelId="{10CE0F3F-E79B-403B-BB69-052219AE6C38}" type="presParOf" srcId="{8F8C976A-8A6F-4D1F-BBD4-841A2E510919}" destId="{3AC443B1-B587-4562-ADF7-383729EAEA3A}" srcOrd="1" destOrd="0" presId="urn:microsoft.com/office/officeart/2005/8/layout/hierarchy1"/>
    <dgm:cxn modelId="{01967A1D-C9FD-4B10-B117-CD800CB440D8}" type="presParOf" srcId="{9F5F2E96-5344-4609-8B97-1996DAC913FB}" destId="{7CD8D6AD-5DD3-4511-BA1A-686815319A8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497F4-C844-485A-B67B-953E64CA96FD}">
      <dsp:nvSpPr>
        <dsp:cNvPr id="0" name=""/>
        <dsp:cNvSpPr/>
      </dsp:nvSpPr>
      <dsp:spPr>
        <a:xfrm>
          <a:off x="0" y="568"/>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5EB067-6928-413F-BE1D-5F9D002B41B8}">
      <dsp:nvSpPr>
        <dsp:cNvPr id="0" name=""/>
        <dsp:cNvSpPr/>
      </dsp:nvSpPr>
      <dsp:spPr>
        <a:xfrm>
          <a:off x="0" y="568"/>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1" i="0" kern="1200" baseline="0"/>
            <a:t>Kaj pomeni</a:t>
          </a:r>
          <a:r>
            <a:rPr lang="sl-SI" sz="1600" b="0" i="0" kern="1200" baseline="0"/>
            <a:t>: Kolikokrat na sekundo je zvok "vzorčen" pri digitalizaciji.</a:t>
          </a:r>
          <a:endParaRPr lang="en-US" sz="1600" kern="1200"/>
        </a:p>
      </dsp:txBody>
      <dsp:txXfrm>
        <a:off x="0" y="568"/>
        <a:ext cx="6649259" cy="465586"/>
      </dsp:txXfrm>
    </dsp:sp>
    <dsp:sp modelId="{834076B3-905C-40F2-B103-F298375DDE97}">
      <dsp:nvSpPr>
        <dsp:cNvPr id="0" name=""/>
        <dsp:cNvSpPr/>
      </dsp:nvSpPr>
      <dsp:spPr>
        <a:xfrm>
          <a:off x="0" y="466155"/>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3FC67-065C-48B6-9893-60E03CD2E40D}">
      <dsp:nvSpPr>
        <dsp:cNvPr id="0" name=""/>
        <dsp:cNvSpPr/>
      </dsp:nvSpPr>
      <dsp:spPr>
        <a:xfrm>
          <a:off x="0" y="466155"/>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1" i="0" kern="1200" baseline="0"/>
            <a:t>Enota</a:t>
          </a:r>
          <a:r>
            <a:rPr lang="sl-SI" sz="1600" b="0" i="0" kern="1200" baseline="0"/>
            <a:t>: hertz (Hz) ali kiloherci (kHz).</a:t>
          </a:r>
          <a:endParaRPr lang="en-US" sz="1600" kern="1200"/>
        </a:p>
      </dsp:txBody>
      <dsp:txXfrm>
        <a:off x="0" y="466155"/>
        <a:ext cx="6649259" cy="465586"/>
      </dsp:txXfrm>
    </dsp:sp>
    <dsp:sp modelId="{2F7EB30F-CE93-4D29-97E2-B02D5BFD96FA}">
      <dsp:nvSpPr>
        <dsp:cNvPr id="0" name=""/>
        <dsp:cNvSpPr/>
      </dsp:nvSpPr>
      <dsp:spPr>
        <a:xfrm>
          <a:off x="0" y="93174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5B1C33-CD6A-41C9-9031-911DBA9260DD}">
      <dsp:nvSpPr>
        <dsp:cNvPr id="0" name=""/>
        <dsp:cNvSpPr/>
      </dsp:nvSpPr>
      <dsp:spPr>
        <a:xfrm>
          <a:off x="0" y="931741"/>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1" i="0" kern="1200" baseline="0"/>
            <a:t>Običajne vrednosti</a:t>
          </a:r>
          <a:r>
            <a:rPr lang="sl-SI" sz="1600" b="0" i="0" kern="1200" baseline="0"/>
            <a:t>:</a:t>
          </a:r>
          <a:endParaRPr lang="en-US" sz="1600" kern="1200"/>
        </a:p>
      </dsp:txBody>
      <dsp:txXfrm>
        <a:off x="0" y="931741"/>
        <a:ext cx="6649259" cy="465586"/>
      </dsp:txXfrm>
    </dsp:sp>
    <dsp:sp modelId="{9193E9A3-1105-452D-BB7E-DA553C498BC7}">
      <dsp:nvSpPr>
        <dsp:cNvPr id="0" name=""/>
        <dsp:cNvSpPr/>
      </dsp:nvSpPr>
      <dsp:spPr>
        <a:xfrm>
          <a:off x="0" y="1397328"/>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A90E69-DC3C-47CB-8385-14B87E076565}">
      <dsp:nvSpPr>
        <dsp:cNvPr id="0" name=""/>
        <dsp:cNvSpPr/>
      </dsp:nvSpPr>
      <dsp:spPr>
        <a:xfrm>
          <a:off x="0" y="1397328"/>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1" i="0" kern="1200" baseline="0"/>
            <a:t>44.1 kHz</a:t>
          </a:r>
          <a:r>
            <a:rPr lang="sl-SI" sz="1600" b="0" i="0" kern="1200" baseline="0"/>
            <a:t> – standard za CD kakovost (najpogostejši za glasbo).</a:t>
          </a:r>
          <a:endParaRPr lang="en-US" sz="1600" kern="1200"/>
        </a:p>
      </dsp:txBody>
      <dsp:txXfrm>
        <a:off x="0" y="1397328"/>
        <a:ext cx="6649259" cy="465586"/>
      </dsp:txXfrm>
    </dsp:sp>
    <dsp:sp modelId="{A0A7ADD8-48CD-4C15-8648-35A3FBDB7B55}">
      <dsp:nvSpPr>
        <dsp:cNvPr id="0" name=""/>
        <dsp:cNvSpPr/>
      </dsp:nvSpPr>
      <dsp:spPr>
        <a:xfrm>
          <a:off x="0" y="1862914"/>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876E3-48FE-4331-AB9E-57274D3859A7}">
      <dsp:nvSpPr>
        <dsp:cNvPr id="0" name=""/>
        <dsp:cNvSpPr/>
      </dsp:nvSpPr>
      <dsp:spPr>
        <a:xfrm>
          <a:off x="0" y="1862914"/>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1" i="0" kern="1200" baseline="0"/>
            <a:t>48 kHz</a:t>
          </a:r>
          <a:r>
            <a:rPr lang="sl-SI" sz="1600" b="0" i="0" kern="1200" baseline="0"/>
            <a:t> – standard za video produkcijo.</a:t>
          </a:r>
          <a:endParaRPr lang="en-US" sz="1600" kern="1200"/>
        </a:p>
      </dsp:txBody>
      <dsp:txXfrm>
        <a:off x="0" y="1862914"/>
        <a:ext cx="6649259" cy="465586"/>
      </dsp:txXfrm>
    </dsp:sp>
    <dsp:sp modelId="{F7C3A090-D753-43F0-BE06-88ADD445CDA8}">
      <dsp:nvSpPr>
        <dsp:cNvPr id="0" name=""/>
        <dsp:cNvSpPr/>
      </dsp:nvSpPr>
      <dsp:spPr>
        <a:xfrm>
          <a:off x="0" y="232850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74E96-F1D8-4707-BB87-ADB16C5D9D4D}">
      <dsp:nvSpPr>
        <dsp:cNvPr id="0" name=""/>
        <dsp:cNvSpPr/>
      </dsp:nvSpPr>
      <dsp:spPr>
        <a:xfrm>
          <a:off x="0" y="2328501"/>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1" i="0" kern="1200" baseline="0"/>
            <a:t>96 kHz ali 192 kHz</a:t>
          </a:r>
          <a:r>
            <a:rPr lang="sl-SI" sz="1600" b="0" i="0" kern="1200" baseline="0"/>
            <a:t> – za visoko kakovost v profesionalnem snemanju.</a:t>
          </a:r>
          <a:endParaRPr lang="en-US" sz="1600" kern="1200"/>
        </a:p>
      </dsp:txBody>
      <dsp:txXfrm>
        <a:off x="0" y="2328501"/>
        <a:ext cx="6649259" cy="465586"/>
      </dsp:txXfrm>
    </dsp:sp>
    <dsp:sp modelId="{5DF8F31D-DA59-4F44-97D4-548C8C6FFAE9}">
      <dsp:nvSpPr>
        <dsp:cNvPr id="0" name=""/>
        <dsp:cNvSpPr/>
      </dsp:nvSpPr>
      <dsp:spPr>
        <a:xfrm>
          <a:off x="0" y="2794088"/>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E7EA91-8B19-4159-B1F5-FE09B83B14B0}">
      <dsp:nvSpPr>
        <dsp:cNvPr id="0" name=""/>
        <dsp:cNvSpPr/>
      </dsp:nvSpPr>
      <dsp:spPr>
        <a:xfrm>
          <a:off x="0" y="2794088"/>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1" i="0" kern="1200" baseline="0" dirty="0"/>
            <a:t>Višji sample rate</a:t>
          </a:r>
          <a:r>
            <a:rPr lang="sl-SI" sz="1600" b="0" i="0" kern="1200" baseline="0" dirty="0"/>
            <a:t> pomeni:</a:t>
          </a:r>
          <a:endParaRPr lang="en-US" sz="1600" kern="1200" dirty="0"/>
        </a:p>
      </dsp:txBody>
      <dsp:txXfrm>
        <a:off x="0" y="2794088"/>
        <a:ext cx="6649259" cy="465586"/>
      </dsp:txXfrm>
    </dsp:sp>
    <dsp:sp modelId="{AA41D234-AB1C-4609-B26E-403E25AD7A44}">
      <dsp:nvSpPr>
        <dsp:cNvPr id="0" name=""/>
        <dsp:cNvSpPr/>
      </dsp:nvSpPr>
      <dsp:spPr>
        <a:xfrm>
          <a:off x="0" y="3259674"/>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9A1E96-8AF5-4751-ACDB-8BC09705B787}">
      <dsp:nvSpPr>
        <dsp:cNvPr id="0" name=""/>
        <dsp:cNvSpPr/>
      </dsp:nvSpPr>
      <dsp:spPr>
        <a:xfrm>
          <a:off x="0" y="3259674"/>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0" i="0" kern="1200" baseline="0"/>
            <a:t>boljši zajem visokih frekvenc (teoretično).</a:t>
          </a:r>
          <a:endParaRPr lang="en-US" sz="1600" kern="1200"/>
        </a:p>
      </dsp:txBody>
      <dsp:txXfrm>
        <a:off x="0" y="3259674"/>
        <a:ext cx="6649259" cy="465586"/>
      </dsp:txXfrm>
    </dsp:sp>
    <dsp:sp modelId="{3BA687D3-A60A-4BE0-A9A4-B05646D78BB9}">
      <dsp:nvSpPr>
        <dsp:cNvPr id="0" name=""/>
        <dsp:cNvSpPr/>
      </dsp:nvSpPr>
      <dsp:spPr>
        <a:xfrm>
          <a:off x="0" y="372526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AA653-A0F2-4BCB-A2E5-D0E7E2E8EDFC}">
      <dsp:nvSpPr>
        <dsp:cNvPr id="0" name=""/>
        <dsp:cNvSpPr/>
      </dsp:nvSpPr>
      <dsp:spPr>
        <a:xfrm>
          <a:off x="0" y="3725261"/>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0" i="0" kern="1200" baseline="0"/>
            <a:t>večja velikost datotek.</a:t>
          </a:r>
          <a:endParaRPr lang="en-US" sz="1600" kern="1200"/>
        </a:p>
      </dsp:txBody>
      <dsp:txXfrm>
        <a:off x="0" y="3725261"/>
        <a:ext cx="6649259" cy="465586"/>
      </dsp:txXfrm>
    </dsp:sp>
    <dsp:sp modelId="{BE5F6DC2-551F-4E4C-B1C3-C6D04B06C342}">
      <dsp:nvSpPr>
        <dsp:cNvPr id="0" name=""/>
        <dsp:cNvSpPr/>
      </dsp:nvSpPr>
      <dsp:spPr>
        <a:xfrm>
          <a:off x="0" y="4190847"/>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8FB8C-0D6D-4D6F-8561-AE3634B9F85B}">
      <dsp:nvSpPr>
        <dsp:cNvPr id="0" name=""/>
        <dsp:cNvSpPr/>
      </dsp:nvSpPr>
      <dsp:spPr>
        <a:xfrm>
          <a:off x="0" y="4190847"/>
          <a:ext cx="6649259" cy="46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sl-SI" sz="1600" b="0" i="0" kern="1200" baseline="0"/>
            <a:t>pogosto neopazna razlika za človeško uho nad 44.1 kHz.</a:t>
          </a:r>
          <a:endParaRPr lang="en-US" sz="1600" kern="1200"/>
        </a:p>
      </dsp:txBody>
      <dsp:txXfrm>
        <a:off x="0" y="4190847"/>
        <a:ext cx="6649259" cy="465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B1D19-6CDC-4422-900D-8917C6E8D49E}">
      <dsp:nvSpPr>
        <dsp:cNvPr id="0" name=""/>
        <dsp:cNvSpPr/>
      </dsp:nvSpPr>
      <dsp:spPr>
        <a:xfrm>
          <a:off x="0" y="644"/>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2CED74-84BC-43EB-8CA9-61FB28F8B78B}">
      <dsp:nvSpPr>
        <dsp:cNvPr id="0" name=""/>
        <dsp:cNvSpPr/>
      </dsp:nvSpPr>
      <dsp:spPr>
        <a:xfrm>
          <a:off x="0" y="644"/>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b="1" kern="1200" dirty="0"/>
            <a:t>Kaj pomeni?</a:t>
          </a:r>
          <a:endParaRPr lang="en-US" sz="1500" b="1" kern="1200" dirty="0"/>
        </a:p>
      </dsp:txBody>
      <dsp:txXfrm>
        <a:off x="0" y="644"/>
        <a:ext cx="6649259" cy="586047"/>
      </dsp:txXfrm>
    </dsp:sp>
    <dsp:sp modelId="{3E564487-B22C-4605-86AB-05179A689DCA}">
      <dsp:nvSpPr>
        <dsp:cNvPr id="0" name=""/>
        <dsp:cNvSpPr/>
      </dsp:nvSpPr>
      <dsp:spPr>
        <a:xfrm>
          <a:off x="0" y="58669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E202D3-9659-4460-AC66-1EEA3FA8EA96}">
      <dsp:nvSpPr>
        <dsp:cNvPr id="0" name=""/>
        <dsp:cNvSpPr/>
      </dsp:nvSpPr>
      <dsp:spPr>
        <a:xfrm>
          <a:off x="0" y="586691"/>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kern="1200" dirty="0"/>
            <a:t>Določa natančnost vsakega vzorca (sample) pri digitalizaciji zvoka.</a:t>
          </a:r>
          <a:endParaRPr lang="en-US" sz="1500" kern="1200" dirty="0"/>
        </a:p>
      </dsp:txBody>
      <dsp:txXfrm>
        <a:off x="0" y="586691"/>
        <a:ext cx="6649259" cy="586047"/>
      </dsp:txXfrm>
    </dsp:sp>
    <dsp:sp modelId="{1F12E190-9233-4EFA-A976-8CAA6A86F9AD}">
      <dsp:nvSpPr>
        <dsp:cNvPr id="0" name=""/>
        <dsp:cNvSpPr/>
      </dsp:nvSpPr>
      <dsp:spPr>
        <a:xfrm>
          <a:off x="0" y="1172738"/>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0F2E2-78C8-4A15-8B84-18E6EDC81EC6}">
      <dsp:nvSpPr>
        <dsp:cNvPr id="0" name=""/>
        <dsp:cNvSpPr/>
      </dsp:nvSpPr>
      <dsp:spPr>
        <a:xfrm>
          <a:off x="0" y="1172738"/>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kern="1200"/>
            <a:t>Pove, koliko amplitudnih nivojev lahko sistem zajame za vsak vzorec.</a:t>
          </a:r>
          <a:endParaRPr lang="en-US" sz="1500" kern="1200"/>
        </a:p>
      </dsp:txBody>
      <dsp:txXfrm>
        <a:off x="0" y="1172738"/>
        <a:ext cx="6649259" cy="586047"/>
      </dsp:txXfrm>
    </dsp:sp>
    <dsp:sp modelId="{96981F22-9875-4707-946D-B5DE6B620637}">
      <dsp:nvSpPr>
        <dsp:cNvPr id="0" name=""/>
        <dsp:cNvSpPr/>
      </dsp:nvSpPr>
      <dsp:spPr>
        <a:xfrm>
          <a:off x="0" y="1758785"/>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F981AE-73B1-4208-84B9-2A9D3810CCC7}">
      <dsp:nvSpPr>
        <dsp:cNvPr id="0" name=""/>
        <dsp:cNvSpPr/>
      </dsp:nvSpPr>
      <dsp:spPr>
        <a:xfrm>
          <a:off x="0" y="1758785"/>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kern="1200"/>
            <a:t>Višja bitna globina pomeni bolj natančno reprodukcijo dinamike (glasnost – tiho do glasno).</a:t>
          </a:r>
          <a:endParaRPr lang="en-US" sz="1500" kern="1200"/>
        </a:p>
      </dsp:txBody>
      <dsp:txXfrm>
        <a:off x="0" y="1758785"/>
        <a:ext cx="6649259" cy="586047"/>
      </dsp:txXfrm>
    </dsp:sp>
    <dsp:sp modelId="{E0A509F8-C0FE-485B-80EB-F160DAC1F36E}">
      <dsp:nvSpPr>
        <dsp:cNvPr id="0" name=""/>
        <dsp:cNvSpPr/>
      </dsp:nvSpPr>
      <dsp:spPr>
        <a:xfrm>
          <a:off x="0" y="2344832"/>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E24F0D-BDCC-4AAE-B6E8-55C13D8C1F30}">
      <dsp:nvSpPr>
        <dsp:cNvPr id="0" name=""/>
        <dsp:cNvSpPr/>
      </dsp:nvSpPr>
      <dsp:spPr>
        <a:xfrm>
          <a:off x="0" y="2344832"/>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b="1" kern="1200" dirty="0"/>
            <a:t>Primeri:</a:t>
          </a:r>
          <a:endParaRPr lang="en-US" sz="1500" b="1" kern="1200" dirty="0"/>
        </a:p>
      </dsp:txBody>
      <dsp:txXfrm>
        <a:off x="0" y="2344832"/>
        <a:ext cx="6649259" cy="586047"/>
      </dsp:txXfrm>
    </dsp:sp>
    <dsp:sp modelId="{91546FC3-D67A-4EA0-BB53-01A5410AF914}">
      <dsp:nvSpPr>
        <dsp:cNvPr id="0" name=""/>
        <dsp:cNvSpPr/>
      </dsp:nvSpPr>
      <dsp:spPr>
        <a:xfrm>
          <a:off x="0" y="2930880"/>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A70D17-CA67-4C45-B73F-2B9F71458599}">
      <dsp:nvSpPr>
        <dsp:cNvPr id="0" name=""/>
        <dsp:cNvSpPr/>
      </dsp:nvSpPr>
      <dsp:spPr>
        <a:xfrm>
          <a:off x="0" y="2930880"/>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kern="1200" dirty="0"/>
            <a:t>16-bit (standard za CD): 65.536 možnih vrednosti (2¹⁶).</a:t>
          </a:r>
          <a:endParaRPr lang="en-US" sz="1500" kern="1200" dirty="0"/>
        </a:p>
      </dsp:txBody>
      <dsp:txXfrm>
        <a:off x="0" y="2930880"/>
        <a:ext cx="6649259" cy="586047"/>
      </dsp:txXfrm>
    </dsp:sp>
    <dsp:sp modelId="{6B2C56A5-2C21-4BB5-9FCB-2466C4542E95}">
      <dsp:nvSpPr>
        <dsp:cNvPr id="0" name=""/>
        <dsp:cNvSpPr/>
      </dsp:nvSpPr>
      <dsp:spPr>
        <a:xfrm>
          <a:off x="0" y="3516927"/>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5484A-8180-47F8-82C6-F9C2EE24F702}">
      <dsp:nvSpPr>
        <dsp:cNvPr id="0" name=""/>
        <dsp:cNvSpPr/>
      </dsp:nvSpPr>
      <dsp:spPr>
        <a:xfrm>
          <a:off x="0" y="3516927"/>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kern="1200" dirty="0"/>
            <a:t>24-bit (profesionalna produkcija): 16.777.216 možnih vrednosti (2²⁴).</a:t>
          </a:r>
          <a:endParaRPr lang="en-US" sz="1500" kern="1200" dirty="0"/>
        </a:p>
      </dsp:txBody>
      <dsp:txXfrm>
        <a:off x="0" y="3516927"/>
        <a:ext cx="6649259" cy="586047"/>
      </dsp:txXfrm>
    </dsp:sp>
    <dsp:sp modelId="{06CAB64E-B14E-4280-957C-289C0100D77A}">
      <dsp:nvSpPr>
        <dsp:cNvPr id="0" name=""/>
        <dsp:cNvSpPr/>
      </dsp:nvSpPr>
      <dsp:spPr>
        <a:xfrm>
          <a:off x="0" y="4102974"/>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EA8AA7-6803-49C5-9A7F-34B3C90FCD74}">
      <dsp:nvSpPr>
        <dsp:cNvPr id="0" name=""/>
        <dsp:cNvSpPr/>
      </dsp:nvSpPr>
      <dsp:spPr>
        <a:xfrm>
          <a:off x="0" y="4102974"/>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kern="1200" dirty="0"/>
            <a:t>32-bit </a:t>
          </a:r>
          <a:r>
            <a:rPr lang="sl-SI" sz="1500" kern="1200" dirty="0" err="1"/>
            <a:t>float</a:t>
          </a:r>
          <a:r>
            <a:rPr lang="sl-SI" sz="1500" kern="1200" dirty="0"/>
            <a:t>: </a:t>
          </a:r>
          <a:r>
            <a:rPr lang="sl-SI" sz="1500" b="1" kern="1200" dirty="0"/>
            <a:t>Razpon vrednosti</a:t>
          </a:r>
          <a:r>
            <a:rPr lang="sl-SI" sz="1500" kern="1200" dirty="0"/>
            <a:t> gre približno od </a:t>
          </a:r>
          <a:r>
            <a:rPr lang="sl-SI" sz="1500" b="1" kern="1200" dirty="0"/>
            <a:t>±1.18 × 10⁻³⁸</a:t>
          </a:r>
          <a:r>
            <a:rPr lang="sl-SI" sz="1500" kern="1200" dirty="0"/>
            <a:t> do </a:t>
          </a:r>
          <a:r>
            <a:rPr lang="sl-SI" sz="1500" b="1" kern="1200" dirty="0"/>
            <a:t>±3.4 × 10³⁸</a:t>
          </a:r>
          <a:endParaRPr lang="en-US" sz="1500" kern="1200" dirty="0"/>
        </a:p>
      </dsp:txBody>
      <dsp:txXfrm>
        <a:off x="0" y="4102974"/>
        <a:ext cx="6649259" cy="586047"/>
      </dsp:txXfrm>
    </dsp:sp>
    <dsp:sp modelId="{7BEBA606-4967-49BD-AFA9-9D2753DD5A3C}">
      <dsp:nvSpPr>
        <dsp:cNvPr id="0" name=""/>
        <dsp:cNvSpPr/>
      </dsp:nvSpPr>
      <dsp:spPr>
        <a:xfrm>
          <a:off x="0" y="468902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C3785C-A2F4-4D85-834D-2A1552F3B0F9}">
      <dsp:nvSpPr>
        <dsp:cNvPr id="0" name=""/>
        <dsp:cNvSpPr/>
      </dsp:nvSpPr>
      <dsp:spPr>
        <a:xfrm>
          <a:off x="0" y="4689021"/>
          <a:ext cx="6649259" cy="58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sl-SI" sz="1500" kern="1200" dirty="0"/>
            <a:t>32-bit </a:t>
          </a:r>
          <a:r>
            <a:rPr lang="sl-SI" sz="1500" kern="1200" dirty="0" err="1"/>
            <a:t>float</a:t>
          </a:r>
          <a:r>
            <a:rPr lang="sl-SI" sz="1500" kern="1200" dirty="0"/>
            <a:t> omogoča "neuničljivo" snemanje – tudi če je signal preglasen, ga lahko popraviš brez popačenja, razen ko … ???</a:t>
          </a:r>
          <a:endParaRPr lang="en-US" sz="1500" kern="1200" dirty="0"/>
        </a:p>
      </dsp:txBody>
      <dsp:txXfrm>
        <a:off x="0" y="4689021"/>
        <a:ext cx="6649259" cy="586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64389-9F45-45D4-A302-73A12A92ED68}">
      <dsp:nvSpPr>
        <dsp:cNvPr id="0" name=""/>
        <dsp:cNvSpPr/>
      </dsp:nvSpPr>
      <dsp:spPr>
        <a:xfrm>
          <a:off x="0" y="0"/>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3502D-029C-4644-828C-9FC8BD3E8C65}">
      <dsp:nvSpPr>
        <dsp:cNvPr id="0" name=""/>
        <dsp:cNvSpPr/>
      </dsp:nvSpPr>
      <dsp:spPr>
        <a:xfrm>
          <a:off x="0" y="0"/>
          <a:ext cx="6649259" cy="116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1" i="0" kern="1200" baseline="0" dirty="0"/>
            <a:t>Sample rate</a:t>
          </a:r>
          <a:r>
            <a:rPr lang="sl-SI" sz="2200" b="0" i="0" kern="1200" baseline="0" dirty="0"/>
            <a:t> vpliva na frekvenčno ločljivost.</a:t>
          </a:r>
          <a:endParaRPr lang="sl-SI" sz="2200" b="1" i="0" kern="1200" baseline="0" dirty="0"/>
        </a:p>
      </dsp:txBody>
      <dsp:txXfrm>
        <a:off x="0" y="0"/>
        <a:ext cx="6649259" cy="1164250"/>
      </dsp:txXfrm>
    </dsp:sp>
    <dsp:sp modelId="{90F43D82-84CC-4FE6-8CC9-2A2813B8159B}">
      <dsp:nvSpPr>
        <dsp:cNvPr id="0" name=""/>
        <dsp:cNvSpPr/>
      </dsp:nvSpPr>
      <dsp:spPr>
        <a:xfrm>
          <a:off x="0" y="1164250"/>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7A4ACF-1CE5-4D31-B14E-975BACE1E086}">
      <dsp:nvSpPr>
        <dsp:cNvPr id="0" name=""/>
        <dsp:cNvSpPr/>
      </dsp:nvSpPr>
      <dsp:spPr>
        <a:xfrm>
          <a:off x="0" y="1164250"/>
          <a:ext cx="6649259" cy="116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1" i="0" kern="1200" baseline="0"/>
            <a:t>Bit depth</a:t>
          </a:r>
          <a:r>
            <a:rPr lang="sl-SI" sz="2200" b="0" i="0" kern="1200" baseline="0"/>
            <a:t> vpliva na količino informacij in posledično kakovost.</a:t>
          </a:r>
          <a:endParaRPr lang="en-US" sz="2200" kern="1200"/>
        </a:p>
      </dsp:txBody>
      <dsp:txXfrm>
        <a:off x="0" y="1164250"/>
        <a:ext cx="6649259" cy="1164250"/>
      </dsp:txXfrm>
    </dsp:sp>
    <dsp:sp modelId="{689A26E1-D969-4D4D-B458-4F1148A28F4A}">
      <dsp:nvSpPr>
        <dsp:cNvPr id="0" name=""/>
        <dsp:cNvSpPr/>
      </dsp:nvSpPr>
      <dsp:spPr>
        <a:xfrm>
          <a:off x="0" y="232850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A8322A-9BFB-4878-85BD-C217F96EE821}">
      <dsp:nvSpPr>
        <dsp:cNvPr id="0" name=""/>
        <dsp:cNvSpPr/>
      </dsp:nvSpPr>
      <dsp:spPr>
        <a:xfrm>
          <a:off x="0" y="2328501"/>
          <a:ext cx="6649259" cy="116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0" i="0" kern="1200" baseline="0" dirty="0"/>
            <a:t>Pri avdio produkciji je priporočljivo snemati pri </a:t>
          </a:r>
          <a:r>
            <a:rPr lang="sl-SI" sz="2200" b="1" i="0" kern="1200" baseline="0" dirty="0"/>
            <a:t>48 kHz / 24-bit</a:t>
          </a:r>
          <a:r>
            <a:rPr lang="sl-SI" sz="2200" b="0" i="0" kern="1200" baseline="0" dirty="0"/>
            <a:t> in nato</a:t>
          </a:r>
          <a:endParaRPr lang="en-US" sz="2200" kern="1200" dirty="0"/>
        </a:p>
      </dsp:txBody>
      <dsp:txXfrm>
        <a:off x="0" y="2328501"/>
        <a:ext cx="6649259" cy="1164250"/>
      </dsp:txXfrm>
    </dsp:sp>
    <dsp:sp modelId="{0C79F090-D231-4EA1-A7A0-6665266E6226}">
      <dsp:nvSpPr>
        <dsp:cNvPr id="0" name=""/>
        <dsp:cNvSpPr/>
      </dsp:nvSpPr>
      <dsp:spPr>
        <a:xfrm>
          <a:off x="0" y="3492752"/>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6C390-682D-4C14-828F-4F268D40AB23}">
      <dsp:nvSpPr>
        <dsp:cNvPr id="0" name=""/>
        <dsp:cNvSpPr/>
      </dsp:nvSpPr>
      <dsp:spPr>
        <a:xfrm>
          <a:off x="0" y="3492752"/>
          <a:ext cx="6649259" cy="116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l-SI" sz="2200" b="0" i="0" kern="1200" baseline="0" dirty="0"/>
            <a:t>izvoziti glede na namen (npr. 44.1 kHz / 16-bit za CD, stisnjen MP3 za splet, 48 kHz / 24-bit za nadaljnjo obdelavo npr. video </a:t>
          </a:r>
          <a:r>
            <a:rPr lang="sl-SI" sz="2200" b="0" i="0" kern="1200" baseline="0" dirty="0" err="1"/>
            <a:t>sync</a:t>
          </a:r>
          <a:r>
            <a:rPr lang="sl-SI" sz="2200" b="0" i="0" kern="1200" baseline="0" dirty="0"/>
            <a:t>).</a:t>
          </a:r>
          <a:endParaRPr lang="en-US" sz="2200" kern="1200" dirty="0"/>
        </a:p>
      </dsp:txBody>
      <dsp:txXfrm>
        <a:off x="0" y="3492752"/>
        <a:ext cx="6649259" cy="1164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64389-9F45-45D4-A302-73A12A92ED68}">
      <dsp:nvSpPr>
        <dsp:cNvPr id="0" name=""/>
        <dsp:cNvSpPr/>
      </dsp:nvSpPr>
      <dsp:spPr>
        <a:xfrm>
          <a:off x="0" y="2273"/>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3502D-029C-4644-828C-9FC8BD3E8C65}">
      <dsp:nvSpPr>
        <dsp:cNvPr id="0" name=""/>
        <dsp:cNvSpPr/>
      </dsp:nvSpPr>
      <dsp:spPr>
        <a:xfrm>
          <a:off x="0" y="2273"/>
          <a:ext cx="6649259" cy="155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l-SI" sz="2600" b="1" i="0" kern="1200" baseline="0" dirty="0"/>
            <a:t>Pomembno!</a:t>
          </a:r>
        </a:p>
      </dsp:txBody>
      <dsp:txXfrm>
        <a:off x="0" y="2273"/>
        <a:ext cx="6649259" cy="1550818"/>
      </dsp:txXfrm>
    </dsp:sp>
    <dsp:sp modelId="{0A4754B1-B814-46BC-A37D-476D75E1E89B}">
      <dsp:nvSpPr>
        <dsp:cNvPr id="0" name=""/>
        <dsp:cNvSpPr/>
      </dsp:nvSpPr>
      <dsp:spPr>
        <a:xfrm>
          <a:off x="0" y="1553092"/>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A7DEF-B66E-4B4C-82B8-D7D4823FD3A6}">
      <dsp:nvSpPr>
        <dsp:cNvPr id="0" name=""/>
        <dsp:cNvSpPr/>
      </dsp:nvSpPr>
      <dsp:spPr>
        <a:xfrm>
          <a:off x="0" y="1553092"/>
          <a:ext cx="6649259" cy="155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l-SI" sz="2600" b="1" i="0" kern="1200" baseline="0" dirty="0"/>
            <a:t>V projektu naj bodo datoteke enakih sample/bit parametrov!</a:t>
          </a:r>
        </a:p>
      </dsp:txBody>
      <dsp:txXfrm>
        <a:off x="0" y="1553092"/>
        <a:ext cx="6649259" cy="1550818"/>
      </dsp:txXfrm>
    </dsp:sp>
    <dsp:sp modelId="{9027FF55-4E79-48D4-AA99-FDC8B670CACC}">
      <dsp:nvSpPr>
        <dsp:cNvPr id="0" name=""/>
        <dsp:cNvSpPr/>
      </dsp:nvSpPr>
      <dsp:spPr>
        <a:xfrm>
          <a:off x="0" y="3103910"/>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93EDE-FA42-4B57-9069-C92E71D562E3}">
      <dsp:nvSpPr>
        <dsp:cNvPr id="0" name=""/>
        <dsp:cNvSpPr/>
      </dsp:nvSpPr>
      <dsp:spPr>
        <a:xfrm>
          <a:off x="0" y="3103910"/>
          <a:ext cx="6649259" cy="155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sl-SI" sz="2600" b="1" i="0" kern="1200" baseline="0" dirty="0"/>
            <a:t>V nasprotnem primeru je potrebno predhodno izvesti pretvorbo datotek.</a:t>
          </a:r>
        </a:p>
        <a:p>
          <a:pPr marL="0" lvl="0" indent="0" algn="l" defTabSz="1155700">
            <a:lnSpc>
              <a:spcPct val="90000"/>
            </a:lnSpc>
            <a:spcBef>
              <a:spcPct val="0"/>
            </a:spcBef>
            <a:spcAft>
              <a:spcPct val="35000"/>
            </a:spcAft>
            <a:buNone/>
          </a:pPr>
          <a:endParaRPr lang="sl-SI" sz="2600" b="1" i="0" kern="1200" baseline="0" dirty="0"/>
        </a:p>
      </dsp:txBody>
      <dsp:txXfrm>
        <a:off x="0" y="3103910"/>
        <a:ext cx="6649259" cy="15508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64389-9F45-45D4-A302-73A12A92ED68}">
      <dsp:nvSpPr>
        <dsp:cNvPr id="0" name=""/>
        <dsp:cNvSpPr/>
      </dsp:nvSpPr>
      <dsp:spPr>
        <a:xfrm>
          <a:off x="0" y="568"/>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3502D-029C-4644-828C-9FC8BD3E8C65}">
      <dsp:nvSpPr>
        <dsp:cNvPr id="0" name=""/>
        <dsp:cNvSpPr/>
      </dsp:nvSpPr>
      <dsp:spPr>
        <a:xfrm>
          <a:off x="0" y="568"/>
          <a:ext cx="6649259" cy="9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l-SI" sz="2000" kern="1200" dirty="0"/>
            <a:t>Različni </a:t>
          </a:r>
          <a:r>
            <a:rPr lang="sl-SI" sz="2000" b="1" kern="1200" dirty="0"/>
            <a:t>sample rate</a:t>
          </a:r>
          <a:r>
            <a:rPr lang="sl-SI" sz="2000" kern="1200" dirty="0"/>
            <a:t> (npr. 44.1 kHz in 48 kHz) - </a:t>
          </a:r>
          <a:r>
            <a:rPr lang="sl-SI" sz="2000" kern="1200" dirty="0">
              <a:solidFill>
                <a:srgbClr val="FF0000"/>
              </a:solidFill>
            </a:rPr>
            <a:t>Pretvori vse v </a:t>
          </a:r>
          <a:r>
            <a:rPr lang="sl-SI" sz="2000" b="1" kern="1200" dirty="0">
              <a:solidFill>
                <a:srgbClr val="FF0000"/>
              </a:solidFill>
            </a:rPr>
            <a:t>48 kHz</a:t>
          </a:r>
          <a:endParaRPr lang="sl-SI" sz="2000" b="1" i="0" kern="1200" baseline="0" dirty="0">
            <a:solidFill>
              <a:srgbClr val="FF0000"/>
            </a:solidFill>
          </a:endParaRPr>
        </a:p>
      </dsp:txBody>
      <dsp:txXfrm>
        <a:off x="0" y="568"/>
        <a:ext cx="6649259" cy="931173"/>
      </dsp:txXfrm>
    </dsp:sp>
    <dsp:sp modelId="{FE38467B-4D42-47C4-86BD-FDE2A11B02A8}">
      <dsp:nvSpPr>
        <dsp:cNvPr id="0" name=""/>
        <dsp:cNvSpPr/>
      </dsp:nvSpPr>
      <dsp:spPr>
        <a:xfrm>
          <a:off x="0" y="93174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5CC0A-3DB6-4A17-8FD4-7890C1A5A749}">
      <dsp:nvSpPr>
        <dsp:cNvPr id="0" name=""/>
        <dsp:cNvSpPr/>
      </dsp:nvSpPr>
      <dsp:spPr>
        <a:xfrm>
          <a:off x="0" y="931741"/>
          <a:ext cx="6649259" cy="9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l-SI" sz="2000" kern="1200" dirty="0"/>
            <a:t>Različni </a:t>
          </a:r>
          <a:r>
            <a:rPr lang="sl-SI" sz="2000" b="1" kern="1200" dirty="0"/>
            <a:t>frame rate</a:t>
          </a:r>
          <a:r>
            <a:rPr lang="sl-SI" sz="2000" kern="1200" dirty="0"/>
            <a:t> (npr. 24 fps in 30 fps) - </a:t>
          </a:r>
          <a:r>
            <a:rPr lang="sl-SI" sz="2000" kern="1200" dirty="0">
              <a:solidFill>
                <a:srgbClr val="FF0000"/>
              </a:solidFill>
            </a:rPr>
            <a:t>Pretvori vse v </a:t>
          </a:r>
          <a:r>
            <a:rPr lang="sl-SI" sz="2000" b="1" kern="1200" dirty="0">
              <a:solidFill>
                <a:srgbClr val="FF0000"/>
              </a:solidFill>
            </a:rPr>
            <a:t>enoten frame rate</a:t>
          </a:r>
          <a:r>
            <a:rPr lang="sl-SI" sz="2000" kern="1200" dirty="0">
              <a:solidFill>
                <a:srgbClr val="FF0000"/>
              </a:solidFill>
            </a:rPr>
            <a:t> </a:t>
          </a:r>
          <a:r>
            <a:rPr lang="sl-SI" sz="2000" kern="1200" dirty="0"/>
            <a:t>s programom kot je Media Encoder.</a:t>
          </a:r>
          <a:endParaRPr lang="sl-SI" sz="2000" b="1" i="0" kern="1200" baseline="0" dirty="0"/>
        </a:p>
      </dsp:txBody>
      <dsp:txXfrm>
        <a:off x="0" y="931741"/>
        <a:ext cx="6649259" cy="931173"/>
      </dsp:txXfrm>
    </dsp:sp>
    <dsp:sp modelId="{820D5DC8-2313-4D69-9898-94D781DFA28C}">
      <dsp:nvSpPr>
        <dsp:cNvPr id="0" name=""/>
        <dsp:cNvSpPr/>
      </dsp:nvSpPr>
      <dsp:spPr>
        <a:xfrm>
          <a:off x="0" y="1862914"/>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B80ACF-3C70-4C93-9151-EA7221355100}">
      <dsp:nvSpPr>
        <dsp:cNvPr id="0" name=""/>
        <dsp:cNvSpPr/>
      </dsp:nvSpPr>
      <dsp:spPr>
        <a:xfrm>
          <a:off x="0" y="1862914"/>
          <a:ext cx="6649259" cy="9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l-SI" sz="2000" kern="1200" dirty="0"/>
            <a:t>Mešani </a:t>
          </a:r>
          <a:r>
            <a:rPr lang="sl-SI" sz="2000" b="1" kern="1200" dirty="0"/>
            <a:t>formati zvoka</a:t>
          </a:r>
          <a:r>
            <a:rPr lang="sl-SI" sz="2000" kern="1200" dirty="0"/>
            <a:t> (MP3, WAV, FLAC...) - </a:t>
          </a:r>
          <a:r>
            <a:rPr lang="sl-SI" sz="2000" kern="1200" dirty="0">
              <a:solidFill>
                <a:srgbClr val="FF0000"/>
              </a:solidFill>
            </a:rPr>
            <a:t>Uporabi </a:t>
          </a:r>
          <a:r>
            <a:rPr lang="sl-SI" sz="2000" b="1" kern="1200" dirty="0">
              <a:solidFill>
                <a:srgbClr val="FF0000"/>
              </a:solidFill>
            </a:rPr>
            <a:t>WAV 48 kHz / 24-bit</a:t>
          </a:r>
          <a:r>
            <a:rPr lang="sl-SI" sz="2000" kern="1200" dirty="0">
              <a:solidFill>
                <a:srgbClr val="FF0000"/>
              </a:solidFill>
            </a:rPr>
            <a:t> </a:t>
          </a:r>
          <a:r>
            <a:rPr lang="sl-SI" sz="2000" kern="1200" dirty="0"/>
            <a:t>kot standard. </a:t>
          </a:r>
          <a:endParaRPr lang="sl-SI" sz="2000" b="1" i="0" kern="1200" baseline="0" dirty="0"/>
        </a:p>
      </dsp:txBody>
      <dsp:txXfrm>
        <a:off x="0" y="1862914"/>
        <a:ext cx="6649259" cy="931173"/>
      </dsp:txXfrm>
    </dsp:sp>
    <dsp:sp modelId="{D15C1263-077A-4958-B6CD-A7CE5A9C2F8C}">
      <dsp:nvSpPr>
        <dsp:cNvPr id="0" name=""/>
        <dsp:cNvSpPr/>
      </dsp:nvSpPr>
      <dsp:spPr>
        <a:xfrm>
          <a:off x="0" y="2794088"/>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55618-EB95-4CE3-8032-1153FF916FC5}">
      <dsp:nvSpPr>
        <dsp:cNvPr id="0" name=""/>
        <dsp:cNvSpPr/>
      </dsp:nvSpPr>
      <dsp:spPr>
        <a:xfrm>
          <a:off x="0" y="2794088"/>
          <a:ext cx="6649259" cy="9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l-SI" sz="2000" kern="1200" dirty="0"/>
            <a:t>Zamiki med zvokom in sliko - </a:t>
          </a:r>
          <a:r>
            <a:rPr lang="sl-SI" sz="2000" kern="1200" dirty="0">
              <a:solidFill>
                <a:srgbClr val="FF0000"/>
              </a:solidFill>
            </a:rPr>
            <a:t>Uskladi sample rate ali uporabi "Time </a:t>
          </a:r>
          <a:r>
            <a:rPr lang="sl-SI" sz="2000" kern="1200" dirty="0" err="1">
              <a:solidFill>
                <a:srgbClr val="FF0000"/>
              </a:solidFill>
            </a:rPr>
            <a:t>Stretch</a:t>
          </a:r>
          <a:r>
            <a:rPr lang="sl-SI" sz="2000" kern="1200" dirty="0">
              <a:solidFill>
                <a:srgbClr val="FF0000"/>
              </a:solidFill>
            </a:rPr>
            <a:t>"</a:t>
          </a:r>
          <a:r>
            <a:rPr lang="sl-SI" sz="2000" kern="1200" dirty="0"/>
            <a:t> funkcije v montaži.</a:t>
          </a:r>
          <a:endParaRPr lang="sl-SI" sz="2000" b="1" i="0" kern="1200" baseline="0" dirty="0"/>
        </a:p>
      </dsp:txBody>
      <dsp:txXfrm>
        <a:off x="0" y="2794088"/>
        <a:ext cx="6649259" cy="931173"/>
      </dsp:txXfrm>
    </dsp:sp>
    <dsp:sp modelId="{CCBD10EE-7CF4-45EF-96F1-3719715FB745}">
      <dsp:nvSpPr>
        <dsp:cNvPr id="0" name=""/>
        <dsp:cNvSpPr/>
      </dsp:nvSpPr>
      <dsp:spPr>
        <a:xfrm>
          <a:off x="0" y="3725261"/>
          <a:ext cx="664925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09D92A-468B-496B-9FB6-A270803E5FF6}">
      <dsp:nvSpPr>
        <dsp:cNvPr id="0" name=""/>
        <dsp:cNvSpPr/>
      </dsp:nvSpPr>
      <dsp:spPr>
        <a:xfrm>
          <a:off x="0" y="3725261"/>
          <a:ext cx="6649259" cy="9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l-SI" sz="2000" kern="1200" dirty="0"/>
            <a:t>Uporabiti profesionalne algoritme za </a:t>
          </a:r>
          <a:r>
            <a:rPr lang="sl-SI" sz="2000" kern="1200" dirty="0" err="1">
              <a:solidFill>
                <a:srgbClr val="FF0000"/>
              </a:solidFill>
            </a:rPr>
            <a:t>resampling</a:t>
          </a:r>
          <a:r>
            <a:rPr lang="sl-SI" sz="2000" kern="1200" dirty="0">
              <a:solidFill>
                <a:srgbClr val="FF0000"/>
              </a:solidFill>
            </a:rPr>
            <a:t>, </a:t>
          </a:r>
          <a:r>
            <a:rPr lang="sl-SI" sz="2000" kern="1200" dirty="0" err="1">
              <a:solidFill>
                <a:srgbClr val="FF0000"/>
              </a:solidFill>
            </a:rPr>
            <a:t>dithering</a:t>
          </a:r>
          <a:r>
            <a:rPr lang="sl-SI" sz="2000" kern="1200" dirty="0">
              <a:solidFill>
                <a:srgbClr val="FF0000"/>
              </a:solidFill>
            </a:rPr>
            <a:t>, </a:t>
          </a:r>
          <a:r>
            <a:rPr lang="sl-SI" sz="2000" kern="1200" dirty="0" err="1">
              <a:solidFill>
                <a:srgbClr val="FF0000"/>
              </a:solidFill>
            </a:rPr>
            <a:t>antialiasing</a:t>
          </a:r>
          <a:r>
            <a:rPr lang="sl-SI" sz="2000" kern="1200" dirty="0">
              <a:solidFill>
                <a:srgbClr val="FF0000"/>
              </a:solidFill>
            </a:rPr>
            <a:t>.</a:t>
          </a:r>
          <a:endParaRPr lang="sl-SI" sz="2000" b="1" i="0" kern="1200" baseline="0" dirty="0">
            <a:solidFill>
              <a:srgbClr val="FF0000"/>
            </a:solidFill>
          </a:endParaRPr>
        </a:p>
      </dsp:txBody>
      <dsp:txXfrm>
        <a:off x="0" y="3725261"/>
        <a:ext cx="6649259" cy="9311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C14EA-4286-4354-9456-44C4AEF95FCE}">
      <dsp:nvSpPr>
        <dsp:cNvPr id="0" name=""/>
        <dsp:cNvSpPr/>
      </dsp:nvSpPr>
      <dsp:spPr>
        <a:xfrm>
          <a:off x="0" y="3801"/>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GAIN / NORMALIZE</a:t>
          </a:r>
        </a:p>
      </dsp:txBody>
      <dsp:txXfrm>
        <a:off x="25787" y="29588"/>
        <a:ext cx="4337004" cy="476681"/>
      </dsp:txXfrm>
    </dsp:sp>
    <dsp:sp modelId="{ED9F5BDB-1739-4440-B2F8-94E7921626B3}">
      <dsp:nvSpPr>
        <dsp:cNvPr id="0" name=""/>
        <dsp:cNvSpPr/>
      </dsp:nvSpPr>
      <dsp:spPr>
        <a:xfrm>
          <a:off x="0" y="592536"/>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GATE / NR</a:t>
          </a:r>
        </a:p>
      </dsp:txBody>
      <dsp:txXfrm>
        <a:off x="25787" y="618323"/>
        <a:ext cx="4337004" cy="476681"/>
      </dsp:txXfrm>
    </dsp:sp>
    <dsp:sp modelId="{3CCDB62C-2E93-400D-B387-6A9AFE1AFFE2}">
      <dsp:nvSpPr>
        <dsp:cNvPr id="0" name=""/>
        <dsp:cNvSpPr/>
      </dsp:nvSpPr>
      <dsp:spPr>
        <a:xfrm>
          <a:off x="0" y="1181271"/>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COMPRESSOR</a:t>
          </a:r>
        </a:p>
      </dsp:txBody>
      <dsp:txXfrm>
        <a:off x="25787" y="1207058"/>
        <a:ext cx="4337004" cy="476681"/>
      </dsp:txXfrm>
    </dsp:sp>
    <dsp:sp modelId="{B5B09627-B59F-4481-8D9C-1FD15612FC05}">
      <dsp:nvSpPr>
        <dsp:cNvPr id="0" name=""/>
        <dsp:cNvSpPr/>
      </dsp:nvSpPr>
      <dsp:spPr>
        <a:xfrm>
          <a:off x="0" y="1770006"/>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LC / HC</a:t>
          </a:r>
        </a:p>
      </dsp:txBody>
      <dsp:txXfrm>
        <a:off x="25787" y="1795793"/>
        <a:ext cx="4337004" cy="476681"/>
      </dsp:txXfrm>
    </dsp:sp>
    <dsp:sp modelId="{4E850BA1-BAEA-4CFD-B904-23BE687E3D6F}">
      <dsp:nvSpPr>
        <dsp:cNvPr id="0" name=""/>
        <dsp:cNvSpPr/>
      </dsp:nvSpPr>
      <dsp:spPr>
        <a:xfrm>
          <a:off x="0" y="2358741"/>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EQ</a:t>
          </a:r>
        </a:p>
      </dsp:txBody>
      <dsp:txXfrm>
        <a:off x="25787" y="2384528"/>
        <a:ext cx="4337004" cy="476681"/>
      </dsp:txXfrm>
    </dsp:sp>
    <dsp:sp modelId="{092BF264-C239-4AAA-B96C-E6316030237A}">
      <dsp:nvSpPr>
        <dsp:cNvPr id="0" name=""/>
        <dsp:cNvSpPr/>
      </dsp:nvSpPr>
      <dsp:spPr>
        <a:xfrm>
          <a:off x="0" y="2947476"/>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DEESS</a:t>
          </a:r>
        </a:p>
      </dsp:txBody>
      <dsp:txXfrm>
        <a:off x="25787" y="2973263"/>
        <a:ext cx="4337004" cy="476681"/>
      </dsp:txXfrm>
    </dsp:sp>
    <dsp:sp modelId="{369E09C6-D098-4B12-BCA5-F36BBF1BB5F9}">
      <dsp:nvSpPr>
        <dsp:cNvPr id="0" name=""/>
        <dsp:cNvSpPr/>
      </dsp:nvSpPr>
      <dsp:spPr>
        <a:xfrm>
          <a:off x="0" y="3536211"/>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COMPRESSOR</a:t>
          </a:r>
        </a:p>
      </dsp:txBody>
      <dsp:txXfrm>
        <a:off x="25787" y="3561998"/>
        <a:ext cx="4337004" cy="476681"/>
      </dsp:txXfrm>
    </dsp:sp>
    <dsp:sp modelId="{7E91927C-D926-44FA-AC9E-83F6DEE32E23}">
      <dsp:nvSpPr>
        <dsp:cNvPr id="0" name=""/>
        <dsp:cNvSpPr/>
      </dsp:nvSpPr>
      <dsp:spPr>
        <a:xfrm>
          <a:off x="0" y="4124946"/>
          <a:ext cx="4388578" cy="52825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l-SI" sz="2100" kern="1200" dirty="0"/>
            <a:t>LIMITER</a:t>
          </a:r>
        </a:p>
      </dsp:txBody>
      <dsp:txXfrm>
        <a:off x="25787" y="4150733"/>
        <a:ext cx="4337004" cy="476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7D04-AD15-490C-9E9A-726133029411}">
      <dsp:nvSpPr>
        <dsp:cNvPr id="0" name=""/>
        <dsp:cNvSpPr/>
      </dsp:nvSpPr>
      <dsp:spPr>
        <a:xfrm>
          <a:off x="2901"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1A137F-05F7-48EF-A0AD-168D1D7EEB2C}">
      <dsp:nvSpPr>
        <dsp:cNvPr id="0" name=""/>
        <dsp:cNvSpPr/>
      </dsp:nvSpPr>
      <dsp:spPr>
        <a:xfrm>
          <a:off x="233078"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Vgrajeni senzorji in programska oprema</a:t>
          </a:r>
          <a:endParaRPr lang="en-US" sz="1600" kern="1200"/>
        </a:p>
      </dsp:txBody>
      <dsp:txXfrm>
        <a:off x="271607" y="1282090"/>
        <a:ext cx="1994536" cy="1238404"/>
      </dsp:txXfrm>
    </dsp:sp>
    <dsp:sp modelId="{674460FB-738B-49C3-9E17-680EF05663FB}">
      <dsp:nvSpPr>
        <dsp:cNvPr id="0" name=""/>
        <dsp:cNvSpPr/>
      </dsp:nvSpPr>
      <dsp:spPr>
        <a:xfrm>
          <a:off x="2534849"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1FF63C-734F-41D7-AFED-3D918B5D1898}">
      <dsp:nvSpPr>
        <dsp:cNvPr id="0" name=""/>
        <dsp:cNvSpPr/>
      </dsp:nvSpPr>
      <dsp:spPr>
        <a:xfrm>
          <a:off x="2765026"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Povezanost v omrežje (Wi-Fi, Bluetooth, mobilna obrežja)</a:t>
          </a:r>
          <a:endParaRPr lang="en-US" sz="1600" kern="1200"/>
        </a:p>
      </dsp:txBody>
      <dsp:txXfrm>
        <a:off x="2803555" y="1282090"/>
        <a:ext cx="1994536" cy="1238404"/>
      </dsp:txXfrm>
    </dsp:sp>
    <dsp:sp modelId="{4C290E41-AEA3-41BD-8435-4CA37FF95AAC}">
      <dsp:nvSpPr>
        <dsp:cNvPr id="0" name=""/>
        <dsp:cNvSpPr/>
      </dsp:nvSpPr>
      <dsp:spPr>
        <a:xfrm>
          <a:off x="5066798"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8AED0A-0EA7-409D-BFBD-7D5C949D294C}">
      <dsp:nvSpPr>
        <dsp:cNvPr id="0" name=""/>
        <dsp:cNvSpPr/>
      </dsp:nvSpPr>
      <dsp:spPr>
        <a:xfrm>
          <a:off x="5296975"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Platforme za shrambo, obdelavo in analizo podatkov (Google Cloud)</a:t>
          </a:r>
          <a:endParaRPr lang="en-US" sz="1600" kern="1200"/>
        </a:p>
      </dsp:txBody>
      <dsp:txXfrm>
        <a:off x="5335504" y="1282090"/>
        <a:ext cx="1994536" cy="1238404"/>
      </dsp:txXfrm>
    </dsp:sp>
    <dsp:sp modelId="{C0293F8D-0504-411F-8E0D-D9CA7BDFFF4E}">
      <dsp:nvSpPr>
        <dsp:cNvPr id="0" name=""/>
        <dsp:cNvSpPr/>
      </dsp:nvSpPr>
      <dsp:spPr>
        <a:xfrm>
          <a:off x="7598746"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AC443B1-B587-4562-ADF7-383729EAEA3A}">
      <dsp:nvSpPr>
        <dsp:cNvPr id="0" name=""/>
        <dsp:cNvSpPr/>
      </dsp:nvSpPr>
      <dsp:spPr>
        <a:xfrm>
          <a:off x="7828923"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Sistemi za varovanje podatkov (šifriranje, avtentikacija, nadzor dostopa)</a:t>
          </a:r>
          <a:endParaRPr lang="en-US" sz="1600" kern="1200"/>
        </a:p>
      </dsp:txBody>
      <dsp:txXfrm>
        <a:off x="7867452" y="1282090"/>
        <a:ext cx="1994536" cy="12384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5/27/2025</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27. 05. 2025</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275</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290</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9BFBFBE4-BE55-F109-A6F9-3F3D5BD7BDD3}"/>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D69FD0A3-1153-9642-55B5-8126C7EE42FD}"/>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8783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D8F63E90-188F-4170-CBCF-22C9B408F34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B02319C8-649D-1F4F-BFCB-7D1C7B0F6B3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54747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dirty="0">
              <a:solidFill>
                <a:schemeClr val="accent1">
                  <a:lumMod val="75000"/>
                </a:schemeClr>
              </a:solidFill>
            </a:endParaRPr>
          </a:p>
        </p:txBody>
      </p:sp>
      <p:sp>
        <p:nvSpPr>
          <p:cNvPr id="6" name="Označba mesta noge 5">
            <a:extLst>
              <a:ext uri="{FF2B5EF4-FFF2-40B4-BE49-F238E27FC236}">
                <a16:creationId xmlns:a16="http://schemas.microsoft.com/office/drawing/2014/main" id="{79DF89F5-2E50-C346-EFCD-DCB62AA55F1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79D9792-9C35-9390-808C-70343848D128}"/>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91196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p>
        </p:txBody>
      </p:sp>
      <p:sp>
        <p:nvSpPr>
          <p:cNvPr id="6" name="Označba mesta noge 5">
            <a:extLst>
              <a:ext uri="{FF2B5EF4-FFF2-40B4-BE49-F238E27FC236}">
                <a16:creationId xmlns:a16="http://schemas.microsoft.com/office/drawing/2014/main" id="{FBAA11FC-A438-8689-4BEB-8B12B203D1EE}"/>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691C20D-58FA-EB81-CF96-38C50BAE6EB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87656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7A74EE39-DEAC-2E97-4CF2-F1440B065F94}"/>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45D68850-7C25-37EA-246E-B9863492DF01}"/>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337097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152</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1.xml"/><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NULL"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27. 05. 2025</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27. 05. 2025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27. 05. 2025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8" name="Rectangle 41712_#color_$lt2_$lt1-2497&amp;1692"/>
          <p:cNvSpPr/>
          <p:nvPr userDrawn="1">
            <p:custDataLst>
              <p:tags r:id="rId1"/>
            </p:custDataLst>
          </p:nvPr>
        </p:nvSpPr>
        <p:spPr>
          <a:xfrm>
            <a:off x="0" y="0"/>
            <a:ext cx="12188825" cy="6858000"/>
          </a:xfrm>
          <a:prstGeom prst="rect">
            <a:avLst/>
          </a:prstGeom>
          <a:gradFill>
            <a:gsLst>
              <a:gs pos="0">
                <a:schemeClr val="bg2">
                  <a:alpha val="100000"/>
                </a:schemeClr>
              </a:gs>
              <a:gs pos="100000">
                <a:schemeClr val="bg1">
                  <a:alpha val="20000"/>
                </a:schemeClr>
              </a:gs>
            </a:gsLst>
            <a:lin ang="2106835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sz="1799"/>
          </a:p>
        </p:txBody>
      </p:sp>
      <p:sp>
        <p:nvSpPr>
          <p:cNvPr id="9" name="Ellipse 3 (Stroke)_#color_$accent1_$accent1-2499&amp;1970"/>
          <p:cNvSpPr/>
          <p:nvPr userDrawn="1">
            <p:custDataLst>
              <p:tags r:id="rId2"/>
            </p:custDataLst>
          </p:nvPr>
        </p:nvSpPr>
        <p:spPr>
          <a:xfrm rot="18000000">
            <a:off x="606703" y="531052"/>
            <a:ext cx="1512791" cy="1512397"/>
          </a:xfrm>
          <a:custGeom>
            <a:avLst/>
            <a:gdLst/>
            <a:ahLst/>
            <a:cxnLst/>
            <a:rect l="l" t="t" r="r" b="b"/>
            <a:pathLst>
              <a:path w="1512791" h="1512791">
                <a:moveTo>
                  <a:pt x="756395" y="1258791"/>
                </a:moveTo>
                <a:cubicBezTo>
                  <a:pt x="1033860" y="1258791"/>
                  <a:pt x="1258791" y="1033860"/>
                  <a:pt x="1258791" y="756395"/>
                </a:cubicBezTo>
                <a:cubicBezTo>
                  <a:pt x="1258791" y="478930"/>
                  <a:pt x="1033860" y="254000"/>
                  <a:pt x="756395" y="254000"/>
                </a:cubicBezTo>
                <a:cubicBezTo>
                  <a:pt x="478930" y="254000"/>
                  <a:pt x="254000" y="478930"/>
                  <a:pt x="254000" y="756395"/>
                </a:cubicBezTo>
                <a:cubicBezTo>
                  <a:pt x="254000" y="1033860"/>
                  <a:pt x="478930" y="1258791"/>
                  <a:pt x="756395" y="1258791"/>
                </a:cubicBezTo>
                <a:moveTo>
                  <a:pt x="756395" y="1512786"/>
                </a:moveTo>
                <a:cubicBezTo>
                  <a:pt x="1174140" y="1512786"/>
                  <a:pt x="1512786" y="1174140"/>
                  <a:pt x="1512786" y="756395"/>
                </a:cubicBezTo>
                <a:cubicBezTo>
                  <a:pt x="1512786" y="338649"/>
                  <a:pt x="1174140" y="0"/>
                  <a:pt x="756395" y="0"/>
                </a:cubicBezTo>
                <a:cubicBezTo>
                  <a:pt x="338649" y="0"/>
                  <a:pt x="0" y="338649"/>
                  <a:pt x="0" y="756395"/>
                </a:cubicBezTo>
                <a:cubicBezTo>
                  <a:pt x="0" y="1174140"/>
                  <a:pt x="338649" y="1512786"/>
                  <a:pt x="756395" y="1512786"/>
                </a:cubicBezTo>
              </a:path>
            </a:pathLst>
          </a:custGeom>
          <a:gradFill>
            <a:gsLst>
              <a:gs pos="0">
                <a:schemeClr val="accent1">
                  <a:alpha val="5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Ellipse 2 (Stroke)_#color_$accent1_$accent1-2499&amp;1973"/>
          <p:cNvSpPr/>
          <p:nvPr userDrawn="1">
            <p:custDataLst>
              <p:tags r:id="rId3"/>
            </p:custDataLst>
          </p:nvPr>
        </p:nvSpPr>
        <p:spPr>
          <a:xfrm>
            <a:off x="4653474" y="1287994"/>
            <a:ext cx="7535348" cy="5570007"/>
          </a:xfrm>
          <a:custGeom>
            <a:avLst/>
            <a:gdLst/>
            <a:ahLst/>
            <a:cxnLst/>
            <a:rect l="l" t="t" r="r" b="b"/>
            <a:pathLst>
              <a:path w="7537311" h="5570007">
                <a:moveTo>
                  <a:pt x="7537310" y="1653197"/>
                </a:moveTo>
                <a:cubicBezTo>
                  <a:pt x="7210044" y="1223395"/>
                  <a:pt x="6793840" y="850050"/>
                  <a:pt x="6296724" y="563039"/>
                </a:cubicBezTo>
                <a:cubicBezTo>
                  <a:pt x="4289158" y="-596028"/>
                  <a:pt x="1722107" y="91815"/>
                  <a:pt x="563039" y="2099374"/>
                </a:cubicBezTo>
                <a:cubicBezTo>
                  <a:pt x="-70213" y="3196196"/>
                  <a:pt x="-152173" y="4460037"/>
                  <a:pt x="231184" y="5570004"/>
                </a:cubicBezTo>
                <a:lnTo>
                  <a:pt x="3268116" y="5570004"/>
                </a:lnTo>
                <a:cubicBezTo>
                  <a:pt x="2554262" y="5087214"/>
                  <a:pt x="2325154" y="4127310"/>
                  <a:pt x="2762745" y="3369374"/>
                </a:cubicBezTo>
                <a:cubicBezTo>
                  <a:pt x="3220402" y="2576678"/>
                  <a:pt x="4234028" y="2305075"/>
                  <a:pt x="5026724" y="2762745"/>
                </a:cubicBezTo>
                <a:cubicBezTo>
                  <a:pt x="5819419" y="3220402"/>
                  <a:pt x="6091022" y="4234028"/>
                  <a:pt x="5633364" y="5026724"/>
                </a:cubicBezTo>
                <a:cubicBezTo>
                  <a:pt x="5503774" y="5251171"/>
                  <a:pt x="5329619" y="5433835"/>
                  <a:pt x="5128539" y="5570004"/>
                </a:cubicBezTo>
                <a:lnTo>
                  <a:pt x="7537310" y="5570004"/>
                </a:lnTo>
                <a:lnTo>
                  <a:pt x="7537310" y="1653197"/>
                </a:lnTo>
              </a:path>
            </a:pathLst>
          </a:custGeom>
          <a:gradFill>
            <a:gsLst>
              <a:gs pos="0">
                <a:schemeClr val="accent1">
                  <a:alpha val="80000"/>
                </a:schemeClr>
              </a:gs>
              <a:gs pos="100000">
                <a:schemeClr val="accent1">
                  <a:alpha val="0"/>
                </a:schemeClr>
              </a:gs>
            </a:gsLst>
            <a:lin ang="1173557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Ellipse 1 (Stroke)_#color_$accent1_$accent1-2499&amp;1976"/>
          <p:cNvSpPr/>
          <p:nvPr userDrawn="1">
            <p:custDataLst>
              <p:tags r:id="rId4"/>
            </p:custDataLst>
          </p:nvPr>
        </p:nvSpPr>
        <p:spPr>
          <a:xfrm>
            <a:off x="5060140" y="1"/>
            <a:ext cx="7128681" cy="5729093"/>
          </a:xfrm>
          <a:custGeom>
            <a:avLst/>
            <a:gdLst/>
            <a:ahLst/>
            <a:cxnLst/>
            <a:rect l="l" t="t" r="r" b="b"/>
            <a:pathLst>
              <a:path w="7130538" h="5729093">
                <a:moveTo>
                  <a:pt x="2597976" y="0"/>
                </a:moveTo>
                <a:cubicBezTo>
                  <a:pt x="2888412" y="1061763"/>
                  <a:pt x="3581235" y="2013877"/>
                  <a:pt x="4609846" y="2607742"/>
                </a:cubicBezTo>
                <a:cubicBezTo>
                  <a:pt x="5403393" y="3065894"/>
                  <a:pt x="6281674" y="3244367"/>
                  <a:pt x="7130542" y="3173730"/>
                </a:cubicBezTo>
                <a:lnTo>
                  <a:pt x="7130542" y="5719559"/>
                </a:lnTo>
                <a:cubicBezTo>
                  <a:pt x="5849061" y="5787123"/>
                  <a:pt x="4533989" y="5496890"/>
                  <a:pt x="3339846" y="4807445"/>
                </a:cubicBezTo>
                <a:cubicBezTo>
                  <a:pt x="1494117" y="3741814"/>
                  <a:pt x="329867" y="1949120"/>
                  <a:pt x="0" y="0"/>
                </a:cubicBezTo>
                <a:lnTo>
                  <a:pt x="2597976" y="0"/>
                </a:lnTo>
              </a:path>
            </a:pathLst>
          </a:custGeom>
          <a:gradFill>
            <a:gsLst>
              <a:gs pos="0">
                <a:schemeClr val="accent1">
                  <a:alpha val="8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pic>
        <p:nvPicPr>
          <p:cNvPr id="13" name="图片 12" descr="C:/Users/kingsoft/AppData/Local/Temp/fig2wpp/@png2x_pic1-2490&amp;1162.png"/>
          <p:cNvPicPr>
            <a:picLocks noChangeAspect="1"/>
          </p:cNvPicPr>
          <p:nvPr userDrawn="1">
            <p:custDataLst>
              <p:tags r:id="rId5"/>
            </p:custDataLst>
          </p:nvPr>
        </p:nvPicPr>
        <p:blipFill>
          <a:blip r:embed="rId13" r:link="rId15">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25000" contrast="60000"/>
                    </a14:imgEffect>
                    <a14:imgEffect>
                      <a14:colorTemperature colorTemp="5900"/>
                    </a14:imgEffect>
                    <a14:imgEffect>
                      <a14:saturation sat="400000"/>
                    </a14:imgEffect>
                  </a14:imgLayer>
                </a14:imgProps>
              </a:ext>
            </a:extLst>
          </a:blip>
          <a:stretch>
            <a:fillRect/>
          </a:stretch>
        </p:blipFill>
        <p:spPr>
          <a:xfrm>
            <a:off x="5916659" y="0"/>
            <a:ext cx="6272166" cy="6858000"/>
          </a:xfrm>
          <a:prstGeom prst="rect">
            <a:avLst/>
          </a:prstGeom>
        </p:spPr>
      </p:pic>
      <p:pic>
        <p:nvPicPr>
          <p:cNvPr id="15" name="图片 14" descr="C:/Users/kingsoft/AppData/Local/Temp/fig2wpp/@png2x_pic2-2497&amp;1319.png"/>
          <p:cNvPicPr>
            <a:picLocks noChangeAspect="1"/>
          </p:cNvPicPr>
          <p:nvPr userDrawn="1">
            <p:custDataLst>
              <p:tags r:id="rId6"/>
            </p:custDataLst>
          </p:nvPr>
        </p:nvPicPr>
        <p:blipFill>
          <a:blip r:embed="rId16" r:link="rId15">
            <a:duotone>
              <a:schemeClr val="accent1">
                <a:shade val="45000"/>
                <a:satMod val="135000"/>
              </a:schemeClr>
              <a:prstClr val="white"/>
            </a:duotone>
            <a:extLst>
              <a:ext uri="{BEBA8EAE-BF5A-486C-A8C5-ECC9F3942E4B}">
                <a14:imgProps xmlns:a14="http://schemas.microsoft.com/office/drawing/2010/main">
                  <a14:imgLayer r:embed="rId17">
                    <a14:imgEffect>
                      <a14:brightnessContrast bright="-25000" contrast="60000"/>
                    </a14:imgEffect>
                  </a14:imgLayer>
                </a14:imgProps>
              </a:ext>
            </a:extLst>
          </a:blip>
          <a:stretch>
            <a:fillRect/>
          </a:stretch>
        </p:blipFill>
        <p:spPr>
          <a:xfrm>
            <a:off x="7927815" y="870585"/>
            <a:ext cx="3312567" cy="3271520"/>
          </a:xfrm>
          <a:prstGeom prst="rect">
            <a:avLst/>
          </a:prstGeom>
        </p:spPr>
      </p:pic>
      <p:sp>
        <p:nvSpPr>
          <p:cNvPr id="2" name="标题 1"/>
          <p:cNvSpPr>
            <a:spLocks noGrp="1"/>
          </p:cNvSpPr>
          <p:nvPr>
            <p:ph type="ctrTitle" hasCustomPrompt="1"/>
            <p:custDataLst>
              <p:tags r:id="rId7"/>
            </p:custDataLst>
          </p:nvPr>
        </p:nvSpPr>
        <p:spPr>
          <a:xfrm>
            <a:off x="975615" y="1194896"/>
            <a:ext cx="6073943" cy="4459954"/>
          </a:xfrm>
        </p:spPr>
        <p:txBody>
          <a:bodyPr wrap="square" anchor="ctr">
            <a:normAutofit/>
          </a:bodyPr>
          <a:lstStyle>
            <a:lvl1pPr algn="l">
              <a:lnSpc>
                <a:spcPct val="100000"/>
              </a:lnSpc>
              <a:defRPr sz="5798">
                <a:solidFill>
                  <a:schemeClr val="tx2"/>
                </a:solidFill>
                <a:latin typeface="+mj-lt"/>
              </a:defRPr>
            </a:lvl1pPr>
          </a:lstStyle>
          <a:p>
            <a:r>
              <a:rPr lang="en-US">
                <a:latin typeface="+mj-lt"/>
              </a:rPr>
              <a:t>Xiaomi14s Mobile Phone Product Launch Presentation</a:t>
            </a:r>
            <a:endParaRPr lang="en-US" dirty="0"/>
          </a:p>
        </p:txBody>
      </p:sp>
      <p:sp>
        <p:nvSpPr>
          <p:cNvPr id="4" name="日期占位符 3"/>
          <p:cNvSpPr>
            <a:spLocks noGrp="1"/>
          </p:cNvSpPr>
          <p:nvPr>
            <p:ph type="dt" sz="half" idx="10"/>
            <p:custDataLst>
              <p:tags r:id="rId8"/>
            </p:custDataLst>
          </p:nvPr>
        </p:nvSpPr>
        <p:spPr/>
        <p:txBody>
          <a:bodyPr wrap="square">
            <a:normAutofit/>
          </a:bodyPr>
          <a:lstStyle/>
          <a:p>
            <a:r>
              <a:rPr lang="sl-SI"/>
              <a:t>Date Area</a:t>
            </a:r>
            <a:endParaRPr lang="en-US"/>
          </a:p>
        </p:txBody>
      </p:sp>
      <p:sp>
        <p:nvSpPr>
          <p:cNvPr id="5" name="页脚占位符 4"/>
          <p:cNvSpPr>
            <a:spLocks noGrp="1"/>
          </p:cNvSpPr>
          <p:nvPr>
            <p:ph type="ftr" sz="quarter" idx="11"/>
            <p:custDataLst>
              <p:tags r:id="rId9"/>
            </p:custDataLst>
          </p:nvPr>
        </p:nvSpPr>
        <p:spPr/>
        <p:txBody>
          <a:bodyPr>
            <a:normAutofit/>
          </a:bodyPr>
          <a:lstStyle/>
          <a:p>
            <a:r>
              <a:rPr lang="en-US"/>
              <a:t>2024/2025                  KLARA OMERZEL</a:t>
            </a:r>
            <a:endParaRPr lang="en-US" dirty="0"/>
          </a:p>
        </p:txBody>
      </p:sp>
      <p:sp>
        <p:nvSpPr>
          <p:cNvPr id="6" name="灯片编号占位符 5"/>
          <p:cNvSpPr>
            <a:spLocks noGrp="1"/>
          </p:cNvSpPr>
          <p:nvPr>
            <p:ph type="sldNum" sz="quarter" idx="12"/>
            <p:custDataLst>
              <p:tags r:id="rId10"/>
            </p:custDataLst>
          </p:nvPr>
        </p:nvSpPr>
        <p:spPr>
          <a:xfrm>
            <a:off x="8608357" y="6356351"/>
            <a:ext cx="2742486" cy="365125"/>
          </a:xfrm>
        </p:spPr>
        <p:txBody>
          <a:bodyPr wrap="square">
            <a:normAutofit/>
          </a:bodyPr>
          <a:lstStyle/>
          <a:p>
            <a:fld id="{BE5F26B5-172A-4DC2-B0B7-181CFC56B87C}" type="slidenum">
              <a:rPr lang="en-US" smtClean="0"/>
              <a:t>‹#›</a:t>
            </a:fld>
            <a:endParaRPr lang="en-US"/>
          </a:p>
        </p:txBody>
      </p:sp>
      <p:sp>
        <p:nvSpPr>
          <p:cNvPr id="24" name="署名占位符 10"/>
          <p:cNvSpPr>
            <a:spLocks noGrp="1"/>
          </p:cNvSpPr>
          <p:nvPr>
            <p:ph type="body" sz="quarter" idx="17" hasCustomPrompt="1"/>
            <p:custDataLst>
              <p:tags r:id="rId11"/>
            </p:custDataLst>
          </p:nvPr>
        </p:nvSpPr>
        <p:spPr>
          <a:xfrm>
            <a:off x="975616" y="5747947"/>
            <a:ext cx="5264235" cy="534160"/>
          </a:xfrm>
        </p:spPr>
        <p:txBody>
          <a:bodyPr wrap="square" anchor="t">
            <a:normAutofit/>
          </a:bodyPr>
          <a:lstStyle>
            <a:lvl1pPr marL="0" indent="0" algn="l">
              <a:lnSpc>
                <a:spcPct val="100000"/>
              </a:lnSpc>
              <a:buNone/>
              <a:defRPr sz="2399">
                <a:solidFill>
                  <a:schemeClr val="tx2"/>
                </a:solidFill>
                <a:latin typeface="+mn-lt"/>
              </a:defRPr>
            </a:lvl1pPr>
          </a:lstStyle>
          <a:p>
            <a:pPr lvl="0"/>
            <a:r>
              <a:rPr lang="en-US" dirty="0">
                <a:latin typeface="+mn-lt"/>
              </a:rPr>
              <a:t>Click to add text</a:t>
            </a:r>
            <a:endParaRPr lang="en-US" dirty="0"/>
          </a:p>
        </p:txBody>
      </p:sp>
    </p:spTree>
    <p:extLst>
      <p:ext uri="{BB962C8B-B14F-4D97-AF65-F5344CB8AC3E}">
        <p14:creationId xmlns:p14="http://schemas.microsoft.com/office/powerpoint/2010/main" val="319640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95819" y="360000"/>
            <a:ext cx="10797188" cy="720000"/>
          </a:xfrm>
        </p:spPr>
        <p:txBody>
          <a:bodyPr wrap="square" lIns="0" tIns="0" rIns="0" bIns="0">
            <a:normAutofit/>
          </a:bodyPr>
          <a:lstStyle>
            <a:lvl1pPr algn="l" fontAlgn="base">
              <a:defRPr sz="3199">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sl-SI"/>
              <a:t>Date Area</a:t>
            </a:r>
            <a:endParaRPr lang="en-US"/>
          </a:p>
        </p:txBody>
      </p:sp>
      <p:sp>
        <p:nvSpPr>
          <p:cNvPr id="4" name="页脚占位符 3"/>
          <p:cNvSpPr>
            <a:spLocks noGrp="1"/>
          </p:cNvSpPr>
          <p:nvPr>
            <p:ph type="ftr" sz="quarter" idx="11"/>
            <p:custDataLst>
              <p:tags r:id="rId3"/>
            </p:custDataLst>
          </p:nvPr>
        </p:nvSpPr>
        <p:spPr/>
        <p:txBody>
          <a:bodyPr/>
          <a:lstStyle/>
          <a:p>
            <a:r>
              <a:rPr lang="en-US"/>
              <a:t>2024/2025                  KLARA OMERZEL</a:t>
            </a:r>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extLst>
      <p:ext uri="{BB962C8B-B14F-4D97-AF65-F5344CB8AC3E}">
        <p14:creationId xmlns:p14="http://schemas.microsoft.com/office/powerpoint/2010/main" val="322191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27. 05. 2025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27. 05. 2025</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27. 05. 2025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27. 05. 2025</a:t>
            </a:fld>
            <a:endParaRPr lang="sl-SI" noProof="0" dirty="0"/>
          </a:p>
        </p:txBody>
      </p:sp>
      <p:sp>
        <p:nvSpPr>
          <p:cNvPr id="8" name="Ograda noge 7"/>
          <p:cNvSpPr>
            <a:spLocks noGrp="1"/>
          </p:cNvSpPr>
          <p:nvPr>
            <p:ph type="ftr" sz="quarter" idx="11"/>
          </p:nvPr>
        </p:nvSpPr>
        <p:spPr/>
        <p:txBody>
          <a:bodyPr/>
          <a:lstStyle/>
          <a:p>
            <a:r>
              <a:rPr lang="sl-SI" noProof="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27. 05. 2025</a:t>
            </a:fld>
            <a:endParaRPr lang="sl-SI" noProof="0" dirty="0"/>
          </a:p>
        </p:txBody>
      </p:sp>
      <p:sp>
        <p:nvSpPr>
          <p:cNvPr id="4" name="Ograda noge 3"/>
          <p:cNvSpPr>
            <a:spLocks noGrp="1"/>
          </p:cNvSpPr>
          <p:nvPr>
            <p:ph type="ftr" sz="quarter" idx="11"/>
          </p:nvPr>
        </p:nvSpPr>
        <p:spPr/>
        <p:txBody>
          <a:bodyPr/>
          <a:lstStyle/>
          <a:p>
            <a:r>
              <a:rPr lang="sl-SI" noProof="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27. 05. 2025</a:t>
            </a:fld>
            <a:endParaRPr lang="sl-SI" noProof="0" dirty="0"/>
          </a:p>
        </p:txBody>
      </p:sp>
      <p:sp>
        <p:nvSpPr>
          <p:cNvPr id="3" name="Ograda noge 2"/>
          <p:cNvSpPr>
            <a:spLocks noGrp="1"/>
          </p:cNvSpPr>
          <p:nvPr>
            <p:ph type="ftr" sz="quarter" idx="11"/>
          </p:nvPr>
        </p:nvSpPr>
        <p:spPr/>
        <p:txBody>
          <a:bodyPr/>
          <a:lstStyle/>
          <a:p>
            <a:r>
              <a:rPr lang="sl-SI" noProof="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27. 05. 2025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27. 05. 2025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a:t>Uredite slog naslova matrice</a:t>
            </a:r>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27. 05. 2025</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76.xml"/><Relationship Id="rId13" Type="http://schemas.openxmlformats.org/officeDocument/2006/relationships/image" Target="../media/image6.jpeg"/><Relationship Id="rId3" Type="http://schemas.openxmlformats.org/officeDocument/2006/relationships/slide" Target="slide2.xml"/><Relationship Id="rId7" Type="http://schemas.openxmlformats.org/officeDocument/2006/relationships/image" Target="../media/image4.jpeg"/><Relationship Id="rId12" Type="http://schemas.openxmlformats.org/officeDocument/2006/relationships/slide" Target="slide32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42.xml"/><Relationship Id="rId11" Type="http://schemas.openxmlformats.org/officeDocument/2006/relationships/slide" Target="slide79.xml"/><Relationship Id="rId5" Type="http://schemas.openxmlformats.org/officeDocument/2006/relationships/slide" Target="slide172.xml"/><Relationship Id="rId15" Type="http://schemas.openxmlformats.org/officeDocument/2006/relationships/slide" Target="slide143.xml"/><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slide" Target="slide287.xml"/><Relationship Id="rId14" Type="http://schemas.openxmlformats.org/officeDocument/2006/relationships/slide" Target="slide316.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youtu.be/PE6Qn4ZiEyo"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s://www.dpamicrophones.com/mic-university/audio-production/the-basics-about-comb-filtering-and-how-to-avoid-it/#heading-4" TargetMode="Externa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1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0.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2.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23.png"/><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 Target="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 Target="slide14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sdJu35Yu0Q"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18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8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4.jpeg"/><Relationship Id="rId4" Type="http://schemas.openxmlformats.org/officeDocument/2006/relationships/hyperlink" Target="http://wiki.fmf.uni-lj.si/wiki/Slika:Citalec_kod.jpg" TargetMode="External"/></Relationships>
</file>

<file path=ppt/slides/_rels/slide19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image" Target="../media/image213.png"/><Relationship Id="rId4" Type="http://schemas.openxmlformats.org/officeDocument/2006/relationships/image" Target="../media/image207.png"/><Relationship Id="rId9" Type="http://schemas.openxmlformats.org/officeDocument/2006/relationships/image" Target="../media/image212.png"/></Relationships>
</file>

<file path=ppt/slides/_rels/slide21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215.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7.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 Id="rId9" Type="http://schemas.openxmlformats.org/officeDocument/2006/relationships/image" Target="../media/image228.png"/></Relationships>
</file>

<file path=ppt/slides/_rels/slide21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31.gi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2.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hyperlink" Target="https://youtu.be/wI0upu9eVcw?si=yuFnxzaXjPNT54iX" TargetMode="Externa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23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jpeg"/><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255.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png"/><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258.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hyperlink" Target="https://www.youtube.com/watch?v=wteUW2sL7bc" TargetMode="External"/></Relationships>
</file>

<file path=ppt/slides/_rels/slide259.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86.emf"/><Relationship Id="rId2" Type="http://schemas.openxmlformats.org/officeDocument/2006/relationships/image" Target="../media/image285.emf"/><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89.emf"/><Relationship Id="rId2" Type="http://schemas.openxmlformats.org/officeDocument/2006/relationships/image" Target="../media/image288.emf"/><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5" Type="http://schemas.openxmlformats.org/officeDocument/2006/relationships/image" Target="../media/image295.png"/><Relationship Id="rId4" Type="http://schemas.openxmlformats.org/officeDocument/2006/relationships/image" Target="../media/image294.png"/></Relationships>
</file>

<file path=ppt/slides/_rels/slide28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slide" Target="slide285.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31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 Id="rId4" Type="http://schemas.openxmlformats.org/officeDocument/2006/relationships/image" Target="../media/image326.jpeg"/></Relationships>
</file>

<file path=ppt/slides/_rels/slide317.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8.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351.jpeg"/><Relationship Id="rId5" Type="http://schemas.openxmlformats.org/officeDocument/2006/relationships/hyperlink" Target="http://www.amis.net/web2/index.php?content=01" TargetMode="External"/><Relationship Id="rId4" Type="http://schemas.openxmlformats.org/officeDocument/2006/relationships/image" Target="../media/image3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hyperlink" Target="https://www.youtube.com/watch?v=a3LS4HGhosc" TargetMode="Externa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hyperlink" Target="https://www.youtube.com/shorts/IqrnKSRrw20" TargetMode="External"/><Relationship Id="rId2" Type="http://schemas.openxmlformats.org/officeDocument/2006/relationships/image" Target="../media/image360.png"/><Relationship Id="rId1" Type="http://schemas.openxmlformats.org/officeDocument/2006/relationships/slideLayout" Target="../slideLayouts/slideLayout2.xml"/><Relationship Id="rId4" Type="http://schemas.openxmlformats.org/officeDocument/2006/relationships/hyperlink" Target="https://www.youtube.com/watch?v=Tl1YkbdcEgU" TargetMode="Externa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s>
</file>

<file path=ppt/slides/_rels/slide46.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1.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13.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s/_rels/slide47.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image" Target="../media/image42.GIF"/><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slideLayout" Target="../slideLayouts/slideLayout13.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tags" Target="../tags/tag52.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tags" Target="../tags/tag51.xml"/><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s>
</file>

<file path=ppt/slides/_rels/slide48.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slideLayout" Target="../slideLayouts/slideLayout13.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43.jpeg"/><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 Type="http://schemas.openxmlformats.org/officeDocument/2006/relationships/tags" Target="../tags/tag67.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10" Type="http://schemas.openxmlformats.org/officeDocument/2006/relationships/tags" Target="../tags/tag74.xml"/><Relationship Id="rId19" Type="http://schemas.openxmlformats.org/officeDocument/2006/relationships/tags" Target="../tags/tag83.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2" Type="http://schemas.openxmlformats.org/officeDocument/2006/relationships/tags" Target="../tags/tag95.xml"/><Relationship Id="rId16" Type="http://schemas.openxmlformats.org/officeDocument/2006/relationships/image" Target="../media/image44.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6.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45.jpe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notesSlide" Target="../notesSlides/notesSlide7.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slideLayout" Target="../slideLayouts/slideLayout13.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9.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8.xml"/><Relationship Id="rId11" Type="http://schemas.openxmlformats.org/officeDocument/2006/relationships/image" Target="../media/image50.png"/><Relationship Id="rId5" Type="http://schemas.openxmlformats.org/officeDocument/2006/relationships/slideLayout" Target="../slideLayouts/slideLayout13.xml"/><Relationship Id="rId10" Type="http://schemas.openxmlformats.org/officeDocument/2006/relationships/image" Target="../media/image49.png"/><Relationship Id="rId4" Type="http://schemas.openxmlformats.org/officeDocument/2006/relationships/tags" Target="../tags/tag120.xml"/><Relationship Id="rId9"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anzeljg.github.io/rin2/book2/2205/index1.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10297144" cy="3374262"/>
          </a:xfrm>
        </p:spPr>
        <p:txBody>
          <a:bodyPr/>
          <a:lstStyle/>
          <a:p>
            <a:pPr defTabSz="914400">
              <a:lnSpc>
                <a:spcPct val="90000"/>
              </a:lnSpc>
              <a:spcBef>
                <a:spcPts val="0"/>
              </a:spcBef>
              <a:buNone/>
            </a:pPr>
            <a:r>
              <a:rPr lang="sl-SI" sz="8800" b="1" i="0" dirty="0">
                <a:solidFill>
                  <a:srgbClr val="465562">
                    <a:lumMod val="75000"/>
                  </a:srgbClr>
                </a:solidFill>
                <a:latin typeface="Euphemia"/>
                <a:ea typeface="+mj-ea"/>
                <a:cs typeface="+mj-cs"/>
              </a:rPr>
              <a:t>INFORMATIKA</a:t>
            </a:r>
            <a:br>
              <a:rPr lang="sl-SI" sz="8800" b="1" i="0" dirty="0">
                <a:solidFill>
                  <a:srgbClr val="465562">
                    <a:lumMod val="75000"/>
                  </a:srgbClr>
                </a:solidFill>
                <a:latin typeface="Euphemia"/>
                <a:ea typeface="+mj-ea"/>
                <a:cs typeface="+mj-cs"/>
              </a:rPr>
            </a:br>
            <a:br>
              <a:rPr lang="sl-SI" sz="3200" b="1" i="0" dirty="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Osnovni 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8" action="ppaction://hlinksldjump"/>
              </a:rPr>
              <a:t>Strojna 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Programska 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Računalniška 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2227" name="Ograda vsebine 2"/>
          <p:cNvSpPr>
            <a:spLocks noGrp="1"/>
          </p:cNvSpPr>
          <p:nvPr>
            <p:ph idx="1"/>
          </p:nvPr>
        </p:nvSpPr>
        <p:spPr/>
        <p:txBody>
          <a:bodyPr/>
          <a:lstStyle/>
          <a:p>
            <a:pPr eaLnBrk="1" hangingPunct="1"/>
            <a:r>
              <a:rPr lang="sl-SI" altLang="en-US"/>
              <a:t>Informacija je nekaj abstraktnega. </a:t>
            </a:r>
          </a:p>
          <a:p>
            <a:pPr eaLnBrk="1" hangingPunct="1"/>
            <a:r>
              <a:rPr lang="sl-SI" altLang="en-US"/>
              <a:t>Ne moremo je prijeti. </a:t>
            </a:r>
          </a:p>
          <a:p>
            <a:pPr eaLnBrk="1" hangingPunct="1"/>
            <a:r>
              <a:rPr lang="sl-SI" altLang="en-US"/>
              <a:t>Informacija nastane, ko jo zvemo prvič.</a:t>
            </a:r>
          </a:p>
          <a:p>
            <a:pPr eaLnBrk="1" hangingPunct="1"/>
            <a:r>
              <a:rPr lang="sl-SI" altLang="en-US"/>
              <a:t>Ko jo slišimo drugič, tretjič nismo zvedeli nič novega – ti ni več informacija.</a:t>
            </a:r>
          </a:p>
          <a:p>
            <a:pPr eaLnBrk="1" hangingPunct="1"/>
            <a:r>
              <a:rPr lang="sl-SI" altLang="en-US"/>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E35ED-5C83-6088-A2E6-BB00480782D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D5BB692-5A31-10DF-6FDD-D998E6D4C7B1}"/>
              </a:ext>
            </a:extLst>
          </p:cNvPr>
          <p:cNvSpPr>
            <a:spLocks noGrp="1"/>
          </p:cNvSpPr>
          <p:nvPr>
            <p:ph type="title"/>
          </p:nvPr>
        </p:nvSpPr>
        <p:spPr/>
        <p:txBody>
          <a:bodyPr rtlCol="0"/>
          <a:lstStyle/>
          <a:p>
            <a:pPr rtl="0"/>
            <a:r>
              <a:rPr lang="sl-SI" dirty="0"/>
              <a:t>Moč zvoka</a:t>
            </a:r>
            <a:endParaRPr lang="sl" dirty="0"/>
          </a:p>
        </p:txBody>
      </p:sp>
      <p:pic>
        <p:nvPicPr>
          <p:cNvPr id="6" name="Označba mesta vsebine 5" descr="Slika, ki vsebuje besede besedilo, meni, posnetek zaslona, številka&#10;&#10;Vsebina, ustvarjena z umetno inteligenco, morda ni pravilna.">
            <a:extLst>
              <a:ext uri="{FF2B5EF4-FFF2-40B4-BE49-F238E27FC236}">
                <a16:creationId xmlns:a16="http://schemas.microsoft.com/office/drawing/2014/main" id="{15EC7D58-9BBE-B742-A2D5-029B81F9280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818843" y="1752106"/>
            <a:ext cx="7827947" cy="4805858"/>
          </a:xfrm>
        </p:spPr>
      </p:pic>
    </p:spTree>
    <p:extLst>
      <p:ext uri="{BB962C8B-B14F-4D97-AF65-F5344CB8AC3E}">
        <p14:creationId xmlns:p14="http://schemas.microsoft.com/office/powerpoint/2010/main" val="35359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49C02-7065-00B7-2459-AC64A1801AE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48C1DA5-1F41-83A9-11F6-C1BE659A27F1}"/>
              </a:ext>
            </a:extLst>
          </p:cNvPr>
          <p:cNvSpPr>
            <a:spLocks noGrp="1"/>
          </p:cNvSpPr>
          <p:nvPr>
            <p:ph type="title"/>
          </p:nvPr>
        </p:nvSpPr>
        <p:spPr/>
        <p:txBody>
          <a:bodyPr rtlCol="0">
            <a:normAutofit/>
          </a:bodyPr>
          <a:lstStyle/>
          <a:p>
            <a:pPr rtl="0"/>
            <a:r>
              <a:rPr lang="sl-SI" sz="5398" dirty="0"/>
              <a:t>mikrofoni</a:t>
            </a:r>
            <a:endParaRPr lang="sl" sz="5398" dirty="0"/>
          </a:p>
        </p:txBody>
      </p:sp>
      <p:pic>
        <p:nvPicPr>
          <p:cNvPr id="5" name="Označba mesta vsebine 4">
            <a:hlinkClick r:id="rId2"/>
            <a:extLst>
              <a:ext uri="{FF2B5EF4-FFF2-40B4-BE49-F238E27FC236}">
                <a16:creationId xmlns:a16="http://schemas.microsoft.com/office/drawing/2014/main" id="{A184C117-3B8E-AD52-7790-6764628D5E64}"/>
              </a:ext>
            </a:extLst>
          </p:cNvPr>
          <p:cNvPicPr>
            <a:picLocks noGrp="1" noChangeAspect="1"/>
          </p:cNvPicPr>
          <p:nvPr>
            <p:ph idx="1"/>
          </p:nvPr>
        </p:nvPicPr>
        <p:blipFill>
          <a:blip r:embed="rId3"/>
          <a:stretch>
            <a:fillRect/>
          </a:stretch>
        </p:blipFill>
        <p:spPr>
          <a:xfrm>
            <a:off x="2909159" y="2341847"/>
            <a:ext cx="6370507" cy="3632841"/>
          </a:xfrm>
        </p:spPr>
      </p:pic>
    </p:spTree>
    <p:extLst>
      <p:ext uri="{BB962C8B-B14F-4D97-AF65-F5344CB8AC3E}">
        <p14:creationId xmlns:p14="http://schemas.microsoft.com/office/powerpoint/2010/main" val="51035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2904C-85DD-9662-4C12-AE74D07ED09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64491B1-A34C-E9D0-2E7E-30CB15BD37C1}"/>
              </a:ext>
            </a:extLst>
          </p:cNvPr>
          <p:cNvSpPr>
            <a:spLocks noGrp="1"/>
          </p:cNvSpPr>
          <p:nvPr>
            <p:ph type="title"/>
          </p:nvPr>
        </p:nvSpPr>
        <p:spPr/>
        <p:txBody>
          <a:bodyPr rtlCol="0"/>
          <a:lstStyle/>
          <a:p>
            <a:pPr rtl="0"/>
            <a:r>
              <a:rPr lang="sl-SI" dirty="0"/>
              <a:t>mikrofon</a:t>
            </a:r>
            <a:endParaRPr lang="sl" dirty="0"/>
          </a:p>
        </p:txBody>
      </p:sp>
      <p:sp>
        <p:nvSpPr>
          <p:cNvPr id="4" name="Označba mesta vsebine 3">
            <a:extLst>
              <a:ext uri="{FF2B5EF4-FFF2-40B4-BE49-F238E27FC236}">
                <a16:creationId xmlns:a16="http://schemas.microsoft.com/office/drawing/2014/main" id="{A57F9681-F09C-9A47-49C5-CA053B3B3962}"/>
              </a:ext>
            </a:extLst>
          </p:cNvPr>
          <p:cNvSpPr>
            <a:spLocks noGrp="1"/>
          </p:cNvSpPr>
          <p:nvPr>
            <p:ph idx="1"/>
          </p:nvPr>
        </p:nvSpPr>
        <p:spPr>
          <a:xfrm>
            <a:off x="1629916" y="2341146"/>
            <a:ext cx="5760640" cy="4040181"/>
          </a:xfrm>
        </p:spPr>
        <p:txBody>
          <a:bodyPr>
            <a:normAutofit/>
          </a:bodyPr>
          <a:lstStyle/>
          <a:p>
            <a:r>
              <a:rPr lang="sl-SI" sz="2799" b="1" dirty="0"/>
              <a:t>Mikrofon</a:t>
            </a:r>
            <a:r>
              <a:rPr lang="sl-SI" sz="2799" dirty="0"/>
              <a:t> je naprava, ki spreminja zvok (nihanje zračnega tlaka) v električno napetost. Če povežemo mikrofon s slušalko, nihata membrani v mikrofonu in slušalki v enakem ritmu. S tem smo dobili prenos zvoka na daljavo. </a:t>
            </a:r>
          </a:p>
        </p:txBody>
      </p:sp>
      <p:pic>
        <p:nvPicPr>
          <p:cNvPr id="5" name="Slika 4" descr="Slika, ki vsebuje besede mikrofon, zvočna oprema, črno in belo, zaprt prostor&#10;&#10;Vsebina, ustvarjena z umetno inteligenco, morda ni pravilna.">
            <a:extLst>
              <a:ext uri="{FF2B5EF4-FFF2-40B4-BE49-F238E27FC236}">
                <a16:creationId xmlns:a16="http://schemas.microsoft.com/office/drawing/2014/main" id="{1D744256-1FCF-05CB-CB50-3DBD4F9FB1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65242" y="1441487"/>
            <a:ext cx="3142431" cy="4713647"/>
          </a:xfrm>
          <a:prstGeom prst="rect">
            <a:avLst/>
          </a:prstGeom>
        </p:spPr>
      </p:pic>
    </p:spTree>
    <p:extLst>
      <p:ext uri="{BB962C8B-B14F-4D97-AF65-F5344CB8AC3E}">
        <p14:creationId xmlns:p14="http://schemas.microsoft.com/office/powerpoint/2010/main" val="100996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23271-B1DE-CF1B-93B6-01B7EDC3423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7DED143-D304-91F1-D225-C8DA0F09BF9F}"/>
              </a:ext>
            </a:extLst>
          </p:cNvPr>
          <p:cNvSpPr>
            <a:spLocks noGrp="1"/>
          </p:cNvSpPr>
          <p:nvPr>
            <p:ph type="title"/>
          </p:nvPr>
        </p:nvSpPr>
        <p:spPr/>
        <p:txBody>
          <a:bodyPr rtlCol="0"/>
          <a:lstStyle/>
          <a:p>
            <a:pPr rtl="0"/>
            <a:r>
              <a:rPr lang="sl-SI" dirty="0"/>
              <a:t>Občutljivost mikrofona</a:t>
            </a:r>
            <a:endParaRPr lang="sl" dirty="0"/>
          </a:p>
        </p:txBody>
      </p:sp>
      <p:sp>
        <p:nvSpPr>
          <p:cNvPr id="4" name="Označba mesta vsebine 3">
            <a:extLst>
              <a:ext uri="{FF2B5EF4-FFF2-40B4-BE49-F238E27FC236}">
                <a16:creationId xmlns:a16="http://schemas.microsoft.com/office/drawing/2014/main" id="{ED207941-411A-4363-2049-127B679E019D}"/>
              </a:ext>
            </a:extLst>
          </p:cNvPr>
          <p:cNvSpPr>
            <a:spLocks noGrp="1"/>
          </p:cNvSpPr>
          <p:nvPr>
            <p:ph idx="1"/>
          </p:nvPr>
        </p:nvSpPr>
        <p:spPr>
          <a:xfrm>
            <a:off x="1413892" y="2341147"/>
            <a:ext cx="10193892" cy="4093376"/>
          </a:xfrm>
        </p:spPr>
        <p:txBody>
          <a:bodyPr>
            <a:normAutofit lnSpcReduction="10000"/>
          </a:bodyPr>
          <a:lstStyle/>
          <a:p>
            <a:r>
              <a:rPr lang="sl-SI" sz="2399" dirty="0"/>
              <a:t>Mikrofonska občutljivost je vrednost, ki označuje spremembo napetosti na izhodu mikrofona v odvisnosti od zvočnega signala (spremembi zvočnega tlaka, ki vzburi membrano).</a:t>
            </a:r>
          </a:p>
          <a:p>
            <a:r>
              <a:rPr lang="sl-SI" sz="2399" dirty="0"/>
              <a:t>Izhodna napetost mikrofona je odvisna tudi od frekvenčnega obsega, ki ga prenaša. Če je frekvenčni pas ožji, se lahko tudi poveča občutljivost in obratno. </a:t>
            </a:r>
          </a:p>
          <a:p>
            <a:r>
              <a:rPr lang="sl-SI" sz="2399" dirty="0"/>
              <a:t>Zaželeno je, da je občutljivost čim večja, saj je potrebna manjša naknadna ojačitev signala in je s tem doseženo boljše razmerje med zvokom in šumom.</a:t>
            </a:r>
          </a:p>
          <a:p>
            <a:r>
              <a:rPr lang="sl-SI" sz="2399" dirty="0"/>
              <a:t>Izjeme so reporterski mikrofoni, ki se uporabljajo v glasnem okolju in potrebujejo čim manj signala iz okolice. </a:t>
            </a:r>
          </a:p>
        </p:txBody>
      </p:sp>
    </p:spTree>
    <p:extLst>
      <p:ext uri="{BB962C8B-B14F-4D97-AF65-F5344CB8AC3E}">
        <p14:creationId xmlns:p14="http://schemas.microsoft.com/office/powerpoint/2010/main" val="243390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5505-C138-9F76-7B0E-36FF2560C3C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1ADF6E8-5A0D-C533-6953-55887D148C9C}"/>
              </a:ext>
            </a:extLst>
          </p:cNvPr>
          <p:cNvSpPr>
            <a:spLocks noGrp="1"/>
          </p:cNvSpPr>
          <p:nvPr>
            <p:ph type="title"/>
          </p:nvPr>
        </p:nvSpPr>
        <p:spPr/>
        <p:txBody>
          <a:bodyPr rtlCol="0"/>
          <a:lstStyle/>
          <a:p>
            <a:r>
              <a:rPr lang="sl-SI" b="1" dirty="0"/>
              <a:t>Frekvenčna karakteristika mikrofona</a:t>
            </a:r>
            <a:endParaRPr lang="sl" dirty="0"/>
          </a:p>
        </p:txBody>
      </p:sp>
      <p:sp>
        <p:nvSpPr>
          <p:cNvPr id="4" name="Označba mesta vsebine 3">
            <a:extLst>
              <a:ext uri="{FF2B5EF4-FFF2-40B4-BE49-F238E27FC236}">
                <a16:creationId xmlns:a16="http://schemas.microsoft.com/office/drawing/2014/main" id="{7110C398-72FB-53CC-3C93-575B8BBDF0BB}"/>
              </a:ext>
            </a:extLst>
          </p:cNvPr>
          <p:cNvSpPr>
            <a:spLocks noGrp="1"/>
          </p:cNvSpPr>
          <p:nvPr>
            <p:ph idx="1"/>
          </p:nvPr>
        </p:nvSpPr>
        <p:spPr>
          <a:xfrm>
            <a:off x="1413891" y="2341147"/>
            <a:ext cx="5200845" cy="3633540"/>
          </a:xfrm>
        </p:spPr>
        <p:txBody>
          <a:bodyPr>
            <a:normAutofit lnSpcReduction="10000"/>
          </a:bodyPr>
          <a:lstStyle/>
          <a:p>
            <a:r>
              <a:rPr lang="sl-SI" sz="1999" dirty="0"/>
              <a:t>Frekvenčna karakteristika je diagram, ki prikazuje občutljivost mikrofona v slišnem področju med 20 in 20.000 Hz</a:t>
            </a:r>
          </a:p>
          <a:p>
            <a:r>
              <a:rPr lang="sl-SI" sz="1999" dirty="0"/>
              <a:t>Če potrebujemo mikrofon, s katerim bomo snemali izključno govor, bi nam zadostovala karakteristika, ki je vodoravna med 300 in 3000 Hz, </a:t>
            </a:r>
          </a:p>
          <a:p>
            <a:r>
              <a:rPr lang="sl-SI" sz="1999" dirty="0"/>
              <a:t>za osnovni prenos glasbe pa vsaj od 100 do 5000 Hz. </a:t>
            </a:r>
          </a:p>
          <a:p>
            <a:r>
              <a:rPr lang="sl-SI" sz="1999" dirty="0"/>
              <a:t>Za kvalitetno studijsko snemanje glasbe je potrebna karakteristika vsaj med 30 in 16.000 Hz. </a:t>
            </a:r>
          </a:p>
        </p:txBody>
      </p:sp>
      <p:pic>
        <p:nvPicPr>
          <p:cNvPr id="5" name="Slika 4" descr="Slika, ki vsebuje besede besedilo, vrstica, grafični prikaz, diagram&#10;&#10;Vsebina, ustvarjena z umetno inteligenco, morda ni pravilna.">
            <a:extLst>
              <a:ext uri="{FF2B5EF4-FFF2-40B4-BE49-F238E27FC236}">
                <a16:creationId xmlns:a16="http://schemas.microsoft.com/office/drawing/2014/main" id="{E0DB1DA9-44DD-EA55-7E8F-6533DB3073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14737" y="2441833"/>
            <a:ext cx="4761260" cy="3532855"/>
          </a:xfrm>
          <a:prstGeom prst="rect">
            <a:avLst/>
          </a:prstGeom>
        </p:spPr>
      </p:pic>
    </p:spTree>
    <p:extLst>
      <p:ext uri="{BB962C8B-B14F-4D97-AF65-F5344CB8AC3E}">
        <p14:creationId xmlns:p14="http://schemas.microsoft.com/office/powerpoint/2010/main" val="20876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C297-8E74-E965-02AF-1BC8715CBAE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5C5C4A7-42C7-8334-32AB-64F005351322}"/>
              </a:ext>
            </a:extLst>
          </p:cNvPr>
          <p:cNvSpPr>
            <a:spLocks noGrp="1"/>
          </p:cNvSpPr>
          <p:nvPr>
            <p:ph type="title"/>
          </p:nvPr>
        </p:nvSpPr>
        <p:spPr>
          <a:xfrm>
            <a:off x="1701923" y="730361"/>
            <a:ext cx="9905861" cy="988075"/>
          </a:xfrm>
        </p:spPr>
        <p:txBody>
          <a:bodyPr rtlCol="0" anchor="b">
            <a:normAutofit/>
          </a:bodyPr>
          <a:lstStyle/>
          <a:p>
            <a:pPr>
              <a:buNone/>
            </a:pPr>
            <a:r>
              <a:rPr lang="sl-SI" b="1" dirty="0"/>
              <a:t>Mikrofoni glede na postavitev v prostoru</a:t>
            </a:r>
          </a:p>
        </p:txBody>
      </p:sp>
      <p:sp>
        <p:nvSpPr>
          <p:cNvPr id="4" name="Označba mesta vsebine 3">
            <a:extLst>
              <a:ext uri="{FF2B5EF4-FFF2-40B4-BE49-F238E27FC236}">
                <a16:creationId xmlns:a16="http://schemas.microsoft.com/office/drawing/2014/main" id="{855D94B4-E9C1-ED11-29F9-DFA7B420D0CA}"/>
              </a:ext>
            </a:extLst>
          </p:cNvPr>
          <p:cNvSpPr>
            <a:spLocks noGrp="1"/>
          </p:cNvSpPr>
          <p:nvPr>
            <p:ph sz="half" idx="1"/>
          </p:nvPr>
        </p:nvSpPr>
        <p:spPr>
          <a:xfrm>
            <a:off x="1845940" y="2228316"/>
            <a:ext cx="3928516" cy="3632101"/>
          </a:xfrm>
        </p:spPr>
        <p:txBody>
          <a:bodyPr anchor="ctr">
            <a:normAutofit/>
          </a:bodyPr>
          <a:lstStyle/>
          <a:p>
            <a:pPr>
              <a:buFont typeface="Arial" panose="020B0604020202020204" pitchFamily="34" charset="0"/>
              <a:buChar char="•"/>
            </a:pPr>
            <a:r>
              <a:rPr lang="sl-SI" sz="2399" dirty="0"/>
              <a:t>ročni mikrofoni</a:t>
            </a:r>
          </a:p>
          <a:p>
            <a:pPr>
              <a:buFont typeface="Arial" panose="020B0604020202020204" pitchFamily="34" charset="0"/>
              <a:buChar char="•"/>
            </a:pPr>
            <a:r>
              <a:rPr lang="sl-SI" sz="2399" dirty="0"/>
              <a:t>mikrofoni, ki jih pritrdimo na stojala, nastavke</a:t>
            </a:r>
          </a:p>
          <a:p>
            <a:pPr>
              <a:buFont typeface="Arial" panose="020B0604020202020204" pitchFamily="34" charset="0"/>
              <a:buChar char="•"/>
            </a:pPr>
            <a:r>
              <a:rPr lang="sl-SI" sz="2399" dirty="0"/>
              <a:t>namizni mikrofoni</a:t>
            </a:r>
          </a:p>
          <a:p>
            <a:pPr>
              <a:buFont typeface="Arial" panose="020B0604020202020204" pitchFamily="34" charset="0"/>
              <a:buChar char="•"/>
            </a:pPr>
            <a:r>
              <a:rPr lang="sl-SI" sz="2399" dirty="0"/>
              <a:t>brezžični mikrofoni</a:t>
            </a:r>
          </a:p>
        </p:txBody>
      </p:sp>
      <p:pic>
        <p:nvPicPr>
          <p:cNvPr id="3" name="Označba mesta vsebine 4" descr="Slika, ki vsebuje besede mikrofon, zvočna oprema&#10;&#10;Vsebina, ustvarjena z umetno inteligenco, morda ni pravilna.">
            <a:extLst>
              <a:ext uri="{FF2B5EF4-FFF2-40B4-BE49-F238E27FC236}">
                <a16:creationId xmlns:a16="http://schemas.microsoft.com/office/drawing/2014/main" id="{5E8A2465-618F-C5D4-1C05-4B27DD14BC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4368" y="2583719"/>
            <a:ext cx="5193416" cy="2921296"/>
          </a:xfrm>
          <a:prstGeom prst="rect">
            <a:avLst/>
          </a:prstGeom>
          <a:noFill/>
        </p:spPr>
      </p:pic>
      <p:sp>
        <p:nvSpPr>
          <p:cNvPr id="11" name="Date Placeholder 4">
            <a:extLst>
              <a:ext uri="{FF2B5EF4-FFF2-40B4-BE49-F238E27FC236}">
                <a16:creationId xmlns:a16="http://schemas.microsoft.com/office/drawing/2014/main" id="{60134169-6DF9-4382-9C4D-9B3C422C7405}"/>
              </a:ext>
            </a:extLst>
          </p:cNvPr>
          <p:cNvSpPr>
            <a:spLocks noGrp="1"/>
          </p:cNvSpPr>
          <p:nvPr>
            <p:ph type="dt" sz="half" idx="10"/>
          </p:nvPr>
        </p:nvSpPr>
        <p:spPr>
          <a:xfrm>
            <a:off x="7603970" y="6423135"/>
            <a:ext cx="2844058" cy="365030"/>
          </a:xfrm>
        </p:spPr>
        <p:txBody>
          <a:bodyPr/>
          <a:lstStyle/>
          <a:p>
            <a:pPr>
              <a:spcAft>
                <a:spcPts val="600"/>
              </a:spcAft>
            </a:pPr>
            <a:fld id="{BBA888A3-8F43-4E10-B59F-EAC131E4BE69}" type="datetime1">
              <a:rPr lang="sl-SI" smtClean="0"/>
              <a:pPr>
                <a:spcAft>
                  <a:spcPts val="600"/>
                </a:spcAft>
              </a:pPr>
              <a:t>27. 05. 2025</a:t>
            </a:fld>
            <a:endParaRPr lang="en-US"/>
          </a:p>
        </p:txBody>
      </p:sp>
    </p:spTree>
    <p:extLst>
      <p:ext uri="{BB962C8B-B14F-4D97-AF65-F5344CB8AC3E}">
        <p14:creationId xmlns:p14="http://schemas.microsoft.com/office/powerpoint/2010/main" val="19576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41A2-13A7-FF5C-0662-A8419846D74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E4494B7-ED34-C9C8-CA86-4ADD4E4396A2}"/>
              </a:ext>
            </a:extLst>
          </p:cNvPr>
          <p:cNvSpPr>
            <a:spLocks noGrp="1"/>
          </p:cNvSpPr>
          <p:nvPr>
            <p:ph type="title"/>
          </p:nvPr>
        </p:nvSpPr>
        <p:spPr>
          <a:xfrm>
            <a:off x="1701923" y="730361"/>
            <a:ext cx="9905861" cy="988075"/>
          </a:xfrm>
        </p:spPr>
        <p:txBody>
          <a:bodyPr rtlCol="0" anchor="b">
            <a:normAutofit/>
          </a:bodyPr>
          <a:lstStyle/>
          <a:p>
            <a:pPr>
              <a:buNone/>
            </a:pPr>
            <a:r>
              <a:rPr lang="sl-SI" b="1" dirty="0"/>
              <a:t>Mikrofoni glede na namembnost</a:t>
            </a:r>
          </a:p>
        </p:txBody>
      </p:sp>
      <p:sp>
        <p:nvSpPr>
          <p:cNvPr id="4" name="Označba mesta vsebine 3">
            <a:extLst>
              <a:ext uri="{FF2B5EF4-FFF2-40B4-BE49-F238E27FC236}">
                <a16:creationId xmlns:a16="http://schemas.microsoft.com/office/drawing/2014/main" id="{18F87D9B-4479-FEC8-154F-9BB25A93048A}"/>
              </a:ext>
            </a:extLst>
          </p:cNvPr>
          <p:cNvSpPr>
            <a:spLocks noGrp="1"/>
          </p:cNvSpPr>
          <p:nvPr>
            <p:ph sz="half" idx="1"/>
          </p:nvPr>
        </p:nvSpPr>
        <p:spPr>
          <a:xfrm>
            <a:off x="1701924" y="2228316"/>
            <a:ext cx="4072532" cy="3632101"/>
          </a:xfrm>
        </p:spPr>
        <p:txBody>
          <a:bodyPr anchor="ctr">
            <a:normAutofit/>
          </a:bodyPr>
          <a:lstStyle/>
          <a:p>
            <a:pPr>
              <a:buFont typeface="Arial" panose="020B0604020202020204" pitchFamily="34" charset="0"/>
              <a:buChar char="•"/>
            </a:pPr>
            <a:r>
              <a:rPr lang="sl-SI" sz="2399" dirty="0"/>
              <a:t>za snemanje govora</a:t>
            </a:r>
          </a:p>
          <a:p>
            <a:pPr>
              <a:buFont typeface="Arial" panose="020B0604020202020204" pitchFamily="34" charset="0"/>
              <a:buChar char="•"/>
            </a:pPr>
            <a:r>
              <a:rPr lang="sl-SI" sz="2399" dirty="0"/>
              <a:t>za snemanje glasbe</a:t>
            </a:r>
          </a:p>
          <a:p>
            <a:pPr>
              <a:buFont typeface="Arial" panose="020B0604020202020204" pitchFamily="34" charset="0"/>
              <a:buChar char="•"/>
            </a:pPr>
            <a:r>
              <a:rPr lang="sl-SI" sz="2399" dirty="0"/>
              <a:t>za elektroakustične meritve</a:t>
            </a:r>
          </a:p>
        </p:txBody>
      </p:sp>
      <p:pic>
        <p:nvPicPr>
          <p:cNvPr id="3" name="Označba mesta vsebine 4" descr="Slika, ki vsebuje besede mikrofon, zvočna oprema&#10;&#10;Vsebina, ustvarjena z umetno inteligenco, morda ni pravilna.">
            <a:extLst>
              <a:ext uri="{FF2B5EF4-FFF2-40B4-BE49-F238E27FC236}">
                <a16:creationId xmlns:a16="http://schemas.microsoft.com/office/drawing/2014/main" id="{A4C13442-8077-0FF2-4B4C-1F5088C5C5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4368" y="2583719"/>
            <a:ext cx="5193416" cy="2921296"/>
          </a:xfrm>
          <a:prstGeom prst="rect">
            <a:avLst/>
          </a:prstGeom>
          <a:noFill/>
        </p:spPr>
      </p:pic>
      <p:sp>
        <p:nvSpPr>
          <p:cNvPr id="11" name="Date Placeholder 4">
            <a:extLst>
              <a:ext uri="{FF2B5EF4-FFF2-40B4-BE49-F238E27FC236}">
                <a16:creationId xmlns:a16="http://schemas.microsoft.com/office/drawing/2014/main" id="{F640A547-0DBC-9E19-C221-CEB47091941E}"/>
              </a:ext>
            </a:extLst>
          </p:cNvPr>
          <p:cNvSpPr>
            <a:spLocks noGrp="1"/>
          </p:cNvSpPr>
          <p:nvPr>
            <p:ph type="dt" sz="half" idx="10"/>
          </p:nvPr>
        </p:nvSpPr>
        <p:spPr>
          <a:xfrm>
            <a:off x="7603970" y="6423135"/>
            <a:ext cx="2844058" cy="365030"/>
          </a:xfrm>
        </p:spPr>
        <p:txBody>
          <a:bodyPr/>
          <a:lstStyle/>
          <a:p>
            <a:pPr>
              <a:spcAft>
                <a:spcPts val="600"/>
              </a:spcAft>
            </a:pPr>
            <a:fld id="{BBA888A3-8F43-4E10-B59F-EAC131E4BE69}" type="datetime1">
              <a:rPr lang="sl-SI" smtClean="0"/>
              <a:pPr>
                <a:spcAft>
                  <a:spcPts val="600"/>
                </a:spcAft>
              </a:pPr>
              <a:t>27. 05. 2025</a:t>
            </a:fld>
            <a:endParaRPr lang="en-US"/>
          </a:p>
        </p:txBody>
      </p:sp>
    </p:spTree>
    <p:extLst>
      <p:ext uri="{BB962C8B-B14F-4D97-AF65-F5344CB8AC3E}">
        <p14:creationId xmlns:p14="http://schemas.microsoft.com/office/powerpoint/2010/main" val="33928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1EFD-2BAF-E2B8-D19A-BB9FB512227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D09AB20-507D-A784-F508-7DF6495D0B28}"/>
              </a:ext>
            </a:extLst>
          </p:cNvPr>
          <p:cNvSpPr>
            <a:spLocks noGrp="1"/>
          </p:cNvSpPr>
          <p:nvPr>
            <p:ph type="title"/>
          </p:nvPr>
        </p:nvSpPr>
        <p:spPr>
          <a:xfrm>
            <a:off x="1557907" y="730361"/>
            <a:ext cx="10049877" cy="988075"/>
          </a:xfrm>
        </p:spPr>
        <p:txBody>
          <a:bodyPr rtlCol="0" anchor="b">
            <a:normAutofit/>
          </a:bodyPr>
          <a:lstStyle/>
          <a:p>
            <a:pPr>
              <a:buNone/>
            </a:pPr>
            <a:r>
              <a:rPr lang="sl-SI" b="1" dirty="0"/>
              <a:t>Mikrofoni glede na uporabo</a:t>
            </a:r>
          </a:p>
        </p:txBody>
      </p:sp>
      <p:sp>
        <p:nvSpPr>
          <p:cNvPr id="4" name="Označba mesta vsebine 3">
            <a:extLst>
              <a:ext uri="{FF2B5EF4-FFF2-40B4-BE49-F238E27FC236}">
                <a16:creationId xmlns:a16="http://schemas.microsoft.com/office/drawing/2014/main" id="{E1E9A6DE-2775-52E1-3638-A7F67D5919EE}"/>
              </a:ext>
            </a:extLst>
          </p:cNvPr>
          <p:cNvSpPr>
            <a:spLocks noGrp="1"/>
          </p:cNvSpPr>
          <p:nvPr>
            <p:ph sz="half" idx="1"/>
          </p:nvPr>
        </p:nvSpPr>
        <p:spPr>
          <a:xfrm>
            <a:off x="1629916" y="2228316"/>
            <a:ext cx="4144540" cy="3632101"/>
          </a:xfrm>
        </p:spPr>
        <p:txBody>
          <a:bodyPr anchor="ctr">
            <a:normAutofit/>
          </a:bodyPr>
          <a:lstStyle/>
          <a:p>
            <a:pPr>
              <a:buFont typeface="Arial" panose="020B0604020202020204" pitchFamily="34" charset="0"/>
              <a:buChar char="•"/>
            </a:pPr>
            <a:r>
              <a:rPr lang="sl-SI" sz="2399" dirty="0"/>
              <a:t>reporterski mikrofon</a:t>
            </a:r>
          </a:p>
          <a:p>
            <a:pPr>
              <a:buFont typeface="Arial" panose="020B0604020202020204" pitchFamily="34" charset="0"/>
              <a:buChar char="•"/>
            </a:pPr>
            <a:r>
              <a:rPr lang="sl-SI" sz="2399" dirty="0"/>
              <a:t>studijski mikrofon</a:t>
            </a:r>
          </a:p>
          <a:p>
            <a:pPr>
              <a:buFont typeface="Arial" panose="020B0604020202020204" pitchFamily="34" charset="0"/>
              <a:buChar char="•"/>
            </a:pPr>
            <a:r>
              <a:rPr lang="sl-SI" sz="2399" dirty="0"/>
              <a:t>prisluškovalni mikrofon</a:t>
            </a:r>
          </a:p>
        </p:txBody>
      </p:sp>
      <p:pic>
        <p:nvPicPr>
          <p:cNvPr id="3" name="Označba mesta vsebine 4" descr="Slika, ki vsebuje besede mikrofon, zvočna oprema&#10;&#10;Vsebina, ustvarjena z umetno inteligenco, morda ni pravilna.">
            <a:extLst>
              <a:ext uri="{FF2B5EF4-FFF2-40B4-BE49-F238E27FC236}">
                <a16:creationId xmlns:a16="http://schemas.microsoft.com/office/drawing/2014/main" id="{D7E8F320-0D87-7D91-BB32-0F906540D6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4368" y="2583719"/>
            <a:ext cx="5193416" cy="2921296"/>
          </a:xfrm>
          <a:prstGeom prst="rect">
            <a:avLst/>
          </a:prstGeom>
          <a:noFill/>
        </p:spPr>
      </p:pic>
      <p:sp>
        <p:nvSpPr>
          <p:cNvPr id="11" name="Date Placeholder 4">
            <a:extLst>
              <a:ext uri="{FF2B5EF4-FFF2-40B4-BE49-F238E27FC236}">
                <a16:creationId xmlns:a16="http://schemas.microsoft.com/office/drawing/2014/main" id="{A9742E35-BD31-4F1C-EA24-0462932C34BE}"/>
              </a:ext>
            </a:extLst>
          </p:cNvPr>
          <p:cNvSpPr>
            <a:spLocks noGrp="1"/>
          </p:cNvSpPr>
          <p:nvPr>
            <p:ph type="dt" sz="half" idx="10"/>
          </p:nvPr>
        </p:nvSpPr>
        <p:spPr>
          <a:xfrm>
            <a:off x="7603970" y="6423135"/>
            <a:ext cx="2844058" cy="365030"/>
          </a:xfrm>
        </p:spPr>
        <p:txBody>
          <a:bodyPr/>
          <a:lstStyle/>
          <a:p>
            <a:pPr>
              <a:spcAft>
                <a:spcPts val="600"/>
              </a:spcAft>
            </a:pPr>
            <a:fld id="{BBA888A3-8F43-4E10-B59F-EAC131E4BE69}" type="datetime1">
              <a:rPr lang="sl-SI" smtClean="0"/>
              <a:pPr>
                <a:spcAft>
                  <a:spcPts val="600"/>
                </a:spcAft>
              </a:pPr>
              <a:t>27. 05. 2025</a:t>
            </a:fld>
            <a:endParaRPr lang="en-US"/>
          </a:p>
        </p:txBody>
      </p:sp>
    </p:spTree>
    <p:extLst>
      <p:ext uri="{BB962C8B-B14F-4D97-AF65-F5344CB8AC3E}">
        <p14:creationId xmlns:p14="http://schemas.microsoft.com/office/powerpoint/2010/main" val="14633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BB59-042B-A751-AA11-165AAB8424F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3B51AC8-F9E6-A128-CF6B-BDDAA2F17BB2}"/>
              </a:ext>
            </a:extLst>
          </p:cNvPr>
          <p:cNvSpPr>
            <a:spLocks noGrp="1"/>
          </p:cNvSpPr>
          <p:nvPr>
            <p:ph type="title"/>
          </p:nvPr>
        </p:nvSpPr>
        <p:spPr/>
        <p:txBody>
          <a:bodyPr rtlCol="0"/>
          <a:lstStyle/>
          <a:p>
            <a:pPr>
              <a:buNone/>
            </a:pPr>
            <a:r>
              <a:rPr lang="sl-SI" sz="2799" b="1" dirty="0"/>
              <a:t>Mikrofoni glede na zgradbo</a:t>
            </a:r>
          </a:p>
        </p:txBody>
      </p:sp>
      <p:sp>
        <p:nvSpPr>
          <p:cNvPr id="5" name="Rectangle 2">
            <a:extLst>
              <a:ext uri="{FF2B5EF4-FFF2-40B4-BE49-F238E27FC236}">
                <a16:creationId xmlns:a16="http://schemas.microsoft.com/office/drawing/2014/main" id="{51B8ECC0-FAA3-9D75-161A-BF3776AC2B35}"/>
              </a:ext>
            </a:extLst>
          </p:cNvPr>
          <p:cNvSpPr>
            <a:spLocks noGrp="1" noChangeArrowheads="1"/>
          </p:cNvSpPr>
          <p:nvPr>
            <p:ph idx="1"/>
          </p:nvPr>
        </p:nvSpPr>
        <p:spPr bwMode="auto">
          <a:xfrm>
            <a:off x="1773932" y="2634949"/>
            <a:ext cx="8304030" cy="304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ctr" anchorCtr="0" compatLnSpc="1">
            <a:prstTxWarp prst="textNoShape">
              <a:avLst/>
            </a:prstTxWarp>
            <a:spAutoFit/>
          </a:bodyPr>
          <a:lstStyle/>
          <a:p>
            <a:pPr defTabSz="914126" eaLnBrk="0" fontAlgn="base" hangingPunct="0">
              <a:lnSpc>
                <a:spcPct val="100000"/>
              </a:lnSpc>
              <a:spcBef>
                <a:spcPct val="0"/>
              </a:spcBef>
              <a:spcAft>
                <a:spcPct val="0"/>
              </a:spcAft>
              <a:buFont typeface="Courier New" panose="02070309020205020404" pitchFamily="49" charset="0"/>
              <a:buChar char="o"/>
            </a:pPr>
            <a:r>
              <a:rPr lang="sl-SI" altLang="sl-SI" sz="2399" b="1" dirty="0">
                <a:latin typeface="Arial" panose="020B0604020202020204" pitchFamily="34" charset="0"/>
              </a:rPr>
              <a:t>Dinamični mikrofon</a:t>
            </a:r>
            <a:br>
              <a:rPr lang="sl-SI" altLang="sl-SI" sz="2399" dirty="0">
                <a:latin typeface="Arial" panose="020B0604020202020204" pitchFamily="34" charset="0"/>
              </a:rPr>
            </a:br>
            <a:r>
              <a:rPr lang="sl-SI" altLang="sl-SI" sz="2399" dirty="0">
                <a:latin typeface="Arial" panose="020B0604020202020204" pitchFamily="34" charset="0"/>
              </a:rPr>
              <a:t>– Uporaba: koncerti, snemanje vokalov v živo, ozvočenje na odru.</a:t>
            </a:r>
            <a:br>
              <a:rPr lang="sl-SI" altLang="sl-SI" sz="2399" dirty="0">
                <a:latin typeface="Arial" panose="020B0604020202020204" pitchFamily="34" charset="0"/>
              </a:rPr>
            </a:br>
            <a:r>
              <a:rPr lang="sl-SI" altLang="sl-SI" sz="2399" dirty="0">
                <a:latin typeface="Arial" panose="020B0604020202020204" pitchFamily="34" charset="0"/>
              </a:rPr>
              <a:t>– Prednosti: robustnost, dobro delovanje pri visokih zvočnih tlakih.</a:t>
            </a:r>
          </a:p>
          <a:p>
            <a:pPr defTabSz="914126" eaLnBrk="0" fontAlgn="base" hangingPunct="0">
              <a:lnSpc>
                <a:spcPct val="100000"/>
              </a:lnSpc>
              <a:spcBef>
                <a:spcPct val="0"/>
              </a:spcBef>
              <a:spcAft>
                <a:spcPct val="0"/>
              </a:spcAft>
              <a:buFont typeface="Courier New" panose="02070309020205020404" pitchFamily="49" charset="0"/>
              <a:buChar char="o"/>
            </a:pPr>
            <a:r>
              <a:rPr lang="sl-SI" altLang="sl-SI" sz="2399" b="1" dirty="0">
                <a:latin typeface="Arial" panose="020B0604020202020204" pitchFamily="34" charset="0"/>
              </a:rPr>
              <a:t>Kondenzatorski mikrofon</a:t>
            </a:r>
            <a:br>
              <a:rPr lang="sl-SI" altLang="sl-SI" sz="2399" dirty="0">
                <a:latin typeface="Arial" panose="020B0604020202020204" pitchFamily="34" charset="0"/>
              </a:rPr>
            </a:br>
            <a:r>
              <a:rPr lang="sl-SI" altLang="sl-SI" sz="2399" dirty="0">
                <a:latin typeface="Arial" panose="020B0604020202020204" pitchFamily="34" charset="0"/>
              </a:rPr>
              <a:t>– Uporaba: snemalni studii, radijske postaje, </a:t>
            </a:r>
            <a:r>
              <a:rPr lang="sl-SI" altLang="sl-SI" sz="2399" dirty="0" err="1">
                <a:latin typeface="Arial" panose="020B0604020202020204" pitchFamily="34" charset="0"/>
              </a:rPr>
              <a:t>podcasti</a:t>
            </a:r>
            <a:r>
              <a:rPr lang="sl-SI" altLang="sl-SI" sz="2399" dirty="0">
                <a:latin typeface="Arial" panose="020B0604020202020204" pitchFamily="34" charset="0"/>
              </a:rPr>
              <a:t>.</a:t>
            </a:r>
            <a:br>
              <a:rPr lang="sl-SI" altLang="sl-SI" sz="2399" dirty="0">
                <a:latin typeface="Arial" panose="020B0604020202020204" pitchFamily="34" charset="0"/>
              </a:rPr>
            </a:br>
            <a:r>
              <a:rPr lang="sl-SI" altLang="sl-SI" sz="2399" dirty="0">
                <a:latin typeface="Arial" panose="020B0604020202020204" pitchFamily="34" charset="0"/>
              </a:rPr>
              <a:t>– Prednosti: visoka občutljivost, širok frekvenčni razpon.</a:t>
            </a:r>
          </a:p>
        </p:txBody>
      </p:sp>
    </p:spTree>
    <p:extLst>
      <p:ext uri="{BB962C8B-B14F-4D97-AF65-F5344CB8AC3E}">
        <p14:creationId xmlns:p14="http://schemas.microsoft.com/office/powerpoint/2010/main" val="157602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A231D-32CF-43FD-C7DD-8BB73DB0512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E5ADD51-39A9-2CAB-2924-473AAD78F86B}"/>
              </a:ext>
            </a:extLst>
          </p:cNvPr>
          <p:cNvSpPr>
            <a:spLocks noGrp="1"/>
          </p:cNvSpPr>
          <p:nvPr>
            <p:ph type="title"/>
          </p:nvPr>
        </p:nvSpPr>
        <p:spPr/>
        <p:txBody>
          <a:bodyPr rtlCol="0"/>
          <a:lstStyle/>
          <a:p>
            <a:pPr>
              <a:buNone/>
            </a:pPr>
            <a:r>
              <a:rPr lang="sl-SI" sz="2799" b="1" dirty="0"/>
              <a:t>Mikrofoni glede na zgradbo</a:t>
            </a:r>
          </a:p>
        </p:txBody>
      </p:sp>
      <p:sp>
        <p:nvSpPr>
          <p:cNvPr id="5" name="Rectangle 2">
            <a:extLst>
              <a:ext uri="{FF2B5EF4-FFF2-40B4-BE49-F238E27FC236}">
                <a16:creationId xmlns:a16="http://schemas.microsoft.com/office/drawing/2014/main" id="{3538C8CA-D7AB-8985-7A4E-ACD4C49EDC04}"/>
              </a:ext>
            </a:extLst>
          </p:cNvPr>
          <p:cNvSpPr>
            <a:spLocks noGrp="1" noChangeArrowheads="1"/>
          </p:cNvSpPr>
          <p:nvPr>
            <p:ph idx="1"/>
          </p:nvPr>
        </p:nvSpPr>
        <p:spPr bwMode="auto">
          <a:xfrm>
            <a:off x="1845940" y="2601916"/>
            <a:ext cx="8185375" cy="369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rtlCol="0" anchor="ctr" anchorCtr="0" compatLnSpc="1">
            <a:prstTxWarp prst="textNoShape">
              <a:avLst/>
            </a:prstTxWarp>
            <a:spAutoFit/>
          </a:bodyPr>
          <a:lstStyle/>
          <a:p>
            <a:pPr defTabSz="914126" eaLnBrk="0" fontAlgn="base" hangingPunct="0">
              <a:lnSpc>
                <a:spcPct val="100000"/>
              </a:lnSpc>
              <a:spcBef>
                <a:spcPct val="0"/>
              </a:spcBef>
              <a:spcAft>
                <a:spcPct val="0"/>
              </a:spcAft>
              <a:buFont typeface="Courier New" panose="02070309020205020404" pitchFamily="49" charset="0"/>
              <a:buChar char="o"/>
            </a:pPr>
            <a:r>
              <a:rPr lang="sl-SI" altLang="sl-SI" sz="1800" b="1" dirty="0">
                <a:latin typeface="Arial" panose="020B0604020202020204" pitchFamily="34" charset="0"/>
              </a:rPr>
              <a:t>Keramični mikrofon</a:t>
            </a:r>
            <a:br>
              <a:rPr lang="sl-SI" altLang="sl-SI" sz="1800" dirty="0">
                <a:latin typeface="Arial" panose="020B0604020202020204" pitchFamily="34" charset="0"/>
              </a:rPr>
            </a:br>
            <a:r>
              <a:rPr lang="sl-SI" altLang="sl-SI" sz="1800" dirty="0">
                <a:latin typeface="Arial" panose="020B0604020202020204" pitchFamily="34" charset="0"/>
              </a:rPr>
              <a:t>– Uporaba: preproste in poceni aplikacije, pogosto v gospodinjskih aparatih.</a:t>
            </a:r>
            <a:br>
              <a:rPr lang="sl-SI" altLang="sl-SI" sz="1800" dirty="0">
                <a:latin typeface="Arial" panose="020B0604020202020204" pitchFamily="34" charset="0"/>
              </a:rPr>
            </a:br>
            <a:r>
              <a:rPr lang="sl-SI" altLang="sl-SI" sz="1800" dirty="0">
                <a:latin typeface="Arial" panose="020B0604020202020204" pitchFamily="34" charset="0"/>
              </a:rPr>
              <a:t>– Prednosti: odpornost na vlago in temperaturne spremembe.</a:t>
            </a:r>
            <a:endParaRPr lang="sl-SI" altLang="sl-SI" sz="1800" b="1" dirty="0">
              <a:latin typeface="Arial" panose="020B0604020202020204" pitchFamily="34" charset="0"/>
            </a:endParaRPr>
          </a:p>
          <a:p>
            <a:pPr defTabSz="914126" eaLnBrk="0" fontAlgn="base" hangingPunct="0">
              <a:lnSpc>
                <a:spcPct val="100000"/>
              </a:lnSpc>
              <a:spcBef>
                <a:spcPct val="0"/>
              </a:spcBef>
              <a:spcAft>
                <a:spcPct val="0"/>
              </a:spcAft>
              <a:buFont typeface="Courier New" panose="02070309020205020404" pitchFamily="49" charset="0"/>
              <a:buChar char="o"/>
            </a:pPr>
            <a:r>
              <a:rPr lang="sl-SI" altLang="sl-SI" sz="1800" b="1" dirty="0">
                <a:latin typeface="Arial" panose="020B0604020202020204" pitchFamily="34" charset="0"/>
              </a:rPr>
              <a:t>Ogleni mikrofon</a:t>
            </a:r>
            <a:br>
              <a:rPr lang="sl-SI" altLang="sl-SI" sz="1800" dirty="0">
                <a:latin typeface="Arial" panose="020B0604020202020204" pitchFamily="34" charset="0"/>
              </a:rPr>
            </a:br>
            <a:r>
              <a:rPr lang="sl-SI" altLang="sl-SI" sz="1800" dirty="0">
                <a:latin typeface="Arial" panose="020B0604020202020204" pitchFamily="34" charset="0"/>
              </a:rPr>
              <a:t>– Uporaba: starejši telefoni, zgodovinsko pomembni v začetkih telekomunikacije.</a:t>
            </a:r>
            <a:br>
              <a:rPr lang="sl-SI" altLang="sl-SI" sz="1800" dirty="0">
                <a:latin typeface="Arial" panose="020B0604020202020204" pitchFamily="34" charset="0"/>
              </a:rPr>
            </a:br>
            <a:r>
              <a:rPr lang="sl-SI" altLang="sl-SI" sz="1800" dirty="0">
                <a:latin typeface="Arial" panose="020B0604020202020204" pitchFamily="34" charset="0"/>
              </a:rPr>
              <a:t>– Danes skoraj neuporabljeni.</a:t>
            </a:r>
          </a:p>
          <a:p>
            <a:pPr defTabSz="914126" eaLnBrk="0" fontAlgn="base" hangingPunct="0">
              <a:lnSpc>
                <a:spcPct val="100000"/>
              </a:lnSpc>
              <a:spcBef>
                <a:spcPct val="0"/>
              </a:spcBef>
              <a:spcAft>
                <a:spcPct val="0"/>
              </a:spcAft>
              <a:buFont typeface="Courier New" panose="02070309020205020404" pitchFamily="49" charset="0"/>
              <a:buChar char="o"/>
            </a:pPr>
            <a:r>
              <a:rPr lang="sl-SI" altLang="sl-SI" sz="1800" b="1" dirty="0">
                <a:latin typeface="Arial" panose="020B0604020202020204" pitchFamily="34" charset="0"/>
              </a:rPr>
              <a:t>Kristalni (piezoelektrični) mikrofon</a:t>
            </a:r>
            <a:br>
              <a:rPr lang="sl-SI" altLang="sl-SI" sz="1800" dirty="0">
                <a:latin typeface="Arial" panose="020B0604020202020204" pitchFamily="34" charset="0"/>
              </a:rPr>
            </a:br>
            <a:r>
              <a:rPr lang="sl-SI" altLang="sl-SI" sz="1800" dirty="0">
                <a:latin typeface="Arial" panose="020B0604020202020204" pitchFamily="34" charset="0"/>
              </a:rPr>
              <a:t>– Uporaba: starejši snemalni sistemi, nekatere igrače ali prenosne naprave.</a:t>
            </a:r>
            <a:br>
              <a:rPr lang="sl-SI" altLang="sl-SI" sz="1800" dirty="0">
                <a:latin typeface="Arial" panose="020B0604020202020204" pitchFamily="34" charset="0"/>
              </a:rPr>
            </a:br>
            <a:r>
              <a:rPr lang="sl-SI" altLang="sl-SI" sz="1800" dirty="0">
                <a:latin typeface="Arial" panose="020B0604020202020204" pitchFamily="34" charset="0"/>
              </a:rPr>
              <a:t>– Prednosti: brez zunanjega napajanja, nizki stroški.</a:t>
            </a:r>
          </a:p>
          <a:p>
            <a:pPr defTabSz="914126" eaLnBrk="0" fontAlgn="base" hangingPunct="0">
              <a:lnSpc>
                <a:spcPct val="100000"/>
              </a:lnSpc>
              <a:spcBef>
                <a:spcPct val="0"/>
              </a:spcBef>
              <a:spcAft>
                <a:spcPct val="0"/>
              </a:spcAft>
              <a:buFont typeface="Courier New" panose="02070309020205020404" pitchFamily="49" charset="0"/>
              <a:buChar char="o"/>
            </a:pPr>
            <a:r>
              <a:rPr lang="sl-SI" altLang="sl-SI" sz="1800" b="1" dirty="0">
                <a:latin typeface="Arial" panose="020B0604020202020204" pitchFamily="34" charset="0"/>
              </a:rPr>
              <a:t>Laserski mikrofon</a:t>
            </a:r>
            <a:br>
              <a:rPr lang="sl-SI" altLang="sl-SI" sz="1800" dirty="0">
                <a:latin typeface="Arial" panose="020B0604020202020204" pitchFamily="34" charset="0"/>
              </a:rPr>
            </a:br>
            <a:r>
              <a:rPr lang="sl-SI" altLang="sl-SI" sz="1800" dirty="0">
                <a:latin typeface="Arial" panose="020B0604020202020204" pitchFamily="34" charset="0"/>
              </a:rPr>
              <a:t>– Uporaba: vohunjenje, varnostne agencije, nadzor.</a:t>
            </a:r>
            <a:br>
              <a:rPr lang="sl-SI" altLang="sl-SI" sz="1800" dirty="0">
                <a:latin typeface="Arial" panose="020B0604020202020204" pitchFamily="34" charset="0"/>
              </a:rPr>
            </a:br>
            <a:r>
              <a:rPr lang="sl-SI" altLang="sl-SI" sz="1800" dirty="0">
                <a:latin typeface="Arial" panose="020B0604020202020204" pitchFamily="34" charset="0"/>
              </a:rPr>
              <a:t>– Prednosti: zazna vibracije na daljavo prek odboja laserja.</a:t>
            </a:r>
          </a:p>
        </p:txBody>
      </p:sp>
    </p:spTree>
    <p:extLst>
      <p:ext uri="{BB962C8B-B14F-4D97-AF65-F5344CB8AC3E}">
        <p14:creationId xmlns:p14="http://schemas.microsoft.com/office/powerpoint/2010/main" val="113513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Informacije merimo z biti.</a:t>
            </a:r>
          </a:p>
          <a:p>
            <a:pPr marL="274320" indent="-274320">
              <a:buClr>
                <a:schemeClr val="accent3"/>
              </a:buClr>
              <a:buFont typeface="Wingdings 2"/>
              <a:buChar char=""/>
              <a:defRPr/>
            </a:pPr>
            <a:r>
              <a:rPr lang="sl-SI" dirty="0"/>
              <a:t>Angleško = </a:t>
            </a:r>
            <a:r>
              <a:rPr lang="sl-SI" b="1" dirty="0" err="1"/>
              <a:t>bi</a:t>
            </a:r>
            <a:r>
              <a:rPr lang="sl-SI" dirty="0" err="1"/>
              <a:t>nary</a:t>
            </a:r>
            <a:r>
              <a:rPr lang="sl-SI" dirty="0"/>
              <a:t> </a:t>
            </a:r>
            <a:r>
              <a:rPr lang="sl-SI" dirty="0" err="1"/>
              <a:t>digi</a:t>
            </a:r>
            <a:r>
              <a:rPr lang="sl-SI" b="1" dirty="0" err="1"/>
              <a:t>t</a:t>
            </a:r>
            <a:r>
              <a:rPr lang="sl-SI" b="1" dirty="0"/>
              <a:t> = bit</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1 bit je tista količina informacij, ki nam poda odgovor na vprašanje kjer sta možna dva enako verjetna odgovora.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met kovanca.</a:t>
            </a:r>
          </a:p>
          <a:p>
            <a:pPr marL="640080" lvl="1">
              <a:buFont typeface="Wingdings 2"/>
              <a:buChar char=""/>
              <a:defRPr/>
            </a:pPr>
            <a:r>
              <a:rPr lang="sl-SI" dirty="0"/>
              <a:t>cifra, grb – 2 enako verjetna možna izida </a:t>
            </a:r>
          </a:p>
          <a:p>
            <a:pPr marL="640080" lvl="1">
              <a:buFont typeface="Wingdings 2"/>
              <a:buChar char=""/>
              <a:defRPr/>
            </a:pPr>
            <a:r>
              <a:rPr lang="sl-SI" dirty="0"/>
              <a:t>količina prejete informacije je 1 bit </a:t>
            </a:r>
          </a:p>
          <a:p>
            <a:pPr marL="274320" indent="-274320">
              <a:buClr>
                <a:schemeClr val="accent3"/>
              </a:buClr>
              <a:buFont typeface="Wingdings 2"/>
              <a:buChar char=""/>
              <a:defRPr/>
            </a:pPr>
            <a:endParaRPr lang="sl-SI" dirty="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CEC0-9CE7-6869-ED18-767FB2975D0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01EAD32-D3AA-1572-0FF1-88409E2E719D}"/>
              </a:ext>
            </a:extLst>
          </p:cNvPr>
          <p:cNvSpPr>
            <a:spLocks noGrp="1"/>
          </p:cNvSpPr>
          <p:nvPr>
            <p:ph type="title"/>
          </p:nvPr>
        </p:nvSpPr>
        <p:spPr>
          <a:xfrm>
            <a:off x="1701924" y="702866"/>
            <a:ext cx="9905860" cy="1188410"/>
          </a:xfrm>
        </p:spPr>
        <p:txBody>
          <a:bodyPr rtlCol="0" anchor="b">
            <a:normAutofit/>
          </a:bodyPr>
          <a:lstStyle/>
          <a:p>
            <a:r>
              <a:rPr lang="sl-SI" b="1" dirty="0"/>
              <a:t>Mikrofoni glede na smerno karakteristiko</a:t>
            </a:r>
          </a:p>
        </p:txBody>
      </p:sp>
      <p:sp>
        <p:nvSpPr>
          <p:cNvPr id="10" name="Date Placeholder 3">
            <a:extLst>
              <a:ext uri="{FF2B5EF4-FFF2-40B4-BE49-F238E27FC236}">
                <a16:creationId xmlns:a16="http://schemas.microsoft.com/office/drawing/2014/main" id="{0D979F15-A14C-B602-C501-D713A258E5EC}"/>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205758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F3033-BD38-4405-C353-F227F95D01E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B29B420-325C-B41A-19FC-F10879E8D252}"/>
              </a:ext>
            </a:extLst>
          </p:cNvPr>
          <p:cNvSpPr>
            <a:spLocks noGrp="1"/>
          </p:cNvSpPr>
          <p:nvPr>
            <p:ph type="title"/>
          </p:nvPr>
        </p:nvSpPr>
        <p:spPr>
          <a:xfrm>
            <a:off x="581040" y="702866"/>
            <a:ext cx="11026744" cy="1188410"/>
          </a:xfrm>
        </p:spPr>
        <p:txBody>
          <a:bodyPr rtlCol="0" anchor="b">
            <a:normAutofit/>
          </a:bodyPr>
          <a:lstStyle/>
          <a:p>
            <a:r>
              <a:rPr lang="sl-SI" b="1" dirty="0"/>
              <a:t>Mikrofoni glede na smerno karakteristiko</a:t>
            </a:r>
          </a:p>
        </p:txBody>
      </p:sp>
      <p:pic>
        <p:nvPicPr>
          <p:cNvPr id="5" name="Označba mesta vsebine 4">
            <a:extLst>
              <a:ext uri="{FF2B5EF4-FFF2-40B4-BE49-F238E27FC236}">
                <a16:creationId xmlns:a16="http://schemas.microsoft.com/office/drawing/2014/main" id="{A590BF15-D31D-8736-5CF3-AA38A11047AA}"/>
              </a:ext>
            </a:extLst>
          </p:cNvPr>
          <p:cNvPicPr>
            <a:picLocks noGrp="1" noChangeAspect="1"/>
          </p:cNvPicPr>
          <p:nvPr>
            <p:ph idx="1"/>
          </p:nvPr>
        </p:nvPicPr>
        <p:blipFill>
          <a:blip r:embed="rId2"/>
          <a:stretch>
            <a:fillRect/>
          </a:stretch>
        </p:blipFill>
        <p:spPr>
          <a:xfrm>
            <a:off x="581041" y="2614173"/>
            <a:ext cx="11026743" cy="3087488"/>
          </a:xfrm>
          <a:noFill/>
        </p:spPr>
      </p:pic>
      <p:sp>
        <p:nvSpPr>
          <p:cNvPr id="10" name="Date Placeholder 3">
            <a:extLst>
              <a:ext uri="{FF2B5EF4-FFF2-40B4-BE49-F238E27FC236}">
                <a16:creationId xmlns:a16="http://schemas.microsoft.com/office/drawing/2014/main" id="{E4F75C79-C423-CA63-E7CD-611375819FC9}"/>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56394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FD51-914E-6614-933C-93F7CF38D76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D471B78-6083-A44E-3687-153E21EECA5B}"/>
              </a:ext>
            </a:extLst>
          </p:cNvPr>
          <p:cNvSpPr>
            <a:spLocks noGrp="1"/>
          </p:cNvSpPr>
          <p:nvPr>
            <p:ph type="title"/>
          </p:nvPr>
        </p:nvSpPr>
        <p:spPr>
          <a:xfrm>
            <a:off x="2205980" y="702866"/>
            <a:ext cx="9401804" cy="1188410"/>
          </a:xfrm>
        </p:spPr>
        <p:txBody>
          <a:bodyPr rtlCol="0" anchor="b">
            <a:normAutofit/>
          </a:bodyPr>
          <a:lstStyle/>
          <a:p>
            <a:r>
              <a:rPr lang="sl-SI" b="1" dirty="0"/>
              <a:t>Postavitev mikrofonov (3:1)</a:t>
            </a:r>
          </a:p>
        </p:txBody>
      </p:sp>
      <p:sp>
        <p:nvSpPr>
          <p:cNvPr id="10" name="Date Placeholder 3">
            <a:extLst>
              <a:ext uri="{FF2B5EF4-FFF2-40B4-BE49-F238E27FC236}">
                <a16:creationId xmlns:a16="http://schemas.microsoft.com/office/drawing/2014/main" id="{950A049F-524D-1393-456B-BD17B700A0A1}"/>
              </a:ext>
            </a:extLst>
          </p:cNvPr>
          <p:cNvSpPr>
            <a:spLocks noGrp="1"/>
          </p:cNvSpPr>
          <p:nvPr>
            <p:ph type="dt" sz="half" idx="10"/>
          </p:nvPr>
        </p:nvSpPr>
        <p:spPr>
          <a:xfrm>
            <a:off x="7603970" y="6423135"/>
            <a:ext cx="2844058" cy="365030"/>
          </a:xfrm>
        </p:spPr>
        <p:txBody>
          <a:bodyPr anchor="ctr">
            <a:normAutofit/>
          </a:bodyPr>
          <a:lstStyle/>
          <a:p>
            <a:pPr>
              <a:spcAft>
                <a:spcPts val="600"/>
              </a:spcAft>
            </a:pPr>
            <a:fld id="{E393B910-5D51-4DC5-A653-C537723235AB}" type="datetime1">
              <a:rPr lang="sl-SI" smtClean="0"/>
              <a:pPr>
                <a:spcAft>
                  <a:spcPts val="600"/>
                </a:spcAft>
              </a:pPr>
              <a:t>27. 05. 2025</a:t>
            </a:fld>
            <a:endParaRPr lang="en-US"/>
          </a:p>
        </p:txBody>
      </p:sp>
      <p:pic>
        <p:nvPicPr>
          <p:cNvPr id="6" name="Slika 5" descr="Slika, ki vsebuje besede skica, risanje, črtna grafika, diagram&#10;&#10;Vsebina, ustvarjena z umetno inteligenco, morda ni pravilna.">
            <a:extLst>
              <a:ext uri="{FF2B5EF4-FFF2-40B4-BE49-F238E27FC236}">
                <a16:creationId xmlns:a16="http://schemas.microsoft.com/office/drawing/2014/main" id="{C10E86DF-B286-8E5D-7E3D-7965DCF877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20735" y="3356992"/>
            <a:ext cx="7137302" cy="2780767"/>
          </a:xfrm>
          <a:prstGeom prst="rect">
            <a:avLst/>
          </a:prstGeom>
        </p:spPr>
      </p:pic>
    </p:spTree>
    <p:extLst>
      <p:ext uri="{BB962C8B-B14F-4D97-AF65-F5344CB8AC3E}">
        <p14:creationId xmlns:p14="http://schemas.microsoft.com/office/powerpoint/2010/main" val="172114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B22C-3116-F78E-2D39-C345A720CC2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9179ED8-453F-608F-66BF-3D7661936A99}"/>
              </a:ext>
            </a:extLst>
          </p:cNvPr>
          <p:cNvSpPr>
            <a:spLocks noGrp="1"/>
          </p:cNvSpPr>
          <p:nvPr>
            <p:ph type="title"/>
          </p:nvPr>
        </p:nvSpPr>
        <p:spPr>
          <a:xfrm>
            <a:off x="581040" y="702866"/>
            <a:ext cx="11026744" cy="1188410"/>
          </a:xfrm>
        </p:spPr>
        <p:txBody>
          <a:bodyPr rtlCol="0" anchor="b">
            <a:normAutofit/>
          </a:bodyPr>
          <a:lstStyle/>
          <a:p>
            <a:r>
              <a:rPr lang="sl-SI" b="1" dirty="0"/>
              <a:t>Postavitev mikrofonov (3:1) </a:t>
            </a:r>
            <a:r>
              <a:rPr lang="sl-SI" b="1" dirty="0">
                <a:hlinkClick r:id="rId2"/>
              </a:rPr>
              <a:t>comb</a:t>
            </a:r>
            <a:endParaRPr lang="sl-SI" b="1" dirty="0"/>
          </a:p>
        </p:txBody>
      </p:sp>
      <p:sp>
        <p:nvSpPr>
          <p:cNvPr id="10" name="Date Placeholder 3">
            <a:extLst>
              <a:ext uri="{FF2B5EF4-FFF2-40B4-BE49-F238E27FC236}">
                <a16:creationId xmlns:a16="http://schemas.microsoft.com/office/drawing/2014/main" id="{5AA0D4B3-41AE-12F6-3DB9-D2313759D181}"/>
              </a:ext>
            </a:extLst>
          </p:cNvPr>
          <p:cNvSpPr>
            <a:spLocks noGrp="1"/>
          </p:cNvSpPr>
          <p:nvPr>
            <p:ph type="dt" sz="half" idx="10"/>
          </p:nvPr>
        </p:nvSpPr>
        <p:spPr>
          <a:xfrm>
            <a:off x="7603970" y="6423135"/>
            <a:ext cx="2844058" cy="365030"/>
          </a:xfrm>
        </p:spPr>
        <p:txBody>
          <a:bodyPr anchor="ctr">
            <a:normAutofit/>
          </a:bodyPr>
          <a:lstStyle/>
          <a:p>
            <a:pPr>
              <a:spcAft>
                <a:spcPts val="600"/>
              </a:spcAft>
            </a:pPr>
            <a:fld id="{E393B910-5D51-4DC5-A653-C537723235AB}" type="datetime1">
              <a:rPr lang="sl-SI" smtClean="0"/>
              <a:pPr>
                <a:spcAft>
                  <a:spcPts val="600"/>
                </a:spcAft>
              </a:pPr>
              <a:t>27. 05. 2025</a:t>
            </a:fld>
            <a:endParaRPr lang="en-US"/>
          </a:p>
        </p:txBody>
      </p:sp>
      <p:pic>
        <p:nvPicPr>
          <p:cNvPr id="6" name="Slika 5" descr="Slika, ki vsebuje besede skica, risanje, črtna grafika, diagram&#10;&#10;Vsebina, ustvarjena z umetno inteligenco, morda ni pravilna.">
            <a:extLst>
              <a:ext uri="{FF2B5EF4-FFF2-40B4-BE49-F238E27FC236}">
                <a16:creationId xmlns:a16="http://schemas.microsoft.com/office/drawing/2014/main" id="{78792313-C036-FC88-8090-CDD2F3CDFD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7830" y="2385530"/>
            <a:ext cx="10166842" cy="3961107"/>
          </a:xfrm>
          <a:prstGeom prst="rect">
            <a:avLst/>
          </a:prstGeom>
        </p:spPr>
      </p:pic>
      <p:pic>
        <p:nvPicPr>
          <p:cNvPr id="8" name="Slika 7" descr="Slika, ki vsebuje besede glavnik&#10;&#10;Vsebina, ustvarjena z umetno inteligenco, morda ni pravilna.">
            <a:extLst>
              <a:ext uri="{FF2B5EF4-FFF2-40B4-BE49-F238E27FC236}">
                <a16:creationId xmlns:a16="http://schemas.microsoft.com/office/drawing/2014/main" id="{421AD391-06D7-3D43-ABCD-6325DA7172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4412" y="3429000"/>
            <a:ext cx="6094413" cy="3335889"/>
          </a:xfrm>
          <a:prstGeom prst="rect">
            <a:avLst/>
          </a:prstGeom>
        </p:spPr>
      </p:pic>
    </p:spTree>
    <p:extLst>
      <p:ext uri="{BB962C8B-B14F-4D97-AF65-F5344CB8AC3E}">
        <p14:creationId xmlns:p14="http://schemas.microsoft.com/office/powerpoint/2010/main" val="86841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99A6-704E-F501-6387-5111CC3F098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21A4BFD-235B-E74E-DB1E-93E6F9A58128}"/>
              </a:ext>
            </a:extLst>
          </p:cNvPr>
          <p:cNvSpPr>
            <a:spLocks noGrp="1"/>
          </p:cNvSpPr>
          <p:nvPr>
            <p:ph type="title"/>
          </p:nvPr>
        </p:nvSpPr>
        <p:spPr>
          <a:xfrm>
            <a:off x="581040" y="702866"/>
            <a:ext cx="11026744" cy="1188410"/>
          </a:xfrm>
        </p:spPr>
        <p:txBody>
          <a:bodyPr rtlCol="0" anchor="b">
            <a:normAutofit/>
          </a:bodyPr>
          <a:lstStyle/>
          <a:p>
            <a:pPr>
              <a:buNone/>
            </a:pPr>
            <a:r>
              <a:rPr lang="sl-SI" b="1" dirty="0"/>
              <a:t>kabli</a:t>
            </a:r>
          </a:p>
        </p:txBody>
      </p:sp>
      <p:pic>
        <p:nvPicPr>
          <p:cNvPr id="5" name="Označba mesta vsebine 4" descr="Slika, ki vsebuje besede orodje&#10;&#10;Vsebina, ustvarjena z umetno inteligenco, morda ni pravilna.">
            <a:extLst>
              <a:ext uri="{FF2B5EF4-FFF2-40B4-BE49-F238E27FC236}">
                <a16:creationId xmlns:a16="http://schemas.microsoft.com/office/drawing/2014/main" id="{0F49FD17-73B3-66FB-CE04-95CD59D946F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17568" y="1912574"/>
            <a:ext cx="8259721" cy="4336354"/>
          </a:xfrm>
          <a:noFill/>
        </p:spPr>
      </p:pic>
      <p:sp>
        <p:nvSpPr>
          <p:cNvPr id="10" name="Date Placeholder 3">
            <a:extLst>
              <a:ext uri="{FF2B5EF4-FFF2-40B4-BE49-F238E27FC236}">
                <a16:creationId xmlns:a16="http://schemas.microsoft.com/office/drawing/2014/main" id="{A0E25DCC-586A-8CC0-C60E-6B1AC63DF41B}"/>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8909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7DEF2-D13B-368F-E86D-B7EB4F43999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077A0FF-273D-2904-0506-650F1E5341DC}"/>
              </a:ext>
            </a:extLst>
          </p:cNvPr>
          <p:cNvSpPr>
            <a:spLocks noGrp="1"/>
          </p:cNvSpPr>
          <p:nvPr>
            <p:ph type="title"/>
          </p:nvPr>
        </p:nvSpPr>
        <p:spPr>
          <a:xfrm>
            <a:off x="581040" y="702866"/>
            <a:ext cx="11026744" cy="1188410"/>
          </a:xfrm>
        </p:spPr>
        <p:txBody>
          <a:bodyPr rtlCol="0" anchor="b">
            <a:normAutofit/>
          </a:bodyPr>
          <a:lstStyle/>
          <a:p>
            <a:pPr>
              <a:buNone/>
            </a:pPr>
            <a:r>
              <a:rPr lang="sl-SI" b="1" dirty="0"/>
              <a:t>Analogna Mešalna miza</a:t>
            </a:r>
          </a:p>
        </p:txBody>
      </p:sp>
      <p:pic>
        <p:nvPicPr>
          <p:cNvPr id="5" name="Označba mesta vsebine 4">
            <a:extLst>
              <a:ext uri="{FF2B5EF4-FFF2-40B4-BE49-F238E27FC236}">
                <a16:creationId xmlns:a16="http://schemas.microsoft.com/office/drawing/2014/main" id="{D531C7DF-300C-8C8D-388D-F6D9AB73317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5396651" y="941766"/>
            <a:ext cx="4768809" cy="5403750"/>
          </a:xfrm>
          <a:noFill/>
        </p:spPr>
      </p:pic>
      <p:sp>
        <p:nvSpPr>
          <p:cNvPr id="14" name="Date Placeholder 3">
            <a:extLst>
              <a:ext uri="{FF2B5EF4-FFF2-40B4-BE49-F238E27FC236}">
                <a16:creationId xmlns:a16="http://schemas.microsoft.com/office/drawing/2014/main" id="{A36C610C-D12E-0EC4-F699-33821C533FFE}"/>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19714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26D6B-901F-C512-D205-4ED56DE5E89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2900FA0-470A-9F31-5F04-BE9398021E7A}"/>
              </a:ext>
            </a:extLst>
          </p:cNvPr>
          <p:cNvSpPr>
            <a:spLocks noGrp="1"/>
          </p:cNvSpPr>
          <p:nvPr>
            <p:ph type="title"/>
          </p:nvPr>
        </p:nvSpPr>
        <p:spPr>
          <a:xfrm>
            <a:off x="581040" y="702867"/>
            <a:ext cx="11026744" cy="1030934"/>
          </a:xfrm>
        </p:spPr>
        <p:txBody>
          <a:bodyPr rtlCol="0" anchor="b">
            <a:normAutofit/>
          </a:bodyPr>
          <a:lstStyle/>
          <a:p>
            <a:pPr>
              <a:buNone/>
            </a:pPr>
            <a:r>
              <a:rPr lang="sl-SI" b="1" dirty="0"/>
              <a:t>digitalna mešalna miza</a:t>
            </a:r>
          </a:p>
        </p:txBody>
      </p:sp>
      <p:pic>
        <p:nvPicPr>
          <p:cNvPr id="5" name="Označba mesta vsebine 4">
            <a:extLst>
              <a:ext uri="{FF2B5EF4-FFF2-40B4-BE49-F238E27FC236}">
                <a16:creationId xmlns:a16="http://schemas.microsoft.com/office/drawing/2014/main" id="{AAC3D184-3AFB-629C-CC25-BC8EFC2C656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48652" y="1733801"/>
            <a:ext cx="7460316" cy="5054363"/>
          </a:xfrm>
          <a:noFill/>
        </p:spPr>
      </p:pic>
      <p:sp>
        <p:nvSpPr>
          <p:cNvPr id="10" name="Date Placeholder 3">
            <a:extLst>
              <a:ext uri="{FF2B5EF4-FFF2-40B4-BE49-F238E27FC236}">
                <a16:creationId xmlns:a16="http://schemas.microsoft.com/office/drawing/2014/main" id="{739D5F89-9A28-CD55-0F6B-C8C8298DA33B}"/>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179665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B83A1-91AB-C9E5-E272-C6951B37D8F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921F6AA-01C2-848D-9952-A1D82D3AD91E}"/>
              </a:ext>
            </a:extLst>
          </p:cNvPr>
          <p:cNvSpPr>
            <a:spLocks noGrp="1"/>
          </p:cNvSpPr>
          <p:nvPr>
            <p:ph type="title"/>
          </p:nvPr>
        </p:nvSpPr>
        <p:spPr>
          <a:xfrm>
            <a:off x="581040" y="702867"/>
            <a:ext cx="11026744" cy="1030934"/>
          </a:xfrm>
        </p:spPr>
        <p:txBody>
          <a:bodyPr rtlCol="0" anchor="b">
            <a:normAutofit/>
          </a:bodyPr>
          <a:lstStyle/>
          <a:p>
            <a:pPr>
              <a:buNone/>
            </a:pPr>
            <a:r>
              <a:rPr lang="sl-SI" b="1" dirty="0"/>
              <a:t>digitalna mešalna miza</a:t>
            </a:r>
          </a:p>
        </p:txBody>
      </p:sp>
      <p:pic>
        <p:nvPicPr>
          <p:cNvPr id="5" name="Označba mesta vsebine 4">
            <a:extLst>
              <a:ext uri="{FF2B5EF4-FFF2-40B4-BE49-F238E27FC236}">
                <a16:creationId xmlns:a16="http://schemas.microsoft.com/office/drawing/2014/main" id="{91BDAFB4-2EC5-3ED6-1FD3-4E21C7B0189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48652" y="1733801"/>
            <a:ext cx="7460316" cy="5054363"/>
          </a:xfrm>
          <a:noFill/>
          <a:effectLst>
            <a:outerShdw blurRad="50800" dist="38100" dir="2700000" algn="tl" rotWithShape="0">
              <a:prstClr val="black">
                <a:alpha val="40000"/>
              </a:prstClr>
            </a:outerShdw>
          </a:effectLst>
        </p:spPr>
      </p:pic>
      <p:sp>
        <p:nvSpPr>
          <p:cNvPr id="10" name="Date Placeholder 3">
            <a:extLst>
              <a:ext uri="{FF2B5EF4-FFF2-40B4-BE49-F238E27FC236}">
                <a16:creationId xmlns:a16="http://schemas.microsoft.com/office/drawing/2014/main" id="{63D91797-3D78-AE42-ADCD-150B22BB3589}"/>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pic>
        <p:nvPicPr>
          <p:cNvPr id="4" name="Slika 3" descr="Slika, ki vsebuje besede besedilo, posnetek zaslona, programska oprema, večpredstavnostna programska oprema&#10;&#10;Vsebina, ustvarjena z umetno inteligenco, morda ni pravilna.">
            <a:extLst>
              <a:ext uri="{FF2B5EF4-FFF2-40B4-BE49-F238E27FC236}">
                <a16:creationId xmlns:a16="http://schemas.microsoft.com/office/drawing/2014/main" id="{DE5A8B42-E2AB-ADEB-4520-9F3BD1D78D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041" y="1871552"/>
            <a:ext cx="5802935" cy="362683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1002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1C340-B3D0-5358-AE6A-49C98BA835F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203B749-129B-A352-998D-76A75D92D692}"/>
              </a:ext>
            </a:extLst>
          </p:cNvPr>
          <p:cNvSpPr>
            <a:spLocks noGrp="1"/>
          </p:cNvSpPr>
          <p:nvPr>
            <p:ph type="title"/>
          </p:nvPr>
        </p:nvSpPr>
        <p:spPr/>
        <p:txBody>
          <a:bodyPr rtlCol="0"/>
          <a:lstStyle/>
          <a:p>
            <a:pPr>
              <a:buNone/>
            </a:pPr>
            <a:r>
              <a:rPr lang="sl-SI" b="1" dirty="0"/>
              <a:t>AD / dA pretvorniki</a:t>
            </a:r>
          </a:p>
        </p:txBody>
      </p:sp>
      <p:pic>
        <p:nvPicPr>
          <p:cNvPr id="5" name="Označba mesta vsebine 4">
            <a:extLst>
              <a:ext uri="{FF2B5EF4-FFF2-40B4-BE49-F238E27FC236}">
                <a16:creationId xmlns:a16="http://schemas.microsoft.com/office/drawing/2014/main" id="{B254BC0D-A9E8-44FC-B7C5-69B4B05285CA}"/>
              </a:ext>
            </a:extLst>
          </p:cNvPr>
          <p:cNvPicPr>
            <a:picLocks noGrp="1" noChangeAspect="1"/>
          </p:cNvPicPr>
          <p:nvPr>
            <p:ph idx="1"/>
          </p:nvPr>
        </p:nvPicPr>
        <p:blipFill>
          <a:blip r:embed="rId2"/>
          <a:stretch>
            <a:fillRect/>
          </a:stretch>
        </p:blipFill>
        <p:spPr>
          <a:xfrm>
            <a:off x="1600477" y="2139178"/>
            <a:ext cx="2249473" cy="1527680"/>
          </a:xfrm>
        </p:spPr>
      </p:pic>
      <p:pic>
        <p:nvPicPr>
          <p:cNvPr id="7" name="Slika 6">
            <a:extLst>
              <a:ext uri="{FF2B5EF4-FFF2-40B4-BE49-F238E27FC236}">
                <a16:creationId xmlns:a16="http://schemas.microsoft.com/office/drawing/2014/main" id="{0B2588B1-DBE2-02B9-2566-93B7763F8FA8}"/>
              </a:ext>
            </a:extLst>
          </p:cNvPr>
          <p:cNvPicPr>
            <a:picLocks noChangeAspect="1"/>
          </p:cNvPicPr>
          <p:nvPr/>
        </p:nvPicPr>
        <p:blipFill>
          <a:blip r:embed="rId3"/>
          <a:stretch>
            <a:fillRect/>
          </a:stretch>
        </p:blipFill>
        <p:spPr>
          <a:xfrm>
            <a:off x="4510236" y="2016778"/>
            <a:ext cx="6166407" cy="2824443"/>
          </a:xfrm>
          <a:prstGeom prst="rect">
            <a:avLst/>
          </a:prstGeom>
        </p:spPr>
      </p:pic>
    </p:spTree>
    <p:extLst>
      <p:ext uri="{BB962C8B-B14F-4D97-AF65-F5344CB8AC3E}">
        <p14:creationId xmlns:p14="http://schemas.microsoft.com/office/powerpoint/2010/main" val="36465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2B2ED-FCF9-879E-A0F3-3E646B0D3AD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E622483-08B0-B2A3-973C-4B59649D05EA}"/>
              </a:ext>
            </a:extLst>
          </p:cNvPr>
          <p:cNvSpPr>
            <a:spLocks noGrp="1"/>
          </p:cNvSpPr>
          <p:nvPr>
            <p:ph type="title"/>
          </p:nvPr>
        </p:nvSpPr>
        <p:spPr>
          <a:xfrm>
            <a:off x="581040" y="702866"/>
            <a:ext cx="11026744" cy="1188410"/>
          </a:xfrm>
        </p:spPr>
        <p:txBody>
          <a:bodyPr rtlCol="0" anchor="b">
            <a:normAutofit/>
          </a:bodyPr>
          <a:lstStyle/>
          <a:p>
            <a:pPr>
              <a:buNone/>
            </a:pPr>
            <a:r>
              <a:rPr lang="sl-SI" b="1" dirty="0"/>
              <a:t>Digitalni avdio formati</a:t>
            </a:r>
          </a:p>
        </p:txBody>
      </p:sp>
      <p:pic>
        <p:nvPicPr>
          <p:cNvPr id="5" name="Označba mesta vsebine 4">
            <a:extLst>
              <a:ext uri="{FF2B5EF4-FFF2-40B4-BE49-F238E27FC236}">
                <a16:creationId xmlns:a16="http://schemas.microsoft.com/office/drawing/2014/main" id="{091A9ED4-58B0-F6BE-A135-21FF4DC387BB}"/>
              </a:ext>
            </a:extLst>
          </p:cNvPr>
          <p:cNvPicPr>
            <a:picLocks noGrp="1" noChangeAspect="1"/>
          </p:cNvPicPr>
          <p:nvPr>
            <p:ph idx="1"/>
          </p:nvPr>
        </p:nvPicPr>
        <p:blipFill>
          <a:blip r:embed="rId2"/>
          <a:stretch>
            <a:fillRect/>
          </a:stretch>
        </p:blipFill>
        <p:spPr>
          <a:xfrm>
            <a:off x="3489724" y="2024824"/>
            <a:ext cx="6114353" cy="4264762"/>
          </a:xfrm>
          <a:noFill/>
        </p:spPr>
      </p:pic>
      <p:sp>
        <p:nvSpPr>
          <p:cNvPr id="10" name="Date Placeholder 3">
            <a:extLst>
              <a:ext uri="{FF2B5EF4-FFF2-40B4-BE49-F238E27FC236}">
                <a16:creationId xmlns:a16="http://schemas.microsoft.com/office/drawing/2014/main" id="{7021E083-1030-4BA1-FC3A-DF0353D70C95}"/>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417804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a:t>igralna barva naključno izbrane karte </a:t>
            </a:r>
          </a:p>
          <a:p>
            <a:pPr marL="640080" lvl="1">
              <a:buFont typeface="Wingdings 2"/>
              <a:buChar char=""/>
              <a:defRPr/>
            </a:pPr>
            <a:r>
              <a:rPr lang="sl-SI" dirty="0"/>
              <a:t>srce, karo, pik, križ – 4 enako verjetni izid </a:t>
            </a:r>
          </a:p>
          <a:p>
            <a:pPr marL="640080" lvl="1">
              <a:buFont typeface="Wingdings 2"/>
              <a:buChar char=""/>
              <a:defRPr/>
            </a:pPr>
            <a:r>
              <a:rPr lang="sl-SI" dirty="0"/>
              <a:t>količina prejete informacije je 2 bita </a:t>
            </a:r>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Ugotovi: Koliko bitov informacij potrebuješ, da izveš v katerem nadstropju hiše živi Miha? </a:t>
            </a:r>
          </a:p>
          <a:p>
            <a:pPr marL="274320" indent="-274320">
              <a:buClr>
                <a:schemeClr val="accent3"/>
              </a:buClr>
              <a:buNone/>
              <a:defRPr/>
            </a:pPr>
            <a:r>
              <a:rPr lang="sl-SI" dirty="0"/>
              <a:t>	(Hiša ima 8 nadstropij.)</a:t>
            </a:r>
          </a:p>
          <a:p>
            <a:pPr marL="274320" indent="-274320">
              <a:buClr>
                <a:schemeClr val="accent3"/>
              </a:buClr>
              <a:buFont typeface="Wingdings 2"/>
              <a:buChar char=""/>
              <a:defRPr/>
            </a:pPr>
            <a:endParaRPr lang="sl-SI" dirty="0"/>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Opazimo lahko, da je število izidov enako številu 2, potenciranemu s količino informacije. </a:t>
            </a:r>
          </a:p>
          <a:p>
            <a:pPr marL="274320" indent="-274320">
              <a:buClr>
                <a:schemeClr val="accent3"/>
              </a:buClr>
              <a:buFont typeface="Wingdings 2"/>
              <a:buChar char=""/>
              <a:defRPr/>
            </a:pPr>
            <a:r>
              <a:rPr lang="sl-SI" dirty="0"/>
              <a:t>Met kovanca: 2 = 2</a:t>
            </a:r>
            <a:r>
              <a:rPr lang="sl-SI" baseline="30000" dirty="0"/>
              <a:t>1</a:t>
            </a:r>
            <a:r>
              <a:rPr lang="sl-SI" dirty="0"/>
              <a:t> </a:t>
            </a:r>
          </a:p>
          <a:p>
            <a:pPr marL="274320" indent="-274320">
              <a:buClr>
                <a:schemeClr val="accent3"/>
              </a:buClr>
              <a:buFont typeface="Wingdings 2"/>
              <a:buChar char=""/>
              <a:defRPr/>
            </a:pPr>
            <a:r>
              <a:rPr lang="sl-SI" dirty="0"/>
              <a:t>Igralna barva kart: 4 = 2</a:t>
            </a:r>
            <a:r>
              <a:rPr lang="sl-SI" baseline="30000" dirty="0"/>
              <a:t>2</a:t>
            </a:r>
            <a:r>
              <a:rPr lang="sl-SI" dirty="0"/>
              <a:t> </a:t>
            </a:r>
          </a:p>
          <a:p>
            <a:pPr marL="274320" indent="-274320">
              <a:buClr>
                <a:schemeClr val="accent3"/>
              </a:buClr>
              <a:buFont typeface="Wingdings 2"/>
              <a:buChar char=""/>
              <a:defRPr/>
            </a:pPr>
            <a:r>
              <a:rPr lang="sl-SI" dirty="0"/>
              <a:t>razred hiša: 8 = 2</a:t>
            </a:r>
            <a:r>
              <a:rPr lang="sl-SI" baseline="30000" dirty="0"/>
              <a:t>3</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b="1" dirty="0"/>
              <a:t>Primer 2:</a:t>
            </a:r>
            <a:r>
              <a:rPr lang="sl-SI" dirty="0"/>
              <a:t> </a:t>
            </a:r>
          </a:p>
          <a:p>
            <a:pPr marL="274320" indent="-274320">
              <a:buClr>
                <a:schemeClr val="accent3"/>
              </a:buClr>
              <a:buFont typeface="Wingdings 2"/>
              <a:buChar char=""/>
              <a:defRPr/>
            </a:pPr>
            <a:r>
              <a:rPr lang="sl-SI" dirty="0"/>
              <a:t>Izid poskusa z 32 enakovrednimi možnostmi je vreden 5 bitov (5 enot), ker velja: 2</a:t>
            </a:r>
            <a:r>
              <a:rPr lang="sl-SI" baseline="30000" dirty="0"/>
              <a:t>5</a:t>
            </a:r>
            <a:r>
              <a:rPr lang="sl-SI" dirty="0"/>
              <a:t> = 32. </a:t>
            </a:r>
          </a:p>
          <a:p>
            <a:pPr marL="274320" indent="-274320">
              <a:buClr>
                <a:schemeClr val="accent3"/>
              </a:buClr>
              <a:buFont typeface="Wingdings 2"/>
              <a:buChar char=""/>
              <a:defRPr/>
            </a:pPr>
            <a:r>
              <a:rPr lang="sl-SI" dirty="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3A58D-88AD-976B-6DC9-59A87777EB7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4527FDD-F3B0-9083-2700-0A47A817D9DE}"/>
              </a:ext>
            </a:extLst>
          </p:cNvPr>
          <p:cNvSpPr>
            <a:spLocks noGrp="1"/>
          </p:cNvSpPr>
          <p:nvPr>
            <p:ph type="title"/>
          </p:nvPr>
        </p:nvSpPr>
        <p:spPr>
          <a:xfrm>
            <a:off x="767657" y="934101"/>
            <a:ext cx="3031062" cy="1721970"/>
          </a:xfrm>
        </p:spPr>
        <p:txBody>
          <a:bodyPr rtlCol="0" anchor="b">
            <a:normAutofit/>
          </a:bodyPr>
          <a:lstStyle/>
          <a:p>
            <a:pPr>
              <a:buNone/>
            </a:pPr>
            <a:r>
              <a:rPr lang="sl-SI" b="1" dirty="0"/>
              <a:t>Sample rate (vzorčna frekvenca)</a:t>
            </a:r>
          </a:p>
        </p:txBody>
      </p:sp>
      <p:sp>
        <p:nvSpPr>
          <p:cNvPr id="12" name="Text Placeholder 3">
            <a:extLst>
              <a:ext uri="{FF2B5EF4-FFF2-40B4-BE49-F238E27FC236}">
                <a16:creationId xmlns:a16="http://schemas.microsoft.com/office/drawing/2014/main" id="{3C4A3FFB-0587-5A70-5D0E-68CFD5D2861F}"/>
              </a:ext>
            </a:extLst>
          </p:cNvPr>
          <p:cNvSpPr>
            <a:spLocks noGrp="1"/>
          </p:cNvSpPr>
          <p:nvPr>
            <p:ph type="body" sz="half" idx="2"/>
          </p:nvPr>
        </p:nvSpPr>
        <p:spPr>
          <a:xfrm>
            <a:off x="767657" y="2836808"/>
            <a:ext cx="3031062" cy="3000610"/>
          </a:xfrm>
        </p:spPr>
        <p:txBody>
          <a:bodyPr/>
          <a:lstStyle/>
          <a:p>
            <a:endParaRPr lang="en-US" dirty="0"/>
          </a:p>
        </p:txBody>
      </p:sp>
      <p:sp>
        <p:nvSpPr>
          <p:cNvPr id="11" name="Date Placeholder 4">
            <a:extLst>
              <a:ext uri="{FF2B5EF4-FFF2-40B4-BE49-F238E27FC236}">
                <a16:creationId xmlns:a16="http://schemas.microsoft.com/office/drawing/2014/main" id="{2C2522C3-4E6D-46CD-049B-5BBED8F4C6CB}"/>
              </a:ext>
            </a:extLst>
          </p:cNvPr>
          <p:cNvSpPr>
            <a:spLocks noGrp="1"/>
          </p:cNvSpPr>
          <p:nvPr>
            <p:ph type="dt" sz="half" idx="10"/>
          </p:nvPr>
        </p:nvSpPr>
        <p:spPr>
          <a:xfrm>
            <a:off x="7603970" y="6456128"/>
            <a:ext cx="2844058" cy="365030"/>
          </a:xfrm>
        </p:spPr>
        <p:txBody>
          <a:bodyPr/>
          <a:lstStyle/>
          <a:p>
            <a:pPr>
              <a:spcAft>
                <a:spcPts val="600"/>
              </a:spcAft>
            </a:pPr>
            <a:fld id="{657D168E-4744-44D3-83C3-A98378336228}" type="datetime1">
              <a:rPr lang="sl-SI" smtClean="0"/>
              <a:pPr>
                <a:spcAft>
                  <a:spcPts val="600"/>
                </a:spcAft>
              </a:pPr>
              <a:t>27. 05. 2025</a:t>
            </a:fld>
            <a:endParaRPr lang="en-US"/>
          </a:p>
        </p:txBody>
      </p:sp>
      <p:graphicFrame>
        <p:nvGraphicFramePr>
          <p:cNvPr id="13" name="Rectangle 1">
            <a:extLst>
              <a:ext uri="{FF2B5EF4-FFF2-40B4-BE49-F238E27FC236}">
                <a16:creationId xmlns:a16="http://schemas.microsoft.com/office/drawing/2014/main" id="{BA3071B7-482F-866E-03D6-C2EE945CF0D6}"/>
              </a:ext>
            </a:extLst>
          </p:cNvPr>
          <p:cNvGraphicFramePr>
            <a:graphicFrameLocks noGrp="1"/>
          </p:cNvGraphicFramePr>
          <p:nvPr>
            <p:ph idx="1"/>
          </p:nvPr>
        </p:nvGraphicFramePr>
        <p:xfrm>
          <a:off x="4899652" y="1180415"/>
          <a:ext cx="6649259" cy="4657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značba mesta vsebine 4">
            <a:extLst>
              <a:ext uri="{FF2B5EF4-FFF2-40B4-BE49-F238E27FC236}">
                <a16:creationId xmlns:a16="http://schemas.microsoft.com/office/drawing/2014/main" id="{0834F81B-144C-F83F-ACC0-0587D9F02678}"/>
              </a:ext>
            </a:extLst>
          </p:cNvPr>
          <p:cNvPicPr>
            <a:picLocks noGrp="1" noChangeAspect="1"/>
          </p:cNvPicPr>
          <p:nvPr>
            <p:ph idx="1"/>
          </p:nvPr>
        </p:nvPicPr>
        <p:blipFill>
          <a:blip r:embed="rId7" cstate="print">
            <a:extLst>
              <a:ext uri="{28A0092B-C50C-407E-A947-70E740481C1C}">
                <a14:useLocalDpi xmlns:a14="http://schemas.microsoft.com/office/drawing/2010/main"/>
              </a:ext>
            </a:extLst>
          </a:blip>
          <a:srcRect/>
          <a:stretch/>
        </p:blipFill>
        <p:spPr>
          <a:xfrm>
            <a:off x="848446" y="2887487"/>
            <a:ext cx="2869483" cy="945554"/>
          </a:xfrm>
          <a:noFill/>
        </p:spPr>
      </p:pic>
    </p:spTree>
    <p:extLst>
      <p:ext uri="{BB962C8B-B14F-4D97-AF65-F5344CB8AC3E}">
        <p14:creationId xmlns:p14="http://schemas.microsoft.com/office/powerpoint/2010/main" val="363458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454A-FAE1-910A-4685-94FCA5797AD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0D75F5C-B3AB-C116-3E40-52962D0060FB}"/>
              </a:ext>
            </a:extLst>
          </p:cNvPr>
          <p:cNvSpPr>
            <a:spLocks noGrp="1"/>
          </p:cNvSpPr>
          <p:nvPr>
            <p:ph type="title"/>
          </p:nvPr>
        </p:nvSpPr>
        <p:spPr>
          <a:xfrm>
            <a:off x="581040" y="702866"/>
            <a:ext cx="11026744" cy="1188410"/>
          </a:xfrm>
        </p:spPr>
        <p:txBody>
          <a:bodyPr rtlCol="0" anchor="b">
            <a:normAutofit/>
          </a:bodyPr>
          <a:lstStyle/>
          <a:p>
            <a:pPr>
              <a:buNone/>
            </a:pPr>
            <a:r>
              <a:rPr lang="sl-SI" b="1" dirty="0"/>
              <a:t>Sample rate</a:t>
            </a:r>
          </a:p>
        </p:txBody>
      </p:sp>
      <p:pic>
        <p:nvPicPr>
          <p:cNvPr id="5" name="Označba mesta vsebine 4">
            <a:extLst>
              <a:ext uri="{FF2B5EF4-FFF2-40B4-BE49-F238E27FC236}">
                <a16:creationId xmlns:a16="http://schemas.microsoft.com/office/drawing/2014/main" id="{4B798D7A-A887-B5CD-8601-1974BEA5AA8A}"/>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581041" y="2341147"/>
            <a:ext cx="11026743" cy="3633540"/>
          </a:xfrm>
          <a:noFill/>
        </p:spPr>
      </p:pic>
      <p:sp>
        <p:nvSpPr>
          <p:cNvPr id="10" name="Date Placeholder 3">
            <a:extLst>
              <a:ext uri="{FF2B5EF4-FFF2-40B4-BE49-F238E27FC236}">
                <a16:creationId xmlns:a16="http://schemas.microsoft.com/office/drawing/2014/main" id="{0AE7D082-8B33-6795-33E3-5E4D62ED9656}"/>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75298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2941-20FF-05CC-E872-E69B109259D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DFC4DE2-0E4F-87FD-E14F-7BDD5802C909}"/>
              </a:ext>
            </a:extLst>
          </p:cNvPr>
          <p:cNvSpPr>
            <a:spLocks noGrp="1"/>
          </p:cNvSpPr>
          <p:nvPr>
            <p:ph type="title"/>
          </p:nvPr>
        </p:nvSpPr>
        <p:spPr>
          <a:xfrm>
            <a:off x="767657" y="934101"/>
            <a:ext cx="3031062" cy="1721970"/>
          </a:xfrm>
        </p:spPr>
        <p:txBody>
          <a:bodyPr rtlCol="0" anchor="b">
            <a:normAutofit/>
          </a:bodyPr>
          <a:lstStyle/>
          <a:p>
            <a:pPr>
              <a:buNone/>
            </a:pPr>
            <a:r>
              <a:rPr lang="sl-SI" b="1" dirty="0"/>
              <a:t>Bit </a:t>
            </a:r>
            <a:r>
              <a:rPr lang="sl-SI" b="1" dirty="0" err="1"/>
              <a:t>depth</a:t>
            </a:r>
            <a:r>
              <a:rPr lang="sl-SI" b="1" dirty="0"/>
              <a:t> </a:t>
            </a:r>
            <a:br>
              <a:rPr lang="sl-SI" b="1" dirty="0"/>
            </a:br>
            <a:r>
              <a:rPr lang="sl-SI" b="1" dirty="0"/>
              <a:t>(bitna globina)</a:t>
            </a:r>
          </a:p>
        </p:txBody>
      </p:sp>
      <p:sp>
        <p:nvSpPr>
          <p:cNvPr id="18" name="Text Placeholder 3">
            <a:extLst>
              <a:ext uri="{FF2B5EF4-FFF2-40B4-BE49-F238E27FC236}">
                <a16:creationId xmlns:a16="http://schemas.microsoft.com/office/drawing/2014/main" id="{3807BA81-6447-89D4-53C9-40107A23EC17}"/>
              </a:ext>
            </a:extLst>
          </p:cNvPr>
          <p:cNvSpPr>
            <a:spLocks noGrp="1"/>
          </p:cNvSpPr>
          <p:nvPr>
            <p:ph type="body" sz="half" idx="2"/>
          </p:nvPr>
        </p:nvSpPr>
        <p:spPr>
          <a:xfrm>
            <a:off x="767657" y="2836808"/>
            <a:ext cx="3031062" cy="3000610"/>
          </a:xfrm>
        </p:spPr>
        <p:txBody>
          <a:bodyPr/>
          <a:lstStyle/>
          <a:p>
            <a:endParaRPr lang="en-US"/>
          </a:p>
        </p:txBody>
      </p:sp>
      <p:sp>
        <p:nvSpPr>
          <p:cNvPr id="11" name="Date Placeholder 4">
            <a:extLst>
              <a:ext uri="{FF2B5EF4-FFF2-40B4-BE49-F238E27FC236}">
                <a16:creationId xmlns:a16="http://schemas.microsoft.com/office/drawing/2014/main" id="{88DE7A9E-A01A-0B9C-0B12-76F0DCE7EF15}"/>
              </a:ext>
            </a:extLst>
          </p:cNvPr>
          <p:cNvSpPr>
            <a:spLocks noGrp="1"/>
          </p:cNvSpPr>
          <p:nvPr>
            <p:ph type="dt" sz="half" idx="10"/>
          </p:nvPr>
        </p:nvSpPr>
        <p:spPr>
          <a:xfrm>
            <a:off x="7603970" y="6456128"/>
            <a:ext cx="2844058" cy="365030"/>
          </a:xfrm>
        </p:spPr>
        <p:txBody>
          <a:bodyPr anchor="ctr">
            <a:normAutofit/>
          </a:bodyPr>
          <a:lstStyle/>
          <a:p>
            <a:pPr>
              <a:spcAft>
                <a:spcPts val="600"/>
              </a:spcAft>
            </a:pPr>
            <a:fld id="{657D168E-4744-44D3-83C3-A98378336228}" type="datetime1">
              <a:rPr lang="sl-SI" smtClean="0"/>
              <a:pPr>
                <a:spcAft>
                  <a:spcPts val="600"/>
                </a:spcAft>
              </a:pPr>
              <a:t>27. 05. 2025</a:t>
            </a:fld>
            <a:endParaRPr lang="en-US"/>
          </a:p>
        </p:txBody>
      </p:sp>
      <p:graphicFrame>
        <p:nvGraphicFramePr>
          <p:cNvPr id="14" name="Označba mesta vsebine 3">
            <a:extLst>
              <a:ext uri="{FF2B5EF4-FFF2-40B4-BE49-F238E27FC236}">
                <a16:creationId xmlns:a16="http://schemas.microsoft.com/office/drawing/2014/main" id="{0ADD3950-17C2-F882-B782-5BF1F0ABDF36}"/>
              </a:ext>
            </a:extLst>
          </p:cNvPr>
          <p:cNvGraphicFramePr>
            <a:graphicFrameLocks noGrp="1"/>
          </p:cNvGraphicFramePr>
          <p:nvPr>
            <p:ph idx="1"/>
          </p:nvPr>
        </p:nvGraphicFramePr>
        <p:xfrm>
          <a:off x="4899652" y="1180414"/>
          <a:ext cx="6649259" cy="5275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značba mesta vsebine 6" descr="Slika, ki vsebuje besede vrstica, diagram, grafični prikaz, posnetek zaslona&#10;&#10;Vsebina, ustvarjena z umetno inteligenco, morda ni pravilna.">
            <a:extLst>
              <a:ext uri="{FF2B5EF4-FFF2-40B4-BE49-F238E27FC236}">
                <a16:creationId xmlns:a16="http://schemas.microsoft.com/office/drawing/2014/main" id="{F7C2F839-648F-2DAD-215F-4A019D77E7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50857" y="2885423"/>
            <a:ext cx="2874782" cy="1340068"/>
          </a:xfrm>
          <a:prstGeom prst="rect">
            <a:avLst/>
          </a:prstGeom>
        </p:spPr>
      </p:pic>
    </p:spTree>
    <p:extLst>
      <p:ext uri="{BB962C8B-B14F-4D97-AF65-F5344CB8AC3E}">
        <p14:creationId xmlns:p14="http://schemas.microsoft.com/office/powerpoint/2010/main" val="17318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E7602-ACD3-F941-EB15-A3D242D8FDC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62B58AE-3510-BA38-6C3D-F7AD78F83A5F}"/>
              </a:ext>
            </a:extLst>
          </p:cNvPr>
          <p:cNvSpPr>
            <a:spLocks noGrp="1"/>
          </p:cNvSpPr>
          <p:nvPr>
            <p:ph type="title"/>
          </p:nvPr>
        </p:nvSpPr>
        <p:spPr>
          <a:xfrm>
            <a:off x="581040" y="702866"/>
            <a:ext cx="11026744" cy="1188410"/>
          </a:xfrm>
        </p:spPr>
        <p:txBody>
          <a:bodyPr rtlCol="0" anchor="b">
            <a:normAutofit/>
          </a:bodyPr>
          <a:lstStyle/>
          <a:p>
            <a:pPr>
              <a:buNone/>
            </a:pPr>
            <a:r>
              <a:rPr lang="sl-SI" b="1" dirty="0"/>
              <a:t>Bit </a:t>
            </a:r>
            <a:r>
              <a:rPr lang="sl-SI" b="1" dirty="0" err="1"/>
              <a:t>depth</a:t>
            </a:r>
            <a:endParaRPr lang="sl-SI" b="1" dirty="0"/>
          </a:p>
        </p:txBody>
      </p:sp>
      <p:sp>
        <p:nvSpPr>
          <p:cNvPr id="10" name="Date Placeholder 3">
            <a:extLst>
              <a:ext uri="{FF2B5EF4-FFF2-40B4-BE49-F238E27FC236}">
                <a16:creationId xmlns:a16="http://schemas.microsoft.com/office/drawing/2014/main" id="{A00B41AD-AADC-7D5C-3F40-E8355F11CB1D}"/>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pic>
        <p:nvPicPr>
          <p:cNvPr id="7" name="Označba mesta vsebine 6" descr="Slika, ki vsebuje besede vrstica, diagram, grafični prikaz, posnetek zaslona&#10;&#10;Vsebina, ustvarjena z umetno inteligenco, morda ni pravilna.">
            <a:extLst>
              <a:ext uri="{FF2B5EF4-FFF2-40B4-BE49-F238E27FC236}">
                <a16:creationId xmlns:a16="http://schemas.microsoft.com/office/drawing/2014/main" id="{369B5350-613E-9A7C-447D-EA489494A5B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97734" y="2341847"/>
            <a:ext cx="7793357" cy="3632841"/>
          </a:xfrm>
        </p:spPr>
      </p:pic>
    </p:spTree>
    <p:extLst>
      <p:ext uri="{BB962C8B-B14F-4D97-AF65-F5344CB8AC3E}">
        <p14:creationId xmlns:p14="http://schemas.microsoft.com/office/powerpoint/2010/main" val="217864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C834-57EA-781B-9C1C-EDB9CA7CF30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39342F2-294E-C37F-8635-8D4841BC4402}"/>
              </a:ext>
            </a:extLst>
          </p:cNvPr>
          <p:cNvSpPr>
            <a:spLocks noGrp="1"/>
          </p:cNvSpPr>
          <p:nvPr>
            <p:ph type="title"/>
          </p:nvPr>
        </p:nvSpPr>
        <p:spPr>
          <a:xfrm>
            <a:off x="767657" y="934101"/>
            <a:ext cx="3031062" cy="1721970"/>
          </a:xfrm>
        </p:spPr>
        <p:txBody>
          <a:bodyPr rtlCol="0" anchor="b">
            <a:normAutofit/>
          </a:bodyPr>
          <a:lstStyle/>
          <a:p>
            <a:pPr>
              <a:buNone/>
            </a:pPr>
            <a:r>
              <a:rPr lang="sl-SI" b="1" dirty="0"/>
              <a:t>Sample rate in </a:t>
            </a:r>
            <a:br>
              <a:rPr lang="sl-SI" b="1" dirty="0"/>
            </a:br>
            <a:r>
              <a:rPr lang="sl-SI" b="1" dirty="0"/>
              <a:t>bit </a:t>
            </a:r>
            <a:r>
              <a:rPr lang="sl-SI" b="1" dirty="0" err="1"/>
              <a:t>depth</a:t>
            </a:r>
            <a:endParaRPr lang="sl-SI" b="1" dirty="0"/>
          </a:p>
        </p:txBody>
      </p:sp>
      <p:pic>
        <p:nvPicPr>
          <p:cNvPr id="5" name="Označba mesta vsebine 4" descr="Slika, ki vsebuje besede diagram, vrstica, posnetek zaslona, grafični prikaz&#10;&#10;Vsebina, ustvarjena z umetno inteligenco, morda ni pravilna.">
            <a:extLst>
              <a:ext uri="{FF2B5EF4-FFF2-40B4-BE49-F238E27FC236}">
                <a16:creationId xmlns:a16="http://schemas.microsoft.com/office/drawing/2014/main" id="{34EEE298-64FC-8B9F-7354-0A4B1E0539B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899652" y="1647124"/>
            <a:ext cx="6649259" cy="3723584"/>
          </a:xfrm>
          <a:noFill/>
        </p:spPr>
      </p:pic>
      <p:sp>
        <p:nvSpPr>
          <p:cNvPr id="12" name="Date Placeholder 4">
            <a:extLst>
              <a:ext uri="{FF2B5EF4-FFF2-40B4-BE49-F238E27FC236}">
                <a16:creationId xmlns:a16="http://schemas.microsoft.com/office/drawing/2014/main" id="{6DC1155B-11E9-0803-530D-D4076B96D1BD}"/>
              </a:ext>
            </a:extLst>
          </p:cNvPr>
          <p:cNvSpPr>
            <a:spLocks noGrp="1"/>
          </p:cNvSpPr>
          <p:nvPr>
            <p:ph type="dt" sz="half" idx="10"/>
          </p:nvPr>
        </p:nvSpPr>
        <p:spPr>
          <a:xfrm>
            <a:off x="7603970" y="6456128"/>
            <a:ext cx="2844058" cy="365030"/>
          </a:xfrm>
        </p:spPr>
        <p:txBody>
          <a:bodyPr/>
          <a:lstStyle/>
          <a:p>
            <a:pPr>
              <a:spcAft>
                <a:spcPts val="600"/>
              </a:spcAft>
            </a:pPr>
            <a:fld id="{657D168E-4744-44D3-83C3-A98378336228}" type="datetime1">
              <a:rPr lang="sl-SI" smtClean="0"/>
              <a:pPr>
                <a:spcAft>
                  <a:spcPts val="600"/>
                </a:spcAft>
              </a:pPr>
              <a:t>27. 05. 2025</a:t>
            </a:fld>
            <a:endParaRPr lang="en-US"/>
          </a:p>
        </p:txBody>
      </p:sp>
    </p:spTree>
    <p:extLst>
      <p:ext uri="{BB962C8B-B14F-4D97-AF65-F5344CB8AC3E}">
        <p14:creationId xmlns:p14="http://schemas.microsoft.com/office/powerpoint/2010/main" val="83688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92C53-AE5A-69E4-1691-C62DD06D169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D5D5B9A-A945-E57D-A181-94F825BFBCF5}"/>
              </a:ext>
            </a:extLst>
          </p:cNvPr>
          <p:cNvSpPr>
            <a:spLocks noGrp="1"/>
          </p:cNvSpPr>
          <p:nvPr>
            <p:ph type="title"/>
          </p:nvPr>
        </p:nvSpPr>
        <p:spPr>
          <a:xfrm>
            <a:off x="767657" y="934101"/>
            <a:ext cx="3031062" cy="1721970"/>
          </a:xfrm>
        </p:spPr>
        <p:txBody>
          <a:bodyPr rtlCol="0" anchor="b">
            <a:normAutofit/>
          </a:bodyPr>
          <a:lstStyle/>
          <a:p>
            <a:pPr>
              <a:buNone/>
            </a:pPr>
            <a:r>
              <a:rPr lang="sl-SI" b="1" dirty="0"/>
              <a:t>Sample rate in </a:t>
            </a:r>
            <a:br>
              <a:rPr lang="sl-SI" b="1" dirty="0"/>
            </a:br>
            <a:r>
              <a:rPr lang="sl-SI" b="1" dirty="0"/>
              <a:t>bit </a:t>
            </a:r>
            <a:r>
              <a:rPr lang="sl-SI" b="1" dirty="0" err="1"/>
              <a:t>depth</a:t>
            </a:r>
            <a:endParaRPr lang="sl-SI" b="1" dirty="0"/>
          </a:p>
        </p:txBody>
      </p:sp>
      <p:sp>
        <p:nvSpPr>
          <p:cNvPr id="12" name="Date Placeholder 4">
            <a:extLst>
              <a:ext uri="{FF2B5EF4-FFF2-40B4-BE49-F238E27FC236}">
                <a16:creationId xmlns:a16="http://schemas.microsoft.com/office/drawing/2014/main" id="{6A0D4CEC-A2D2-1908-DC82-A4C26C81DFD9}"/>
              </a:ext>
            </a:extLst>
          </p:cNvPr>
          <p:cNvSpPr>
            <a:spLocks noGrp="1"/>
          </p:cNvSpPr>
          <p:nvPr>
            <p:ph type="dt" sz="half" idx="10"/>
          </p:nvPr>
        </p:nvSpPr>
        <p:spPr>
          <a:xfrm>
            <a:off x="7603970" y="6456128"/>
            <a:ext cx="2844058" cy="365030"/>
          </a:xfrm>
        </p:spPr>
        <p:txBody>
          <a:bodyPr anchor="ctr">
            <a:normAutofit/>
          </a:bodyPr>
          <a:lstStyle/>
          <a:p>
            <a:pPr>
              <a:spcAft>
                <a:spcPts val="600"/>
              </a:spcAft>
            </a:pPr>
            <a:fld id="{657D168E-4744-44D3-83C3-A98378336228}" type="datetime1">
              <a:rPr lang="sl-SI" smtClean="0"/>
              <a:pPr>
                <a:spcAft>
                  <a:spcPts val="600"/>
                </a:spcAft>
              </a:pPr>
              <a:t>27. 05. 2025</a:t>
            </a:fld>
            <a:endParaRPr lang="en-US"/>
          </a:p>
        </p:txBody>
      </p:sp>
      <p:graphicFrame>
        <p:nvGraphicFramePr>
          <p:cNvPr id="15" name="Rectangle 1">
            <a:extLst>
              <a:ext uri="{FF2B5EF4-FFF2-40B4-BE49-F238E27FC236}">
                <a16:creationId xmlns:a16="http://schemas.microsoft.com/office/drawing/2014/main" id="{E9A7ABC3-072E-7664-AB45-61242E800EBA}"/>
              </a:ext>
            </a:extLst>
          </p:cNvPr>
          <p:cNvGraphicFramePr>
            <a:graphicFrameLocks noGrp="1"/>
          </p:cNvGraphicFramePr>
          <p:nvPr>
            <p:ph idx="1"/>
          </p:nvPr>
        </p:nvGraphicFramePr>
        <p:xfrm>
          <a:off x="4899652" y="1180415"/>
          <a:ext cx="6649259" cy="4657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040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FDA81-CE50-7E1B-8F70-2C4BDA18311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9625596-A6E5-7D6F-DFA4-87697A7B82C1}"/>
              </a:ext>
            </a:extLst>
          </p:cNvPr>
          <p:cNvSpPr>
            <a:spLocks noGrp="1"/>
          </p:cNvSpPr>
          <p:nvPr>
            <p:ph type="title"/>
          </p:nvPr>
        </p:nvSpPr>
        <p:spPr>
          <a:xfrm>
            <a:off x="767657" y="934101"/>
            <a:ext cx="3031062" cy="1721970"/>
          </a:xfrm>
        </p:spPr>
        <p:txBody>
          <a:bodyPr rtlCol="0" anchor="b">
            <a:normAutofit/>
          </a:bodyPr>
          <a:lstStyle/>
          <a:p>
            <a:pPr>
              <a:buNone/>
            </a:pPr>
            <a:r>
              <a:rPr lang="sl-SI" b="1" dirty="0"/>
              <a:t>Sample rate in </a:t>
            </a:r>
            <a:br>
              <a:rPr lang="sl-SI" b="1" dirty="0"/>
            </a:br>
            <a:r>
              <a:rPr lang="sl-SI" b="1" dirty="0"/>
              <a:t>bit </a:t>
            </a:r>
            <a:r>
              <a:rPr lang="sl-SI" b="1" dirty="0" err="1"/>
              <a:t>depth</a:t>
            </a:r>
            <a:endParaRPr lang="sl-SI" b="1" dirty="0"/>
          </a:p>
        </p:txBody>
      </p:sp>
      <p:sp>
        <p:nvSpPr>
          <p:cNvPr id="12" name="Date Placeholder 4">
            <a:extLst>
              <a:ext uri="{FF2B5EF4-FFF2-40B4-BE49-F238E27FC236}">
                <a16:creationId xmlns:a16="http://schemas.microsoft.com/office/drawing/2014/main" id="{507C2A09-6E2C-7E6E-E593-3BA25E81EAED}"/>
              </a:ext>
            </a:extLst>
          </p:cNvPr>
          <p:cNvSpPr>
            <a:spLocks noGrp="1"/>
          </p:cNvSpPr>
          <p:nvPr>
            <p:ph type="dt" sz="half" idx="10"/>
          </p:nvPr>
        </p:nvSpPr>
        <p:spPr>
          <a:xfrm>
            <a:off x="7603970" y="6456128"/>
            <a:ext cx="2844058" cy="365030"/>
          </a:xfrm>
        </p:spPr>
        <p:txBody>
          <a:bodyPr anchor="ctr">
            <a:normAutofit/>
          </a:bodyPr>
          <a:lstStyle/>
          <a:p>
            <a:pPr>
              <a:spcAft>
                <a:spcPts val="600"/>
              </a:spcAft>
            </a:pPr>
            <a:fld id="{657D168E-4744-44D3-83C3-A98378336228}" type="datetime1">
              <a:rPr lang="sl-SI" smtClean="0"/>
              <a:pPr>
                <a:spcAft>
                  <a:spcPts val="600"/>
                </a:spcAft>
              </a:pPr>
              <a:t>27. 05. 2025</a:t>
            </a:fld>
            <a:endParaRPr lang="en-US"/>
          </a:p>
        </p:txBody>
      </p:sp>
      <p:graphicFrame>
        <p:nvGraphicFramePr>
          <p:cNvPr id="15" name="Rectangle 1">
            <a:extLst>
              <a:ext uri="{FF2B5EF4-FFF2-40B4-BE49-F238E27FC236}">
                <a16:creationId xmlns:a16="http://schemas.microsoft.com/office/drawing/2014/main" id="{1D65ECB1-155B-FA6E-9C47-9B9F62E7AEF2}"/>
              </a:ext>
            </a:extLst>
          </p:cNvPr>
          <p:cNvGraphicFramePr>
            <a:graphicFrameLocks noGrp="1"/>
          </p:cNvGraphicFramePr>
          <p:nvPr>
            <p:ph idx="1"/>
          </p:nvPr>
        </p:nvGraphicFramePr>
        <p:xfrm>
          <a:off x="4899652" y="1180415"/>
          <a:ext cx="6649259" cy="4657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760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F8483-A37F-8ABD-A90F-4B8063EABB6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E07BFC7-BAD7-D5DF-1C3D-532A4648B6A4}"/>
              </a:ext>
            </a:extLst>
          </p:cNvPr>
          <p:cNvSpPr>
            <a:spLocks noGrp="1"/>
          </p:cNvSpPr>
          <p:nvPr>
            <p:ph type="title"/>
          </p:nvPr>
        </p:nvSpPr>
        <p:spPr>
          <a:xfrm>
            <a:off x="767657" y="934101"/>
            <a:ext cx="3031062" cy="1721970"/>
          </a:xfrm>
        </p:spPr>
        <p:txBody>
          <a:bodyPr rtlCol="0" anchor="b">
            <a:normAutofit/>
          </a:bodyPr>
          <a:lstStyle/>
          <a:p>
            <a:pPr lvl="0"/>
            <a:r>
              <a:rPr lang="sl-SI" b="1" dirty="0"/>
              <a:t>Kaj narediti, če so parametri datotek različni?</a:t>
            </a:r>
            <a:endParaRPr lang="sl-SI" b="1" i="0" baseline="0" dirty="0"/>
          </a:p>
        </p:txBody>
      </p:sp>
      <p:sp>
        <p:nvSpPr>
          <p:cNvPr id="19" name="Text Placeholder 3">
            <a:extLst>
              <a:ext uri="{FF2B5EF4-FFF2-40B4-BE49-F238E27FC236}">
                <a16:creationId xmlns:a16="http://schemas.microsoft.com/office/drawing/2014/main" id="{4B1C1B2A-14BA-CDD8-D301-3E24C59AB09E}"/>
              </a:ext>
            </a:extLst>
          </p:cNvPr>
          <p:cNvSpPr>
            <a:spLocks noGrp="1"/>
          </p:cNvSpPr>
          <p:nvPr>
            <p:ph type="body" sz="half" idx="2"/>
          </p:nvPr>
        </p:nvSpPr>
        <p:spPr>
          <a:xfrm>
            <a:off x="767657" y="2836808"/>
            <a:ext cx="3031062" cy="3000610"/>
          </a:xfrm>
        </p:spPr>
        <p:txBody>
          <a:bodyPr/>
          <a:lstStyle/>
          <a:p>
            <a:endParaRPr lang="en-US"/>
          </a:p>
        </p:txBody>
      </p:sp>
      <p:sp>
        <p:nvSpPr>
          <p:cNvPr id="12" name="Date Placeholder 4">
            <a:extLst>
              <a:ext uri="{FF2B5EF4-FFF2-40B4-BE49-F238E27FC236}">
                <a16:creationId xmlns:a16="http://schemas.microsoft.com/office/drawing/2014/main" id="{2A73EA4A-F6D9-EA67-49EF-E249DF96A2DA}"/>
              </a:ext>
            </a:extLst>
          </p:cNvPr>
          <p:cNvSpPr>
            <a:spLocks noGrp="1"/>
          </p:cNvSpPr>
          <p:nvPr>
            <p:ph type="dt" sz="half" idx="10"/>
          </p:nvPr>
        </p:nvSpPr>
        <p:spPr>
          <a:xfrm>
            <a:off x="7603970" y="6456128"/>
            <a:ext cx="2844058" cy="365030"/>
          </a:xfrm>
        </p:spPr>
        <p:txBody>
          <a:bodyPr anchor="ctr">
            <a:normAutofit/>
          </a:bodyPr>
          <a:lstStyle/>
          <a:p>
            <a:pPr>
              <a:spcAft>
                <a:spcPts val="600"/>
              </a:spcAft>
            </a:pPr>
            <a:fld id="{657D168E-4744-44D3-83C3-A98378336228}" type="datetime1">
              <a:rPr lang="sl-SI" smtClean="0"/>
              <a:pPr>
                <a:spcAft>
                  <a:spcPts val="600"/>
                </a:spcAft>
              </a:pPr>
              <a:t>27. 05. 2025</a:t>
            </a:fld>
            <a:endParaRPr lang="en-US"/>
          </a:p>
        </p:txBody>
      </p:sp>
      <p:graphicFrame>
        <p:nvGraphicFramePr>
          <p:cNvPr id="15" name="Rectangle 1">
            <a:extLst>
              <a:ext uri="{FF2B5EF4-FFF2-40B4-BE49-F238E27FC236}">
                <a16:creationId xmlns:a16="http://schemas.microsoft.com/office/drawing/2014/main" id="{C7EA5583-DA99-AEDD-8CB0-9546CF78C49E}"/>
              </a:ext>
            </a:extLst>
          </p:cNvPr>
          <p:cNvGraphicFramePr>
            <a:graphicFrameLocks noGrp="1"/>
          </p:cNvGraphicFramePr>
          <p:nvPr>
            <p:ph idx="1"/>
          </p:nvPr>
        </p:nvGraphicFramePr>
        <p:xfrm>
          <a:off x="4899652" y="1180415"/>
          <a:ext cx="6649259" cy="4657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774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E0078-1719-F59C-EC3C-FE0073CD738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0B940AB-4DAF-5DC8-0F3D-AEA0DD10AD24}"/>
              </a:ext>
            </a:extLst>
          </p:cNvPr>
          <p:cNvSpPr>
            <a:spLocks noGrp="1"/>
          </p:cNvSpPr>
          <p:nvPr>
            <p:ph type="title"/>
          </p:nvPr>
        </p:nvSpPr>
        <p:spPr/>
        <p:txBody>
          <a:bodyPr/>
          <a:lstStyle/>
          <a:p>
            <a:r>
              <a:rPr lang="sl-SI" dirty="0"/>
              <a:t>mixing sound levels for Video</a:t>
            </a:r>
          </a:p>
        </p:txBody>
      </p:sp>
      <p:sp>
        <p:nvSpPr>
          <p:cNvPr id="3" name="Označba mesta vsebine 2">
            <a:extLst>
              <a:ext uri="{FF2B5EF4-FFF2-40B4-BE49-F238E27FC236}">
                <a16:creationId xmlns:a16="http://schemas.microsoft.com/office/drawing/2014/main" id="{AC9235B9-A246-64E7-CC70-F9253388C515}"/>
              </a:ext>
            </a:extLst>
          </p:cNvPr>
          <p:cNvSpPr>
            <a:spLocks noGrp="1"/>
          </p:cNvSpPr>
          <p:nvPr>
            <p:ph idx="1"/>
          </p:nvPr>
        </p:nvSpPr>
        <p:spPr/>
        <p:txBody>
          <a:bodyPr>
            <a:normAutofit fontScale="70000" lnSpcReduction="20000"/>
          </a:bodyPr>
          <a:lstStyle/>
          <a:p>
            <a:r>
              <a:rPr lang="sl-SI" dirty="0"/>
              <a:t>Dialogue Level 					</a:t>
            </a:r>
            <a:r>
              <a:rPr lang="en-US" b="1" dirty="0"/>
              <a:t>-12 dB</a:t>
            </a:r>
            <a:r>
              <a:rPr lang="en-US" dirty="0"/>
              <a:t> (peaking at -6 dB max)</a:t>
            </a:r>
            <a:endParaRPr lang="sl-SI" dirty="0"/>
          </a:p>
          <a:p>
            <a:r>
              <a:rPr lang="sl-SI" dirty="0"/>
              <a:t>Music Level 					</a:t>
            </a:r>
            <a:r>
              <a:rPr lang="en-US" b="1" dirty="0"/>
              <a:t>-18 dB to -24 dB</a:t>
            </a:r>
            <a:r>
              <a:rPr lang="en-US" dirty="0"/>
              <a:t> for background music</a:t>
            </a:r>
            <a:endParaRPr lang="sl-SI" dirty="0"/>
          </a:p>
          <a:p>
            <a:r>
              <a:rPr lang="sl-SI" dirty="0"/>
              <a:t>Sound Effects &amp; Ambient Noise 	</a:t>
            </a:r>
            <a:r>
              <a:rPr lang="sl-SI" b="1" dirty="0"/>
              <a:t>-18 </a:t>
            </a:r>
            <a:r>
              <a:rPr lang="sl-SI" b="1" dirty="0" err="1"/>
              <a:t>dB</a:t>
            </a:r>
            <a:r>
              <a:rPr lang="sl-SI" b="1" dirty="0"/>
              <a:t> to -30 </a:t>
            </a:r>
            <a:r>
              <a:rPr lang="sl-SI" b="1" dirty="0" err="1"/>
              <a:t>dB</a:t>
            </a:r>
            <a:r>
              <a:rPr lang="sl-SI" dirty="0"/>
              <a:t>.</a:t>
            </a:r>
          </a:p>
          <a:p>
            <a:r>
              <a:rPr lang="sl-SI" dirty="0"/>
              <a:t>Overall Mix Level					</a:t>
            </a:r>
            <a:r>
              <a:rPr lang="en-US" b="1" dirty="0"/>
              <a:t>-3 dB</a:t>
            </a:r>
            <a:r>
              <a:rPr lang="sl-SI" b="1" dirty="0"/>
              <a:t> (peak)</a:t>
            </a:r>
            <a:r>
              <a:rPr lang="en-US" dirty="0"/>
              <a:t>, with quieter scenes peaking around </a:t>
            </a:r>
            <a:r>
              <a:rPr lang="en-US" b="1" dirty="0"/>
              <a:t>-6 dB</a:t>
            </a:r>
            <a:endParaRPr lang="sl-SI" b="1" dirty="0"/>
          </a:p>
          <a:p>
            <a:endParaRPr lang="sl-SI" b="1" dirty="0"/>
          </a:p>
          <a:p>
            <a:r>
              <a:rPr lang="en-US" b="1" dirty="0"/>
              <a:t>Compression &amp; EQ:</a:t>
            </a:r>
            <a:r>
              <a:rPr lang="en-US" dirty="0"/>
              <a:t> Apply light compression and EQ to dialogue to maintain consistency.</a:t>
            </a:r>
            <a:endParaRPr lang="sl-SI" b="1" dirty="0"/>
          </a:p>
          <a:p>
            <a:r>
              <a:rPr lang="en-US" b="1" dirty="0"/>
              <a:t>Cut low </a:t>
            </a:r>
            <a:r>
              <a:rPr lang="en-US" dirty="0"/>
              <a:t>frequencies on music and effects to avoid clashing with dialogue clarity.</a:t>
            </a:r>
            <a:endParaRPr lang="sl-SI" b="1" dirty="0"/>
          </a:p>
          <a:p>
            <a:r>
              <a:rPr lang="en-US" b="1" dirty="0"/>
              <a:t>Monitoring:</a:t>
            </a:r>
            <a:r>
              <a:rPr lang="en-US" dirty="0"/>
              <a:t> Use reference levels on calibrated speakers or headphones for consistency across devices.</a:t>
            </a:r>
            <a:endParaRPr lang="sl-SI" dirty="0"/>
          </a:p>
        </p:txBody>
      </p:sp>
      <p:sp>
        <p:nvSpPr>
          <p:cNvPr id="4" name="Označba mesta datuma 3">
            <a:extLst>
              <a:ext uri="{FF2B5EF4-FFF2-40B4-BE49-F238E27FC236}">
                <a16:creationId xmlns:a16="http://schemas.microsoft.com/office/drawing/2014/main" id="{009BE6C3-B923-A5A2-8806-827DD69C82F2}"/>
              </a:ext>
            </a:extLst>
          </p:cNvPr>
          <p:cNvSpPr>
            <a:spLocks noGrp="1"/>
          </p:cNvSpPr>
          <p:nvPr>
            <p:ph type="dt" sz="half" idx="10"/>
          </p:nvPr>
        </p:nvSpPr>
        <p:spPr/>
        <p:txBody>
          <a:bodyPr/>
          <a:lstStyle/>
          <a:p>
            <a:pPr rtl="0"/>
            <a:fld id="{E393B910-5D51-4DC5-A653-C537723235AB}" type="datetime1">
              <a:rPr lang="sl-SI" smtClean="0"/>
              <a:t>27. 05. 2025</a:t>
            </a:fld>
            <a:endParaRPr lang="en-US" dirty="0"/>
          </a:p>
        </p:txBody>
      </p:sp>
      <p:pic>
        <p:nvPicPr>
          <p:cNvPr id="6" name="Slika 5">
            <a:extLst>
              <a:ext uri="{FF2B5EF4-FFF2-40B4-BE49-F238E27FC236}">
                <a16:creationId xmlns:a16="http://schemas.microsoft.com/office/drawing/2014/main" id="{6168775F-E7E2-3AA5-2C21-70972836AA5D}"/>
              </a:ext>
            </a:extLst>
          </p:cNvPr>
          <p:cNvPicPr>
            <a:picLocks noChangeAspect="1"/>
          </p:cNvPicPr>
          <p:nvPr/>
        </p:nvPicPr>
        <p:blipFill>
          <a:blip r:embed="rId2"/>
          <a:stretch>
            <a:fillRect/>
          </a:stretch>
        </p:blipFill>
        <p:spPr>
          <a:xfrm>
            <a:off x="7415713" y="-50257"/>
            <a:ext cx="4773112" cy="2694656"/>
          </a:xfrm>
          <a:prstGeom prst="rect">
            <a:avLst/>
          </a:prstGeom>
        </p:spPr>
      </p:pic>
      <p:pic>
        <p:nvPicPr>
          <p:cNvPr id="7" name="Slika 6" descr="Slika, ki vsebuje besede posnetek zaslona, večpredstavnostna programska oprema, besedilo, grafična programska oprema&#10;&#10;Vsebina, ustvarjena z umetno inteligenco, morda ni pravilna.">
            <a:extLst>
              <a:ext uri="{FF2B5EF4-FFF2-40B4-BE49-F238E27FC236}">
                <a16:creationId xmlns:a16="http://schemas.microsoft.com/office/drawing/2014/main" id="{A2DEFF1A-1147-320D-7E5D-0A1E23AD42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360147" y="2753333"/>
            <a:ext cx="2828677" cy="2708787"/>
          </a:xfrm>
          <a:prstGeom prst="rect">
            <a:avLst/>
          </a:prstGeom>
        </p:spPr>
      </p:pic>
    </p:spTree>
    <p:extLst>
      <p:ext uri="{BB962C8B-B14F-4D97-AF65-F5344CB8AC3E}">
        <p14:creationId xmlns:p14="http://schemas.microsoft.com/office/powerpoint/2010/main" val="390140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E4B6A-A1ED-7419-7C21-41ED80BC49C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4B86725-3EFA-292A-27D2-1806D6D008B1}"/>
              </a:ext>
            </a:extLst>
          </p:cNvPr>
          <p:cNvSpPr>
            <a:spLocks noGrp="1"/>
          </p:cNvSpPr>
          <p:nvPr>
            <p:ph type="title"/>
          </p:nvPr>
        </p:nvSpPr>
        <p:spPr/>
        <p:txBody>
          <a:bodyPr/>
          <a:lstStyle/>
          <a:p>
            <a:r>
              <a:rPr lang="sl-SI" dirty="0"/>
              <a:t>Obdelava zvoka, efekti, </a:t>
            </a:r>
            <a:r>
              <a:rPr lang="sl-SI" dirty="0" err="1"/>
              <a:t>eq</a:t>
            </a:r>
            <a:r>
              <a:rPr lang="sl-SI" dirty="0"/>
              <a:t>, </a:t>
            </a:r>
            <a:r>
              <a:rPr lang="sl-SI" dirty="0" err="1"/>
              <a:t>nr</a:t>
            </a:r>
            <a:r>
              <a:rPr lang="sl-SI" dirty="0"/>
              <a:t>, gate, comp …</a:t>
            </a:r>
          </a:p>
        </p:txBody>
      </p:sp>
      <p:sp>
        <p:nvSpPr>
          <p:cNvPr id="4" name="Označba mesta datuma 3">
            <a:extLst>
              <a:ext uri="{FF2B5EF4-FFF2-40B4-BE49-F238E27FC236}">
                <a16:creationId xmlns:a16="http://schemas.microsoft.com/office/drawing/2014/main" id="{3C85DAAF-2407-381C-EB7D-8CC6B8C4F435}"/>
              </a:ext>
            </a:extLst>
          </p:cNvPr>
          <p:cNvSpPr>
            <a:spLocks noGrp="1"/>
          </p:cNvSpPr>
          <p:nvPr>
            <p:ph type="dt" sz="half" idx="10"/>
          </p:nvPr>
        </p:nvSpPr>
        <p:spPr/>
        <p:txBody>
          <a:bodyPr/>
          <a:lstStyle/>
          <a:p>
            <a:pPr rtl="0"/>
            <a:fld id="{E393B910-5D51-4DC5-A653-C537723235AB}" type="datetime1">
              <a:rPr lang="sl-SI" smtClean="0"/>
              <a:t>27. 05. 2025</a:t>
            </a:fld>
            <a:endParaRPr lang="en-US" dirty="0"/>
          </a:p>
        </p:txBody>
      </p:sp>
      <p:pic>
        <p:nvPicPr>
          <p:cNvPr id="8" name="Slika 7" descr="Slika, ki vsebuje besede elektronika, elektronska naprava, besedilo, prikazovalna naprava&#10;&#10;Vsebina, ustvarjena z umetno inteligenco, morda ni pravilna.">
            <a:extLst>
              <a:ext uri="{FF2B5EF4-FFF2-40B4-BE49-F238E27FC236}">
                <a16:creationId xmlns:a16="http://schemas.microsoft.com/office/drawing/2014/main" id="{BD4FECBD-4F9D-5F57-529A-FD7DA63546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5634" y="2011353"/>
            <a:ext cx="6437556" cy="4291704"/>
          </a:xfrm>
          <a:prstGeom prst="rect">
            <a:avLst/>
          </a:prstGeom>
        </p:spPr>
      </p:pic>
    </p:spTree>
    <p:extLst>
      <p:ext uri="{BB962C8B-B14F-4D97-AF65-F5344CB8AC3E}">
        <p14:creationId xmlns:p14="http://schemas.microsoft.com/office/powerpoint/2010/main" val="155714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5299" name="Ograda vsebine 2"/>
          <p:cNvSpPr>
            <a:spLocks noGrp="1"/>
          </p:cNvSpPr>
          <p:nvPr>
            <p:ph idx="1"/>
          </p:nvPr>
        </p:nvSpPr>
        <p:spPr/>
        <p:txBody>
          <a:bodyPr/>
          <a:lstStyle/>
          <a:p>
            <a:pPr eaLnBrk="1" hangingPunct="1"/>
            <a:r>
              <a:rPr lang="sl-SI" altLang="en-US"/>
              <a:t>Matematično izračun:</a:t>
            </a:r>
          </a:p>
          <a:p>
            <a:pPr eaLnBrk="1" hangingPunct="1"/>
            <a:r>
              <a:rPr lang="sl-SI" altLang="en-US"/>
              <a:t>Če rečemo, da je število možnih, enako verjetnih  odgovorov </a:t>
            </a:r>
            <a:r>
              <a:rPr lang="sl-SI" altLang="en-US" i="1"/>
              <a:t>n, </a:t>
            </a:r>
            <a:r>
              <a:rPr lang="sl-SI" altLang="en-US"/>
              <a:t>lahko količino informacije </a:t>
            </a:r>
            <a:r>
              <a:rPr lang="sl-SI" altLang="en-US" i="1"/>
              <a:t>I</a:t>
            </a:r>
            <a:r>
              <a:rPr lang="sl-SI" altLang="en-US"/>
              <a:t> izračunamo po enačbi:</a:t>
            </a:r>
          </a:p>
          <a:p>
            <a:pPr eaLnBrk="1" hangingPunct="1">
              <a:buFont typeface="Wingdings 2" panose="05020102010507070707" pitchFamily="18" charset="2"/>
              <a:buNone/>
            </a:pPr>
            <a:r>
              <a:rPr lang="sl-SI" altLang="en-US" i="1"/>
              <a:t>			I = log </a:t>
            </a:r>
            <a:r>
              <a:rPr lang="sl-SI" altLang="en-US" i="1" baseline="-25000"/>
              <a:t>2</a:t>
            </a:r>
            <a:r>
              <a:rPr lang="sl-SI" altLang="en-US" i="1"/>
              <a:t> n</a:t>
            </a:r>
            <a:endParaRPr lang="sl-SI" altLang="en-US"/>
          </a:p>
          <a:p>
            <a:pPr eaLnBrk="1" hangingPunct="1">
              <a:buFont typeface="Wingdings 2" panose="05020102010507070707" pitchFamily="18" charset="2"/>
              <a:buNone/>
            </a:pPr>
            <a:r>
              <a:rPr lang="sl-SI" altLang="en-US"/>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4F0F4-32D1-66EB-4DCA-1DDCBBB9AE2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C5A6625-8179-1E4C-6DDB-4ABE489A364C}"/>
              </a:ext>
            </a:extLst>
          </p:cNvPr>
          <p:cNvSpPr>
            <a:spLocks noGrp="1"/>
          </p:cNvSpPr>
          <p:nvPr>
            <p:ph type="title"/>
          </p:nvPr>
        </p:nvSpPr>
        <p:spPr/>
        <p:txBody>
          <a:bodyPr/>
          <a:lstStyle/>
          <a:p>
            <a:r>
              <a:rPr lang="sl-SI" dirty="0" err="1"/>
              <a:t>eq</a:t>
            </a:r>
            <a:endParaRPr lang="sl-SI" dirty="0"/>
          </a:p>
        </p:txBody>
      </p:sp>
      <p:sp>
        <p:nvSpPr>
          <p:cNvPr id="4" name="Označba mesta datuma 3">
            <a:extLst>
              <a:ext uri="{FF2B5EF4-FFF2-40B4-BE49-F238E27FC236}">
                <a16:creationId xmlns:a16="http://schemas.microsoft.com/office/drawing/2014/main" id="{26CB3E52-F736-A2F3-8947-5567E89822A1}"/>
              </a:ext>
            </a:extLst>
          </p:cNvPr>
          <p:cNvSpPr>
            <a:spLocks noGrp="1"/>
          </p:cNvSpPr>
          <p:nvPr>
            <p:ph type="dt" sz="half" idx="10"/>
          </p:nvPr>
        </p:nvSpPr>
        <p:spPr/>
        <p:txBody>
          <a:bodyPr/>
          <a:lstStyle/>
          <a:p>
            <a:pPr rtl="0"/>
            <a:fld id="{E393B910-5D51-4DC5-A653-C537723235AB}" type="datetime1">
              <a:rPr lang="sl-SI" smtClean="0"/>
              <a:t>27. 05. 2025</a:t>
            </a:fld>
            <a:endParaRPr lang="en-US" dirty="0"/>
          </a:p>
        </p:txBody>
      </p:sp>
      <p:pic>
        <p:nvPicPr>
          <p:cNvPr id="8" name="Slika 7" descr="Slika, ki vsebuje besede besedilo, posnetek zaslona, večpredstavnostna programska oprema&#10;&#10;Vsebina, ustvarjena z umetno inteligenco, morda ni pravilna.">
            <a:extLst>
              <a:ext uri="{FF2B5EF4-FFF2-40B4-BE49-F238E27FC236}">
                <a16:creationId xmlns:a16="http://schemas.microsoft.com/office/drawing/2014/main" id="{971D1BBA-EAAF-6857-4ECE-A304AF460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6802" y="2137133"/>
            <a:ext cx="11035220" cy="4018001"/>
          </a:xfrm>
          <a:prstGeom prst="rect">
            <a:avLst/>
          </a:prstGeom>
        </p:spPr>
      </p:pic>
    </p:spTree>
    <p:extLst>
      <p:ext uri="{BB962C8B-B14F-4D97-AF65-F5344CB8AC3E}">
        <p14:creationId xmlns:p14="http://schemas.microsoft.com/office/powerpoint/2010/main" val="176931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429BD-5C5F-2D8D-348F-E8419036BEF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CAE57F5-D8C9-70BE-DC55-9CD06BDD3015}"/>
              </a:ext>
            </a:extLst>
          </p:cNvPr>
          <p:cNvSpPr>
            <a:spLocks noGrp="1"/>
          </p:cNvSpPr>
          <p:nvPr>
            <p:ph type="title"/>
          </p:nvPr>
        </p:nvSpPr>
        <p:spPr/>
        <p:txBody>
          <a:bodyPr/>
          <a:lstStyle/>
          <a:p>
            <a:r>
              <a:rPr lang="sl-SI" dirty="0"/>
              <a:t>gate</a:t>
            </a:r>
          </a:p>
        </p:txBody>
      </p:sp>
      <p:sp>
        <p:nvSpPr>
          <p:cNvPr id="4" name="Označba mesta datuma 3">
            <a:extLst>
              <a:ext uri="{FF2B5EF4-FFF2-40B4-BE49-F238E27FC236}">
                <a16:creationId xmlns:a16="http://schemas.microsoft.com/office/drawing/2014/main" id="{B43630ED-6FB6-F680-705B-F33561810435}"/>
              </a:ext>
            </a:extLst>
          </p:cNvPr>
          <p:cNvSpPr>
            <a:spLocks noGrp="1"/>
          </p:cNvSpPr>
          <p:nvPr>
            <p:ph type="dt" sz="half" idx="10"/>
          </p:nvPr>
        </p:nvSpPr>
        <p:spPr/>
        <p:txBody>
          <a:bodyPr/>
          <a:lstStyle/>
          <a:p>
            <a:pPr rtl="0"/>
            <a:fld id="{E393B910-5D51-4DC5-A653-C537723235AB}" type="datetime1">
              <a:rPr lang="sl-SI" smtClean="0"/>
              <a:t>27. 05. 2025</a:t>
            </a:fld>
            <a:endParaRPr lang="en-US" dirty="0"/>
          </a:p>
        </p:txBody>
      </p:sp>
      <p:pic>
        <p:nvPicPr>
          <p:cNvPr id="8" name="Slika 7" descr="Slika, ki vsebuje besede posnetek zaslona, besedilo, večpredstavnostna programska oprema, grafična programska oprema&#10;&#10;Vsebina, ustvarjena z umetno inteligenco, morda ni pravilna.">
            <a:extLst>
              <a:ext uri="{FF2B5EF4-FFF2-40B4-BE49-F238E27FC236}">
                <a16:creationId xmlns:a16="http://schemas.microsoft.com/office/drawing/2014/main" id="{79FDEEAB-6501-CA5D-F9B3-0FC65D83418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0457" y="1621764"/>
            <a:ext cx="7253393" cy="4533370"/>
          </a:xfrm>
          <a:prstGeom prst="rect">
            <a:avLst/>
          </a:prstGeom>
        </p:spPr>
      </p:pic>
    </p:spTree>
    <p:extLst>
      <p:ext uri="{BB962C8B-B14F-4D97-AF65-F5344CB8AC3E}">
        <p14:creationId xmlns:p14="http://schemas.microsoft.com/office/powerpoint/2010/main" val="194326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BE125-7024-E75F-7019-FFA8FCD69C7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BEDA268-258A-F166-3281-C16AA063285D}"/>
              </a:ext>
            </a:extLst>
          </p:cNvPr>
          <p:cNvSpPr>
            <a:spLocks noGrp="1"/>
          </p:cNvSpPr>
          <p:nvPr>
            <p:ph type="title"/>
          </p:nvPr>
        </p:nvSpPr>
        <p:spPr/>
        <p:txBody>
          <a:bodyPr/>
          <a:lstStyle/>
          <a:p>
            <a:r>
              <a:rPr lang="sl-SI" dirty="0"/>
              <a:t>Noise </a:t>
            </a:r>
            <a:r>
              <a:rPr lang="sl-SI" dirty="0" err="1"/>
              <a:t>reduction</a:t>
            </a:r>
            <a:endParaRPr lang="sl-SI" dirty="0"/>
          </a:p>
        </p:txBody>
      </p:sp>
      <p:sp>
        <p:nvSpPr>
          <p:cNvPr id="4" name="Označba mesta datuma 3">
            <a:extLst>
              <a:ext uri="{FF2B5EF4-FFF2-40B4-BE49-F238E27FC236}">
                <a16:creationId xmlns:a16="http://schemas.microsoft.com/office/drawing/2014/main" id="{2FB2A7A9-BC3F-A2CF-F2D8-1CB45A4EF594}"/>
              </a:ext>
            </a:extLst>
          </p:cNvPr>
          <p:cNvSpPr>
            <a:spLocks noGrp="1"/>
          </p:cNvSpPr>
          <p:nvPr>
            <p:ph type="dt" sz="half" idx="10"/>
          </p:nvPr>
        </p:nvSpPr>
        <p:spPr/>
        <p:txBody>
          <a:bodyPr/>
          <a:lstStyle/>
          <a:p>
            <a:pPr rtl="0"/>
            <a:fld id="{E393B910-5D51-4DC5-A653-C537723235AB}" type="datetime1">
              <a:rPr lang="sl-SI" smtClean="0"/>
              <a:t>27. 05. 2025</a:t>
            </a:fld>
            <a:endParaRPr lang="en-US" dirty="0"/>
          </a:p>
        </p:txBody>
      </p:sp>
      <p:pic>
        <p:nvPicPr>
          <p:cNvPr id="6" name="Slika 5">
            <a:extLst>
              <a:ext uri="{FF2B5EF4-FFF2-40B4-BE49-F238E27FC236}">
                <a16:creationId xmlns:a16="http://schemas.microsoft.com/office/drawing/2014/main" id="{92927951-70B8-0BB5-52B2-1DB4C83ADFA0}"/>
              </a:ext>
            </a:extLst>
          </p:cNvPr>
          <p:cNvPicPr>
            <a:picLocks noChangeAspect="1"/>
          </p:cNvPicPr>
          <p:nvPr/>
        </p:nvPicPr>
        <p:blipFill>
          <a:blip r:embed="rId2"/>
          <a:stretch>
            <a:fillRect/>
          </a:stretch>
        </p:blipFill>
        <p:spPr>
          <a:xfrm>
            <a:off x="1426110" y="1836446"/>
            <a:ext cx="9021918" cy="4318688"/>
          </a:xfrm>
          <a:prstGeom prst="rect">
            <a:avLst/>
          </a:prstGeom>
        </p:spPr>
      </p:pic>
    </p:spTree>
    <p:extLst>
      <p:ext uri="{BB962C8B-B14F-4D97-AF65-F5344CB8AC3E}">
        <p14:creationId xmlns:p14="http://schemas.microsoft.com/office/powerpoint/2010/main" val="232558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EAF0-B024-5688-DB50-3F672C05B21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4CD8F7C-BCA6-ACEC-8A87-66CD0C069BA9}"/>
              </a:ext>
            </a:extLst>
          </p:cNvPr>
          <p:cNvSpPr>
            <a:spLocks noGrp="1"/>
          </p:cNvSpPr>
          <p:nvPr>
            <p:ph type="title"/>
          </p:nvPr>
        </p:nvSpPr>
        <p:spPr/>
        <p:txBody>
          <a:bodyPr/>
          <a:lstStyle/>
          <a:p>
            <a:r>
              <a:rPr lang="sl-SI" dirty="0" err="1"/>
              <a:t>compressors</a:t>
            </a:r>
            <a:endParaRPr lang="sl-SI" dirty="0"/>
          </a:p>
        </p:txBody>
      </p:sp>
      <p:sp>
        <p:nvSpPr>
          <p:cNvPr id="4" name="Označba mesta datuma 3">
            <a:extLst>
              <a:ext uri="{FF2B5EF4-FFF2-40B4-BE49-F238E27FC236}">
                <a16:creationId xmlns:a16="http://schemas.microsoft.com/office/drawing/2014/main" id="{7B892BAF-446D-CB4F-DFFD-0070AAF68272}"/>
              </a:ext>
            </a:extLst>
          </p:cNvPr>
          <p:cNvSpPr>
            <a:spLocks noGrp="1"/>
          </p:cNvSpPr>
          <p:nvPr>
            <p:ph type="dt" sz="half" idx="10"/>
          </p:nvPr>
        </p:nvSpPr>
        <p:spPr/>
        <p:txBody>
          <a:bodyPr/>
          <a:lstStyle/>
          <a:p>
            <a:pPr rtl="0"/>
            <a:fld id="{E393B910-5D51-4DC5-A653-C537723235AB}" type="datetime1">
              <a:rPr lang="sl-SI" smtClean="0"/>
              <a:t>27. 05. 2025</a:t>
            </a:fld>
            <a:endParaRPr lang="en-US" dirty="0"/>
          </a:p>
        </p:txBody>
      </p:sp>
      <p:pic>
        <p:nvPicPr>
          <p:cNvPr id="8" name="Slika 7" descr="Slika, ki vsebuje besede posnetek zaslona, besedilo, večpredstavnostna programska oprema, programska oprema&#10;&#10;Vsebina, ustvarjena z umetno inteligenco, morda ni pravilna.">
            <a:extLst>
              <a:ext uri="{FF2B5EF4-FFF2-40B4-BE49-F238E27FC236}">
                <a16:creationId xmlns:a16="http://schemas.microsoft.com/office/drawing/2014/main" id="{DB080938-4026-EBF7-DC4F-74C6E44C9C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3503" y="1964575"/>
            <a:ext cx="6704895" cy="4190559"/>
          </a:xfrm>
          <a:prstGeom prst="rect">
            <a:avLst/>
          </a:prstGeom>
        </p:spPr>
      </p:pic>
    </p:spTree>
    <p:extLst>
      <p:ext uri="{BB962C8B-B14F-4D97-AF65-F5344CB8AC3E}">
        <p14:creationId xmlns:p14="http://schemas.microsoft.com/office/powerpoint/2010/main" val="184896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7FCD-EEBC-A5EA-81C7-487EFC9ED0B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BA211E8-6231-5429-23F1-DCD77D6100E9}"/>
              </a:ext>
            </a:extLst>
          </p:cNvPr>
          <p:cNvSpPr>
            <a:spLocks noGrp="1"/>
          </p:cNvSpPr>
          <p:nvPr>
            <p:ph type="title"/>
          </p:nvPr>
        </p:nvSpPr>
        <p:spPr/>
        <p:txBody>
          <a:bodyPr/>
          <a:lstStyle/>
          <a:p>
            <a:r>
              <a:rPr lang="sl-SI" dirty="0" err="1"/>
              <a:t>Auto</a:t>
            </a:r>
            <a:r>
              <a:rPr lang="sl-SI" dirty="0"/>
              <a:t> mix, </a:t>
            </a:r>
            <a:r>
              <a:rPr lang="sl-SI" dirty="0" err="1"/>
              <a:t>auto</a:t>
            </a:r>
            <a:r>
              <a:rPr lang="sl-SI" dirty="0"/>
              <a:t> </a:t>
            </a:r>
            <a:r>
              <a:rPr lang="sl-SI" dirty="0" err="1"/>
              <a:t>faders</a:t>
            </a:r>
            <a:endParaRPr lang="sl-SI" dirty="0"/>
          </a:p>
        </p:txBody>
      </p:sp>
      <p:sp>
        <p:nvSpPr>
          <p:cNvPr id="4" name="Označba mesta datuma 3">
            <a:extLst>
              <a:ext uri="{FF2B5EF4-FFF2-40B4-BE49-F238E27FC236}">
                <a16:creationId xmlns:a16="http://schemas.microsoft.com/office/drawing/2014/main" id="{62EA945B-14D5-556E-B523-15979C9810E5}"/>
              </a:ext>
            </a:extLst>
          </p:cNvPr>
          <p:cNvSpPr>
            <a:spLocks noGrp="1"/>
          </p:cNvSpPr>
          <p:nvPr>
            <p:ph type="dt" sz="half" idx="10"/>
          </p:nvPr>
        </p:nvSpPr>
        <p:spPr/>
        <p:txBody>
          <a:bodyPr/>
          <a:lstStyle/>
          <a:p>
            <a:pPr rtl="0"/>
            <a:fld id="{E393B910-5D51-4DC5-A653-C537723235AB}" type="datetime1">
              <a:rPr lang="sl-SI" smtClean="0"/>
              <a:t>27. 05. 2025</a:t>
            </a:fld>
            <a:endParaRPr lang="en-US" dirty="0"/>
          </a:p>
        </p:txBody>
      </p:sp>
      <p:pic>
        <p:nvPicPr>
          <p:cNvPr id="8" name="Slika 7" descr="Slika, ki vsebuje besede elektronika, elektronska naprava, zaprt prostor, računalnik&#10;&#10;Vsebina, ustvarjena z umetno inteligenco, morda ni pravilna.">
            <a:extLst>
              <a:ext uri="{FF2B5EF4-FFF2-40B4-BE49-F238E27FC236}">
                <a16:creationId xmlns:a16="http://schemas.microsoft.com/office/drawing/2014/main" id="{25857CFD-1F8A-F880-76D6-08F01D1042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1809" y="2071878"/>
            <a:ext cx="7253151" cy="4083255"/>
          </a:xfrm>
          <a:prstGeom prst="rect">
            <a:avLst/>
          </a:prstGeom>
        </p:spPr>
      </p:pic>
    </p:spTree>
    <p:extLst>
      <p:ext uri="{BB962C8B-B14F-4D97-AF65-F5344CB8AC3E}">
        <p14:creationId xmlns:p14="http://schemas.microsoft.com/office/powerpoint/2010/main" val="424675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93FC5-9A20-3187-2845-B7723D6BB36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A88DB7C-BCF0-AB76-6922-5EEF9873F9CF}"/>
              </a:ext>
            </a:extLst>
          </p:cNvPr>
          <p:cNvSpPr>
            <a:spLocks noGrp="1"/>
          </p:cNvSpPr>
          <p:nvPr>
            <p:ph type="title"/>
          </p:nvPr>
        </p:nvSpPr>
        <p:spPr>
          <a:xfrm>
            <a:off x="767657" y="934101"/>
            <a:ext cx="3031062" cy="1721970"/>
          </a:xfrm>
        </p:spPr>
        <p:txBody>
          <a:bodyPr anchor="b">
            <a:normAutofit/>
          </a:bodyPr>
          <a:lstStyle/>
          <a:p>
            <a:r>
              <a:rPr lang="sl-SI" dirty="0" err="1"/>
              <a:t>Audio</a:t>
            </a:r>
            <a:r>
              <a:rPr lang="sl-SI" dirty="0"/>
              <a:t> </a:t>
            </a:r>
            <a:r>
              <a:rPr lang="sl-SI" dirty="0" err="1"/>
              <a:t>process</a:t>
            </a:r>
            <a:r>
              <a:rPr lang="sl-SI" dirty="0"/>
              <a:t> </a:t>
            </a:r>
            <a:r>
              <a:rPr lang="sl-SI" dirty="0" err="1"/>
              <a:t>chain</a:t>
            </a:r>
            <a:r>
              <a:rPr lang="sl-SI" dirty="0"/>
              <a:t> for video</a:t>
            </a:r>
          </a:p>
        </p:txBody>
      </p:sp>
      <p:sp>
        <p:nvSpPr>
          <p:cNvPr id="4" name="Označba mesta datuma 3">
            <a:extLst>
              <a:ext uri="{FF2B5EF4-FFF2-40B4-BE49-F238E27FC236}">
                <a16:creationId xmlns:a16="http://schemas.microsoft.com/office/drawing/2014/main" id="{03834A85-5C74-ED17-5EBA-1986AC598EB3}"/>
              </a:ext>
            </a:extLst>
          </p:cNvPr>
          <p:cNvSpPr>
            <a:spLocks noGrp="1"/>
          </p:cNvSpPr>
          <p:nvPr>
            <p:ph type="dt" sz="half" idx="10"/>
          </p:nvPr>
        </p:nvSpPr>
        <p:spPr>
          <a:xfrm>
            <a:off x="7603970" y="6456128"/>
            <a:ext cx="2844058" cy="365030"/>
          </a:xfrm>
        </p:spPr>
        <p:txBody>
          <a:bodyPr anchor="ctr">
            <a:normAutofit/>
          </a:bodyPr>
          <a:lstStyle/>
          <a:p>
            <a:pPr>
              <a:spcAft>
                <a:spcPts val="600"/>
              </a:spcAft>
            </a:pPr>
            <a:fld id="{E393B910-5D51-4DC5-A653-C537723235AB}" type="datetime1">
              <a:rPr lang="sl-SI" smtClean="0"/>
              <a:pPr>
                <a:spcAft>
                  <a:spcPts val="600"/>
                </a:spcAft>
              </a:pPr>
              <a:t>27. 05. 2025</a:t>
            </a:fld>
            <a:endParaRPr lang="en-US"/>
          </a:p>
        </p:txBody>
      </p:sp>
      <p:graphicFrame>
        <p:nvGraphicFramePr>
          <p:cNvPr id="5" name="Diagram 4">
            <a:extLst>
              <a:ext uri="{FF2B5EF4-FFF2-40B4-BE49-F238E27FC236}">
                <a16:creationId xmlns:a16="http://schemas.microsoft.com/office/drawing/2014/main" id="{EB42FBE3-381D-D214-DE6C-282450AEA8FF}"/>
              </a:ext>
            </a:extLst>
          </p:cNvPr>
          <p:cNvGraphicFramePr/>
          <p:nvPr/>
        </p:nvGraphicFramePr>
        <p:xfrm>
          <a:off x="4899652" y="1180415"/>
          <a:ext cx="4388578" cy="4657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Slika 6" descr="Slika, ki vsebuje besede posnetek zaslona&#10;&#10;Vsebina, ustvarjena z umetno inteligenco, morda ni pravilna.">
            <a:extLst>
              <a:ext uri="{FF2B5EF4-FFF2-40B4-BE49-F238E27FC236}">
                <a16:creationId xmlns:a16="http://schemas.microsoft.com/office/drawing/2014/main" id="{94A9ECC9-BD51-9E97-5C91-C884DF78FF4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7657" y="2836808"/>
            <a:ext cx="3031063" cy="2815065"/>
          </a:xfrm>
          <a:prstGeom prst="rect">
            <a:avLst/>
          </a:prstGeom>
        </p:spPr>
      </p:pic>
    </p:spTree>
    <p:extLst>
      <p:ext uri="{BB962C8B-B14F-4D97-AF65-F5344CB8AC3E}">
        <p14:creationId xmlns:p14="http://schemas.microsoft.com/office/powerpoint/2010/main" val="56756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a:t>Računalnik preko mikrofona zazna zvok ter beleži jakost in višino zvoka.</a:t>
            </a:r>
          </a:p>
          <a:p>
            <a:pPr eaLnBrk="1" hangingPunct="1"/>
            <a:r>
              <a:rPr lang="sl-SI" altLang="en-US"/>
              <a:t>Za kakovosten zapis zvoka mora računalnik zaznati (odčitati ) jakost in višino zvoka 44.100 krat v sekundi (HI-FI). </a:t>
            </a:r>
          </a:p>
          <a:p>
            <a:pPr eaLnBrk="1" hangingPunct="1"/>
            <a:r>
              <a:rPr lang="sl-SI" altLang="en-US"/>
              <a:t>Vsako dobljeno vrednost računalnik zapiše  s 16 biti.</a:t>
            </a:r>
          </a:p>
          <a:p>
            <a:pPr eaLnBrk="1" hangingPunct="1"/>
            <a:endParaRPr lang="sl-SI" altLang="en-US"/>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5014292" y="-793750"/>
            <a:ext cx="4032448" cy="1587500"/>
          </a:xfrm>
        </p:spPr>
        <p:txBody>
          <a:bodyPr/>
          <a:lstStyle/>
          <a:p>
            <a:pPr algn="ctr" eaLnBrk="1" hangingPunct="1"/>
            <a:r>
              <a:rPr lang="sl-SI" altLang="en-US" dirty="0"/>
              <a:t>ZAPIS  ZVOKA</a:t>
            </a:r>
          </a:p>
        </p:txBody>
      </p:sp>
      <p:sp>
        <p:nvSpPr>
          <p:cNvPr id="7" name="Ograda besedila 6"/>
          <p:cNvSpPr>
            <a:spLocks noGrp="1"/>
          </p:cNvSpPr>
          <p:nvPr>
            <p:ph type="body" idx="1"/>
          </p:nvPr>
        </p:nvSpPr>
        <p:spPr>
          <a:xfrm>
            <a:off x="8974732" y="116632"/>
            <a:ext cx="2592387" cy="658812"/>
          </a:xfrm>
        </p:spPr>
        <p:txBody>
          <a:bodyPr>
            <a:normAutofit/>
          </a:bodyPr>
          <a:lstStyle/>
          <a:p>
            <a:pPr>
              <a:buClr>
                <a:schemeClr val="accent3"/>
              </a:buClr>
              <a:defRPr/>
            </a:pPr>
            <a:r>
              <a:rPr lang="sl-SI" dirty="0"/>
              <a:t>AVDO FORMATI:</a:t>
            </a:r>
          </a:p>
        </p:txBody>
      </p:sp>
      <p:sp>
        <p:nvSpPr>
          <p:cNvPr id="103428" name="Ograda vsebine 2"/>
          <p:cNvSpPr>
            <a:spLocks noGrp="1"/>
          </p:cNvSpPr>
          <p:nvPr>
            <p:ph sz="quarter" idx="2"/>
          </p:nvPr>
        </p:nvSpPr>
        <p:spPr>
          <a:xfrm>
            <a:off x="5374332" y="793750"/>
            <a:ext cx="6552727" cy="6019627"/>
          </a:xfrm>
        </p:spPr>
        <p:txBody>
          <a:bodyPr>
            <a:noAutofit/>
          </a:bodyPr>
          <a:lstStyle/>
          <a:p>
            <a:pPr marL="0" indent="0" eaLnBrk="1" hangingPunct="1">
              <a:lnSpc>
                <a:spcPct val="90000"/>
              </a:lnSpc>
              <a:buNone/>
            </a:pPr>
            <a:r>
              <a:rPr lang="sl-SI" altLang="en-US" sz="1200" dirty="0"/>
              <a:t>Različni digitalni avdio formati določajo kakovost in vrsto kompresije, kar vpliva na velikost in reproduciranju izvirnega zvoka. </a:t>
            </a:r>
            <a:br>
              <a:rPr lang="sl-SI" altLang="en-US" sz="1200" dirty="0"/>
            </a:br>
            <a:br>
              <a:rPr lang="sl-SI" altLang="en-US" sz="1200" dirty="0"/>
            </a:br>
            <a:r>
              <a:rPr lang="sl-SI" altLang="en-US" sz="1200" dirty="0"/>
              <a:t>Glede na namen uporabe se uporabljajo različni avdio format:</a:t>
            </a:r>
            <a:br>
              <a:rPr lang="sl-SI" altLang="en-US" sz="1200" dirty="0"/>
            </a:br>
            <a:r>
              <a:rPr lang="sl-SI" altLang="en-US" sz="1200" b="1" dirty="0"/>
              <a:t>NEKOMPRESIRANI</a:t>
            </a:r>
            <a:r>
              <a:rPr lang="sl-SI" altLang="en-US" sz="1200" dirty="0"/>
              <a:t> (</a:t>
            </a:r>
            <a:r>
              <a:rPr lang="sl-SI" altLang="en-US" sz="1200" dirty="0" err="1"/>
              <a:t>Uncompressed</a:t>
            </a:r>
            <a:r>
              <a:rPr lang="sl-SI" altLang="en-US" sz="1200" dirty="0"/>
              <a:t>) formati, ki ohranjajo visoko kakovost zvoka, vendar zasedajo precej prostora:</a:t>
            </a:r>
            <a:br>
              <a:rPr lang="sl-SI" altLang="en-US" sz="1200" dirty="0"/>
            </a:br>
            <a:br>
              <a:rPr lang="sl-SI" altLang="en-US" sz="1200" b="1" dirty="0"/>
            </a:br>
            <a:r>
              <a:rPr lang="sl-SI" altLang="en-US" sz="1200" b="1" dirty="0"/>
              <a:t>WAV (</a:t>
            </a:r>
            <a:r>
              <a:rPr lang="sl-SI" altLang="en-US" sz="1200" b="1" dirty="0" err="1"/>
              <a:t>Waveform</a:t>
            </a:r>
            <a:r>
              <a:rPr lang="sl-SI" altLang="en-US" sz="1200" b="1" dirty="0"/>
              <a:t> </a:t>
            </a:r>
            <a:r>
              <a:rPr lang="sl-SI" altLang="en-US" sz="1200" b="1" dirty="0" err="1"/>
              <a:t>Audio</a:t>
            </a:r>
            <a:r>
              <a:rPr lang="sl-SI" altLang="en-US" sz="1200" b="1" dirty="0"/>
              <a:t>) </a:t>
            </a:r>
            <a:r>
              <a:rPr lang="sl-SI" altLang="en-US" sz="1200" dirty="0"/>
              <a:t>format, ki sta ga razvila IBM in Microsoft leta 1991. </a:t>
            </a:r>
            <a:br>
              <a:rPr lang="sl-SI" altLang="en-US" sz="1200" dirty="0"/>
            </a:br>
            <a:r>
              <a:rPr lang="sl-SI" altLang="en-US" sz="1200" dirty="0"/>
              <a:t>Je </a:t>
            </a:r>
            <a:r>
              <a:rPr lang="sl-SI" altLang="en-US" sz="1200" dirty="0" err="1"/>
              <a:t>nekrompresian</a:t>
            </a:r>
            <a:r>
              <a:rPr lang="sl-SI" altLang="en-US" sz="1200" dirty="0"/>
              <a:t> format. WAV datoteke so zelo priljubljene, saj jih podpirajo skoraj vsi avdio predvajalniki in programska oprema. Podpira vzorčenje do 192 kHz ter bitno globino do 32 bitov.</a:t>
            </a:r>
          </a:p>
          <a:p>
            <a:pPr marL="0" indent="0" eaLnBrk="1" hangingPunct="1">
              <a:lnSpc>
                <a:spcPct val="90000"/>
              </a:lnSpc>
              <a:buNone/>
            </a:pPr>
            <a:r>
              <a:rPr lang="sl-SI" altLang="en-US" sz="1200" b="1" dirty="0"/>
              <a:t>AIFF (</a:t>
            </a:r>
            <a:r>
              <a:rPr lang="sl-SI" altLang="en-US" sz="1200" b="1" dirty="0" err="1"/>
              <a:t>Audio</a:t>
            </a:r>
            <a:r>
              <a:rPr lang="sl-SI" altLang="en-US" sz="1200" b="1" dirty="0"/>
              <a:t> </a:t>
            </a:r>
            <a:r>
              <a:rPr lang="sl-SI" altLang="en-US" sz="1200" b="1" dirty="0" err="1"/>
              <a:t>Interchange</a:t>
            </a:r>
            <a:r>
              <a:rPr lang="sl-SI" altLang="en-US" sz="1200" b="1" dirty="0"/>
              <a:t> File Format) </a:t>
            </a:r>
            <a:r>
              <a:rPr lang="sl-SI" altLang="en-US" sz="1200" dirty="0"/>
              <a:t>je avdio format, ki ga je razvila Apple leta 1988. </a:t>
            </a:r>
            <a:br>
              <a:rPr lang="sl-SI" altLang="en-US" sz="1200" dirty="0"/>
            </a:br>
            <a:r>
              <a:rPr lang="sl-SI" altLang="en-US" sz="1200" dirty="0"/>
              <a:t>Je </a:t>
            </a:r>
            <a:r>
              <a:rPr lang="sl-SI" altLang="en-US" sz="1200" dirty="0" err="1"/>
              <a:t>nekrompresiran</a:t>
            </a:r>
            <a:r>
              <a:rPr lang="sl-SI" altLang="en-US" sz="1200" dirty="0"/>
              <a:t> (</a:t>
            </a:r>
            <a:r>
              <a:rPr lang="sl-SI" altLang="en-US" sz="1200" dirty="0" err="1"/>
              <a:t>uncompressed</a:t>
            </a:r>
            <a:r>
              <a:rPr lang="sl-SI" altLang="en-US" sz="1200" dirty="0"/>
              <a:t>) format, ki omogoča shranjevanje metapodatkov, kar WAV datoteke ne omogočajo, kar jih naredi bolj primerne za uporabo v profesionalnem avdio okolju. Čeprav je bil AIFF prvotno razvit za Apple naprave, danes deluje na skoraj vseh platformah in napravah. Podpira vzorčenje do 192 kHz ter bitno globino do 32 bitov.</a:t>
            </a:r>
          </a:p>
          <a:p>
            <a:pPr marL="0" indent="0" eaLnBrk="1" hangingPunct="1">
              <a:lnSpc>
                <a:spcPct val="90000"/>
              </a:lnSpc>
              <a:buNone/>
            </a:pPr>
            <a:r>
              <a:rPr lang="sl-SI" altLang="en-US" sz="1200" b="1" dirty="0"/>
              <a:t>KOMPRESIRANI</a:t>
            </a:r>
            <a:r>
              <a:rPr lang="sl-SI" altLang="en-US" sz="1200" dirty="0"/>
              <a:t> (</a:t>
            </a:r>
            <a:r>
              <a:rPr lang="sl-SI" altLang="en-US" sz="1200" dirty="0" err="1"/>
              <a:t>Lossy</a:t>
            </a:r>
            <a:r>
              <a:rPr lang="sl-SI" altLang="en-US" sz="1200" dirty="0"/>
              <a:t> </a:t>
            </a:r>
            <a:r>
              <a:rPr lang="sl-SI" altLang="en-US" sz="1200" dirty="0" err="1"/>
              <a:t>compressed</a:t>
            </a:r>
            <a:r>
              <a:rPr lang="sl-SI" altLang="en-US" sz="1200" dirty="0"/>
              <a:t>) formati, ki zmanjšujejo velikost datotek in kakovost datotek:</a:t>
            </a:r>
          </a:p>
          <a:p>
            <a:pPr marL="0" indent="0" eaLnBrk="1" hangingPunct="1">
              <a:lnSpc>
                <a:spcPct val="90000"/>
              </a:lnSpc>
              <a:buNone/>
            </a:pPr>
            <a:r>
              <a:rPr lang="sl-SI" altLang="en-US" sz="1200" b="1" dirty="0"/>
              <a:t>MP3 (MPEG </a:t>
            </a:r>
            <a:r>
              <a:rPr lang="sl-SI" altLang="en-US" sz="1200" b="1" dirty="0" err="1"/>
              <a:t>Audio</a:t>
            </a:r>
            <a:r>
              <a:rPr lang="sl-SI" altLang="en-US" sz="1200" b="1" dirty="0"/>
              <a:t> </a:t>
            </a:r>
            <a:r>
              <a:rPr lang="sl-SI" altLang="en-US" sz="1200" b="1" dirty="0" err="1"/>
              <a:t>Layer</a:t>
            </a:r>
            <a:r>
              <a:rPr lang="sl-SI" altLang="en-US" sz="1200" b="1" dirty="0"/>
              <a:t> III) </a:t>
            </a:r>
            <a:r>
              <a:rPr lang="sl-SI" altLang="en-US" sz="1200" dirty="0"/>
              <a:t>format je bil razvit leta 1993. Gre za </a:t>
            </a:r>
            <a:r>
              <a:rPr lang="sl-SI" altLang="en-US" sz="1200" dirty="0" err="1"/>
              <a:t>kompresiran</a:t>
            </a:r>
            <a:r>
              <a:rPr lang="sl-SI" altLang="en-US" sz="1200" dirty="0"/>
              <a:t> format, kar olajša deljenje in prenašanje. Kljub kompresiji MP3 ohranja sprejemljivo kakovost zvoka, kar je razlog za njegovo široko uporabo v digitalni glasbi in na spletu. Podpira vzorčenje do 48 kHz ter bitno globino do 16 bitov.</a:t>
            </a:r>
          </a:p>
          <a:p>
            <a:pPr marL="0" indent="0" eaLnBrk="1" hangingPunct="1">
              <a:lnSpc>
                <a:spcPct val="90000"/>
              </a:lnSpc>
              <a:buNone/>
            </a:pPr>
            <a:r>
              <a:rPr lang="sl-SI" altLang="en-US" sz="1200" b="1" dirty="0"/>
              <a:t>BREZIZGUBEN </a:t>
            </a:r>
            <a:r>
              <a:rPr lang="sl-SI" altLang="en-US" sz="1200" dirty="0"/>
              <a:t>(</a:t>
            </a:r>
            <a:r>
              <a:rPr lang="sl-SI" altLang="en-US" sz="1200" dirty="0" err="1"/>
              <a:t>Losless</a:t>
            </a:r>
            <a:r>
              <a:rPr lang="sl-SI" altLang="en-US" sz="1200" dirty="0"/>
              <a:t> </a:t>
            </a:r>
            <a:r>
              <a:rPr lang="sl-SI" altLang="en-US" sz="1200" dirty="0" err="1"/>
              <a:t>compression</a:t>
            </a:r>
            <a:r>
              <a:rPr lang="sl-SI" altLang="en-US" sz="1200" dirty="0"/>
              <a:t>) formati, ki ohranjajo izvirno kakovost zvoka, hkrati pa zmanjšujejo velikost datotek:</a:t>
            </a:r>
          </a:p>
          <a:p>
            <a:pPr marL="0" indent="0" eaLnBrk="1" hangingPunct="1">
              <a:lnSpc>
                <a:spcPct val="90000"/>
              </a:lnSpc>
              <a:buNone/>
            </a:pPr>
            <a:r>
              <a:rPr lang="sl-SI" altLang="en-US" sz="1200" b="1" dirty="0"/>
              <a:t>FLAC (FREE LOSSLESS AUDIO CODEC)</a:t>
            </a:r>
            <a:r>
              <a:rPr lang="sl-SI" altLang="en-US" sz="1200" dirty="0"/>
              <a:t> je odprtokodni format, ki omogoča </a:t>
            </a:r>
            <a:r>
              <a:rPr lang="sl-SI" altLang="en-US" sz="1200" dirty="0" err="1"/>
              <a:t>brezkompresijsko</a:t>
            </a:r>
            <a:r>
              <a:rPr lang="sl-SI" altLang="en-US" sz="1200" dirty="0"/>
              <a:t> shranjevanje zvoka. Ta format je priljubljen med avdiofili in tistimi, ki iščejo visoko kakovost zvoka. FLAC omogoča shranjevanje avdio vsebine brez izgube kakovosti in je dostopen širokemu spektru uporabnikov ter platform. Podpira vzorčenje do 192 kHz ter bitno globino do 24 bitov</a:t>
            </a:r>
          </a:p>
        </p:txBody>
      </p:sp>
      <p:pic>
        <p:nvPicPr>
          <p:cNvPr id="4098" name="Picture 2" descr="Pourquoi on aime écouter des chansons en boucle ? - Marie Claire">
            <a:extLst>
              <a:ext uri="{FF2B5EF4-FFF2-40B4-BE49-F238E27FC236}">
                <a16:creationId xmlns:a16="http://schemas.microsoft.com/office/drawing/2014/main" id="{13ED318E-1681-4F0B-B5DE-58A3A9F70C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97868" y="0"/>
            <a:ext cx="41764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413892" y="2151046"/>
            <a:ext cx="2376388" cy="4175124"/>
          </a:xfrm>
        </p:spPr>
        <p:txBody>
          <a:bodyPr/>
          <a:lstStyle/>
          <a:p>
            <a:pPr eaLnBrk="1" hangingPunct="1">
              <a:buFont typeface="Wingdings 2" panose="05020102010507070707" pitchFamily="18" charset="2"/>
              <a:buNone/>
            </a:pPr>
            <a:r>
              <a:rPr lang="sl-SI" altLang="en-US" sz="2400" b="1" dirty="0"/>
              <a:t>v računalniku</a:t>
            </a:r>
          </a:p>
          <a:p>
            <a:pPr eaLnBrk="1" hangingPunct="1"/>
            <a:endParaRPr lang="sl-SI" altLang="en-US" sz="2400" b="1" dirty="0"/>
          </a:p>
          <a:p>
            <a:pPr algn="ctr" eaLnBrk="1" hangingPunct="1"/>
            <a:r>
              <a:rPr lang="sl-SI" altLang="en-US" sz="2400" dirty="0"/>
              <a:t>Zapis slik je v primerjavi s tekstom zavzame veliko prostora v računalniku (na disku).</a:t>
            </a:r>
          </a:p>
          <a:p>
            <a:pPr eaLnBrk="1" hangingPunct="1"/>
            <a:endParaRPr lang="sl-SI" altLang="en-US" sz="2400" dirty="0"/>
          </a:p>
          <a:p>
            <a:pPr eaLnBrk="1" hangingPunct="1"/>
            <a:endParaRPr lang="sl-SI" altLang="en-US" sz="2400" dirty="0"/>
          </a:p>
        </p:txBody>
      </p:sp>
      <p:pic>
        <p:nvPicPr>
          <p:cNvPr id="4" name="Slika 3">
            <a:extLst>
              <a:ext uri="{FF2B5EF4-FFF2-40B4-BE49-F238E27FC236}">
                <a16:creationId xmlns:a16="http://schemas.microsoft.com/office/drawing/2014/main" id="{ADBA5B01-289A-4D93-9DB7-8F23E891FE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3" b="4851"/>
          <a:stretch/>
        </p:blipFill>
        <p:spPr>
          <a:xfrm>
            <a:off x="4294212" y="1268760"/>
            <a:ext cx="7422813" cy="4221088"/>
          </a:xfrm>
          <a:prstGeom prst="rect">
            <a:avLst/>
          </a:prstGeom>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Za kvaliteten video posnetek potrebujemo vsaj 25 slik na sekundo, kar zahteva precejšno količino pomnilnika.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dirty="0"/>
              <a:t>KOLIČINA PODATKOV</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a:t>STROJNA OPREMA</a:t>
            </a:r>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računske operacije.</a:t>
            </a:r>
          </a:p>
          <a:p>
            <a:r>
              <a:rPr lang="sl-SI" altLang="en-US" sz="2000" dirty="0"/>
              <a:t>Prva računala so verjetno iznašli Babilonci okoli leta 2400 pr. n. št. </a:t>
            </a:r>
          </a:p>
          <a:p>
            <a:pPr eaLnBrk="1" hangingPunct="1"/>
            <a:r>
              <a:rPr lang="sl-SI" altLang="en-US" sz="2000" dirty="0"/>
              <a:t>Računali so tako, da so premikali kamenčke (kroglice) po gladki površini oziroma 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a:t>1645: </a:t>
            </a:r>
            <a:r>
              <a:rPr lang="sl-SI" altLang="en-US" dirty="0" err="1"/>
              <a:t>Blaise</a:t>
            </a:r>
            <a:r>
              <a:rPr lang="sl-SI" altLang="en-US" dirty="0"/>
              <a:t> Pascal (1623-1662) – </a:t>
            </a:r>
          </a:p>
          <a:p>
            <a:pPr eaLnBrk="1" hangingPunct="1"/>
            <a:r>
              <a:rPr lang="sl-SI" altLang="en-US" dirty="0"/>
              <a:t>prva naprava za računati, ki se je tudi prodajala</a:t>
            </a:r>
          </a:p>
          <a:p>
            <a:r>
              <a:rPr lang="sl-SI" altLang="en-US" dirty="0"/>
              <a:t>Pascalov seštevalni stroj je sestavljen iz vzvodov in koles na oseh. Lahko je sešteval 5-mestna števila. </a:t>
            </a:r>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a:t>1834 Charles </a:t>
            </a:r>
            <a:r>
              <a:rPr lang="sl-SI" altLang="en-US" dirty="0" err="1"/>
              <a:t>Babbage</a:t>
            </a:r>
            <a:r>
              <a:rPr lang="sl-SI" altLang="en-US" dirty="0"/>
              <a:t> izdela zasnovo mehanske naprave, ki naj bi računala, imela pomnilnik, ter sprejemala ukaze na karticah. Ker je bila tehnična izvedba za tisti čas  prezahtevna, ni bila dokončana. </a:t>
            </a:r>
          </a:p>
          <a:p>
            <a:pPr eaLnBrk="1" hangingPunct="1"/>
            <a:r>
              <a:rPr lang="sl-SI" altLang="en-US" dirty="0"/>
              <a:t>Izdelali so jo po originalnih načrtih leta 1991 in je delovala brez napak!</a:t>
            </a:r>
          </a:p>
          <a:p>
            <a:pPr eaLnBrk="1" hangingPunct="1"/>
            <a:endParaRPr lang="sl-SI" altLang="en-US" dirty="0"/>
          </a:p>
        </p:txBody>
      </p:sp>
      <p:pic>
        <p:nvPicPr>
          <p:cNvPr id="112646" name="Slika 6" descr="babd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4691" name="Ograda vsebine 2"/>
          <p:cNvSpPr>
            <a:spLocks noGrp="1"/>
          </p:cNvSpPr>
          <p:nvPr>
            <p:ph idx="1"/>
          </p:nvPr>
        </p:nvSpPr>
        <p:spPr/>
        <p:txBody>
          <a:bodyPr/>
          <a:lstStyle/>
          <a:p>
            <a:pPr eaLnBrk="1" hangingPunct="1"/>
            <a:r>
              <a:rPr lang="sl-SI" altLang="en-US" dirty="0"/>
              <a:t>1945	Nastanek von Neumannovega modela računalnika, ki ima </a:t>
            </a:r>
            <a:r>
              <a:rPr lang="sl-SI" altLang="en-US" u="sng" dirty="0"/>
              <a:t>pomnilnik,</a:t>
            </a:r>
            <a:r>
              <a:rPr lang="sl-SI" altLang="en-US" dirty="0"/>
              <a:t> </a:t>
            </a:r>
            <a:r>
              <a:rPr lang="sl-SI" altLang="en-US" u="sng" dirty="0"/>
              <a:t>procesno</a:t>
            </a:r>
            <a:r>
              <a:rPr lang="sl-SI" altLang="en-US" dirty="0"/>
              <a:t> in </a:t>
            </a:r>
            <a:r>
              <a:rPr lang="sl-SI" altLang="en-US" u="sng" dirty="0"/>
              <a:t>vhodno/izhodno</a:t>
            </a:r>
            <a:r>
              <a:rPr lang="sl-SI" altLang="en-US" dirty="0"/>
              <a:t> enoto. </a:t>
            </a:r>
          </a:p>
          <a:p>
            <a:pPr eaLnBrk="1" hangingPunct="1"/>
            <a:r>
              <a:rPr lang="sl-SI" altLang="en-US" dirty="0"/>
              <a:t>Model velja še danes.</a:t>
            </a:r>
          </a:p>
          <a:p>
            <a:pPr eaLnBrk="1" hangingPunct="1"/>
            <a:endParaRPr lang="sl-SI" altLang="en-US" dirty="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748CF7-EF48-A06E-6D70-2194255EC84A}"/>
              </a:ext>
            </a:extLst>
          </p:cNvPr>
          <p:cNvSpPr>
            <a:spLocks noGrp="1"/>
          </p:cNvSpPr>
          <p:nvPr>
            <p:ph type="title"/>
          </p:nvPr>
        </p:nvSpPr>
        <p:spPr/>
        <p:txBody>
          <a:bodyPr/>
          <a:lstStyle/>
          <a:p>
            <a:r>
              <a:rPr lang="sl-SI" dirty="0"/>
              <a:t>KOLIČINA PODATKOV</a:t>
            </a:r>
          </a:p>
        </p:txBody>
      </p:sp>
      <p:sp>
        <p:nvSpPr>
          <p:cNvPr id="3" name="Označba mesta vsebine 2">
            <a:extLst>
              <a:ext uri="{FF2B5EF4-FFF2-40B4-BE49-F238E27FC236}">
                <a16:creationId xmlns:a16="http://schemas.microsoft.com/office/drawing/2014/main" id="{88A5499A-C0DA-0CED-6AF4-9008B136FA9E}"/>
              </a:ext>
            </a:extLst>
          </p:cNvPr>
          <p:cNvSpPr>
            <a:spLocks noGrp="1"/>
          </p:cNvSpPr>
          <p:nvPr>
            <p:ph idx="1"/>
          </p:nvPr>
        </p:nvSpPr>
        <p:spPr/>
        <p:txBody>
          <a:bodyPr>
            <a:normAutofit fontScale="40000" lnSpcReduction="20000"/>
          </a:bodyPr>
          <a:lstStyle/>
          <a:p>
            <a:pPr marL="0" indent="0">
              <a:buNone/>
            </a:pPr>
            <a:r>
              <a:rPr lang="sl-SI" sz="5600" b="1" dirty="0"/>
              <a:t>Kilobajt (KB)</a:t>
            </a:r>
            <a:endParaRPr lang="sl-SI" sz="5600" dirty="0"/>
          </a:p>
          <a:p>
            <a:pPr marL="742950" lvl="1" indent="-285750">
              <a:buFont typeface="+mj-lt"/>
              <a:buAutoNum type="arabicPeriod"/>
            </a:pPr>
            <a:r>
              <a:rPr lang="sl-SI" sz="4800" dirty="0"/>
              <a:t>Ena kratka besedilna datoteka (npr. dokument z 1000 znaki brez slik) zavzame približno 1 KB.</a:t>
            </a:r>
          </a:p>
          <a:p>
            <a:pPr marL="742950" lvl="1" indent="-285750">
              <a:buFont typeface="+mj-lt"/>
              <a:buAutoNum type="arabicPeriod"/>
            </a:pPr>
            <a:r>
              <a:rPr lang="sl-SI" sz="4800" dirty="0"/>
              <a:t>SMS sporočilo z nekaj vrsticami besedila.</a:t>
            </a:r>
          </a:p>
          <a:p>
            <a:pPr marL="0" indent="0">
              <a:buNone/>
            </a:pPr>
            <a:r>
              <a:rPr lang="sl-SI" sz="5600" b="1" dirty="0"/>
              <a:t>Megabajt (MB)</a:t>
            </a:r>
            <a:endParaRPr lang="sl-SI" sz="5600" dirty="0"/>
          </a:p>
          <a:p>
            <a:pPr marL="742950" lvl="1" indent="-285750">
              <a:buFont typeface="+mj-lt"/>
              <a:buAutoNum type="arabicPeriod"/>
            </a:pPr>
            <a:r>
              <a:rPr lang="sl-SI" sz="4800" dirty="0"/>
              <a:t>Ena kakovostna slika v formatu JPG zavzame približno 1–5 MB.</a:t>
            </a:r>
          </a:p>
          <a:p>
            <a:pPr marL="742950" lvl="1" indent="-285750">
              <a:buFont typeface="+mj-lt"/>
              <a:buAutoNum type="arabicPeriod"/>
            </a:pPr>
            <a:r>
              <a:rPr lang="sl-SI" sz="4800" dirty="0"/>
              <a:t>Pesem v formatu MP3 običajno zavzame okoli 3–5 MB.</a:t>
            </a:r>
          </a:p>
          <a:p>
            <a:pPr marL="0" indent="0">
              <a:buNone/>
            </a:pPr>
            <a:r>
              <a:rPr lang="sl-SI" sz="5600" b="1" dirty="0"/>
              <a:t>Gigabajt (GB)</a:t>
            </a:r>
            <a:endParaRPr lang="sl-SI" sz="5600" dirty="0"/>
          </a:p>
          <a:p>
            <a:pPr marL="742950" lvl="1" indent="-285750">
              <a:buFont typeface="+mj-lt"/>
              <a:buAutoNum type="arabicPeriod"/>
            </a:pPr>
            <a:r>
              <a:rPr lang="sl-SI" sz="4800" dirty="0"/>
              <a:t>En film v standardni ločljivosti (SD) lahko zavzame približno 1–2 GB.</a:t>
            </a:r>
          </a:p>
          <a:p>
            <a:pPr marL="742950" lvl="1" indent="-285750">
              <a:buFont typeface="+mj-lt"/>
              <a:buAutoNum type="arabicPeriod"/>
            </a:pPr>
            <a:r>
              <a:rPr lang="sl-SI" sz="4800" dirty="0"/>
              <a:t>Enourni video na </a:t>
            </a:r>
            <a:r>
              <a:rPr lang="sl-SI" sz="4800" dirty="0" err="1"/>
              <a:t>YouTubu</a:t>
            </a:r>
            <a:r>
              <a:rPr lang="sl-SI" sz="4800" dirty="0"/>
              <a:t> v HD ločljivosti lahko zavzame približno 2 GB prenosa podatkov.</a:t>
            </a:r>
          </a:p>
          <a:p>
            <a:pPr marL="0" indent="0">
              <a:buNone/>
            </a:pPr>
            <a:r>
              <a:rPr lang="sl-SI" sz="5600" b="1" dirty="0"/>
              <a:t>Terabajt (TB)</a:t>
            </a:r>
            <a:endParaRPr lang="sl-SI" sz="5600" dirty="0"/>
          </a:p>
          <a:p>
            <a:pPr marL="742950" lvl="1" indent="-285750">
              <a:buFont typeface="+mj-lt"/>
              <a:buAutoNum type="arabicPeriod"/>
            </a:pPr>
            <a:r>
              <a:rPr lang="sl-SI" sz="4800" dirty="0"/>
              <a:t>Zmogljivost običajnega trdega diska za domačo uporabo je 1–2 TB.</a:t>
            </a:r>
          </a:p>
          <a:p>
            <a:pPr marL="742950" lvl="1" indent="-285750">
              <a:buFont typeface="+mj-lt"/>
              <a:buAutoNum type="arabicPeriod"/>
            </a:pPr>
            <a:r>
              <a:rPr lang="sl-SI" sz="4800" dirty="0"/>
              <a:t>Približno 250.000 pesmi ali 500 filmov v standardni ločljivosti.</a:t>
            </a:r>
          </a:p>
          <a:p>
            <a:endParaRPr lang="sl-SI" dirty="0"/>
          </a:p>
        </p:txBody>
      </p:sp>
    </p:spTree>
    <p:extLst>
      <p:ext uri="{BB962C8B-B14F-4D97-AF65-F5344CB8AC3E}">
        <p14:creationId xmlns:p14="http://schemas.microsoft.com/office/powerpoint/2010/main" val="127438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a:p>
        </p:txBody>
      </p:sp>
      <p:sp>
        <p:nvSpPr>
          <p:cNvPr id="116739" name="Ograda vsebine 2"/>
          <p:cNvSpPr>
            <a:spLocks noGrp="1"/>
          </p:cNvSpPr>
          <p:nvPr>
            <p:ph idx="1"/>
          </p:nvPr>
        </p:nvSpPr>
        <p:spPr/>
        <p:txBody>
          <a:bodyPr/>
          <a:lstStyle/>
          <a:p>
            <a:pPr eaLnBrk="1" hangingPunct="1"/>
            <a:endParaRPr lang="sl-SI" altLang="en-US"/>
          </a:p>
          <a:p>
            <a:pPr eaLnBrk="1" hangingPunct="1"/>
            <a:r>
              <a:rPr lang="sl-SI" altLang="en-US"/>
              <a:t>Mehansko namizno računalo iz sredine 20. stoletja, po domače imenovano "kofemaln"</a:t>
            </a:r>
          </a:p>
          <a:p>
            <a:pPr eaLnBrk="1" hangingPunct="1"/>
            <a:endParaRPr lang="sl-SI" altLang="en-US"/>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7763" name="Ograda vsebine 2"/>
          <p:cNvSpPr>
            <a:spLocks noGrp="1"/>
          </p:cNvSpPr>
          <p:nvPr>
            <p:ph idx="1"/>
          </p:nvPr>
        </p:nvSpPr>
        <p:spPr/>
        <p:txBody>
          <a:bodyPr/>
          <a:lstStyle/>
          <a:p>
            <a:pPr eaLnBrk="1" hangingPunct="1"/>
            <a:r>
              <a:rPr lang="sl-SI" altLang="en-US"/>
              <a:t>1971	V podjetju Intel izumijo mikroprocesor – čip, ki vsebuje večino logičnih sestavin računalnika. </a:t>
            </a:r>
          </a:p>
          <a:p>
            <a:pPr eaLnBrk="1" hangingPunct="1"/>
            <a:endParaRPr lang="sl-SI" altLang="en-US"/>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8787" name="Ograda vsebine 2"/>
          <p:cNvSpPr>
            <a:spLocks noGrp="1"/>
          </p:cNvSpPr>
          <p:nvPr>
            <p:ph idx="1"/>
          </p:nvPr>
        </p:nvSpPr>
        <p:spPr/>
        <p:txBody>
          <a:bodyPr/>
          <a:lstStyle/>
          <a:p>
            <a:pPr eaLnBrk="1" hangingPunct="1"/>
            <a:r>
              <a:rPr lang="sl-SI" altLang="en-US"/>
              <a:t>1975	Pojavijo se prvi mikroračunalniki (ALTAIR).</a:t>
            </a:r>
          </a:p>
          <a:p>
            <a:pPr eaLnBrk="1" hangingPunct="1"/>
            <a:r>
              <a:rPr lang="sl-SI" altLang="en-US"/>
              <a:t>1981	IBM predstavi prvi osebni računalnik.</a:t>
            </a:r>
          </a:p>
          <a:p>
            <a:pPr eaLnBrk="1" hangingPunct="1"/>
            <a:endParaRPr lang="sl-SI" altLang="en-US"/>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a:t>IBM Personal </a:t>
            </a:r>
            <a:r>
              <a:rPr lang="sl-SI" altLang="en-US" dirty="0" err="1"/>
              <a:t>Computer</a:t>
            </a:r>
            <a:r>
              <a:rPr lang="sl-SI" altLang="en-US" dirty="0"/>
              <a:t> XT, </a:t>
            </a:r>
          </a:p>
          <a:p>
            <a:r>
              <a:rPr lang="sl-SI" altLang="en-US" dirty="0"/>
              <a:t>krajše IBM PC XT. je bil objavljen 1983. </a:t>
            </a:r>
          </a:p>
          <a:p>
            <a:r>
              <a:rPr lang="sl-SI" altLang="en-US" dirty="0"/>
              <a:t>To je bil eden prvih računalnikov s standardnim trdim diskom (10MB). Imel je 128 kB pomnilnika, 360 kB dvostranskim disketnim pogonom, </a:t>
            </a:r>
          </a:p>
          <a:p>
            <a:r>
              <a:rPr lang="sl-SI" altLang="en-US" dirty="0"/>
              <a:t>mikroprocesorjem  Intel 8088 frekvence 4.77 MHz. Imel je lahko matematični </a:t>
            </a:r>
            <a:r>
              <a:rPr lang="sl-SI" altLang="en-US" dirty="0" err="1"/>
              <a:t>koprocesor</a:t>
            </a:r>
            <a:r>
              <a:rPr lang="sl-SI" altLang="en-US" dirty="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1859" name="Ograda vsebine 2"/>
          <p:cNvSpPr>
            <a:spLocks noGrp="1"/>
          </p:cNvSpPr>
          <p:nvPr>
            <p:ph idx="1"/>
          </p:nvPr>
        </p:nvSpPr>
        <p:spPr/>
        <p:txBody>
          <a:bodyPr/>
          <a:lstStyle/>
          <a:p>
            <a:pPr eaLnBrk="1" hangingPunct="1"/>
            <a:r>
              <a:rPr lang="sl-SI" altLang="en-US"/>
              <a:t>Prva generacija – </a:t>
            </a:r>
          </a:p>
          <a:p>
            <a:pPr eaLnBrk="1" hangingPunct="1">
              <a:buFont typeface="Wingdings 2" panose="05020102010507070707" pitchFamily="18" charset="2"/>
              <a:buNone/>
            </a:pPr>
            <a:r>
              <a:rPr lang="sl-SI" altLang="en-US"/>
              <a:t>	računalniki, ki temeljijo </a:t>
            </a:r>
            <a:r>
              <a:rPr lang="sl-SI" altLang="en-US" b="1"/>
              <a:t>relejih in elektronkah</a:t>
            </a:r>
          </a:p>
          <a:p>
            <a:pPr eaLnBrk="1" hangingPunct="1"/>
            <a:endParaRPr lang="sl-SI" altLang="en-US"/>
          </a:p>
          <a:p>
            <a:pPr eaLnBrk="1" hangingPunct="1"/>
            <a:r>
              <a:rPr lang="sl-SI" altLang="en-US"/>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a:t>DRUGA GENERACIJA</a:t>
            </a:r>
            <a:r>
              <a:rPr lang="pl-PL" altLang="en-US" dirty="0"/>
              <a:t> – računalniki iz tranzistorjev </a:t>
            </a:r>
            <a:r>
              <a:rPr lang="sl-SI" b="1" dirty="0"/>
              <a:t> (1956–1963)</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a:t>Odkritje polprevodnikov, ki so pomenili zaradi manjše velikosti in porabe električne energije nov preskok v razvoju. </a:t>
            </a:r>
          </a:p>
          <a:p>
            <a:pPr eaLnBrk="1" hangingPunct="1"/>
            <a:endParaRPr lang="sl-SI" altLang="en-US" dirty="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a:t>TRETJA GENERACIJA – računalniki, ki temeljijo na integriranih vezjih </a:t>
            </a:r>
            <a:r>
              <a:rPr lang="sl-SI" b="1" dirty="0"/>
              <a:t>(1964–1971)</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a:t>ČETRTA GENERACIJA </a:t>
            </a:r>
            <a:r>
              <a:rPr lang="sl-SI" altLang="en-US" dirty="0"/>
              <a:t>– mikroprocesor </a:t>
            </a:r>
            <a:r>
              <a:rPr lang="sl-SI" b="1" dirty="0"/>
              <a:t>(1971–zdaj)</a:t>
            </a:r>
            <a:r>
              <a:rPr lang="sl-SI" altLang="en-US" dirty="0"/>
              <a:t> </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a:t>Intel 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a:t>PETA GENERACIJA </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a:solidFill>
                  <a:srgbClr val="333333"/>
                </a:solidFill>
                <a:latin typeface="Helvetica Neue"/>
              </a:rPr>
              <a:t>v ospredje prihajajo sodelujoče skupine računalnikov</a:t>
            </a:r>
            <a:br>
              <a:rPr lang="sl-SI" dirty="0">
                <a:solidFill>
                  <a:srgbClr val="333333"/>
                </a:solidFill>
                <a:latin typeface="Helvetica Neue"/>
              </a:rPr>
            </a:br>
            <a:r>
              <a:rPr lang="sl-SI" dirty="0">
                <a:solidFill>
                  <a:srgbClr val="333333"/>
                </a:solidFill>
                <a:latin typeface="Helvetica Neue"/>
              </a:rPr>
              <a:t>(oblak, senzorska omrežja in podobno),</a:t>
            </a:r>
          </a:p>
          <a:p>
            <a:endParaRPr lang="sl-SI" dirty="0">
              <a:solidFill>
                <a:srgbClr val="333333"/>
              </a:solidFill>
              <a:latin typeface="Helvetica Neue"/>
            </a:endParaRPr>
          </a:p>
          <a:p>
            <a:r>
              <a:rPr lang="sl-SI" dirty="0">
                <a:solidFill>
                  <a:srgbClr val="333333"/>
                </a:solidFill>
                <a:latin typeface="Helvetica Neue"/>
              </a:rPr>
              <a:t>ena od možnosti pa je tudi kvantni računalnik – hkrati izvaja več operacij.</a:t>
            </a:r>
          </a:p>
          <a:p>
            <a:pPr algn="just"/>
            <a:endParaRPr lang="sl-SI" dirty="0">
              <a:solidFill>
                <a:srgbClr val="333333"/>
              </a:solidFill>
              <a:latin typeface="Helvetica Neue"/>
            </a:endParaRPr>
          </a:p>
          <a:p>
            <a:pPr algn="just"/>
            <a:r>
              <a:rPr lang="sl-SI" dirty="0">
                <a:solidFill>
                  <a:srgbClr val="333333"/>
                </a:solidFill>
                <a:latin typeface="Helvetica Neue"/>
              </a:rPr>
              <a:t>Vhod 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p>
          <a:p>
            <a:pPr algn="just"/>
            <a:endParaRPr lang="sl-SI" sz="1400" dirty="0">
              <a:solidFill>
                <a:srgbClr val="3F3F3F"/>
              </a:solidFill>
              <a:latin typeface="Merriweather"/>
            </a:endParaRPr>
          </a:p>
          <a:p>
            <a:pPr algn="just"/>
            <a:r>
              <a:rPr lang="sl-SI" sz="1400" dirty="0">
                <a:solidFill>
                  <a:srgbClr val="3F3F3F"/>
                </a:solidFill>
                <a:latin typeface="Merriweather"/>
              </a:rPr>
              <a:t>To 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748CF7-EF48-A06E-6D70-2194255EC84A}"/>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88A5499A-C0DA-0CED-6AF4-9008B136FA9E}"/>
              </a:ext>
            </a:extLst>
          </p:cNvPr>
          <p:cNvSpPr>
            <a:spLocks noGrp="1"/>
          </p:cNvSpPr>
          <p:nvPr>
            <p:ph idx="1"/>
          </p:nvPr>
        </p:nvSpPr>
        <p:spPr/>
        <p:txBody>
          <a:bodyPr>
            <a:normAutofit fontScale="40000" lnSpcReduction="20000"/>
          </a:bodyPr>
          <a:lstStyle/>
          <a:p>
            <a:endParaRPr lang="sl-SI" sz="4800" dirty="0"/>
          </a:p>
          <a:p>
            <a:pPr marL="0" indent="0">
              <a:buNone/>
            </a:pPr>
            <a:r>
              <a:rPr lang="sl-SI" sz="5600" b="1" dirty="0" err="1"/>
              <a:t>Petabajt</a:t>
            </a:r>
            <a:r>
              <a:rPr lang="sl-SI" sz="5600" b="1" dirty="0"/>
              <a:t> (PB)</a:t>
            </a:r>
            <a:endParaRPr lang="sl-SI" sz="5600" dirty="0"/>
          </a:p>
          <a:p>
            <a:pPr marL="742950" lvl="1" indent="-285750">
              <a:buFont typeface="+mj-lt"/>
              <a:buAutoNum type="arabicPeriod"/>
            </a:pPr>
            <a:r>
              <a:rPr lang="sl-SI" sz="4800" dirty="0"/>
              <a:t>Celoten arhiv Facebook objav, fotografij in videoposnetkov za več let (približno 5 PB).</a:t>
            </a:r>
          </a:p>
          <a:p>
            <a:pPr marL="742950" lvl="1" indent="-285750">
              <a:buFont typeface="+mj-lt"/>
              <a:buAutoNum type="arabicPeriod"/>
            </a:pPr>
            <a:r>
              <a:rPr lang="sl-SI" sz="4800" dirty="0"/>
              <a:t>1 PB bi lahko shranil vse digitalizirane vsebine večje univerzitetne knjižnice.</a:t>
            </a:r>
          </a:p>
          <a:p>
            <a:pPr marL="0" indent="0">
              <a:buNone/>
            </a:pPr>
            <a:r>
              <a:rPr lang="sl-SI" sz="5600" b="1" dirty="0" err="1"/>
              <a:t>Eksabajt</a:t>
            </a:r>
            <a:r>
              <a:rPr lang="sl-SI" sz="5600" b="1" dirty="0"/>
              <a:t> (EB)</a:t>
            </a:r>
            <a:endParaRPr lang="sl-SI" sz="5600" dirty="0"/>
          </a:p>
          <a:p>
            <a:pPr marL="742950" lvl="1" indent="-285750">
              <a:buFont typeface="+mj-lt"/>
              <a:buAutoNum type="arabicPeriod"/>
            </a:pPr>
            <a:r>
              <a:rPr lang="sl-SI" sz="4800" dirty="0"/>
              <a:t>Celoten internetni promet na svetu v nekaj dneh znaša približno 1 EB.</a:t>
            </a:r>
          </a:p>
          <a:p>
            <a:pPr marL="742950" lvl="1" indent="-285750">
              <a:buFont typeface="+mj-lt"/>
              <a:buAutoNum type="arabicPeriod"/>
            </a:pPr>
            <a:r>
              <a:rPr lang="sl-SI" sz="4800" dirty="0" err="1"/>
              <a:t>Netflixova</a:t>
            </a:r>
            <a:r>
              <a:rPr lang="sl-SI" sz="4800" dirty="0"/>
              <a:t> celotna zbirka filmov in serij bi zavzela manj kot 1 EB.</a:t>
            </a:r>
          </a:p>
          <a:p>
            <a:pPr marL="0" indent="0">
              <a:buNone/>
            </a:pPr>
            <a:r>
              <a:rPr lang="sl-SI" sz="5600" b="1" dirty="0" err="1"/>
              <a:t>Zetabajt</a:t>
            </a:r>
            <a:r>
              <a:rPr lang="sl-SI" sz="5600" b="1" dirty="0"/>
              <a:t> (ZB)</a:t>
            </a:r>
            <a:endParaRPr lang="sl-SI" sz="5600" dirty="0"/>
          </a:p>
          <a:p>
            <a:pPr marL="742950" lvl="1" indent="-285750">
              <a:buFont typeface="+mj-lt"/>
              <a:buAutoNum type="arabicPeriod"/>
            </a:pPr>
            <a:r>
              <a:rPr lang="sl-SI" sz="4800" dirty="0"/>
              <a:t>Celoten digitalni podatkovni svet v letu 2025 je ocenjen na približno 175 ZB.</a:t>
            </a:r>
          </a:p>
          <a:p>
            <a:pPr marL="742950" lvl="1" indent="-285750">
              <a:buFont typeface="+mj-lt"/>
              <a:buAutoNum type="arabicPeriod"/>
            </a:pPr>
            <a:r>
              <a:rPr lang="sl-SI" sz="4800" dirty="0"/>
              <a:t>1 ZB je dovolj za shranjevanje 250 milijard DVD-jev.</a:t>
            </a:r>
          </a:p>
          <a:p>
            <a:pPr marL="0" indent="0">
              <a:buNone/>
            </a:pPr>
            <a:r>
              <a:rPr lang="sl-SI" sz="5600" b="1" dirty="0" err="1"/>
              <a:t>Jotabajt</a:t>
            </a:r>
            <a:r>
              <a:rPr lang="sl-SI" sz="5600" b="1" dirty="0"/>
              <a:t> (YB)</a:t>
            </a:r>
            <a:endParaRPr lang="sl-SI" sz="5600" dirty="0"/>
          </a:p>
          <a:p>
            <a:pPr marL="742950" lvl="1" indent="-285750">
              <a:buFont typeface="+mj-lt"/>
              <a:buAutoNum type="arabicPeriod"/>
            </a:pPr>
            <a:r>
              <a:rPr lang="sl-SI" sz="4800" dirty="0"/>
              <a:t>Ta količina podatkov trenutno ni praktično dosegljiva, vendar bi lahko shranila vse podatke, ki so jih kdaj ustvarili ljudje v zgodovini, več tisočkrat.</a:t>
            </a:r>
          </a:p>
          <a:p>
            <a:endParaRPr lang="sl-SI" dirty="0"/>
          </a:p>
        </p:txBody>
      </p:sp>
    </p:spTree>
    <p:extLst>
      <p:ext uri="{BB962C8B-B14F-4D97-AF65-F5344CB8AC3E}">
        <p14:creationId xmlns:p14="http://schemas.microsoft.com/office/powerpoint/2010/main" val="106942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a:t>Šesta generacija ?</a:t>
            </a:r>
          </a:p>
          <a:p>
            <a:pPr eaLnBrk="1" hangingPunct="1"/>
            <a:r>
              <a:rPr lang="sl-SI" altLang="en-US"/>
              <a:t>Šesta generacija naj bi preskočila pomanjkljivosti Von Neumannovega modela, ki so se pojavile v teku časa. </a:t>
            </a:r>
          </a:p>
          <a:p>
            <a:pPr eaLnBrk="1" hangingPunct="1"/>
            <a:r>
              <a:rPr lang="sl-SI" altLang="en-US"/>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ZANIMIVOST:</a:t>
            </a:r>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p>
          <a:p>
            <a:r>
              <a:rPr lang="sl-SI" dirty="0"/>
              <a:t>Izumil je HP-35, prvi znanstveni žepni kalkulator. </a:t>
            </a:r>
          </a:p>
          <a:p>
            <a:r>
              <a:rPr lang="sl-SI" dirty="0"/>
              <a:t>Kalkulator je že imel enoto za računanje z vsemi lastnostmi mikroračunalnika.</a:t>
            </a:r>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a:t>VRSTE RAČUNALNIKOV</a:t>
            </a:r>
          </a:p>
        </p:txBody>
      </p:sp>
      <p:sp>
        <p:nvSpPr>
          <p:cNvPr id="128003" name="Ograda besedila 6"/>
          <p:cNvSpPr>
            <a:spLocks noGrp="1"/>
          </p:cNvSpPr>
          <p:nvPr>
            <p:ph type="body" idx="1"/>
          </p:nvPr>
        </p:nvSpPr>
        <p:spPr>
          <a:xfrm>
            <a:off x="2052637" y="2705101"/>
            <a:ext cx="7772400" cy="1509713"/>
          </a:xfrm>
        </p:spPr>
        <p:txBody>
          <a:bodyPr/>
          <a:lstStyle/>
          <a:p>
            <a:endParaRPr lang="en-US" altLang="en-US"/>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a:t>VRSTE RAČUNALNIKOV</a:t>
            </a:r>
          </a:p>
        </p:txBody>
      </p:sp>
      <p:sp>
        <p:nvSpPr>
          <p:cNvPr id="129027" name="Ograda vsebine 2"/>
          <p:cNvSpPr>
            <a:spLocks noGrp="1"/>
          </p:cNvSpPr>
          <p:nvPr>
            <p:ph idx="1"/>
          </p:nvPr>
        </p:nvSpPr>
        <p:spPr/>
        <p:txBody>
          <a:bodyPr/>
          <a:lstStyle/>
          <a:p>
            <a:r>
              <a:rPr lang="sl-SI" altLang="en-US"/>
              <a:t>Vrste računalnikov:</a:t>
            </a:r>
          </a:p>
          <a:p>
            <a:r>
              <a:rPr lang="sl-SI" altLang="en-US"/>
              <a:t> </a:t>
            </a:r>
          </a:p>
          <a:p>
            <a:pPr lvl="1"/>
            <a:r>
              <a:rPr lang="sl-SI" altLang="en-US"/>
              <a:t>super računalniki (supercomputer, number cruncher) </a:t>
            </a:r>
          </a:p>
          <a:p>
            <a:pPr lvl="1"/>
            <a:r>
              <a:rPr lang="sl-SI" altLang="en-US"/>
              <a:t>veliki računalnik (mainframe, osrednji računalnik) </a:t>
            </a:r>
          </a:p>
          <a:p>
            <a:pPr lvl="1"/>
            <a:r>
              <a:rPr lang="sl-SI" altLang="en-US"/>
              <a:t>Mini računalnik (minicomputer, strežnik in delovne postaje) </a:t>
            </a:r>
          </a:p>
          <a:p>
            <a:pPr lvl="1"/>
            <a:r>
              <a:rPr lang="sl-SI" altLang="en-US"/>
              <a:t>mikroračunalnik (osebni računalnik) </a:t>
            </a:r>
          </a:p>
          <a:p>
            <a:endParaRPr lang="sl-SI" altLang="en-US"/>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a:t>Super računalniki:</a:t>
            </a:r>
            <a:r>
              <a:rPr lang="sl-SI" altLang="en-US"/>
              <a:t> </a:t>
            </a:r>
          </a:p>
          <a:p>
            <a:endParaRPr lang="sl-SI" altLang="en-US"/>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a:t>Veliki računalniki</a:t>
            </a:r>
            <a:r>
              <a:rPr lang="sl-SI" altLang="en-US"/>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a:t>Mini računalniki:</a:t>
            </a:r>
            <a:r>
              <a:rPr lang="sl-SI" altLang="en-US"/>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a:t>VRSTE RAČUNALNIKOV</a:t>
            </a:r>
          </a:p>
        </p:txBody>
      </p:sp>
      <p:sp>
        <p:nvSpPr>
          <p:cNvPr id="133123" name="Ograda vsebine 2"/>
          <p:cNvSpPr>
            <a:spLocks noGrp="1"/>
          </p:cNvSpPr>
          <p:nvPr>
            <p:ph idx="1"/>
          </p:nvPr>
        </p:nvSpPr>
        <p:spPr/>
        <p:txBody>
          <a:bodyPr/>
          <a:lstStyle/>
          <a:p>
            <a:r>
              <a:rPr lang="sl-SI" altLang="en-US" b="1"/>
              <a:t>Mikro računalniki</a:t>
            </a:r>
            <a:endParaRPr lang="sl-SI" altLang="en-US"/>
          </a:p>
          <a:p>
            <a:r>
              <a:rPr lang="sl-SI" altLang="en-US"/>
              <a:t>osrednja obdelovalna enota je en čip – mikroprocesor; </a:t>
            </a:r>
          </a:p>
          <a:p>
            <a:r>
              <a:rPr lang="sl-SI" altLang="en-US"/>
              <a:t>nastali so v 70. letih in so bili predhodniki današnjih osebnih računalnikov.</a:t>
            </a:r>
          </a:p>
          <a:p>
            <a:endParaRPr lang="sl-SI" altLang="en-US"/>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a:t>VRSTE RAČUNALNIKOV</a:t>
            </a:r>
          </a:p>
        </p:txBody>
      </p:sp>
      <p:sp>
        <p:nvSpPr>
          <p:cNvPr id="134147" name="Ograda vsebine 2"/>
          <p:cNvSpPr>
            <a:spLocks noGrp="1"/>
          </p:cNvSpPr>
          <p:nvPr>
            <p:ph idx="1"/>
          </p:nvPr>
        </p:nvSpPr>
        <p:spPr/>
        <p:txBody>
          <a:bodyPr/>
          <a:lstStyle/>
          <a:p>
            <a:r>
              <a:rPr lang="sl-SI" altLang="en-US" b="1" dirty="0"/>
              <a:t>Vrste osebnih računalnikov:</a:t>
            </a:r>
            <a:r>
              <a:rPr lang="sl-SI" altLang="en-US" dirty="0"/>
              <a:t> </a:t>
            </a:r>
          </a:p>
          <a:p>
            <a:pPr lvl="1"/>
            <a:r>
              <a:rPr lang="sl-SI" altLang="en-US" b="1" dirty="0"/>
              <a:t>tablični računalnik </a:t>
            </a:r>
            <a:endParaRPr lang="sl-SI" altLang="en-US" dirty="0"/>
          </a:p>
          <a:p>
            <a:pPr lvl="1"/>
            <a:r>
              <a:rPr lang="sl-SI" altLang="en-US" b="1" dirty="0"/>
              <a:t>namizni računalniki</a:t>
            </a:r>
            <a:r>
              <a:rPr lang="sl-SI" altLang="en-US" dirty="0"/>
              <a:t> </a:t>
            </a:r>
          </a:p>
          <a:p>
            <a:pPr lvl="1"/>
            <a:r>
              <a:rPr lang="sl-SI" altLang="en-US" b="1" dirty="0"/>
              <a:t>prenosni računalniki</a:t>
            </a:r>
          </a:p>
          <a:p>
            <a:pPr lvl="1"/>
            <a:r>
              <a:rPr lang="sl-SI" altLang="en-US" b="1" dirty="0"/>
              <a:t>tablični računalnik - dlančniki –- pametni telefoni</a:t>
            </a:r>
            <a:endParaRPr lang="sl-SI" altLang="en-US" dirty="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a:p>
        </p:txBody>
      </p:sp>
      <p:sp>
        <p:nvSpPr>
          <p:cNvPr id="136195" name="Ograda vsebine 2"/>
          <p:cNvSpPr>
            <a:spLocks noGrp="1"/>
          </p:cNvSpPr>
          <p:nvPr>
            <p:ph idx="1"/>
          </p:nvPr>
        </p:nvSpPr>
        <p:spPr/>
        <p:txBody>
          <a:bodyPr/>
          <a:lstStyle/>
          <a:p>
            <a:r>
              <a:rPr lang="sl-SI" altLang="en-US" dirty="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E32FA3-8660-00FC-5724-D5726C1D403C}"/>
              </a:ext>
            </a:extLst>
          </p:cNvPr>
          <p:cNvSpPr>
            <a:spLocks noGrp="1"/>
          </p:cNvSpPr>
          <p:nvPr>
            <p:ph type="title"/>
          </p:nvPr>
        </p:nvSpPr>
        <p:spPr/>
        <p:txBody>
          <a:bodyPr/>
          <a:lstStyle/>
          <a:p>
            <a:pPr algn="ctr"/>
            <a:r>
              <a:rPr lang="sl-SI" dirty="0"/>
              <a:t>Video – količina podatkov</a:t>
            </a:r>
          </a:p>
        </p:txBody>
      </p:sp>
      <p:sp>
        <p:nvSpPr>
          <p:cNvPr id="3" name="Označba mesta vsebine 2">
            <a:extLst>
              <a:ext uri="{FF2B5EF4-FFF2-40B4-BE49-F238E27FC236}">
                <a16:creationId xmlns:a16="http://schemas.microsoft.com/office/drawing/2014/main" id="{FF271069-9C59-9F00-0D56-C73E3510E2E0}"/>
              </a:ext>
            </a:extLst>
          </p:cNvPr>
          <p:cNvSpPr>
            <a:spLocks noGrp="1"/>
          </p:cNvSpPr>
          <p:nvPr>
            <p:ph idx="1"/>
          </p:nvPr>
        </p:nvSpPr>
        <p:spPr/>
        <p:txBody>
          <a:bodyPr/>
          <a:lstStyle/>
          <a:p>
            <a:r>
              <a:rPr lang="sl-SI" dirty="0">
                <a:hlinkClick r:id="rId2"/>
              </a:rPr>
              <a:t>https://youtu.be/-sdJu35Yu0Q</a:t>
            </a:r>
            <a:endParaRPr lang="sl-SI" dirty="0"/>
          </a:p>
          <a:p>
            <a:endParaRPr lang="sl-SI" dirty="0"/>
          </a:p>
        </p:txBody>
      </p:sp>
      <p:pic>
        <p:nvPicPr>
          <p:cNvPr id="5" name="Slika 4">
            <a:extLst>
              <a:ext uri="{FF2B5EF4-FFF2-40B4-BE49-F238E27FC236}">
                <a16:creationId xmlns:a16="http://schemas.microsoft.com/office/drawing/2014/main" id="{EF4ED971-99F4-DD36-AEFE-523E23BC49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0196" y="2460888"/>
            <a:ext cx="4176464" cy="3743782"/>
          </a:xfrm>
          <a:prstGeom prst="rect">
            <a:avLst/>
          </a:prstGeom>
        </p:spPr>
      </p:pic>
    </p:spTree>
    <p:extLst>
      <p:ext uri="{BB962C8B-B14F-4D97-AF65-F5344CB8AC3E}">
        <p14:creationId xmlns:p14="http://schemas.microsoft.com/office/powerpoint/2010/main" val="71617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a:t>PRENOSNI RAČUNALNIK</a:t>
            </a:r>
          </a:p>
        </p:txBody>
      </p:sp>
      <p:sp>
        <p:nvSpPr>
          <p:cNvPr id="137219" name="Ograda vsebine 2"/>
          <p:cNvSpPr>
            <a:spLocks noGrp="1"/>
          </p:cNvSpPr>
          <p:nvPr>
            <p:ph idx="1"/>
          </p:nvPr>
        </p:nvSpPr>
        <p:spPr/>
        <p:txBody>
          <a:bodyPr/>
          <a:lstStyle/>
          <a:p>
            <a:pPr lvl="1"/>
            <a:r>
              <a:rPr lang="sl-SI" altLang="en-US" dirty="0"/>
              <a:t>Notesnik (</a:t>
            </a:r>
            <a:r>
              <a:rPr lang="sl-SI" altLang="en-US" dirty="0" err="1"/>
              <a:t>notebook</a:t>
            </a:r>
            <a:r>
              <a:rPr lang="sl-SI" altLang="en-US" dirty="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a:p>
          <a:p>
            <a:endParaRPr lang="sl-SI" altLang="en-US" dirty="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a:t>računalnik</a:t>
            </a:r>
            <a:endParaRPr lang="en-US" altLang="en-US" dirty="0"/>
          </a:p>
        </p:txBody>
      </p:sp>
      <p:sp>
        <p:nvSpPr>
          <p:cNvPr id="135171" name="Ograda vsebine 2"/>
          <p:cNvSpPr>
            <a:spLocks noGrp="1"/>
          </p:cNvSpPr>
          <p:nvPr>
            <p:ph idx="1"/>
          </p:nvPr>
        </p:nvSpPr>
        <p:spPr>
          <a:xfrm>
            <a:off x="1979612" y="1412876"/>
            <a:ext cx="5626968" cy="4911725"/>
          </a:xfrm>
        </p:spPr>
        <p:txBody>
          <a:bodyPr/>
          <a:lstStyle/>
          <a:p>
            <a:r>
              <a:rPr lang="sl-SI" altLang="en-US" dirty="0"/>
              <a:t>Prenosni mobilni računalnik, ki ima zaslon na dotik.</a:t>
            </a:r>
          </a:p>
          <a:p>
            <a:r>
              <a:rPr lang="sl-SI" altLang="en-US" dirty="0"/>
              <a:t>Za vnos podatkov uporablja prste ali digitalno pero. </a:t>
            </a:r>
          </a:p>
          <a:p>
            <a:endParaRPr lang="sl-SI" altLang="en-US" dirty="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a:t>Majhen računalnik, ki je združljiv z osebnim računalnikom in je namenjen obdelavi in hranjenju osebnih in poslovnih podatkov.</a:t>
            </a:r>
            <a:br>
              <a:rPr lang="sl-SI" altLang="en-US" dirty="0"/>
            </a:br>
            <a:endParaRPr lang="sl-SI" altLang="en-US" dirty="0"/>
          </a:p>
          <a:p>
            <a:endParaRPr lang="sl-SI" altLang="en-US" dirty="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a:t>RAČUNALNIŠKI SISTEMI</a:t>
            </a:r>
          </a:p>
        </p:txBody>
      </p:sp>
      <p:sp>
        <p:nvSpPr>
          <p:cNvPr id="142339" name="Ograda vsebine 2"/>
          <p:cNvSpPr>
            <a:spLocks noGrp="1"/>
          </p:cNvSpPr>
          <p:nvPr>
            <p:ph idx="1"/>
          </p:nvPr>
        </p:nvSpPr>
        <p:spPr/>
        <p:txBody>
          <a:bodyPr/>
          <a:lstStyle/>
          <a:p>
            <a:r>
              <a:rPr lang="sl-SI" altLang="en-US"/>
              <a:t>Računalniški sistemi</a:t>
            </a:r>
          </a:p>
          <a:p>
            <a:pPr lvl="1"/>
            <a:r>
              <a:rPr lang="sl-SI" altLang="en-US"/>
              <a:t>ENO uporabniški</a:t>
            </a:r>
          </a:p>
          <a:p>
            <a:pPr lvl="1"/>
            <a:r>
              <a:rPr lang="sl-SI" altLang="en-US"/>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a:t>ENO uporabniški</a:t>
            </a:r>
          </a:p>
          <a:p>
            <a:endParaRPr lang="sl-SI" altLang="en-US"/>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a:t>RAČUNALNIŠKI SISTEMI</a:t>
            </a:r>
          </a:p>
        </p:txBody>
      </p:sp>
      <p:sp>
        <p:nvSpPr>
          <p:cNvPr id="144387" name="Ograda vsebine 2"/>
          <p:cNvSpPr>
            <a:spLocks noGrp="1"/>
          </p:cNvSpPr>
          <p:nvPr>
            <p:ph idx="1"/>
          </p:nvPr>
        </p:nvSpPr>
        <p:spPr/>
        <p:txBody>
          <a:bodyPr/>
          <a:lstStyle/>
          <a:p>
            <a:r>
              <a:rPr lang="sl-SI" altLang="en-US" b="1"/>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a:p>
          <a:p>
            <a:r>
              <a:rPr lang="sl-SI" dirty="0"/>
              <a:t>Von Neumannov računalnik je sestavljen iz treh sestavnih delov:</a:t>
            </a:r>
          </a:p>
          <a:p>
            <a:pPr lvl="1"/>
            <a:r>
              <a:rPr lang="sl-SI" dirty="0"/>
              <a:t>centralno-procesne enote,</a:t>
            </a:r>
          </a:p>
          <a:p>
            <a:pPr lvl="1"/>
            <a:r>
              <a:rPr lang="sl-SI" dirty="0"/>
              <a:t>vhodno-izhodnih enot,</a:t>
            </a:r>
          </a:p>
          <a:p>
            <a:pPr lvl="1"/>
            <a:r>
              <a:rPr lang="sl-SI" dirty="0"/>
              <a:t>pomnilnika.</a:t>
            </a:r>
          </a:p>
        </p:txBody>
      </p:sp>
      <p:pic>
        <p:nvPicPr>
          <p:cNvPr id="5" name="Slika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a:t>Centralno procesna enota izvaja ukaze in prenaša podatke.</a:t>
            </a:r>
          </a:p>
          <a:p>
            <a:r>
              <a:rPr lang="sl-SI" dirty="0"/>
              <a:t>Pomnilnik je namenjen hrambi podatkov ali pomnjenju. </a:t>
            </a:r>
          </a:p>
          <a:p>
            <a:r>
              <a:rPr lang="sl-SI" dirty="0"/>
              <a:t>Vhodno-izhodne enote služijo za prenos podatkov med zunanjim svetom, centralno procesno enoto (CPE) 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Ozko grlo </a:t>
            </a:r>
            <a:r>
              <a:rPr lang="en-US" dirty="0"/>
              <a:t>Von </a:t>
            </a:r>
            <a:r>
              <a:rPr lang="en-US" dirty="0" err="1"/>
              <a:t>Neumannov</a:t>
            </a:r>
            <a:r>
              <a:rPr lang="sl-SI" dirty="0"/>
              <a:t>ega</a:t>
            </a:r>
            <a:r>
              <a:rPr lang="en-US" dirty="0"/>
              <a:t> </a:t>
            </a:r>
            <a:r>
              <a:rPr lang="en-US" dirty="0" err="1"/>
              <a:t>ra</a:t>
            </a:r>
            <a:r>
              <a:rPr lang="sl-SI" dirty="0"/>
              <a:t>č</a:t>
            </a:r>
            <a:r>
              <a:rPr lang="en-US" dirty="0" err="1"/>
              <a:t>unalnik</a:t>
            </a:r>
            <a:r>
              <a:rPr lang="sl-SI" dirty="0"/>
              <a:t>a</a:t>
            </a:r>
            <a:endParaRPr lang="en-US" dirty="0"/>
          </a:p>
        </p:txBody>
      </p:sp>
      <p:sp>
        <p:nvSpPr>
          <p:cNvPr id="3" name="Označba mesta vsebine 2"/>
          <p:cNvSpPr>
            <a:spLocks noGrp="1"/>
          </p:cNvSpPr>
          <p:nvPr>
            <p:ph idx="1"/>
          </p:nvPr>
        </p:nvSpPr>
        <p:spPr/>
        <p:txBody>
          <a:bodyPr>
            <a:normAutofit/>
          </a:bodyPr>
          <a:lstStyle/>
          <a:p>
            <a:r>
              <a:rPr lang="sl-SI" dirty="0"/>
              <a:t>Prepustnost podatkov med centralno procesno enoto (CPE) in pomnilnikom je majhna.</a:t>
            </a:r>
          </a:p>
          <a:p>
            <a:r>
              <a:rPr lang="sl-SI" dirty="0"/>
              <a:t>Zato je CPE prisiljena 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Računalnik je stroj.</a:t>
            </a:r>
          </a:p>
          <a:p>
            <a:pPr marL="274320" indent="-274320">
              <a:buClr>
                <a:schemeClr val="accent3"/>
              </a:buClr>
              <a:buFont typeface="Wingdings 2"/>
              <a:buChar char=""/>
              <a:defRPr/>
            </a:pPr>
            <a:r>
              <a:rPr lang="sl-SI" dirty="0"/>
              <a:t>Računalnik ne zna samo računati.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je naprava, ki dopolnjuje človekove miselne procese.</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181</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a:t>Alfanumerični del</a:t>
            </a:r>
            <a:r>
              <a:rPr lang="sl-SI" altLang="en-US"/>
              <a:t>:</a:t>
            </a:r>
            <a:br>
              <a:rPr lang="sl-SI" altLang="en-US"/>
            </a:br>
            <a:r>
              <a:rPr lang="sl-SI" altLang="en-US" u="sng"/>
              <a:t>Numerični del</a:t>
            </a:r>
            <a:r>
              <a:rPr lang="sl-SI" altLang="en-US" sz="2000"/>
              <a:t> </a:t>
            </a:r>
          </a:p>
          <a:p>
            <a:pPr lvl="1"/>
            <a:r>
              <a:rPr lang="sl-SI" altLang="en-US" u="sng"/>
              <a:t>Funkcijske tipke</a:t>
            </a:r>
            <a:endParaRPr lang="sl-SI" altLang="en-US" sz="2000"/>
          </a:p>
          <a:p>
            <a:pPr lvl="1"/>
            <a:r>
              <a:rPr lang="sl-SI" altLang="en-US" u="sng"/>
              <a:t>Posebne tipke</a:t>
            </a:r>
            <a:r>
              <a:rPr lang="sl-SI" altLang="en-US"/>
              <a:t> (Tabulator, ENTER, dvigovalka, vračalka...)</a:t>
            </a:r>
            <a:r>
              <a:rPr lang="sl-SI" altLang="en-US" sz="2000"/>
              <a:t> </a:t>
            </a:r>
          </a:p>
          <a:p>
            <a:pPr>
              <a:buFont typeface="Wingdings 2" panose="05020102010507070707" pitchFamily="18" charset="2"/>
              <a:buNone/>
            </a:pPr>
            <a:endParaRPr lang="sl-SI" altLang="en-US"/>
          </a:p>
        </p:txBody>
      </p:sp>
      <p:pic>
        <p:nvPicPr>
          <p:cNvPr id="4098" name="Picture 2" descr="Morda je slika naslednjega: besedilo">
            <a:extLst>
              <a:ext uri="{FF2B5EF4-FFF2-40B4-BE49-F238E27FC236}">
                <a16:creationId xmlns:a16="http://schemas.microsoft.com/office/drawing/2014/main" id="{BAD80A9C-0BDF-47C9-BD2F-BB5B3A91792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16200000">
            <a:off x="7170619" y="-1319615"/>
            <a:ext cx="2952328" cy="596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a:t>VHODNE ENOTE</a:t>
            </a:r>
          </a:p>
        </p:txBody>
      </p:sp>
      <p:sp>
        <p:nvSpPr>
          <p:cNvPr id="151555" name="Ograda vsebine 2"/>
          <p:cNvSpPr>
            <a:spLocks noGrp="1"/>
          </p:cNvSpPr>
          <p:nvPr>
            <p:ph idx="1"/>
          </p:nvPr>
        </p:nvSpPr>
        <p:spPr/>
        <p:txBody>
          <a:bodyPr/>
          <a:lstStyle/>
          <a:p>
            <a:r>
              <a:rPr lang="sl-SI" altLang="en-US" b="1"/>
              <a:t>MIŠKA</a:t>
            </a:r>
          </a:p>
          <a:p>
            <a:r>
              <a:rPr lang="sl-SI" altLang="en-US"/>
              <a:t>z miško "pokažemo" na predmet na zaslonu in s tem podamo računalniku ukaz za določeno akcijo.</a:t>
            </a:r>
          </a:p>
          <a:p>
            <a:endParaRPr lang="sl-SI" altLang="en-US"/>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a:t>VHODNE ENOTE</a:t>
            </a:r>
          </a:p>
        </p:txBody>
      </p:sp>
      <p:sp>
        <p:nvSpPr>
          <p:cNvPr id="152579" name="Ograda vsebine 2"/>
          <p:cNvSpPr>
            <a:spLocks noGrp="1"/>
          </p:cNvSpPr>
          <p:nvPr>
            <p:ph idx="1"/>
          </p:nvPr>
        </p:nvSpPr>
        <p:spPr/>
        <p:txBody>
          <a:bodyPr/>
          <a:lstStyle/>
          <a:p>
            <a:r>
              <a:rPr lang="sl-SI" altLang="en-US" b="1"/>
              <a:t>IGRALNA PALICA</a:t>
            </a:r>
            <a:endParaRPr lang="sl-SI" altLang="en-US"/>
          </a:p>
          <a:p>
            <a:pPr>
              <a:buFont typeface="Wingdings 2" panose="05020102010507070707" pitchFamily="18" charset="2"/>
              <a:buNone/>
            </a:pPr>
            <a:r>
              <a:rPr lang="sl-SI" altLang="en-US"/>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a:t>MIKROFON</a:t>
            </a:r>
            <a:r>
              <a:rPr lang="sl-SI" altLang="en-US"/>
              <a:t> </a:t>
            </a:r>
          </a:p>
          <a:p>
            <a:r>
              <a:rPr lang="sl-SI" altLang="en-US"/>
              <a:t>uporabljamo za zajemanje zvoka. </a:t>
            </a:r>
          </a:p>
          <a:p>
            <a:r>
              <a:rPr lang="sl-SI" altLang="en-US"/>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a:t>VHODNE ENOTE</a:t>
            </a:r>
          </a:p>
        </p:txBody>
      </p:sp>
      <p:sp>
        <p:nvSpPr>
          <p:cNvPr id="154627" name="Ograda vsebine 2"/>
          <p:cNvSpPr>
            <a:spLocks noGrp="1"/>
          </p:cNvSpPr>
          <p:nvPr>
            <p:ph idx="1"/>
          </p:nvPr>
        </p:nvSpPr>
        <p:spPr>
          <a:xfrm>
            <a:off x="1979612" y="2205038"/>
            <a:ext cx="8229600" cy="4119562"/>
          </a:xfrm>
        </p:spPr>
        <p:txBody>
          <a:bodyPr/>
          <a:lstStyle/>
          <a:p>
            <a:r>
              <a:rPr lang="sl-SI" altLang="en-US"/>
              <a:t>S fotoaparatom in videokamero v posnamemo statične in gibljive slike in jih prenesemo v računalnik.</a:t>
            </a:r>
            <a:br>
              <a:rPr lang="sl-SI" altLang="en-US"/>
            </a:br>
            <a:endParaRPr lang="sl-SI" altLang="en-US"/>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a:t>VHODNE ENOTE</a:t>
            </a:r>
          </a:p>
        </p:txBody>
      </p:sp>
      <p:sp>
        <p:nvSpPr>
          <p:cNvPr id="155651" name="Ograda vsebine 2"/>
          <p:cNvSpPr>
            <a:spLocks noGrp="1"/>
          </p:cNvSpPr>
          <p:nvPr>
            <p:ph idx="1"/>
          </p:nvPr>
        </p:nvSpPr>
        <p:spPr/>
        <p:txBody>
          <a:bodyPr/>
          <a:lstStyle/>
          <a:p>
            <a:r>
              <a:rPr lang="sl-SI" altLang="en-US" b="1"/>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a:t>GRAFIČNA TABLICA</a:t>
            </a:r>
            <a:r>
              <a:rPr lang="sl-SI" altLang="en-US"/>
              <a:t> </a:t>
            </a:r>
          </a:p>
          <a:p>
            <a:r>
              <a:rPr lang="sl-SI" altLang="en-US"/>
              <a:t>po ravni površini premikamo pero ali kazalec</a:t>
            </a:r>
          </a:p>
          <a:p>
            <a:r>
              <a:rPr lang="sl-SI" altLang="en-US"/>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a:t>SLEDILNA PLOŠČICA, SLEDILNA KROGLICA</a:t>
            </a:r>
          </a:p>
          <a:p>
            <a:endParaRPr lang="sl-SI" altLang="en-US"/>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a:t>RAČUNALNIŠTVO</a:t>
            </a:r>
          </a:p>
        </p:txBody>
      </p:sp>
      <p:sp>
        <p:nvSpPr>
          <p:cNvPr id="58371" name="Ograda vsebine 2"/>
          <p:cNvSpPr>
            <a:spLocks noGrp="1"/>
          </p:cNvSpPr>
          <p:nvPr>
            <p:ph idx="1"/>
          </p:nvPr>
        </p:nvSpPr>
        <p:spPr/>
        <p:txBody>
          <a:bodyPr/>
          <a:lstStyle/>
          <a:p>
            <a:pPr eaLnBrk="1" hangingPunct="1"/>
            <a:r>
              <a:rPr lang="sl-SI" altLang="en-US" b="1"/>
              <a:t>Računalništvo</a:t>
            </a:r>
            <a:r>
              <a:rPr lang="sl-SI" altLang="en-US"/>
              <a:t> je veda o računalnikih in o uporabi računalnika.</a:t>
            </a:r>
          </a:p>
          <a:p>
            <a:pPr eaLnBrk="1" hangingPunct="1"/>
            <a:endParaRPr lang="sl-SI" altLang="en-US"/>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a:t>VHODNE ENOTE</a:t>
            </a:r>
          </a:p>
        </p:txBody>
      </p:sp>
      <p:sp>
        <p:nvSpPr>
          <p:cNvPr id="158723" name="Rectangle 3"/>
          <p:cNvSpPr>
            <a:spLocks noGrp="1"/>
          </p:cNvSpPr>
          <p:nvPr>
            <p:ph type="body" idx="1"/>
          </p:nvPr>
        </p:nvSpPr>
        <p:spPr/>
        <p:txBody>
          <a:bodyPr/>
          <a:lstStyle/>
          <a:p>
            <a:r>
              <a:rPr lang="sl-SI" altLang="en-US" b="1"/>
              <a:t>ČITALEC KARTIC (spominskih)</a:t>
            </a:r>
          </a:p>
          <a:p>
            <a:endParaRPr lang="sl-SI" altLang="en-US" b="1"/>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pPr>
              <a:buFont typeface="Wingdings 2" panose="05020102010507070707" pitchFamily="18" charset="2"/>
              <a:buNone/>
            </a:pPr>
            <a:r>
              <a:rPr lang="sl-SI" altLang="en-US" b="1">
                <a:latin typeface="Arial" panose="020B0604020202020204" pitchFamily="34" charset="0"/>
              </a:rPr>
              <a:t>	</a:t>
            </a:r>
            <a:r>
              <a:rPr lang="sl-SI" altLang="en-US"/>
              <a:t>S pomočjo optičnega čitalca lahko neposredno vnašamo podatke v tiskani obliki (fotografije, tekst,...)</a:t>
            </a:r>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191</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r>
              <a:rPr lang="sl-SI" altLang="en-US" b="1"/>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192</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a:t>Optični bralnik (scanner)</a:t>
            </a:r>
          </a:p>
          <a:p>
            <a:endParaRPr lang="sl-SI" altLang="en-US" b="1"/>
          </a:p>
          <a:p>
            <a:r>
              <a:rPr lang="sl-SI" altLang="en-US" b="1"/>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193</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a:t>IZHODNE ENOTE</a:t>
            </a:r>
          </a:p>
        </p:txBody>
      </p:sp>
      <p:sp>
        <p:nvSpPr>
          <p:cNvPr id="162819" name="Rectangle 3"/>
          <p:cNvSpPr>
            <a:spLocks noGrp="1"/>
          </p:cNvSpPr>
          <p:nvPr>
            <p:ph type="body" idx="1"/>
          </p:nvPr>
        </p:nvSpPr>
        <p:spPr/>
        <p:txBody>
          <a:bodyPr/>
          <a:lstStyle/>
          <a:p>
            <a:r>
              <a:rPr lang="sl-SI" altLang="en-US"/>
              <a:t>IZHODNE ENOTE so naprave, ki omogočajo prikaz podatkov iz računalnika.</a:t>
            </a:r>
          </a:p>
          <a:p>
            <a:endParaRPr lang="sl-SI" altLang="en-US"/>
          </a:p>
          <a:p>
            <a:r>
              <a:rPr lang="sl-SI" altLang="en-US"/>
              <a:t>Monitor</a:t>
            </a:r>
          </a:p>
          <a:p>
            <a:r>
              <a:rPr lang="sl-SI" altLang="en-US"/>
              <a:t>Tiskalnik</a:t>
            </a:r>
          </a:p>
          <a:p>
            <a:r>
              <a:rPr lang="sl-SI" altLang="en-US"/>
              <a:t>Risalniki</a:t>
            </a:r>
          </a:p>
          <a:p>
            <a:r>
              <a:rPr lang="sl-SI" altLang="en-US"/>
              <a:t>Zvočniki</a:t>
            </a:r>
          </a:p>
          <a:p>
            <a:r>
              <a:rPr lang="sl-SI" altLang="en-US"/>
              <a:t>….</a:t>
            </a:r>
          </a:p>
          <a:p>
            <a:pPr>
              <a:buFont typeface="Wingdings 2" panose="05020102010507070707" pitchFamily="18" charset="2"/>
              <a:buNone/>
            </a:pPr>
            <a:endParaRPr lang="sl-SI" altLang="en-US"/>
          </a:p>
          <a:p>
            <a:endParaRPr lang="sl-SI" altLang="en-US"/>
          </a:p>
          <a:p>
            <a:endParaRPr lang="sl-SI" altLang="en-US"/>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a:t>MONITOR</a:t>
            </a:r>
          </a:p>
          <a:p>
            <a:r>
              <a:rPr lang="sl-SI" altLang="en-US"/>
              <a:t>je naprava namenjena prikazovanju podatkov iz računalnika</a:t>
            </a:r>
          </a:p>
          <a:p>
            <a:pPr lvl="1"/>
            <a:r>
              <a:rPr lang="sl-SI" altLang="en-US"/>
              <a:t>VRSTE MONITORJEV:</a:t>
            </a:r>
          </a:p>
          <a:p>
            <a:pPr lvl="2"/>
            <a:r>
              <a:rPr lang="sl-SI" altLang="en-US"/>
              <a:t>Monitor s katodno cevjo – CRT </a:t>
            </a:r>
          </a:p>
          <a:p>
            <a:pPr lvl="2"/>
            <a:r>
              <a:rPr lang="sl-SI" altLang="en-US"/>
              <a:t>Monitor s tekočimi kristali – LCD – </a:t>
            </a:r>
            <a:r>
              <a:rPr lang="sl-SI" altLang="en-US" sz="1100"/>
              <a:t>(Liquid Crystal Display)</a:t>
            </a:r>
          </a:p>
          <a:p>
            <a:endParaRPr lang="sl-SI" altLang="en-US"/>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a:t>TISKALNIK</a:t>
            </a:r>
          </a:p>
          <a:p>
            <a:r>
              <a:rPr lang="sl-SI" altLang="en-US"/>
              <a:t>je naprava,ki omogoča izpis računalniških podatkov na papir</a:t>
            </a:r>
          </a:p>
          <a:p>
            <a:endParaRPr lang="sl-SI" altLang="en-US"/>
          </a:p>
          <a:p>
            <a:r>
              <a:rPr lang="sl-SI" altLang="en-US"/>
              <a:t>VRSTE TISKALNIKOV</a:t>
            </a:r>
          </a:p>
          <a:p>
            <a:pPr lvl="1"/>
            <a:r>
              <a:rPr lang="sl-SI" altLang="en-US"/>
              <a:t>Iglični ali matrični</a:t>
            </a:r>
          </a:p>
          <a:p>
            <a:pPr lvl="1"/>
            <a:r>
              <a:rPr lang="sl-SI" altLang="en-US"/>
              <a:t>Brizgalni (InkJet)</a:t>
            </a:r>
          </a:p>
          <a:p>
            <a:pPr lvl="1"/>
            <a:r>
              <a:rPr lang="sl-SI" altLang="en-US"/>
              <a:t>Laserski</a:t>
            </a:r>
          </a:p>
          <a:p>
            <a:pPr lvl="1"/>
            <a:r>
              <a:rPr lang="sl-SI" altLang="en-US"/>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a:t>OSNOVNI POJMI </a:t>
            </a:r>
            <a:br>
              <a:rPr lang="sl-SI" dirty="0"/>
            </a:br>
            <a:r>
              <a:rPr lang="sl-SI" dirty="0"/>
              <a:t>INFORMACIJSKE TEHNOLOGIJE</a:t>
            </a:r>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a:t>RAČUNALNIŠKA PISMENOST</a:t>
            </a:r>
          </a:p>
        </p:txBody>
      </p:sp>
      <p:sp>
        <p:nvSpPr>
          <p:cNvPr id="59395" name="Ograda vsebine 2"/>
          <p:cNvSpPr>
            <a:spLocks noGrp="1"/>
          </p:cNvSpPr>
          <p:nvPr>
            <p:ph idx="1"/>
          </p:nvPr>
        </p:nvSpPr>
        <p:spPr/>
        <p:txBody>
          <a:bodyPr/>
          <a:lstStyle/>
          <a:p>
            <a:pPr eaLnBrk="1" hangingPunct="1"/>
            <a:r>
              <a:rPr lang="sl-SI" altLang="en-US"/>
              <a:t>Računalniška pismenost so:</a:t>
            </a:r>
          </a:p>
          <a:p>
            <a:pPr eaLnBrk="1" hangingPunct="1">
              <a:buFont typeface="Wingdings 2" panose="05020102010507070707" pitchFamily="18" charset="2"/>
              <a:buNone/>
            </a:pPr>
            <a:r>
              <a:rPr lang="sl-SI" altLang="en-US"/>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a:p>
          <a:p>
            <a:r>
              <a:rPr lang="sl-SI" altLang="en-US"/>
              <a:t>Tiskalna glava ima množico miniaturnih šob</a:t>
            </a:r>
          </a:p>
          <a:p>
            <a:r>
              <a:rPr lang="sl-SI" altLang="en-US"/>
              <a:t>Skozi šobe brizga črnilo na papir</a:t>
            </a:r>
          </a:p>
          <a:p>
            <a:r>
              <a:rPr lang="sl-SI" altLang="en-US"/>
              <a:t>Lahko so barvni (črna, svetlo modra, rumena, vijolična)</a:t>
            </a:r>
          </a:p>
          <a:p>
            <a:r>
              <a:rPr lang="sl-SI" altLang="en-US"/>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a:t>HITRI</a:t>
            </a:r>
          </a:p>
          <a:p>
            <a:r>
              <a:rPr lang="sl-SI" altLang="en-US"/>
              <a:t>TIHI</a:t>
            </a:r>
          </a:p>
          <a:p>
            <a:r>
              <a:rPr lang="sl-SI" altLang="en-US"/>
              <a:t>KVALITETEN IZPIS</a:t>
            </a:r>
          </a:p>
          <a:p>
            <a:r>
              <a:rPr lang="sl-SI" altLang="en-US"/>
              <a:t>ČRNO/BELI, BARVNI </a:t>
            </a:r>
          </a:p>
          <a:p>
            <a:r>
              <a:rPr lang="sl-SI" altLang="en-US"/>
              <a:t>LOČLJIVOST - je podana v pikah na inčo – 600 pik na inčo (palec)</a:t>
            </a:r>
          </a:p>
          <a:p>
            <a:r>
              <a:rPr lang="sl-SI" altLang="en-US"/>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a:latin typeface="Arial" panose="020B0604020202020204" pitchFamily="34" charset="0"/>
              </a:rPr>
              <a:t>Uporablja za tiskanje fotografij</a:t>
            </a:r>
          </a:p>
          <a:p>
            <a:r>
              <a:rPr lang="sl-SI" altLang="en-US">
                <a:latin typeface="Arial" panose="020B0604020202020204" pitchFamily="34" charset="0"/>
              </a:rPr>
              <a:t>Tiskalnik uporablja tekoča barvila, ki jih v obliki kapljic brizga na papir</a:t>
            </a:r>
          </a:p>
          <a:p>
            <a:r>
              <a:rPr lang="sl-SI" altLang="en-US">
                <a:latin typeface="Arial" panose="020B0604020202020204" pitchFamily="34" charset="0"/>
              </a:rPr>
              <a:t>Majhni</a:t>
            </a:r>
          </a:p>
          <a:p>
            <a:r>
              <a:rPr lang="sl-SI" altLang="en-US">
                <a:latin typeface="Arial" panose="020B0604020202020204" pitchFamily="34" charset="0"/>
              </a:rPr>
              <a:t>Namenjeni le tiskanju fotografij</a:t>
            </a:r>
          </a:p>
          <a:p>
            <a:endParaRPr lang="sl-SI" altLang="en-US">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a:latin typeface="Arial" panose="020B0604020202020204" pitchFamily="34" charset="0"/>
              </a:rPr>
              <a:t>Veliki formati izpisov</a:t>
            </a:r>
          </a:p>
          <a:p>
            <a:r>
              <a:rPr lang="sl-SI" altLang="en-US">
                <a:latin typeface="Arial" panose="020B0604020202020204" pitchFamily="34" charset="0"/>
              </a:rPr>
              <a:t>Barvni</a:t>
            </a:r>
          </a:p>
          <a:p>
            <a:r>
              <a:rPr lang="sl-SI" altLang="en-US">
                <a:latin typeface="Arial" panose="020B0604020202020204" pitchFamily="34" charset="0"/>
              </a:rPr>
              <a:t>Za tiskanje plakatov</a:t>
            </a:r>
          </a:p>
          <a:p>
            <a:r>
              <a:rPr lang="sl-SI" altLang="en-US">
                <a:latin typeface="Arial" panose="020B0604020202020204" pitchFamily="34" charset="0"/>
              </a:rPr>
              <a:t>Tiskanje načrtov</a:t>
            </a:r>
          </a:p>
          <a:p>
            <a:endParaRPr lang="sl-SI" altLang="en-US">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p:txBody>
          <a:bodyPr/>
          <a:lstStyle/>
          <a:p>
            <a:r>
              <a:rPr lang="sl-SI" dirty="0"/>
              <a:t>Procesor je najpomembnejša komponenta v računalniškem sistemu. </a:t>
            </a:r>
          </a:p>
          <a:p>
            <a:r>
              <a:rPr lang="sl-SI" dirty="0"/>
              <a:t>Prvi mikroprocesor je razvilo 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a:latin typeface="Arial" panose="020B0604020202020204" pitchFamily="34" charset="0"/>
              </a:rPr>
              <a:t>Centralna procesna enota  (CPE) je upravni center računalnika</a:t>
            </a:r>
          </a:p>
          <a:p>
            <a:pPr>
              <a:lnSpc>
                <a:spcPct val="90000"/>
              </a:lnSpc>
            </a:pPr>
            <a:endParaRPr lang="sl-SI" altLang="en-US" dirty="0">
              <a:latin typeface="Arial" panose="020B0604020202020204" pitchFamily="34" charset="0"/>
            </a:endParaRPr>
          </a:p>
          <a:p>
            <a:pPr>
              <a:lnSpc>
                <a:spcPct val="90000"/>
              </a:lnSpc>
            </a:pPr>
            <a:r>
              <a:rPr lang="sl-SI" altLang="en-US" dirty="0">
                <a:latin typeface="Arial" panose="020B0604020202020204" pitchFamily="34" charset="0"/>
              </a:rPr>
              <a:t>V CPU se:</a:t>
            </a:r>
          </a:p>
          <a:p>
            <a:pPr lvl="1">
              <a:lnSpc>
                <a:spcPct val="90000"/>
              </a:lnSpc>
            </a:pPr>
            <a:r>
              <a:rPr lang="sl-SI" altLang="en-US" dirty="0">
                <a:latin typeface="Arial" panose="020B0604020202020204" pitchFamily="34" charset="0"/>
              </a:rPr>
              <a:t> upravlja in nadzira delovanje računalnika</a:t>
            </a:r>
          </a:p>
          <a:p>
            <a:pPr lvl="1">
              <a:lnSpc>
                <a:spcPct val="90000"/>
              </a:lnSpc>
            </a:pPr>
            <a:r>
              <a:rPr lang="sl-SI" altLang="en-US" dirty="0">
                <a:latin typeface="Arial" panose="020B0604020202020204" pitchFamily="34" charset="0"/>
              </a:rPr>
              <a:t>izvršujejo matematične in logične operacije</a:t>
            </a:r>
          </a:p>
          <a:p>
            <a:pPr lvl="1">
              <a:lnSpc>
                <a:spcPct val="90000"/>
              </a:lnSpc>
            </a:pPr>
            <a:endParaRPr lang="sl-SI" altLang="en-US" dirty="0">
              <a:latin typeface="Arial" panose="020B0604020202020204" pitchFamily="34" charset="0"/>
            </a:endParaRPr>
          </a:p>
          <a:p>
            <a:pPr lvl="1">
              <a:lnSpc>
                <a:spcPct val="90000"/>
              </a:lnSpc>
            </a:pPr>
            <a:r>
              <a:rPr lang="sl-SI" altLang="en-US" dirty="0">
                <a:latin typeface="Arial" panose="020B0604020202020204" pitchFamily="34" charset="0"/>
              </a:rPr>
              <a:t>SESTAVA:</a:t>
            </a:r>
          </a:p>
          <a:p>
            <a:pPr lvl="2">
              <a:lnSpc>
                <a:spcPct val="90000"/>
              </a:lnSpc>
            </a:pPr>
            <a:r>
              <a:rPr lang="sl-SI" altLang="en-US" dirty="0">
                <a:latin typeface="Arial" panose="020B0604020202020204" pitchFamily="34" charset="0"/>
              </a:rPr>
              <a:t>Aritmetično-logična enota</a:t>
            </a:r>
          </a:p>
          <a:p>
            <a:pPr lvl="2">
              <a:lnSpc>
                <a:spcPct val="90000"/>
              </a:lnSpc>
            </a:pPr>
            <a:r>
              <a:rPr lang="sl-SI" altLang="en-US" dirty="0">
                <a:latin typeface="Arial" panose="020B0604020202020204" pitchFamily="34" charset="0"/>
              </a:rPr>
              <a:t>Krmilna enota</a:t>
            </a:r>
          </a:p>
          <a:p>
            <a:pPr lvl="2">
              <a:lnSpc>
                <a:spcPct val="90000"/>
              </a:lnSpc>
            </a:pPr>
            <a:r>
              <a:rPr lang="sl-SI" altLang="en-US" dirty="0">
                <a:latin typeface="Arial" panose="020B0604020202020204" pitchFamily="34" charset="0"/>
              </a:rPr>
              <a:t>registri</a:t>
            </a:r>
          </a:p>
          <a:p>
            <a:pPr lvl="1">
              <a:lnSpc>
                <a:spcPct val="90000"/>
              </a:lnSpc>
            </a:pPr>
            <a:endParaRPr lang="sl-SI" altLang="en-US" dirty="0">
              <a:latin typeface="Arial" panose="020B0604020202020204" pitchFamily="34" charset="0"/>
            </a:endParaRPr>
          </a:p>
          <a:p>
            <a:pPr>
              <a:lnSpc>
                <a:spcPct val="90000"/>
              </a:lnSpc>
            </a:pPr>
            <a:endParaRPr lang="sl-SI" altLang="en-US" dirty="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navodilih programske kode. </a:t>
            </a:r>
          </a:p>
          <a:p>
            <a:r>
              <a:rPr lang="sl-SI" altLang="en-US" dirty="0"/>
              <a:t>Bere ukaz za ukazom iz programa, zapisanega v strojni obliki, jih dekodira in preko množice krmilnih signalov krmili njihovo izvajanje. </a:t>
            </a:r>
          </a:p>
          <a:p>
            <a:r>
              <a:rPr lang="sl-SI" altLang="en-US" b="1" dirty="0"/>
              <a:t>aritmetično logična enota</a:t>
            </a:r>
            <a:r>
              <a:rPr lang="sl-SI" altLang="en-US" dirty="0"/>
              <a:t> skrbi za izvajanje operacij nad podatki, ki jih obdeluje program. Ta je sposobna opraviti različne matematične in logične operacije nad podatki.</a:t>
            </a:r>
          </a:p>
          <a:p>
            <a:r>
              <a:rPr lang="sl-SI" altLang="en-US" b="1" dirty="0"/>
              <a:t>Registri</a:t>
            </a:r>
            <a:r>
              <a:rPr lang="sl-SI" altLang="en-US" dirty="0"/>
              <a:t> služijo za začasno hranjenje in obdelavo podatkov in njihovih naslovov. Izvedeni so kot zelo hitre pomnilne celice. Določeni registri so programerjem dostopni, določeni so namenjeni 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a:t>Procesorji so narejeni iz silicija, ovoji pa so se skozi zgodovino zelo spreminjali (keramika, aluminij).</a:t>
            </a:r>
          </a:p>
          <a:p>
            <a:r>
              <a:rPr lang="sl-SI" dirty="0"/>
              <a:t>Procesorji se načeloma delijo po:</a:t>
            </a:r>
          </a:p>
          <a:p>
            <a:pPr lvl="1"/>
            <a:r>
              <a:rPr lang="sl-SI" dirty="0"/>
              <a:t>številu tranzistorjev (</a:t>
            </a:r>
            <a:r>
              <a:rPr lang="sl-SI" dirty="0" err="1"/>
              <a:t>transistor</a:t>
            </a:r>
            <a:r>
              <a:rPr lang="sl-SI" dirty="0"/>
              <a:t>), </a:t>
            </a:r>
          </a:p>
          <a:p>
            <a:pPr lvl="1"/>
            <a:r>
              <a:rPr lang="sl-SI" dirty="0"/>
              <a:t>jeder (</a:t>
            </a:r>
            <a:r>
              <a:rPr lang="sl-SI" dirty="0" err="1"/>
              <a:t>core</a:t>
            </a:r>
            <a:r>
              <a:rPr lang="sl-SI" dirty="0"/>
              <a:t>), </a:t>
            </a:r>
          </a:p>
          <a:p>
            <a:pPr lvl="1"/>
            <a:r>
              <a:rPr lang="sl-SI" dirty="0"/>
              <a:t>niti (</a:t>
            </a:r>
            <a:r>
              <a:rPr lang="sl-SI" dirty="0" err="1"/>
              <a:t>thread</a:t>
            </a:r>
            <a:r>
              <a:rPr lang="sl-SI" dirty="0"/>
              <a:t>), </a:t>
            </a:r>
          </a:p>
          <a:p>
            <a:pPr lvl="1"/>
            <a:r>
              <a:rPr lang="sl-SI" dirty="0"/>
              <a:t>podnožju (</a:t>
            </a:r>
            <a:r>
              <a:rPr lang="sl-SI" dirty="0" err="1"/>
              <a:t>socket</a:t>
            </a:r>
            <a:r>
              <a:rPr lang="sl-SI" dirty="0"/>
              <a:t>) in </a:t>
            </a:r>
          </a:p>
          <a:p>
            <a:pPr lvl="1"/>
            <a:r>
              <a:rPr lang="sl-SI" dirty="0"/>
              <a:t>velikosti pomnilnika. </a:t>
            </a:r>
          </a:p>
          <a:p>
            <a:r>
              <a:rPr lang="sl-SI" dirty="0"/>
              <a:t>Jedro je računski del procesorja, narejen iz silicija. </a:t>
            </a:r>
          </a:p>
          <a:p>
            <a:r>
              <a:rPr lang="sl-SI" dirty="0"/>
              <a:t>Nit je proces, ki ga procesor opravlja, če je procesor večniten, to pomeni da lahko opravlja več procesov naenkrat in je s tem hitrejši. Na primer, če je procesor 2 niten, bi moral v teoriji biti 1-krat hitrejši. </a:t>
            </a:r>
          </a:p>
          <a:p>
            <a:r>
              <a:rPr lang="sl-SI" dirty="0"/>
              <a:t>Pomnilnik 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Več jedrni procesor</a:t>
            </a:r>
            <a:endParaRPr lang="en-US" dirty="0"/>
          </a:p>
        </p:txBody>
      </p:sp>
      <p:sp>
        <p:nvSpPr>
          <p:cNvPr id="3" name="Označba mesta vsebine 2"/>
          <p:cNvSpPr>
            <a:spLocks noGrp="1"/>
          </p:cNvSpPr>
          <p:nvPr>
            <p:ph idx="1"/>
          </p:nvPr>
        </p:nvSpPr>
        <p:spPr/>
        <p:txBody>
          <a:bodyPr>
            <a:normAutofit/>
          </a:bodyPr>
          <a:lstStyle/>
          <a:p>
            <a:r>
              <a:rPr lang="sl-SI" dirty="0"/>
              <a:t>Več jedrne procesorje so razvili, da je možno opravljati več opravil (niti) naenkrat, kar omogoča pravo paralelno procesiranje. </a:t>
            </a:r>
          </a:p>
          <a:p>
            <a:r>
              <a:rPr lang="sl-SI" dirty="0"/>
              <a:t>Problem delovanja procesorja, kako posamezna opravila čimbolj učinkovito razdeliti na paralelne procese, da bo celoten sistem veliko hitrejši, kot pri uporabi </a:t>
            </a:r>
            <a:r>
              <a:rPr lang="sl-SI" dirty="0" err="1"/>
              <a:t>enojedrnega</a:t>
            </a:r>
            <a:r>
              <a:rPr lang="sl-SI" dirty="0"/>
              <a:t> procesorja.</a:t>
            </a:r>
          </a:p>
          <a:p>
            <a:endParaRPr lang="sl-SI" dirty="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a:t>Takt delovanja je najbolj očiten podatek ob izbiri procesorja</a:t>
            </a:r>
          </a:p>
          <a:p>
            <a:r>
              <a:rPr lang="sl-SI" dirty="0"/>
              <a:t>Vrednost, ki pove, s kakšno frekvenco niha urni signal procesorja.</a:t>
            </a:r>
          </a:p>
          <a:p>
            <a:r>
              <a:rPr lang="sl-SI" dirty="0"/>
              <a:t>Takt je eden poglavitnih pokazateljev zmogljivosti procesorja in pri procesorjih z enakim jedrom večji takt delovanja pomeni tudi večjo zmogljivost.</a:t>
            </a:r>
          </a:p>
          <a:p>
            <a:r>
              <a:rPr lang="sl-SI" dirty="0"/>
              <a:t>Pri frekvenci delovanja procesorjev poznamo notranji takt in zunanji takt delovanja.</a:t>
            </a:r>
          </a:p>
          <a:p>
            <a:r>
              <a:rPr lang="sl-SI" dirty="0"/>
              <a:t>Najbolj pogosti procesorji delujejo z notranjim taktom od 2 do 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Zmogljivost 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a:t>INTEL CORE i7</a:t>
            </a:r>
          </a:p>
          <a:p>
            <a:pPr fontAlgn="base"/>
            <a:endParaRPr lang="sl-SI" sz="1900" dirty="0"/>
          </a:p>
          <a:p>
            <a:pPr lvl="1" fontAlgn="base"/>
            <a:r>
              <a:rPr lang="en-US" sz="1600" dirty="0" err="1"/>
              <a:t>podnožje</a:t>
            </a:r>
            <a:r>
              <a:rPr lang="en-US" sz="1600" dirty="0"/>
              <a:t>: LGA2011-v3 </a:t>
            </a:r>
            <a:endParaRPr lang="sl-SI" sz="1600" dirty="0"/>
          </a:p>
          <a:p>
            <a:pPr lvl="1" fontAlgn="base"/>
            <a:r>
              <a:rPr lang="en-US" sz="1600" dirty="0" err="1"/>
              <a:t>takt</a:t>
            </a:r>
            <a:r>
              <a:rPr lang="en-US" sz="1600" dirty="0"/>
              <a:t> </a:t>
            </a:r>
            <a:r>
              <a:rPr lang="en-US" sz="1600" dirty="0" err="1"/>
              <a:t>procesorja</a:t>
            </a:r>
            <a:r>
              <a:rPr lang="en-US" sz="1600" dirty="0"/>
              <a:t>: 3.5 GHz, </a:t>
            </a:r>
            <a:endParaRPr lang="sl-SI" sz="1600" dirty="0"/>
          </a:p>
          <a:p>
            <a:pPr lvl="1" fontAlgn="base"/>
            <a:r>
              <a:rPr lang="sl-SI" sz="1600" dirty="0"/>
              <a:t>š</a:t>
            </a:r>
            <a:r>
              <a:rPr lang="en-US" sz="1600" dirty="0"/>
              <a:t>t. </a:t>
            </a:r>
            <a:r>
              <a:rPr lang="en-US" sz="1600" dirty="0" err="1"/>
              <a:t>jeder</a:t>
            </a:r>
            <a:r>
              <a:rPr lang="en-US" sz="1600" dirty="0"/>
              <a:t>/</a:t>
            </a:r>
            <a:r>
              <a:rPr lang="en-US" sz="1600" dirty="0" err="1"/>
              <a:t>niti</a:t>
            </a:r>
            <a:r>
              <a:rPr lang="en-US" sz="1600" dirty="0"/>
              <a:t>: 6/12 </a:t>
            </a:r>
            <a:endParaRPr lang="sl-SI" sz="1600" dirty="0"/>
          </a:p>
          <a:p>
            <a:pPr lvl="1" fontAlgn="base"/>
            <a:r>
              <a:rPr lang="en-US" sz="1600" dirty="0" err="1"/>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a:p>
          <a:p>
            <a:pPr lvl="1" fontAlgn="base"/>
            <a:r>
              <a:rPr lang="en-US" sz="1600" dirty="0" err="1"/>
              <a:t>poraba</a:t>
            </a:r>
            <a:r>
              <a:rPr lang="en-US" sz="1600" dirty="0"/>
              <a:t>: max. 140 W </a:t>
            </a:r>
            <a:endParaRPr lang="sl-SI" sz="1600" dirty="0"/>
          </a:p>
          <a:p>
            <a:pPr lvl="1" fontAlgn="base"/>
            <a:r>
              <a:rPr lang="en-US" sz="1600" dirty="0" err="1"/>
              <a:t>vgrajene</a:t>
            </a:r>
            <a:r>
              <a:rPr lang="en-US" sz="1600" dirty="0"/>
              <a:t> </a:t>
            </a:r>
            <a:r>
              <a:rPr lang="en-US" sz="1600" dirty="0" err="1"/>
              <a:t>tehnologije</a:t>
            </a:r>
            <a:r>
              <a:rPr lang="en-US" sz="1600" dirty="0"/>
              <a:t>: Intel Turbo Boost, </a:t>
            </a:r>
            <a:endParaRPr lang="sl-SI" sz="1600" dirty="0"/>
          </a:p>
          <a:p>
            <a:pPr lvl="1" fontAlgn="base"/>
            <a:r>
              <a:rPr lang="en-US" sz="1600" dirty="0"/>
              <a:t>Intel Hyper-Threading, </a:t>
            </a:r>
            <a:endParaRPr lang="sl-SI" sz="1600" dirty="0"/>
          </a:p>
          <a:p>
            <a:pPr lvl="1" fontAlgn="base"/>
            <a:r>
              <a:rPr lang="en-US" sz="1600" dirty="0" err="1"/>
              <a:t>zahteva</a:t>
            </a:r>
            <a:r>
              <a:rPr lang="en-US" sz="1600" dirty="0"/>
              <a:t> </a:t>
            </a:r>
            <a:r>
              <a:rPr lang="en-US" sz="1600" dirty="0" err="1"/>
              <a:t>uporabo</a:t>
            </a:r>
            <a:r>
              <a:rPr lang="en-US" sz="1600" dirty="0"/>
              <a:t> DDR4 </a:t>
            </a:r>
            <a:endParaRPr lang="sl-SI" sz="1600" dirty="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a:t>Na hitrost delovanja zelo vpliva tudi 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a:t>Ce predpomnilnika ne bi bilo, mora procesor čakati na podatke iz pomnilnika.</a:t>
            </a:r>
          </a:p>
          <a:p>
            <a:r>
              <a:rPr lang="pl-PL" dirty="0"/>
              <a:t>Večji predpomnilnik navadno pomeni manj dostopov do glavnega pomnilnika. </a:t>
            </a:r>
          </a:p>
          <a:p>
            <a:r>
              <a:rPr lang="pl-PL" dirty="0"/>
              <a:t>Tipično 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a:t>Povezava med procesorjem in pomnilnikom je ozko grlo računalnikov, tako da je zelo pomembno, da je prenos podatkov po pomnilniškem vodilu cim hitrejši. </a:t>
            </a:r>
          </a:p>
          <a:p>
            <a:r>
              <a:rPr lang="sl-SI" dirty="0"/>
              <a:t>L1 predpomnilnik 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a:t>L2 predpomnilnik je precej večji, velikosti od 1 MB do 8 MB. </a:t>
            </a:r>
          </a:p>
          <a:p>
            <a:r>
              <a:rPr lang="sl-SI" dirty="0"/>
              <a:t>Namen L2 predpomnilnika je, da neprestano bere podatke iz </a:t>
            </a:r>
            <a:r>
              <a:rPr lang="sl-SI" dirty="0" err="1"/>
              <a:t>RAMa</a:t>
            </a:r>
            <a:r>
              <a:rPr lang="sl-SI" dirty="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a:t>Procesor</a:t>
            </a:r>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err="1"/>
              <a:t>motherboard</a:t>
            </a:r>
            <a:r>
              <a:rPr lang="sl-SI" dirty="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a:t>Matična plošča (angleško </a:t>
            </a:r>
            <a:r>
              <a:rPr lang="sl-SI" dirty="0" err="1"/>
              <a:t>motherboard</a:t>
            </a:r>
            <a:r>
              <a:rPr lang="sl-SI" dirty="0"/>
              <a:t>) je osnovno tiskano vezje v osebnem računalniku.</a:t>
            </a:r>
          </a:p>
          <a:p>
            <a:r>
              <a:rPr lang="sl-SI" dirty="0"/>
              <a:t>Na matično ploščo se vstavijo oziroma se priključijo vse ostale komponente:</a:t>
            </a:r>
          </a:p>
          <a:p>
            <a:pPr lvl="1"/>
            <a:r>
              <a:rPr lang="sl-SI" dirty="0"/>
              <a:t>procesor, </a:t>
            </a:r>
          </a:p>
          <a:p>
            <a:pPr lvl="1"/>
            <a:r>
              <a:rPr lang="sl-SI" dirty="0"/>
              <a:t>bralno pisalni pomnilnik (RAM), </a:t>
            </a:r>
          </a:p>
          <a:p>
            <a:pPr lvl="1"/>
            <a:r>
              <a:rPr lang="sl-SI" dirty="0"/>
              <a:t>razširitvene kartice (npr.: grafična) </a:t>
            </a:r>
          </a:p>
          <a:p>
            <a:pPr lvl="1"/>
            <a:r>
              <a:rPr lang="sl-SI" dirty="0"/>
              <a:t>zunanji pomnilnik.</a:t>
            </a:r>
          </a:p>
          <a:p>
            <a:r>
              <a:rPr lang="sl-SI" dirty="0"/>
              <a:t>Matična 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a:t>POMNILNIK</a:t>
            </a:r>
          </a:p>
        </p:txBody>
      </p:sp>
      <p:sp>
        <p:nvSpPr>
          <p:cNvPr id="179203" name="Rectangle 3"/>
          <p:cNvSpPr>
            <a:spLocks noGrp="1"/>
          </p:cNvSpPr>
          <p:nvPr>
            <p:ph type="body" idx="1"/>
          </p:nvPr>
        </p:nvSpPr>
        <p:spPr/>
        <p:txBody>
          <a:bodyPr/>
          <a:lstStyle/>
          <a:p>
            <a:pPr lvl="1"/>
            <a:r>
              <a:rPr lang="sl-SI" altLang="en-US"/>
              <a:t>NOTRANJI</a:t>
            </a:r>
          </a:p>
          <a:p>
            <a:pPr lvl="2"/>
            <a:r>
              <a:rPr lang="sl-SI" altLang="en-US"/>
              <a:t>RAM, ROM </a:t>
            </a:r>
          </a:p>
          <a:p>
            <a:pPr lvl="2"/>
            <a:endParaRPr lang="sl-SI" altLang="en-US"/>
          </a:p>
          <a:p>
            <a:pPr lvl="1"/>
            <a:r>
              <a:rPr lang="sl-SI" altLang="en-US"/>
              <a:t>ZUNANJI </a:t>
            </a:r>
          </a:p>
          <a:p>
            <a:pPr lvl="2"/>
            <a:r>
              <a:rPr lang="sl-SI" altLang="en-US"/>
              <a:t>Disk, disketa, zgoščenka, USB ključ</a:t>
            </a:r>
          </a:p>
          <a:p>
            <a:pPr lvl="1">
              <a:buFont typeface="Wingdings 2" panose="05020102010507070707" pitchFamily="18" charset="2"/>
              <a:buNone/>
            </a:pPr>
            <a:endParaRPr lang="sl-SI" altLang="en-US"/>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a:t>Pomnilnik je prostor, kjer procesor začasno shranjuje podatke in delujoče (aktivne) programe.</a:t>
            </a:r>
          </a:p>
          <a:p>
            <a:pPr>
              <a:lnSpc>
                <a:spcPct val="80000"/>
              </a:lnSpc>
            </a:pPr>
            <a:r>
              <a:rPr lang="sl-SI" altLang="en-US" sz="2000" dirty="0"/>
              <a:t>Prostor je začasen zato, ker ohranja podatke le dokler je priključeno na električno napajanje.</a:t>
            </a:r>
          </a:p>
          <a:p>
            <a:pPr>
              <a:lnSpc>
                <a:spcPct val="80000"/>
              </a:lnSpc>
            </a:pPr>
            <a:r>
              <a:rPr lang="sl-SI" altLang="en-US" sz="2000" dirty="0"/>
              <a:t>Preden ugasnemo računalnik, moramo podatke shraniti na medij za dolgoročnejše shranjevanje (</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en-US" sz="1800" dirty="0"/>
              <a:t>od 5 ns do</a:t>
            </a:r>
            <a:r>
              <a:rPr lang="sl-SI" sz="1800" dirty="0"/>
              <a:t> </a:t>
            </a:r>
            <a:r>
              <a:rPr lang="en-US" sz="1800" dirty="0"/>
              <a:t>100 ns</a:t>
            </a:r>
            <a:r>
              <a:rPr lang="sl-SI" sz="1800" dirty="0"/>
              <a:t>)</a:t>
            </a:r>
            <a:endParaRPr lang="sl-SI" altLang="en-US" sz="1800" dirty="0"/>
          </a:p>
          <a:p>
            <a:pPr lvl="1">
              <a:lnSpc>
                <a:spcPct val="80000"/>
              </a:lnSpc>
            </a:pPr>
            <a:endParaRPr lang="sl-SI" altLang="en-US" sz="1800" dirty="0"/>
          </a:p>
          <a:p>
            <a:pPr lvl="1">
              <a:lnSpc>
                <a:spcPct val="80000"/>
              </a:lnSpc>
            </a:pPr>
            <a:r>
              <a:rPr lang="sl-SI" altLang="en-US" sz="1800" dirty="0"/>
              <a:t>Vsi 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a:t>RAM = (</a:t>
            </a:r>
            <a:r>
              <a:rPr lang="sl-SI" dirty="0" err="1"/>
              <a:t>Random</a:t>
            </a:r>
            <a:r>
              <a:rPr lang="sl-SI" dirty="0"/>
              <a:t> Access </a:t>
            </a:r>
            <a:r>
              <a:rPr lang="sl-SI" dirty="0" err="1"/>
              <a:t>Memory</a:t>
            </a:r>
            <a:r>
              <a:rPr lang="sl-SI" dirty="0"/>
              <a:t>),</a:t>
            </a:r>
          </a:p>
          <a:p>
            <a:r>
              <a:rPr lang="sl-SI" dirty="0"/>
              <a:t>Je nepogrešljiv del strojne opreme računalnika </a:t>
            </a:r>
          </a:p>
          <a:p>
            <a:r>
              <a:rPr lang="sl-SI" dirty="0"/>
              <a:t>Računalnik v RAM podatke zapisuje in jih beremo iz njega. </a:t>
            </a:r>
          </a:p>
          <a:p>
            <a:r>
              <a:rPr lang="sl-SI" dirty="0"/>
              <a:t>Lahko ga imenujemo tudi delovni pomnilnik. </a:t>
            </a:r>
          </a:p>
          <a:p>
            <a:r>
              <a:rPr lang="sl-SI" dirty="0"/>
              <a:t>Uporablja se v vseh računalnikih in tudi drugih digitalnih napravah.</a:t>
            </a:r>
          </a:p>
          <a:p>
            <a:r>
              <a:rPr lang="sl-SI" dirty="0"/>
              <a:t>Ločimo dve vrsti RAM pomnilnikov: </a:t>
            </a:r>
          </a:p>
          <a:p>
            <a:pPr lvl="1"/>
            <a:r>
              <a:rPr lang="sl-SI" dirty="0"/>
              <a:t>dinamični RAM (DRAM)</a:t>
            </a:r>
          </a:p>
          <a:p>
            <a:pPr lvl="1"/>
            <a:r>
              <a:rPr lang="sl-SI" dirty="0"/>
              <a:t>statični RAM (SRAM)</a:t>
            </a:r>
          </a:p>
          <a:p>
            <a:r>
              <a:rPr lang="sl-SI" dirty="0"/>
              <a:t>Glavni značilnosti pomnilnika sta kapaciteta (velikost), ki jo merimo v bajtih, ter čas dostopa do podatkov, ki je velikostnega razreda nekaj nanosekund.</a:t>
            </a:r>
          </a:p>
          <a:p>
            <a:r>
              <a:rPr lang="sl-SI" dirty="0"/>
              <a:t>Lastnosti: </a:t>
            </a:r>
          </a:p>
          <a:p>
            <a:pPr lvl="1"/>
            <a:r>
              <a:rPr lang="sl-SI" dirty="0"/>
              <a:t>branje in pisanje je enako hitro </a:t>
            </a:r>
          </a:p>
          <a:p>
            <a:pPr lvl="1"/>
            <a:r>
              <a:rPr lang="sl-SI" dirty="0"/>
              <a:t>ob izklopu pozabijo </a:t>
            </a:r>
          </a:p>
          <a:p>
            <a:pPr lvl="1"/>
            <a:r>
              <a:rPr lang="sl-SI" dirty="0"/>
              <a:t>uporabljajo 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 </a:t>
            </a:r>
            <a:br>
              <a:rPr lang="sl-SI" dirty="0"/>
            </a:b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a:t>Naloga bralno-pisalnega pomnilnika je: </a:t>
            </a:r>
          </a:p>
          <a:p>
            <a:pPr>
              <a:buFontTx/>
              <a:buChar char="-"/>
            </a:pPr>
            <a:r>
              <a:rPr lang="sl-SI" dirty="0"/>
              <a:t>pomnjenje programov, ki se izvajajo,</a:t>
            </a:r>
          </a:p>
          <a:p>
            <a:pPr>
              <a:buFontTx/>
              <a:buChar char="-"/>
            </a:pPr>
            <a:r>
              <a:rPr lang="sl-SI" dirty="0"/>
              <a:t>shranjevanje delovnih podatkov in rezultatov.</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Dinamični RAM (DRAM)</a:t>
            </a:r>
            <a:endParaRPr lang="en-US" dirty="0"/>
          </a:p>
        </p:txBody>
      </p:sp>
      <p:sp>
        <p:nvSpPr>
          <p:cNvPr id="3" name="Označba mesta vsebine 2"/>
          <p:cNvSpPr>
            <a:spLocks noGrp="1"/>
          </p:cNvSpPr>
          <p:nvPr>
            <p:ph idx="1"/>
          </p:nvPr>
        </p:nvSpPr>
        <p:spPr/>
        <p:txBody>
          <a:bodyPr>
            <a:normAutofit/>
          </a:bodyPr>
          <a:lstStyle/>
          <a:p>
            <a:r>
              <a:rPr lang="sl-SI" dirty="0"/>
              <a:t>DRAM uporabljamo kot glavni pomnilnik v računalnikih</a:t>
            </a:r>
          </a:p>
          <a:p>
            <a:r>
              <a:rPr lang="sl-SI" dirty="0"/>
              <a:t>Poceni in visoke gostote zapisa podatkov (bitov)</a:t>
            </a:r>
          </a:p>
          <a:p>
            <a:r>
              <a:rPr lang="sl-SI" dirty="0"/>
              <a:t>Zaradi tehnologije delovanja potrebuje signal, ki nekaj tisočkrat na sekundo osveži vsebino pomnilnika (vsakih 15 ms). </a:t>
            </a:r>
          </a:p>
          <a:p>
            <a:r>
              <a:rPr lang="sl-SI" dirty="0"/>
              <a:t>Primer različnih tipov: </a:t>
            </a:r>
            <a:r>
              <a:rPr lang="it-IT" dirty="0"/>
              <a:t>DDR, DDR2 in DDR3</a:t>
            </a:r>
            <a:r>
              <a:rPr lang="sl-SI" dirty="0"/>
              <a:t>.</a:t>
            </a:r>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Statični RAM (SRAM)</a:t>
            </a:r>
            <a:endParaRPr lang="en-US" dirty="0"/>
          </a:p>
        </p:txBody>
      </p:sp>
      <p:sp>
        <p:nvSpPr>
          <p:cNvPr id="3" name="Označba mesta vsebine 2"/>
          <p:cNvSpPr>
            <a:spLocks noGrp="1"/>
          </p:cNvSpPr>
          <p:nvPr>
            <p:ph idx="1"/>
          </p:nvPr>
        </p:nvSpPr>
        <p:spPr/>
        <p:txBody>
          <a:bodyPr>
            <a:normAutofit/>
          </a:bodyPr>
          <a:lstStyle/>
          <a:p>
            <a:r>
              <a:rPr lang="sl-SI" dirty="0"/>
              <a:t>Statični RAM (SRAM) ne potrebuje osveževanja, </a:t>
            </a:r>
          </a:p>
          <a:p>
            <a:r>
              <a:rPr lang="sl-SI" dirty="0"/>
              <a:t>Omogoča hitrejši dostop do podatkov kot DRAM</a:t>
            </a:r>
          </a:p>
          <a:p>
            <a:r>
              <a:rPr lang="sl-SI" dirty="0"/>
              <a:t>Je dražji (okoli 30-krat dražji od DRAM), </a:t>
            </a:r>
          </a:p>
          <a:p>
            <a:r>
              <a:rPr lang="sl-SI" dirty="0"/>
              <a:t>Potrebuje več </a:t>
            </a:r>
            <a:r>
              <a:rPr lang="sl-SI" dirty="0" err="1"/>
              <a:t>el.moči</a:t>
            </a:r>
            <a:r>
              <a:rPr lang="sl-SI" dirty="0"/>
              <a:t> in proizvede več toplote. </a:t>
            </a:r>
          </a:p>
          <a:p>
            <a:r>
              <a:rPr lang="sl-SI" dirty="0"/>
              <a:t>Zaradi hitrosti delovanja uporabljamo statični RAM v predpomnilnikih. </a:t>
            </a:r>
          </a:p>
          <a:p>
            <a:endParaRPr lang="sl-SI" dirty="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B23948-DE19-33C1-E105-C2ACCE9696BF}"/>
              </a:ext>
            </a:extLst>
          </p:cNvPr>
          <p:cNvSpPr>
            <a:spLocks noGrp="1"/>
          </p:cNvSpPr>
          <p:nvPr>
            <p:ph type="title"/>
          </p:nvPr>
        </p:nvSpPr>
        <p:spPr>
          <a:xfrm>
            <a:off x="1701924" y="817319"/>
            <a:ext cx="7569662" cy="923998"/>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Koliko RAM-a potrebujete? </a:t>
            </a:r>
            <a:endParaRPr lang="sl-SI" sz="3999" dirty="0"/>
          </a:p>
        </p:txBody>
      </p:sp>
      <p:sp>
        <p:nvSpPr>
          <p:cNvPr id="3" name="Označba mesta vsebine 2">
            <a:extLst>
              <a:ext uri="{FF2B5EF4-FFF2-40B4-BE49-F238E27FC236}">
                <a16:creationId xmlns:a16="http://schemas.microsoft.com/office/drawing/2014/main" id="{D9E37349-A009-A4C7-3CF5-FD5C49E8BCC9}"/>
              </a:ext>
            </a:extLst>
          </p:cNvPr>
          <p:cNvSpPr>
            <a:spLocks noGrp="1"/>
          </p:cNvSpPr>
          <p:nvPr>
            <p:ph idx="1"/>
          </p:nvPr>
        </p:nvSpPr>
        <p:spPr>
          <a:xfrm>
            <a:off x="1773932" y="1999677"/>
            <a:ext cx="7649982" cy="3912605"/>
          </a:xfrm>
        </p:spPr>
        <p:txBody>
          <a:bodyPr>
            <a:no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4GB</a:t>
            </a:r>
          </a:p>
          <a:p>
            <a:r>
              <a:rPr lang="sl-SI" sz="2799" dirty="0">
                <a:latin typeface="Calibri" panose="020F0502020204030204" pitchFamily="34" charset="0"/>
                <a:ea typeface="Calibri" panose="020F0502020204030204" pitchFamily="34" charset="0"/>
                <a:cs typeface="Calibri" panose="020F0502020204030204" pitchFamily="34" charset="0"/>
              </a:rPr>
              <a:t>12GB</a:t>
            </a:r>
          </a:p>
          <a:p>
            <a:r>
              <a:rPr lang="sl-SI" sz="2799" dirty="0">
                <a:latin typeface="Calibri" panose="020F0502020204030204" pitchFamily="34" charset="0"/>
                <a:ea typeface="Calibri" panose="020F0502020204030204" pitchFamily="34" charset="0"/>
                <a:cs typeface="Calibri" panose="020F0502020204030204" pitchFamily="34" charset="0"/>
              </a:rPr>
              <a:t>32GB</a:t>
            </a:r>
          </a:p>
          <a:p>
            <a:r>
              <a:rPr lang="sl-SI" sz="2799" dirty="0">
                <a:latin typeface="Calibri" panose="020F0502020204030204" pitchFamily="34" charset="0"/>
                <a:ea typeface="Calibri" panose="020F0502020204030204" pitchFamily="34" charset="0"/>
                <a:cs typeface="Calibri" panose="020F0502020204030204" pitchFamily="34" charset="0"/>
              </a:rPr>
              <a:t>64GB</a:t>
            </a:r>
          </a:p>
        </p:txBody>
      </p:sp>
      <p:sp>
        <p:nvSpPr>
          <p:cNvPr id="5" name="Označba mesta številke diapozitiva 4">
            <a:extLst>
              <a:ext uri="{FF2B5EF4-FFF2-40B4-BE49-F238E27FC236}">
                <a16:creationId xmlns:a16="http://schemas.microsoft.com/office/drawing/2014/main" id="{F6A652E9-A44D-C508-6C78-3335EEB7C3E3}"/>
              </a:ext>
            </a:extLst>
          </p:cNvPr>
          <p:cNvSpPr>
            <a:spLocks noGrp="1"/>
          </p:cNvSpPr>
          <p:nvPr>
            <p:ph type="sldNum" sz="quarter" idx="12"/>
          </p:nvPr>
        </p:nvSpPr>
        <p:spPr/>
        <p:txBody>
          <a:bodyPr/>
          <a:lstStyle/>
          <a:p>
            <a:fld id="{330EA680-D336-4FF7-8B7A-9848BB0A1C32}" type="slidenum">
              <a:rPr lang="en-US" smtClean="0"/>
              <a:t>229</a:t>
            </a:fld>
            <a:endParaRPr lang="en-US"/>
          </a:p>
        </p:txBody>
      </p:sp>
      <p:pic>
        <p:nvPicPr>
          <p:cNvPr id="7" name="Slika 6">
            <a:extLst>
              <a:ext uri="{FF2B5EF4-FFF2-40B4-BE49-F238E27FC236}">
                <a16:creationId xmlns:a16="http://schemas.microsoft.com/office/drawing/2014/main" id="{6F84C6DF-8108-4A76-E6FD-9DDF4C04E182}"/>
              </a:ext>
            </a:extLst>
          </p:cNvPr>
          <p:cNvPicPr>
            <a:picLocks noChangeAspect="1"/>
          </p:cNvPicPr>
          <p:nvPr/>
        </p:nvPicPr>
        <p:blipFill>
          <a:blip r:embed="rId2"/>
          <a:stretch>
            <a:fillRect/>
          </a:stretch>
        </p:blipFill>
        <p:spPr>
          <a:xfrm>
            <a:off x="4011287" y="3939696"/>
            <a:ext cx="2961842" cy="1972587"/>
          </a:xfrm>
          <a:prstGeom prst="rect">
            <a:avLst/>
          </a:prstGeom>
        </p:spPr>
      </p:pic>
      <p:pic>
        <p:nvPicPr>
          <p:cNvPr id="8" name="Slika 7">
            <a:extLst>
              <a:ext uri="{FF2B5EF4-FFF2-40B4-BE49-F238E27FC236}">
                <a16:creationId xmlns:a16="http://schemas.microsoft.com/office/drawing/2014/main" id="{471A9F14-7245-3682-9F2B-541724DD00B0}"/>
              </a:ext>
            </a:extLst>
          </p:cNvPr>
          <p:cNvPicPr>
            <a:picLocks noChangeAspect="1"/>
          </p:cNvPicPr>
          <p:nvPr/>
        </p:nvPicPr>
        <p:blipFill>
          <a:blip r:embed="rId3"/>
          <a:stretch>
            <a:fillRect/>
          </a:stretch>
        </p:blipFill>
        <p:spPr>
          <a:xfrm>
            <a:off x="7451280" y="980571"/>
            <a:ext cx="2587465" cy="2452949"/>
          </a:xfrm>
          <a:prstGeom prst="rect">
            <a:avLst/>
          </a:prstGeom>
        </p:spPr>
      </p:pic>
    </p:spTree>
    <p:extLst>
      <p:ext uri="{BB962C8B-B14F-4D97-AF65-F5344CB8AC3E}">
        <p14:creationId xmlns:p14="http://schemas.microsoft.com/office/powerpoint/2010/main" val="201810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a:t>DRUŽBA IN RAZVOJ INFORMACIJKIH TEHNOLOGIJ</a:t>
            </a:r>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a:t>RAZMISLITE:</a:t>
            </a:r>
          </a:p>
          <a:p>
            <a:endParaRPr lang="sl-SI" sz="1600" dirty="0"/>
          </a:p>
          <a:p>
            <a:r>
              <a:rPr lang="sl-SI" sz="1600" dirty="0"/>
              <a:t>Kakšen vpliv ima razvoj tehnologij na družbo?</a:t>
            </a:r>
          </a:p>
          <a:p>
            <a:r>
              <a:rPr lang="sl-SI" sz="1600" dirty="0"/>
              <a:t>Ali morda družba vpliva na razvoj tehnologij? </a:t>
            </a:r>
          </a:p>
          <a:p>
            <a:r>
              <a:rPr lang="sl-SI" sz="1600" dirty="0"/>
              <a:t>Od česa je odvisna stopnja družbenega razvoja?</a:t>
            </a:r>
          </a:p>
          <a:p>
            <a:r>
              <a:rPr lang="sl-SI" sz="1600" dirty="0"/>
              <a:t>Pogosto se omenja besedna zveza »informacijska družba«. </a:t>
            </a:r>
          </a:p>
          <a:p>
            <a:r>
              <a:rPr lang="sl-SI" sz="1600" dirty="0"/>
              <a:t>Kdaj postane neka družba »informacijska« in kakšen vpliv ima informacijska tehnologija na demokratičnost oz. nedemokratičnost neke družbe?</a:t>
            </a:r>
          </a:p>
          <a:p>
            <a:pPr eaLnBrk="1" hangingPunct="1"/>
            <a:endParaRPr lang="sl-SI" altLang="en-US" sz="1600" dirty="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8E05FE-EF54-0CA7-1BCB-55294EB3C877}"/>
              </a:ext>
            </a:extLst>
          </p:cNvPr>
          <p:cNvSpPr>
            <a:spLocks noGrp="1"/>
          </p:cNvSpPr>
          <p:nvPr>
            <p:ph type="title"/>
          </p:nvPr>
        </p:nvSpPr>
        <p:spPr/>
        <p:txBody>
          <a:bodyPr>
            <a:normAutofit/>
          </a:bodyPr>
          <a:lstStyle/>
          <a:p>
            <a:r>
              <a:rPr lang="sl-SI" sz="3999" kern="150" dirty="0">
                <a:latin typeface="Calibri" panose="020F0502020204030204" pitchFamily="34" charset="0"/>
                <a:ea typeface="Aptos" panose="020B0004020202020204" pitchFamily="34" charset="0"/>
                <a:cs typeface="Times New Roman" panose="02020603050405020304" pitchFamily="18" charset="0"/>
              </a:rPr>
              <a:t>Primerjava cen RAM na trgu</a:t>
            </a:r>
            <a:br>
              <a:rPr lang="sl-SI" sz="1799" kern="150" dirty="0">
                <a:latin typeface="Calibri" panose="020F0502020204030204" pitchFamily="34" charset="0"/>
                <a:ea typeface="Aptos" panose="020B0004020202020204" pitchFamily="34" charset="0"/>
                <a:cs typeface="Times New Roman" panose="02020603050405020304" pitchFamily="18" charset="0"/>
              </a:rPr>
            </a:br>
            <a:endParaRPr lang="sl-SI" sz="3999" dirty="0"/>
          </a:p>
        </p:txBody>
      </p:sp>
      <p:sp>
        <p:nvSpPr>
          <p:cNvPr id="3" name="Označba mesta vsebine 2">
            <a:extLst>
              <a:ext uri="{FF2B5EF4-FFF2-40B4-BE49-F238E27FC236}">
                <a16:creationId xmlns:a16="http://schemas.microsoft.com/office/drawing/2014/main" id="{B01F6D15-F5BA-A773-7E81-46D67BCE4041}"/>
              </a:ext>
            </a:extLst>
          </p:cNvPr>
          <p:cNvSpPr>
            <a:spLocks noGrp="1"/>
          </p:cNvSpPr>
          <p:nvPr>
            <p:ph idx="1"/>
          </p:nvPr>
        </p:nvSpPr>
        <p:spPr>
          <a:xfrm>
            <a:off x="1701924" y="1794721"/>
            <a:ext cx="7569663" cy="4245962"/>
          </a:xfrm>
        </p:spPr>
        <p:txBody>
          <a:bodyPr>
            <a:norm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4GB – od 10 do 100 EUR</a:t>
            </a:r>
          </a:p>
          <a:p>
            <a:r>
              <a:rPr lang="sl-SI" sz="2799" dirty="0">
                <a:latin typeface="Calibri" panose="020F0502020204030204" pitchFamily="34" charset="0"/>
                <a:ea typeface="Calibri" panose="020F0502020204030204" pitchFamily="34" charset="0"/>
                <a:cs typeface="Calibri" panose="020F0502020204030204" pitchFamily="34" charset="0"/>
              </a:rPr>
              <a:t>8GB – od 15 do 300 EUR</a:t>
            </a:r>
          </a:p>
          <a:p>
            <a:r>
              <a:rPr lang="sl-SI" sz="2799" dirty="0">
                <a:latin typeface="Calibri" panose="020F0502020204030204" pitchFamily="34" charset="0"/>
                <a:ea typeface="Calibri" panose="020F0502020204030204" pitchFamily="34" charset="0"/>
                <a:cs typeface="Calibri" panose="020F0502020204030204" pitchFamily="34" charset="0"/>
              </a:rPr>
              <a:t>16GB – od 25 do 450 EUR</a:t>
            </a:r>
          </a:p>
          <a:p>
            <a:r>
              <a:rPr lang="sl-SI" sz="2799" dirty="0">
                <a:latin typeface="Calibri" panose="020F0502020204030204" pitchFamily="34" charset="0"/>
                <a:ea typeface="Calibri" panose="020F0502020204030204" pitchFamily="34" charset="0"/>
                <a:cs typeface="Calibri" panose="020F0502020204030204" pitchFamily="34" charset="0"/>
              </a:rPr>
              <a:t>32GB – od 50 do 850 EUR</a:t>
            </a:r>
          </a:p>
          <a:p>
            <a:r>
              <a:rPr lang="sl-SI" sz="2799" dirty="0">
                <a:latin typeface="Calibri" panose="020F0502020204030204" pitchFamily="34" charset="0"/>
                <a:ea typeface="Calibri" panose="020F0502020204030204" pitchFamily="34" charset="0"/>
                <a:cs typeface="Calibri" panose="020F0502020204030204" pitchFamily="34" charset="0"/>
              </a:rPr>
              <a:t>64GB – od 120 do 750 EUR</a:t>
            </a:r>
          </a:p>
        </p:txBody>
      </p:sp>
      <p:sp>
        <p:nvSpPr>
          <p:cNvPr id="5" name="Označba mesta številke diapozitiva 4">
            <a:extLst>
              <a:ext uri="{FF2B5EF4-FFF2-40B4-BE49-F238E27FC236}">
                <a16:creationId xmlns:a16="http://schemas.microsoft.com/office/drawing/2014/main" id="{F5D58FDA-B4E2-F20D-1673-240CC6AF4B4E}"/>
              </a:ext>
            </a:extLst>
          </p:cNvPr>
          <p:cNvSpPr>
            <a:spLocks noGrp="1"/>
          </p:cNvSpPr>
          <p:nvPr>
            <p:ph type="sldNum" sz="quarter" idx="12"/>
          </p:nvPr>
        </p:nvSpPr>
        <p:spPr/>
        <p:txBody>
          <a:bodyPr/>
          <a:lstStyle/>
          <a:p>
            <a:fld id="{330EA680-D336-4FF7-8B7A-9848BB0A1C32}" type="slidenum">
              <a:rPr lang="en-US" smtClean="0"/>
              <a:t>230</a:t>
            </a:fld>
            <a:endParaRPr lang="en-US"/>
          </a:p>
        </p:txBody>
      </p:sp>
      <p:pic>
        <p:nvPicPr>
          <p:cNvPr id="6" name="Slika 5">
            <a:extLst>
              <a:ext uri="{FF2B5EF4-FFF2-40B4-BE49-F238E27FC236}">
                <a16:creationId xmlns:a16="http://schemas.microsoft.com/office/drawing/2014/main" id="{427D1E70-2114-16A2-62F5-7FD05EEF3A3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330139" y="1616517"/>
            <a:ext cx="4036112" cy="3192797"/>
          </a:xfrm>
          <a:prstGeom prst="rect">
            <a:avLst/>
          </a:prstGeom>
        </p:spPr>
      </p:pic>
    </p:spTree>
    <p:extLst>
      <p:ext uri="{BB962C8B-B14F-4D97-AF65-F5344CB8AC3E}">
        <p14:creationId xmlns:p14="http://schemas.microsoft.com/office/powerpoint/2010/main" val="321095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a:t>(Read Only Memory)</a:t>
            </a:r>
            <a:r>
              <a:rPr lang="sl-SI" altLang="en-US"/>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je bralni pomnilnik, iz katerega lahko samo beremo, ne moremo pa vanj vpisovati. </a:t>
            </a:r>
          </a:p>
          <a:p>
            <a:pPr marL="0" indent="0">
              <a:buNone/>
            </a:pPr>
            <a:r>
              <a:rPr lang="sl-SI" dirty="0"/>
              <a:t>Tovrstni pomnilnik v osebnem računalniku se imenuje ROMBIOS.  V njem so shranjeni podatki o strojni opremi in osnovna navodila za zagon računalnika. </a:t>
            </a:r>
          </a:p>
          <a:p>
            <a:pPr marL="0" indent="0">
              <a:buNone/>
            </a:pPr>
            <a:r>
              <a:rPr lang="sl-SI" dirty="0"/>
              <a:t>Podatki se v ROM </a:t>
            </a:r>
            <a:r>
              <a:rPr lang="sl-SI" dirty="0" err="1"/>
              <a:t>ponavadi</a:t>
            </a:r>
            <a:r>
              <a:rPr lang="sl-SI" dirty="0"/>
              <a:t> zapišejo že med postopkom izdelave računalnika. </a:t>
            </a:r>
          </a:p>
          <a:p>
            <a:pPr marL="0" indent="0">
              <a:buNone/>
            </a:pPr>
            <a:r>
              <a:rPr lang="sl-SI" dirty="0"/>
              <a:t>Prav tako se ti podatki ne izbrišejo, ko ugasnemo računalnik!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a:t>Aplikacijski programi v ROM ne morejo zapisovati podatkov. </a:t>
            </a:r>
          </a:p>
          <a:p>
            <a:pPr marL="0" indent="0">
              <a:buNone/>
            </a:pPr>
            <a:r>
              <a:rPr lang="sl-SI" sz="1600" dirty="0"/>
              <a:t>Ko zaženemo računalnik se izvede več korakov, kot so:</a:t>
            </a:r>
          </a:p>
          <a:p>
            <a:pPr>
              <a:buFontTx/>
              <a:buChar char="-"/>
            </a:pPr>
            <a:r>
              <a:rPr lang="sl-SI" sz="1600" dirty="0"/>
              <a:t>inicializacija BIOS-a, </a:t>
            </a:r>
          </a:p>
          <a:p>
            <a:pPr>
              <a:buFontTx/>
              <a:buChar char="-"/>
            </a:pPr>
            <a:r>
              <a:rPr lang="sl-SI" sz="1600" dirty="0"/>
              <a:t>nalaganje operacijskega sistema, </a:t>
            </a:r>
          </a:p>
          <a:p>
            <a:pPr>
              <a:buFontTx/>
              <a:buChar char="-"/>
            </a:pPr>
            <a:r>
              <a:rPr lang="sl-SI" sz="1600" dirty="0"/>
              <a:t>inicializacija naprav </a:t>
            </a:r>
          </a:p>
          <a:p>
            <a:pPr>
              <a:buFontTx/>
              <a:buChar char="-"/>
            </a:pPr>
            <a:r>
              <a:rPr lang="sl-SI" sz="1600" dirty="0"/>
              <a:t>in prikaz pogovornega okna za vnos gesla za prijavo. </a:t>
            </a:r>
          </a:p>
          <a:p>
            <a:pPr marL="0" indent="0">
              <a:buNone/>
            </a:pPr>
            <a:r>
              <a:rPr lang="sl-SI" sz="1600" dirty="0"/>
              <a:t>Takoj po zagonu računalnika se najprej izvede POST (</a:t>
            </a:r>
            <a:r>
              <a:rPr lang="sl-SI" sz="1600" dirty="0" err="1"/>
              <a:t>Power</a:t>
            </a:r>
            <a:r>
              <a:rPr lang="sl-SI" sz="1600" dirty="0"/>
              <a:t> On </a:t>
            </a:r>
            <a:r>
              <a:rPr lang="sl-SI" sz="1600" dirty="0" err="1"/>
              <a:t>Self</a:t>
            </a:r>
            <a:r>
              <a:rPr lang="sl-SI" sz="1600" dirty="0"/>
              <a:t> Test) rutina.</a:t>
            </a:r>
          </a:p>
          <a:p>
            <a:pPr marL="0" indent="0">
              <a:buNone/>
            </a:pPr>
            <a:r>
              <a:rPr lang="sl-SI" sz="1600" dirty="0"/>
              <a:t>POST preveri:</a:t>
            </a:r>
          </a:p>
          <a:p>
            <a:pPr>
              <a:buFontTx/>
              <a:buChar char="-"/>
            </a:pPr>
            <a:r>
              <a:rPr lang="sl-SI" sz="1600" dirty="0"/>
              <a:t>koliko pomnilnika je na voljo in </a:t>
            </a:r>
          </a:p>
          <a:p>
            <a:pPr>
              <a:buFontTx/>
              <a:buChar char="-"/>
            </a:pPr>
            <a:r>
              <a:rPr lang="sl-SI" sz="1600" dirty="0"/>
              <a:t>ali so prisotne vse naprave potrebne za zagon operacijskega sistema (npr. tipkovnica). </a:t>
            </a:r>
          </a:p>
          <a:p>
            <a:pPr marL="0" indent="0">
              <a:buNone/>
            </a:pPr>
            <a:r>
              <a:rPr lang="sl-SI" sz="1600" dirty="0"/>
              <a:t>Takoj po tej rutini BIOS v računalniku poišče zagonski disk in najprej prebere prvi sektor diska, ki vsebuje </a:t>
            </a:r>
            <a:r>
              <a:rPr lang="sl-SI" sz="1600" dirty="0" err="1"/>
              <a:t>Master</a:t>
            </a:r>
            <a:r>
              <a:rPr lang="sl-SI" sz="1600" dirty="0"/>
              <a:t> </a:t>
            </a:r>
            <a:r>
              <a:rPr lang="sl-SI" sz="1600" dirty="0" err="1"/>
              <a:t>Boot</a:t>
            </a:r>
            <a:r>
              <a:rPr lang="sl-SI" sz="1600" dirty="0"/>
              <a:t> </a:t>
            </a:r>
            <a:r>
              <a:rPr lang="sl-SI" sz="1600" dirty="0" err="1"/>
              <a:t>Record</a:t>
            </a:r>
            <a:r>
              <a:rPr lang="sl-SI" sz="1600" dirty="0"/>
              <a:t> in tabelo particij (</a:t>
            </a:r>
            <a:r>
              <a:rPr lang="sl-SI" sz="1600" dirty="0" err="1"/>
              <a:t>Partition</a:t>
            </a:r>
            <a:r>
              <a:rPr lang="sl-SI" sz="1600" dirty="0"/>
              <a:t> Table). </a:t>
            </a:r>
          </a:p>
          <a:p>
            <a:pPr marL="0" indent="0">
              <a:buNone/>
            </a:pPr>
            <a:r>
              <a:rPr lang="sl-SI" sz="1600" dirty="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a:p>
          <a:p>
            <a:r>
              <a:rPr lang="sl-SI" altLang="en-US"/>
              <a:t>disk </a:t>
            </a:r>
          </a:p>
          <a:p>
            <a:r>
              <a:rPr lang="sl-SI" altLang="en-US"/>
              <a:t>disketa </a:t>
            </a:r>
          </a:p>
          <a:p>
            <a:r>
              <a:rPr lang="sl-SI" altLang="en-US"/>
              <a:t>zgoščenka (plošča CD, plošča CD-ROM, plošča DVD, plošča DVD-ROM) </a:t>
            </a:r>
          </a:p>
          <a:p>
            <a:endParaRPr lang="sl-SI" altLang="en-US"/>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a:t>pomnilnik USB </a:t>
            </a:r>
          </a:p>
          <a:p>
            <a:r>
              <a:rPr lang="sl-SI" altLang="en-US"/>
              <a:t>tračna kaseta </a:t>
            </a:r>
          </a:p>
          <a:p>
            <a:r>
              <a:rPr lang="sl-SI" altLang="en-US"/>
              <a:t>magnetno optični disk </a:t>
            </a:r>
          </a:p>
          <a:p>
            <a:r>
              <a:rPr lang="sl-SI" altLang="en-US"/>
              <a:t>spominske kartice </a:t>
            </a:r>
          </a:p>
          <a:p>
            <a:r>
              <a:rPr lang="sl-SI" altLang="en-US"/>
              <a:t>blu ray </a:t>
            </a:r>
          </a:p>
          <a:p>
            <a:r>
              <a:rPr lang="sl-SI" altLang="en-US"/>
              <a:t>HD DVD </a:t>
            </a:r>
          </a:p>
          <a:p>
            <a:endParaRPr lang="sl-SI" altLang="en-US"/>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7" y="1600200"/>
            <a:ext cx="6229168" cy="4572000"/>
          </a:xfrm>
        </p:spPr>
        <p:txBody>
          <a:bodyPr>
            <a:normAutofit fontScale="92500"/>
          </a:bodyPr>
          <a:lstStyle/>
          <a:p>
            <a:r>
              <a:rPr lang="sl-SI" altLang="en-US" dirty="0"/>
              <a:t>Najpomembnejša enota za masovno shranjevanje podatkov. </a:t>
            </a:r>
          </a:p>
          <a:p>
            <a:r>
              <a:rPr lang="sl-SI" altLang="en-US" dirty="0"/>
              <a:t>Računalnik podatke iz diska prenese v delovni pomnilnik in jih po obdelavi na disk "vrne".  </a:t>
            </a:r>
          </a:p>
          <a:p>
            <a:r>
              <a:rPr lang="sl-SI" altLang="en-US" dirty="0"/>
              <a:t>Kvaliteto diska določa:</a:t>
            </a:r>
          </a:p>
          <a:p>
            <a:pPr lvl="1"/>
            <a:r>
              <a:rPr lang="sl-SI" altLang="en-US" dirty="0"/>
              <a:t>zmogljivost (koliko  podatkov lahko zapišemo nanj) </a:t>
            </a:r>
          </a:p>
          <a:p>
            <a:pPr lvl="1"/>
            <a:r>
              <a:rPr lang="sl-SI" altLang="en-US" dirty="0"/>
              <a:t>povprečen 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50A60A-B9B6-C043-07EF-F1E05FBC5BB7}"/>
              </a:ext>
            </a:extLst>
          </p:cNvPr>
          <p:cNvSpPr>
            <a:spLocks noGrp="1"/>
          </p:cNvSpPr>
          <p:nvPr>
            <p:ph type="title"/>
          </p:nvPr>
        </p:nvSpPr>
        <p:spPr>
          <a:xfrm>
            <a:off x="1629915" y="668934"/>
            <a:ext cx="7641671" cy="1261856"/>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Trdi disk</a:t>
            </a:r>
          </a:p>
        </p:txBody>
      </p:sp>
      <p:sp>
        <p:nvSpPr>
          <p:cNvPr id="3" name="Označba mesta vsebine 2">
            <a:extLst>
              <a:ext uri="{FF2B5EF4-FFF2-40B4-BE49-F238E27FC236}">
                <a16:creationId xmlns:a16="http://schemas.microsoft.com/office/drawing/2014/main" id="{38F98CE0-3AD1-68D0-5EB8-C2DFF9097FD3}"/>
              </a:ext>
            </a:extLst>
          </p:cNvPr>
          <p:cNvSpPr>
            <a:spLocks noGrp="1"/>
          </p:cNvSpPr>
          <p:nvPr>
            <p:ph idx="1"/>
          </p:nvPr>
        </p:nvSpPr>
        <p:spPr>
          <a:xfrm>
            <a:off x="1629915" y="2847912"/>
            <a:ext cx="7437077" cy="3192770"/>
          </a:xfrm>
        </p:spPr>
        <p:txBody>
          <a:bodyPr>
            <a:noAutofit/>
          </a:bodyPr>
          <a:lstStyle/>
          <a:p>
            <a:r>
              <a:rPr lang="sl-SI" sz="2799"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https://youtu.be/wI0upu9eVcw?si=yuFnxzaXjPNT54iX</a:t>
            </a:r>
            <a:endParaRPr lang="sl-SI" sz="2799"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sl-SI" sz="2799" dirty="0">
              <a:latin typeface="Calibri" panose="020F0502020204030204" pitchFamily="34" charset="0"/>
              <a:ea typeface="Calibri" panose="020F0502020204030204" pitchFamily="34" charset="0"/>
              <a:cs typeface="Calibri" panose="020F0502020204030204" pitchFamily="34" charset="0"/>
            </a:endParaRPr>
          </a:p>
        </p:txBody>
      </p:sp>
      <p:sp>
        <p:nvSpPr>
          <p:cNvPr id="5" name="Označba mesta številke diapozitiva 4">
            <a:extLst>
              <a:ext uri="{FF2B5EF4-FFF2-40B4-BE49-F238E27FC236}">
                <a16:creationId xmlns:a16="http://schemas.microsoft.com/office/drawing/2014/main" id="{41F87575-4E07-BB74-9262-BFAC1AF93D97}"/>
              </a:ext>
            </a:extLst>
          </p:cNvPr>
          <p:cNvSpPr>
            <a:spLocks noGrp="1"/>
          </p:cNvSpPr>
          <p:nvPr>
            <p:ph type="sldNum" sz="quarter" idx="12"/>
          </p:nvPr>
        </p:nvSpPr>
        <p:spPr/>
        <p:txBody>
          <a:bodyPr/>
          <a:lstStyle/>
          <a:p>
            <a:fld id="{330EA680-D336-4FF7-8B7A-9848BB0A1C32}" type="slidenum">
              <a:rPr lang="en-US" smtClean="0"/>
              <a:t>238</a:t>
            </a:fld>
            <a:endParaRPr lang="en-US"/>
          </a:p>
        </p:txBody>
      </p:sp>
      <p:pic>
        <p:nvPicPr>
          <p:cNvPr id="6" name="Slika 5">
            <a:extLst>
              <a:ext uri="{FF2B5EF4-FFF2-40B4-BE49-F238E27FC236}">
                <a16:creationId xmlns:a16="http://schemas.microsoft.com/office/drawing/2014/main" id="{4C2C62C8-9025-32F5-09EE-18E183064190}"/>
              </a:ext>
            </a:extLst>
          </p:cNvPr>
          <p:cNvPicPr>
            <a:picLocks noChangeAspect="1"/>
          </p:cNvPicPr>
          <p:nvPr/>
        </p:nvPicPr>
        <p:blipFill>
          <a:blip r:embed="rId3"/>
          <a:stretch>
            <a:fillRect/>
          </a:stretch>
        </p:blipFill>
        <p:spPr>
          <a:xfrm>
            <a:off x="8085568" y="567359"/>
            <a:ext cx="2766647" cy="2113269"/>
          </a:xfrm>
          <a:prstGeom prst="rect">
            <a:avLst/>
          </a:prstGeom>
        </p:spPr>
      </p:pic>
      <p:pic>
        <p:nvPicPr>
          <p:cNvPr id="7" name="Slika 6">
            <a:extLst>
              <a:ext uri="{FF2B5EF4-FFF2-40B4-BE49-F238E27FC236}">
                <a16:creationId xmlns:a16="http://schemas.microsoft.com/office/drawing/2014/main" id="{21A788F3-47B1-50BA-F5F2-828DBFFF20EC}"/>
              </a:ext>
            </a:extLst>
          </p:cNvPr>
          <p:cNvPicPr>
            <a:picLocks noChangeAspect="1"/>
          </p:cNvPicPr>
          <p:nvPr/>
        </p:nvPicPr>
        <p:blipFill>
          <a:blip r:embed="rId4"/>
          <a:stretch>
            <a:fillRect/>
          </a:stretch>
        </p:blipFill>
        <p:spPr>
          <a:xfrm>
            <a:off x="7881930" y="3805538"/>
            <a:ext cx="3173922" cy="2383529"/>
          </a:xfrm>
          <a:prstGeom prst="rect">
            <a:avLst/>
          </a:prstGeom>
        </p:spPr>
      </p:pic>
    </p:spTree>
    <p:extLst>
      <p:ext uri="{BB962C8B-B14F-4D97-AF65-F5344CB8AC3E}">
        <p14:creationId xmlns:p14="http://schemas.microsoft.com/office/powerpoint/2010/main" val="112664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53D1BF-75E3-1871-345E-26B0AF952438}"/>
              </a:ext>
            </a:extLst>
          </p:cNvPr>
          <p:cNvSpPr>
            <a:spLocks noGrp="1"/>
          </p:cNvSpPr>
          <p:nvPr>
            <p:ph type="title"/>
          </p:nvPr>
        </p:nvSpPr>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Vrste trdih diskov</a:t>
            </a:r>
          </a:p>
        </p:txBody>
      </p:sp>
      <p:sp>
        <p:nvSpPr>
          <p:cNvPr id="3" name="Označba mesta vsebine 2">
            <a:extLst>
              <a:ext uri="{FF2B5EF4-FFF2-40B4-BE49-F238E27FC236}">
                <a16:creationId xmlns:a16="http://schemas.microsoft.com/office/drawing/2014/main" id="{070A6E66-DA60-C052-7285-92B10EAEBCA7}"/>
              </a:ext>
            </a:extLst>
          </p:cNvPr>
          <p:cNvSpPr>
            <a:spLocks noGrp="1"/>
          </p:cNvSpPr>
          <p:nvPr>
            <p:ph idx="1"/>
          </p:nvPr>
        </p:nvSpPr>
        <p:spPr>
          <a:xfrm>
            <a:off x="677157" y="1538837"/>
            <a:ext cx="8594429" cy="4501846"/>
          </a:xfrm>
        </p:spPr>
        <p:txBody>
          <a:bodyPr>
            <a:norm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trdi diski (HDD)</a:t>
            </a:r>
          </a:p>
          <a:p>
            <a:r>
              <a:rPr lang="sl-SI" sz="2799" dirty="0">
                <a:latin typeface="Calibri" panose="020F0502020204030204" pitchFamily="34" charset="0"/>
                <a:ea typeface="Calibri" panose="020F0502020204030204" pitchFamily="34" charset="0"/>
                <a:cs typeface="Calibri" panose="020F0502020204030204" pitchFamily="34" charset="0"/>
              </a:rPr>
              <a:t>polprevodniški pogoni (SSD)</a:t>
            </a:r>
          </a:p>
          <a:p>
            <a:r>
              <a:rPr lang="sl-SI" sz="2799" dirty="0">
                <a:latin typeface="Calibri" panose="020F0502020204030204" pitchFamily="34" charset="0"/>
                <a:ea typeface="Calibri" panose="020F0502020204030204" pitchFamily="34" charset="0"/>
                <a:cs typeface="Calibri" panose="020F0502020204030204" pitchFamily="34" charset="0"/>
              </a:rPr>
              <a:t>pogoni </a:t>
            </a:r>
            <a:r>
              <a:rPr lang="sl-SI" sz="2799" dirty="0" err="1">
                <a:latin typeface="Calibri" panose="020F0502020204030204" pitchFamily="34" charset="0"/>
                <a:ea typeface="Calibri" panose="020F0502020204030204" pitchFamily="34" charset="0"/>
                <a:cs typeface="Calibri" panose="020F0502020204030204" pitchFamily="34" charset="0"/>
              </a:rPr>
              <a:t>NVMe</a:t>
            </a:r>
            <a:endParaRPr lang="sl-SI" sz="2799" dirty="0">
              <a:latin typeface="Calibri" panose="020F0502020204030204" pitchFamily="34" charset="0"/>
              <a:ea typeface="Calibri" panose="020F0502020204030204" pitchFamily="34" charset="0"/>
              <a:cs typeface="Calibri" panose="020F0502020204030204" pitchFamily="34" charset="0"/>
            </a:endParaRPr>
          </a:p>
          <a:p>
            <a:endParaRPr lang="sl-SI" sz="2799" dirty="0">
              <a:latin typeface="Calibri" panose="020F0502020204030204" pitchFamily="34" charset="0"/>
              <a:ea typeface="Calibri" panose="020F0502020204030204" pitchFamily="34" charset="0"/>
              <a:cs typeface="Calibri" panose="020F0502020204030204" pitchFamily="34" charset="0"/>
            </a:endParaRPr>
          </a:p>
        </p:txBody>
      </p:sp>
      <p:sp>
        <p:nvSpPr>
          <p:cNvPr id="5" name="Označba mesta številke diapozitiva 4">
            <a:extLst>
              <a:ext uri="{FF2B5EF4-FFF2-40B4-BE49-F238E27FC236}">
                <a16:creationId xmlns:a16="http://schemas.microsoft.com/office/drawing/2014/main" id="{89F3420B-B61B-5F5E-1A90-5066769F2860}"/>
              </a:ext>
            </a:extLst>
          </p:cNvPr>
          <p:cNvSpPr>
            <a:spLocks noGrp="1"/>
          </p:cNvSpPr>
          <p:nvPr>
            <p:ph type="sldNum" sz="quarter" idx="12"/>
          </p:nvPr>
        </p:nvSpPr>
        <p:spPr/>
        <p:txBody>
          <a:bodyPr/>
          <a:lstStyle/>
          <a:p>
            <a:fld id="{330EA680-D336-4FF7-8B7A-9848BB0A1C32}" type="slidenum">
              <a:rPr lang="en-US" smtClean="0"/>
              <a:t>239</a:t>
            </a:fld>
            <a:endParaRPr lang="en-US"/>
          </a:p>
        </p:txBody>
      </p:sp>
      <p:pic>
        <p:nvPicPr>
          <p:cNvPr id="6" name="Slika 5">
            <a:extLst>
              <a:ext uri="{FF2B5EF4-FFF2-40B4-BE49-F238E27FC236}">
                <a16:creationId xmlns:a16="http://schemas.microsoft.com/office/drawing/2014/main" id="{2DEB210E-1ECD-543B-BDB0-416BC446B2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677158" y="3329862"/>
            <a:ext cx="1699663" cy="2407901"/>
          </a:xfrm>
          <a:prstGeom prst="rect">
            <a:avLst/>
          </a:prstGeom>
          <a:noFill/>
          <a:ln>
            <a:noFill/>
          </a:ln>
          <a:extLst>
            <a:ext uri="{53640926-AAD7-44D8-BBD7-CCE9431645EC}">
              <a14:shadowObscured xmlns:a14="http://schemas.microsoft.com/office/drawing/2010/main"/>
            </a:ext>
          </a:extLst>
        </p:spPr>
      </p:pic>
      <p:pic>
        <p:nvPicPr>
          <p:cNvPr id="7" name="Slika 6">
            <a:extLst>
              <a:ext uri="{FF2B5EF4-FFF2-40B4-BE49-F238E27FC236}">
                <a16:creationId xmlns:a16="http://schemas.microsoft.com/office/drawing/2014/main" id="{B3AFB0B7-BC91-C8AD-080C-ED21544C7B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800889" y="3329862"/>
            <a:ext cx="1712341" cy="2383166"/>
          </a:xfrm>
          <a:prstGeom prst="rect">
            <a:avLst/>
          </a:prstGeom>
          <a:noFill/>
          <a:ln>
            <a:noFill/>
          </a:ln>
          <a:extLst>
            <a:ext uri="{53640926-AAD7-44D8-BBD7-CCE9431645EC}">
              <a14:shadowObscured xmlns:a14="http://schemas.microsoft.com/office/drawing/2010/main"/>
            </a:ext>
          </a:extLst>
        </p:spPr>
      </p:pic>
      <p:pic>
        <p:nvPicPr>
          <p:cNvPr id="8" name="Slika 7">
            <a:extLst>
              <a:ext uri="{FF2B5EF4-FFF2-40B4-BE49-F238E27FC236}">
                <a16:creationId xmlns:a16="http://schemas.microsoft.com/office/drawing/2014/main" id="{0508983A-9622-02FC-B643-26075D3DAA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937297" y="3344632"/>
            <a:ext cx="1712341" cy="23783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68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VLOGA IN POMEN INFORMACIJ V SODOBNI DRUŽBI</a:t>
            </a:r>
          </a:p>
        </p:txBody>
      </p:sp>
      <p:sp>
        <p:nvSpPr>
          <p:cNvPr id="62467" name="Ograda vsebine 2"/>
          <p:cNvSpPr>
            <a:spLocks noGrp="1"/>
          </p:cNvSpPr>
          <p:nvPr>
            <p:ph idx="1"/>
          </p:nvPr>
        </p:nvSpPr>
        <p:spPr/>
        <p:txBody>
          <a:bodyPr/>
          <a:lstStyle/>
          <a:p>
            <a:pPr eaLnBrk="1" hangingPunct="1"/>
            <a:r>
              <a:rPr lang="sl-SI" altLang="en-US"/>
              <a:t>V razvoju človeške družbe so se zgodile tri velike revolucije: </a:t>
            </a:r>
          </a:p>
          <a:p>
            <a:pPr lvl="1" eaLnBrk="1" hangingPunct="1"/>
            <a:r>
              <a:rPr lang="sl-SI" altLang="en-US"/>
              <a:t>agrarna, </a:t>
            </a:r>
          </a:p>
          <a:p>
            <a:pPr lvl="1" eaLnBrk="1" hangingPunct="1"/>
            <a:r>
              <a:rPr lang="sl-SI" altLang="en-US"/>
              <a:t>industrijska in </a:t>
            </a:r>
          </a:p>
          <a:p>
            <a:pPr lvl="1" eaLnBrk="1" hangingPunct="1"/>
            <a:r>
              <a:rPr lang="sl-SI" altLang="en-US"/>
              <a:t>informacijska. </a:t>
            </a:r>
          </a:p>
          <a:p>
            <a:pPr eaLnBrk="1" hangingPunct="1"/>
            <a:endParaRPr lang="sl-SI" altLang="en-US"/>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76810E-8959-58A6-54FD-4ECC9CFDC303}"/>
              </a:ext>
            </a:extLst>
          </p:cNvPr>
          <p:cNvSpPr>
            <a:spLocks noGrp="1"/>
          </p:cNvSpPr>
          <p:nvPr>
            <p:ph type="title"/>
          </p:nvPr>
        </p:nvSpPr>
        <p:spPr>
          <a:xfrm>
            <a:off x="677157" y="672522"/>
            <a:ext cx="8594429" cy="830208"/>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Trdi diski (HDD)</a:t>
            </a:r>
          </a:p>
        </p:txBody>
      </p:sp>
      <p:sp>
        <p:nvSpPr>
          <p:cNvPr id="3" name="Označba mesta vsebine 2">
            <a:extLst>
              <a:ext uri="{FF2B5EF4-FFF2-40B4-BE49-F238E27FC236}">
                <a16:creationId xmlns:a16="http://schemas.microsoft.com/office/drawing/2014/main" id="{7B2D2DE0-DA22-99E5-CCC1-7C95E82DB8BF}"/>
              </a:ext>
            </a:extLst>
          </p:cNvPr>
          <p:cNvSpPr>
            <a:spLocks noGrp="1"/>
          </p:cNvSpPr>
          <p:nvPr>
            <p:ph idx="1"/>
          </p:nvPr>
        </p:nvSpPr>
        <p:spPr>
          <a:xfrm>
            <a:off x="677157" y="1689294"/>
            <a:ext cx="8594429" cy="4351388"/>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trdi diski z vmesnikom SATA </a:t>
            </a:r>
          </a:p>
          <a:p>
            <a:r>
              <a:rPr lang="sl-SI" sz="2799" kern="100" dirty="0">
                <a:latin typeface="Calibri" panose="020F0502020204030204" pitchFamily="34" charset="0"/>
                <a:ea typeface="Calibri" panose="020F0502020204030204" pitchFamily="34" charset="0"/>
                <a:cs typeface="Calibri" panose="020F0502020204030204" pitchFamily="34" charset="0"/>
              </a:rPr>
              <a:t>dostojna hitrost prenosa, razpoložljivost večjega prostora za shranjevanje, nizki stroški</a:t>
            </a:r>
          </a:p>
          <a:p>
            <a:r>
              <a:rPr lang="sl-SI" sz="2799" kern="100" dirty="0">
                <a:latin typeface="Calibri" panose="020F0502020204030204" pitchFamily="34" charset="0"/>
                <a:ea typeface="Calibri" panose="020F0502020204030204" pitchFamily="34" charset="0"/>
                <a:cs typeface="Calibri" panose="020F0502020204030204" pitchFamily="34" charset="0"/>
              </a:rPr>
              <a:t>varnostno kopiranje velikih podatkov, strežnike za shranjevanje, varnostne naprave itd. </a:t>
            </a:r>
          </a:p>
          <a:p>
            <a:r>
              <a:rPr lang="sl-SI" sz="2799" kern="100" dirty="0">
                <a:latin typeface="Calibri" panose="020F0502020204030204" pitchFamily="34" charset="0"/>
                <a:ea typeface="Calibri" panose="020F0502020204030204" pitchFamily="34" charset="0"/>
                <a:cs typeface="Calibri" panose="020F0502020204030204" pitchFamily="34" charset="0"/>
              </a:rPr>
              <a:t>dovzetni za veliko obrabo in pogoste fizične poškodbe</a:t>
            </a:r>
          </a:p>
        </p:txBody>
      </p:sp>
      <p:sp>
        <p:nvSpPr>
          <p:cNvPr id="5" name="Označba mesta številke diapozitiva 4">
            <a:extLst>
              <a:ext uri="{FF2B5EF4-FFF2-40B4-BE49-F238E27FC236}">
                <a16:creationId xmlns:a16="http://schemas.microsoft.com/office/drawing/2014/main" id="{0563022F-E223-3A96-C267-9D8FB45D93AA}"/>
              </a:ext>
            </a:extLst>
          </p:cNvPr>
          <p:cNvSpPr>
            <a:spLocks noGrp="1"/>
          </p:cNvSpPr>
          <p:nvPr>
            <p:ph type="sldNum" sz="quarter" idx="12"/>
          </p:nvPr>
        </p:nvSpPr>
        <p:spPr/>
        <p:txBody>
          <a:bodyPr/>
          <a:lstStyle/>
          <a:p>
            <a:fld id="{330EA680-D336-4FF7-8B7A-9848BB0A1C32}" type="slidenum">
              <a:rPr lang="en-US" smtClean="0"/>
              <a:t>240</a:t>
            </a:fld>
            <a:endParaRPr lang="en-US"/>
          </a:p>
        </p:txBody>
      </p:sp>
      <p:pic>
        <p:nvPicPr>
          <p:cNvPr id="6" name="Slika 5">
            <a:extLst>
              <a:ext uri="{FF2B5EF4-FFF2-40B4-BE49-F238E27FC236}">
                <a16:creationId xmlns:a16="http://schemas.microsoft.com/office/drawing/2014/main" id="{02AF27B0-B394-6C2E-6D75-4643E50C9A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737678" y="969830"/>
            <a:ext cx="2174433" cy="30805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06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04448D-AFFD-29CE-7D1D-973D6D32EFF8}"/>
              </a:ext>
            </a:extLst>
          </p:cNvPr>
          <p:cNvSpPr>
            <a:spLocks noGrp="1"/>
          </p:cNvSpPr>
          <p:nvPr>
            <p:ph type="title"/>
          </p:nvPr>
        </p:nvSpPr>
        <p:spPr>
          <a:xfrm>
            <a:off x="677157" y="588569"/>
            <a:ext cx="8594429" cy="755582"/>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Polprevodniški pogoni (SSD)</a:t>
            </a:r>
          </a:p>
        </p:txBody>
      </p:sp>
      <p:sp>
        <p:nvSpPr>
          <p:cNvPr id="3" name="Označba mesta vsebine 2">
            <a:extLst>
              <a:ext uri="{FF2B5EF4-FFF2-40B4-BE49-F238E27FC236}">
                <a16:creationId xmlns:a16="http://schemas.microsoft.com/office/drawing/2014/main" id="{94E45437-5B60-6AA5-DCA8-60D6BCFB2A39}"/>
              </a:ext>
            </a:extLst>
          </p:cNvPr>
          <p:cNvSpPr>
            <a:spLocks noGrp="1"/>
          </p:cNvSpPr>
          <p:nvPr>
            <p:ph idx="1"/>
          </p:nvPr>
        </p:nvSpPr>
        <p:spPr>
          <a:xfrm>
            <a:off x="677157" y="1530715"/>
            <a:ext cx="8091334" cy="4509967"/>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podatki shranjeni na NAND namesto fizičnih kovinskih ploščah</a:t>
            </a:r>
          </a:p>
          <a:p>
            <a:r>
              <a:rPr lang="sl-SI" sz="2799" kern="100" dirty="0">
                <a:latin typeface="Calibri" panose="020F0502020204030204" pitchFamily="34" charset="0"/>
                <a:ea typeface="Calibri" panose="020F0502020204030204" pitchFamily="34" charset="0"/>
                <a:cs typeface="Calibri" panose="020F0502020204030204" pitchFamily="34" charset="0"/>
              </a:rPr>
              <a:t>bistveno hitrejši </a:t>
            </a:r>
          </a:p>
          <a:p>
            <a:r>
              <a:rPr lang="sl-SI" sz="2799" kern="100" dirty="0">
                <a:latin typeface="Calibri" panose="020F0502020204030204" pitchFamily="34" charset="0"/>
                <a:ea typeface="Calibri" panose="020F0502020204030204" pitchFamily="34" charset="0"/>
                <a:cs typeface="Calibri" panose="020F0502020204030204" pitchFamily="34" charset="0"/>
              </a:rPr>
              <a:t>visoki stroški in nizka zmogljivost shranjevanja</a:t>
            </a:r>
          </a:p>
          <a:p>
            <a:r>
              <a:rPr lang="sl-SI" sz="2799" kern="100" dirty="0">
                <a:latin typeface="Calibri" panose="020F0502020204030204" pitchFamily="34" charset="0"/>
                <a:ea typeface="Calibri" panose="020F0502020204030204" pitchFamily="34" charset="0"/>
                <a:cs typeface="Calibri" panose="020F0502020204030204" pitchFamily="34" charset="0"/>
              </a:rPr>
              <a:t>SATA HDD z zmogljivostjo do 16 TB </a:t>
            </a:r>
          </a:p>
          <a:p>
            <a:r>
              <a:rPr lang="sl-SI" sz="2799" kern="100" dirty="0">
                <a:latin typeface="Calibri" panose="020F0502020204030204" pitchFamily="34" charset="0"/>
                <a:ea typeface="Calibri" panose="020F0502020204030204" pitchFamily="34" charset="0"/>
                <a:cs typeface="Calibri" panose="020F0502020204030204" pitchFamily="34" charset="0"/>
              </a:rPr>
              <a:t>SSD - 120 GB, 256 GB, 512 GB, 1 TB in 2 TB. </a:t>
            </a:r>
          </a:p>
          <a:p>
            <a:r>
              <a:rPr lang="sl-SI" sz="2799" kern="100" dirty="0">
                <a:latin typeface="Calibri" panose="020F0502020204030204" pitchFamily="34" charset="0"/>
                <a:ea typeface="Calibri" panose="020F0502020204030204" pitchFamily="34" charset="0"/>
                <a:cs typeface="Calibri" panose="020F0502020204030204" pitchFamily="34" charset="0"/>
              </a:rPr>
              <a:t>zagonske naprave, naprava za shranjevanje operacijskega sistema in drugih aplikacij</a:t>
            </a:r>
          </a:p>
        </p:txBody>
      </p:sp>
      <p:sp>
        <p:nvSpPr>
          <p:cNvPr id="5" name="Označba mesta številke diapozitiva 4">
            <a:extLst>
              <a:ext uri="{FF2B5EF4-FFF2-40B4-BE49-F238E27FC236}">
                <a16:creationId xmlns:a16="http://schemas.microsoft.com/office/drawing/2014/main" id="{326971FA-80B0-733B-82AE-5BA2F01E85A4}"/>
              </a:ext>
            </a:extLst>
          </p:cNvPr>
          <p:cNvSpPr>
            <a:spLocks noGrp="1"/>
          </p:cNvSpPr>
          <p:nvPr>
            <p:ph type="sldNum" sz="quarter" idx="12"/>
          </p:nvPr>
        </p:nvSpPr>
        <p:spPr/>
        <p:txBody>
          <a:bodyPr/>
          <a:lstStyle/>
          <a:p>
            <a:fld id="{330EA680-D336-4FF7-8B7A-9848BB0A1C32}" type="slidenum">
              <a:rPr lang="en-US" smtClean="0"/>
              <a:t>241</a:t>
            </a:fld>
            <a:endParaRPr lang="en-US"/>
          </a:p>
        </p:txBody>
      </p:sp>
      <p:pic>
        <p:nvPicPr>
          <p:cNvPr id="6" name="Slika 5">
            <a:extLst>
              <a:ext uri="{FF2B5EF4-FFF2-40B4-BE49-F238E27FC236}">
                <a16:creationId xmlns:a16="http://schemas.microsoft.com/office/drawing/2014/main" id="{D1030888-F2A7-ED92-373B-D6C3F9F6C41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849614" y="1778243"/>
            <a:ext cx="2372188" cy="33015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29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61B604-A05D-F054-9ECF-A9B8CC1C359C}"/>
              </a:ext>
            </a:extLst>
          </p:cNvPr>
          <p:cNvSpPr>
            <a:spLocks noGrp="1"/>
          </p:cNvSpPr>
          <p:nvPr>
            <p:ph type="title"/>
          </p:nvPr>
        </p:nvSpPr>
        <p:spPr>
          <a:xfrm>
            <a:off x="677157" y="452289"/>
            <a:ext cx="8594429" cy="722726"/>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Pogoni </a:t>
            </a:r>
            <a:r>
              <a:rPr lang="sl-SI" sz="3999" dirty="0" err="1">
                <a:latin typeface="Calibri" panose="020F0502020204030204" pitchFamily="34" charset="0"/>
                <a:ea typeface="Calibri" panose="020F0502020204030204" pitchFamily="34" charset="0"/>
                <a:cs typeface="Calibri" panose="020F0502020204030204" pitchFamily="34" charset="0"/>
              </a:rPr>
              <a:t>NVMe</a:t>
            </a:r>
            <a:endParaRPr lang="sl-SI" sz="3999" dirty="0">
              <a:latin typeface="Calibri" panose="020F0502020204030204" pitchFamily="34" charset="0"/>
              <a:ea typeface="Calibri" panose="020F0502020204030204" pitchFamily="34" charset="0"/>
              <a:cs typeface="Calibri" panose="020F0502020204030204" pitchFamily="34" charset="0"/>
            </a:endParaRPr>
          </a:p>
        </p:txBody>
      </p:sp>
      <p:sp>
        <p:nvSpPr>
          <p:cNvPr id="3" name="Označba mesta vsebine 2">
            <a:extLst>
              <a:ext uri="{FF2B5EF4-FFF2-40B4-BE49-F238E27FC236}">
                <a16:creationId xmlns:a16="http://schemas.microsoft.com/office/drawing/2014/main" id="{68B83B6B-3D3E-CE31-EF38-124DE69E06F6}"/>
              </a:ext>
            </a:extLst>
          </p:cNvPr>
          <p:cNvSpPr>
            <a:spLocks noGrp="1"/>
          </p:cNvSpPr>
          <p:nvPr>
            <p:ph idx="1"/>
          </p:nvPr>
        </p:nvSpPr>
        <p:spPr>
          <a:xfrm>
            <a:off x="677157" y="1428106"/>
            <a:ext cx="8800276" cy="4612577"/>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polprevodniški pogoni</a:t>
            </a:r>
          </a:p>
          <a:p>
            <a:r>
              <a:rPr lang="sl-SI" sz="2799" kern="100" dirty="0">
                <a:latin typeface="Calibri" panose="020F0502020204030204" pitchFamily="34" charset="0"/>
                <a:ea typeface="Calibri" panose="020F0502020204030204" pitchFamily="34" charset="0"/>
                <a:cs typeface="Calibri" panose="020F0502020204030204" pitchFamily="34" charset="0"/>
              </a:rPr>
              <a:t>SATA SSD so omejeni na enako omejitev prenosa 6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a:t>
            </a:r>
          </a:p>
          <a:p>
            <a:r>
              <a:rPr lang="sl-SI" sz="2799" kern="100" dirty="0">
                <a:latin typeface="Calibri" panose="020F0502020204030204" pitchFamily="34" charset="0"/>
                <a:ea typeface="Calibri" panose="020F0502020204030204" pitchFamily="34" charset="0"/>
                <a:cs typeface="Calibri" panose="020F0502020204030204" pitchFamily="34" charset="0"/>
              </a:rPr>
              <a:t>nov vmesnik </a:t>
            </a:r>
            <a:r>
              <a:rPr lang="sl-SI" sz="2799" kern="100" dirty="0" err="1">
                <a:latin typeface="Calibri" panose="020F0502020204030204" pitchFamily="34" charset="0"/>
                <a:ea typeface="Calibri" panose="020F0502020204030204" pitchFamily="34" charset="0"/>
                <a:cs typeface="Calibri" panose="020F0502020204030204" pitchFamily="34" charset="0"/>
              </a:rPr>
              <a:t>NVMe</a:t>
            </a:r>
            <a:r>
              <a:rPr lang="sl-SI" sz="2799" kern="100" dirty="0">
                <a:latin typeface="Calibri" panose="020F0502020204030204" pitchFamily="34" charset="0"/>
                <a:ea typeface="Calibri" panose="020F0502020204030204" pitchFamily="34" charset="0"/>
                <a:cs typeface="Calibri" panose="020F0502020204030204" pitchFamily="34" charset="0"/>
              </a:rPr>
              <a:t>, ki temelji na vmesniku </a:t>
            </a:r>
            <a:r>
              <a:rPr lang="sl-SI" sz="2799" kern="100" dirty="0" err="1">
                <a:latin typeface="Calibri" panose="020F0502020204030204" pitchFamily="34" charset="0"/>
                <a:ea typeface="Calibri" panose="020F0502020204030204" pitchFamily="34" charset="0"/>
                <a:cs typeface="Calibri" panose="020F0502020204030204" pitchFamily="34" charset="0"/>
              </a:rPr>
              <a:t>PCIe</a:t>
            </a:r>
            <a:endParaRPr lang="sl-SI" sz="2799" kern="100" dirty="0">
              <a:latin typeface="Calibri" panose="020F0502020204030204" pitchFamily="34" charset="0"/>
              <a:ea typeface="Calibri" panose="020F0502020204030204" pitchFamily="34" charset="0"/>
              <a:cs typeface="Calibri" panose="020F0502020204030204" pitchFamily="34" charset="0"/>
            </a:endParaRPr>
          </a:p>
          <a:p>
            <a:r>
              <a:rPr lang="sl-SI" sz="2799" kern="100" dirty="0">
                <a:latin typeface="Calibri" panose="020F0502020204030204" pitchFamily="34" charset="0"/>
                <a:ea typeface="Calibri" panose="020F0502020204030204" pitchFamily="34" charset="0"/>
                <a:cs typeface="Calibri" panose="020F0502020204030204" pitchFamily="34" charset="0"/>
              </a:rPr>
              <a:t>hitrosti prenosa 32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 in 64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a:t>
            </a:r>
          </a:p>
          <a:p>
            <a:r>
              <a:rPr lang="sl-SI" sz="2799" kern="100" dirty="0">
                <a:latin typeface="Calibri" panose="020F0502020204030204" pitchFamily="34" charset="0"/>
                <a:ea typeface="Calibri" panose="020F0502020204030204" pitchFamily="34" charset="0"/>
                <a:cs typeface="Calibri" panose="020F0502020204030204" pitchFamily="34" charset="0"/>
              </a:rPr>
              <a:t>stroški pogonov </a:t>
            </a:r>
            <a:r>
              <a:rPr lang="sl-SI" sz="2799" kern="100" dirty="0" err="1">
                <a:latin typeface="Calibri" panose="020F0502020204030204" pitchFamily="34" charset="0"/>
                <a:ea typeface="Calibri" panose="020F0502020204030204" pitchFamily="34" charset="0"/>
                <a:cs typeface="Calibri" panose="020F0502020204030204" pitchFamily="34" charset="0"/>
              </a:rPr>
              <a:t>NVMe</a:t>
            </a:r>
            <a:r>
              <a:rPr lang="sl-SI" sz="2799" kern="100" dirty="0">
                <a:latin typeface="Calibri" panose="020F0502020204030204" pitchFamily="34" charset="0"/>
                <a:ea typeface="Calibri" panose="020F0502020204030204" pitchFamily="34" charset="0"/>
                <a:cs typeface="Calibri" panose="020F0502020204030204" pitchFamily="34" charset="0"/>
              </a:rPr>
              <a:t> so zelo visoki in veliko višji od SATA SSD-jev</a:t>
            </a:r>
          </a:p>
          <a:p>
            <a:r>
              <a:rPr lang="sl-SI" sz="2799" kern="100" dirty="0">
                <a:latin typeface="Calibri" panose="020F0502020204030204" pitchFamily="34" charset="0"/>
                <a:ea typeface="Calibri" panose="020F0502020204030204" pitchFamily="34" charset="0"/>
                <a:cs typeface="Calibri" panose="020F0502020204030204" pitchFamily="34" charset="0"/>
              </a:rPr>
              <a:t>hitre hitrosti branja / pisanja pri težkih delovnih obremenitvah </a:t>
            </a:r>
          </a:p>
        </p:txBody>
      </p:sp>
      <p:sp>
        <p:nvSpPr>
          <p:cNvPr id="5" name="Označba mesta številke diapozitiva 4">
            <a:extLst>
              <a:ext uri="{FF2B5EF4-FFF2-40B4-BE49-F238E27FC236}">
                <a16:creationId xmlns:a16="http://schemas.microsoft.com/office/drawing/2014/main" id="{09F015B4-7708-083D-CD7F-F4E38206D2E7}"/>
              </a:ext>
            </a:extLst>
          </p:cNvPr>
          <p:cNvSpPr>
            <a:spLocks noGrp="1"/>
          </p:cNvSpPr>
          <p:nvPr>
            <p:ph type="sldNum" sz="quarter" idx="12"/>
          </p:nvPr>
        </p:nvSpPr>
        <p:spPr/>
        <p:txBody>
          <a:bodyPr/>
          <a:lstStyle/>
          <a:p>
            <a:fld id="{330EA680-D336-4FF7-8B7A-9848BB0A1C32}" type="slidenum">
              <a:rPr lang="en-US" smtClean="0"/>
              <a:t>242</a:t>
            </a:fld>
            <a:endParaRPr lang="en-US"/>
          </a:p>
        </p:txBody>
      </p:sp>
      <p:pic>
        <p:nvPicPr>
          <p:cNvPr id="6" name="Slika 5">
            <a:extLst>
              <a:ext uri="{FF2B5EF4-FFF2-40B4-BE49-F238E27FC236}">
                <a16:creationId xmlns:a16="http://schemas.microsoft.com/office/drawing/2014/main" id="{5CA163D0-88D4-EC1A-5315-5D6FBC6BBC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9853497" y="2442336"/>
            <a:ext cx="1013836" cy="33030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8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a:t>Sestavni deli diska so:</a:t>
            </a:r>
          </a:p>
          <a:p>
            <a:pPr lvl="1"/>
            <a:r>
              <a:rPr lang="sl-SI" dirty="0"/>
              <a:t>plošče z magnetnim medijem in bralno-pisalne glave,</a:t>
            </a:r>
          </a:p>
          <a:p>
            <a:pPr lvl="1"/>
            <a:r>
              <a:rPr lang="sl-SI" dirty="0"/>
              <a:t>elektronika za branje in pisanje,</a:t>
            </a:r>
          </a:p>
          <a:p>
            <a:pPr lvl="1"/>
            <a:r>
              <a:rPr lang="sl-SI" dirty="0"/>
              <a:t>elektromehanski </a:t>
            </a:r>
            <a:r>
              <a:rPr lang="sl-SI" dirty="0" err="1"/>
              <a:t>servo</a:t>
            </a:r>
            <a:r>
              <a:rPr lang="sl-SI" dirty="0"/>
              <a:t> in krmilni sistem,</a:t>
            </a:r>
          </a:p>
          <a:p>
            <a:pPr lvl="1"/>
            <a:r>
              <a:rPr lang="sl-SI" dirty="0"/>
              <a:t>krmilnik 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a:t>Disk so izmili leta 1956</a:t>
            </a:r>
          </a:p>
          <a:p>
            <a:r>
              <a:rPr lang="sl-SI" altLang="en-US" sz="2400" dirty="0"/>
              <a:t>Zmogljivost 5 MB</a:t>
            </a:r>
          </a:p>
          <a:p>
            <a:r>
              <a:rPr lang="sl-SI" altLang="en-US" sz="2400" dirty="0"/>
              <a:t>Zasedal prostora kot dva hladilnika</a:t>
            </a:r>
          </a:p>
          <a:p>
            <a:r>
              <a:rPr lang="sl-SI" altLang="en-US" sz="2400" dirty="0"/>
              <a:t>Ni ga bilo mogoče kupiti zaradi tako velike cene ampak samo najeti za 35.000 dolarjev na leto</a:t>
            </a:r>
          </a:p>
          <a:p>
            <a:endParaRPr lang="sl-SI" altLang="en-US" dirty="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a:t>Diski se med uporabo vrtijo s stalno hitrostjo. </a:t>
            </a:r>
          </a:p>
          <a:p>
            <a:r>
              <a:rPr lang="sl-SI" dirty="0"/>
              <a:t>Podatki so na površini diska shranjeni v obliki koncentričnih sledi. </a:t>
            </a:r>
          </a:p>
          <a:p>
            <a:r>
              <a:rPr lang="sl-SI" dirty="0"/>
              <a:t>Na vsaki sledi je zapisano enako število bitov, zato so zapisi v sredini bolj gosti, kot ob zunanjem robu diska. Zato je hitrost zapisa na notranjih sledeh hitrejša, na zunanjih pa počasnejša..</a:t>
            </a:r>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hitrost</a:t>
            </a:r>
            <a:endParaRPr lang="en-US" dirty="0"/>
          </a:p>
        </p:txBody>
      </p:sp>
      <p:sp>
        <p:nvSpPr>
          <p:cNvPr id="3" name="Označba mesta vsebine 2"/>
          <p:cNvSpPr>
            <a:spLocks noGrp="1"/>
          </p:cNvSpPr>
          <p:nvPr>
            <p:ph idx="1"/>
          </p:nvPr>
        </p:nvSpPr>
        <p:spPr/>
        <p:txBody>
          <a:bodyPr/>
          <a:lstStyle/>
          <a:p>
            <a:r>
              <a:rPr lang="sl-SI" dirty="0"/>
              <a:t>Hitrost vrtenja neposredno vpliva na čas dostopa in prenosa podatkov. </a:t>
            </a:r>
          </a:p>
          <a:p>
            <a:pPr lvl="1"/>
            <a:r>
              <a:rPr lang="sl-SI" dirty="0"/>
              <a:t>Sodobni diski vrtijo s hitrostjo do 7200 vrtljajev na minuto.</a:t>
            </a:r>
          </a:p>
          <a:p>
            <a:r>
              <a:rPr lang="sl-SI" dirty="0"/>
              <a:t>Hitrost prenosa podatkov</a:t>
            </a:r>
          </a:p>
          <a:p>
            <a:pPr lvl="1"/>
            <a:r>
              <a:rPr lang="sl-SI" dirty="0"/>
              <a:t>Hitrost prenosa merimo v bitih na sekundo. Ta je odvisna od hitrosti vrtenja in gostote zapisa na disku.</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a:t>Podatki so na disku zapisani v obliki koncentričnih krogov, te imenujemo sledi. </a:t>
            </a:r>
          </a:p>
          <a:p>
            <a:r>
              <a:rPr lang="sl-SI" sz="2000" dirty="0"/>
              <a:t>Vse sledi na vseh ploščah predstavljajo cilindre. Sledi so razdeljene na sektorje.</a:t>
            </a:r>
          </a:p>
          <a:p>
            <a:r>
              <a:rPr lang="sl-SI" sz="2000" dirty="0"/>
              <a:t>Vsak sektor ima na začetku zapisan naslov sektorja, potem podatke in na koncu podatke za kontrolo zapisa</a:t>
            </a:r>
            <a:r>
              <a:rPr lang="sl-SI" dirty="0"/>
              <a:t>.</a:t>
            </a: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tabela</a:t>
            </a:r>
            <a:endParaRPr lang="en-US" dirty="0"/>
          </a:p>
        </p:txBody>
      </p:sp>
      <p:sp>
        <p:nvSpPr>
          <p:cNvPr id="3" name="Označba mesta vsebine 2"/>
          <p:cNvSpPr>
            <a:spLocks noGrp="1"/>
          </p:cNvSpPr>
          <p:nvPr>
            <p:ph idx="1"/>
          </p:nvPr>
        </p:nvSpPr>
        <p:spPr/>
        <p:txBody>
          <a:bodyPr>
            <a:normAutofit lnSpcReduction="10000"/>
          </a:bodyPr>
          <a:lstStyle/>
          <a:p>
            <a:r>
              <a:rPr lang="sl-SI" dirty="0"/>
              <a:t>Datoteke so shranjene v več sektorjih. </a:t>
            </a:r>
          </a:p>
          <a:p>
            <a:r>
              <a:rPr lang="sl-SI" dirty="0"/>
              <a:t>Na začetku diska je rezerviran prostor za FAT (File </a:t>
            </a:r>
            <a:r>
              <a:rPr lang="sl-SI" dirty="0" err="1"/>
              <a:t>Allocation</a:t>
            </a:r>
            <a:r>
              <a:rPr lang="sl-SI" dirty="0"/>
              <a:t> Table) tabelo. </a:t>
            </a:r>
          </a:p>
          <a:p>
            <a:r>
              <a:rPr lang="sl-SI" dirty="0"/>
              <a:t>V tej tabeli so podatki o lokaciji datotek na disku. </a:t>
            </a:r>
          </a:p>
          <a:p>
            <a:r>
              <a:rPr lang="sl-SI" dirty="0"/>
              <a:t>Kadar želimo z diska prebrati datoteko, potem operacijski sistem v FAT tabeli poišče podatke o lokaciji datoteke na disku. </a:t>
            </a:r>
          </a:p>
          <a:p>
            <a:r>
              <a:rPr lang="sl-SI" dirty="0"/>
              <a:t>To pomeni, da so za vsako datoteko vpisani vsi sektorji v katerih je shranjena posamezna datoteka. </a:t>
            </a:r>
          </a:p>
          <a:p>
            <a:r>
              <a:rPr lang="sl-SI" dirty="0"/>
              <a:t>Daljše datoteke so razpršene po 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a:t>Particije</a:t>
            </a:r>
          </a:p>
          <a:p>
            <a:pPr lvl="1"/>
            <a:r>
              <a:rPr lang="sl-SI" sz="2000" dirty="0"/>
              <a:t>Disk je razdeljen na več logičnih diskov (C:, D:).</a:t>
            </a:r>
          </a:p>
          <a:p>
            <a:r>
              <a:rPr lang="sl-SI" sz="2400" dirty="0"/>
              <a:t>Formatiranje</a:t>
            </a:r>
          </a:p>
          <a:p>
            <a:pPr lvl="1"/>
            <a:r>
              <a:rPr lang="sl-SI" sz="2000" dirty="0"/>
              <a:t>Ko disk vgradimo v računalnik po potrebi naredimo particije, potem pa ga pred uporabo še formatiramo. </a:t>
            </a:r>
          </a:p>
          <a:p>
            <a:pPr lvl="1"/>
            <a:r>
              <a:rPr lang="sl-SI" sz="2000" dirty="0"/>
              <a:t>S formatiranjem obnovimo adrese sektorjev in istočasno preizkusimo podatkovni del sektorjev. </a:t>
            </a:r>
          </a:p>
          <a:p>
            <a:pPr lvl="1"/>
            <a:r>
              <a:rPr lang="sl-SI" sz="2000" dirty="0"/>
              <a:t>Večina programov za formatiranje uniči zapisane podatke, zato moramo biti pri uporabi teh programov previdni. </a:t>
            </a:r>
          </a:p>
          <a:p>
            <a:pPr lvl="1"/>
            <a:r>
              <a:rPr lang="sl-SI" sz="2000" dirty="0"/>
              <a:t>Formatiranje 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a:t>Na diskih shranjujemo, spreminjamo in brišemo datoteke. Po nekem času se pojavi razdrobljenost podatkov. </a:t>
            </a:r>
          </a:p>
          <a:p>
            <a:pPr lvl="1"/>
            <a:r>
              <a:rPr lang="sl-SI" sz="2000" dirty="0"/>
              <a:t>Posledica tega je, da se delo pri branju in shranjevanju datotek upočasni. </a:t>
            </a:r>
          </a:p>
          <a:p>
            <a:r>
              <a:rPr lang="sl-SI" sz="2400" dirty="0"/>
              <a:t>Program za </a:t>
            </a:r>
            <a:r>
              <a:rPr lang="sl-SI" sz="2400" dirty="0" err="1"/>
              <a:t>defragmentiranje</a:t>
            </a:r>
            <a:r>
              <a:rPr lang="sl-SI" sz="2400" dirty="0"/>
              <a:t> je orodje, ki preuredi podatke na disku. </a:t>
            </a:r>
          </a:p>
          <a:p>
            <a:r>
              <a:rPr lang="sl-SI" sz="2400" dirty="0"/>
              <a:t>Datoteke 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ZAŠČITA PODATKOV NA DISKIH</a:t>
            </a:r>
            <a:br>
              <a:rPr lang="sl-SI" dirty="0"/>
            </a:br>
            <a:endParaRPr lang="en-US" dirty="0"/>
          </a:p>
        </p:txBody>
      </p:sp>
      <p:sp>
        <p:nvSpPr>
          <p:cNvPr id="3" name="Označba mesta vsebine 2"/>
          <p:cNvSpPr>
            <a:spLocks noGrp="1"/>
          </p:cNvSpPr>
          <p:nvPr>
            <p:ph idx="1"/>
          </p:nvPr>
        </p:nvSpPr>
        <p:spPr/>
        <p:txBody>
          <a:bodyPr/>
          <a:lstStyle/>
          <a:p>
            <a:r>
              <a:rPr lang="sl-SI" dirty="0"/>
              <a:t>Pri zapisovanju podatkov je zelo pomembna zaščita pred izgubo ali poškodbo podatkov. </a:t>
            </a:r>
          </a:p>
          <a:p>
            <a:r>
              <a:rPr lang="sl-SI" dirty="0"/>
              <a:t>Predvsem za velike podatkovne zbirke in podatke na strežnikih. </a:t>
            </a:r>
          </a:p>
          <a:p>
            <a:pPr lvl="1"/>
            <a:r>
              <a:rPr lang="sl-SI" dirty="0"/>
              <a:t>Poznamo:</a:t>
            </a:r>
          </a:p>
          <a:p>
            <a:pPr lvl="2"/>
            <a:r>
              <a:rPr lang="sl-SI" dirty="0"/>
              <a:t>zrcaljenje in </a:t>
            </a:r>
          </a:p>
          <a:p>
            <a:pPr lvl="2"/>
            <a:r>
              <a:rPr lang="sl-SI" dirty="0"/>
              <a:t>povezovanje 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ZRCALJENJE DISKOV- DISK MIRRORING</a:t>
            </a:r>
            <a:br>
              <a:rPr lang="sl-SI" dirty="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a:t>Podatki se sočasno zapisujejo na dve lokaciji. </a:t>
            </a:r>
          </a:p>
          <a:p>
            <a:pPr lvl="1"/>
            <a:r>
              <a:rPr lang="sl-SI" dirty="0"/>
              <a:t>To je lahko v dveh particijah na istem disku, </a:t>
            </a:r>
          </a:p>
          <a:p>
            <a:pPr lvl="1"/>
            <a:r>
              <a:rPr lang="sl-SI" dirty="0"/>
              <a:t>ali na dva različna diska, </a:t>
            </a:r>
          </a:p>
          <a:p>
            <a:pPr lvl="1"/>
            <a:r>
              <a:rPr lang="sl-SI" dirty="0"/>
              <a:t>ali celo na različna računalnika. </a:t>
            </a:r>
          </a:p>
          <a:p>
            <a:r>
              <a:rPr lang="sl-SI" dirty="0"/>
              <a:t>Če 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a:t>)</a:t>
            </a:r>
            <a:endParaRPr lang="en-US" dirty="0"/>
          </a:p>
        </p:txBody>
      </p:sp>
      <p:sp>
        <p:nvSpPr>
          <p:cNvPr id="3" name="Označba mesta vsebine 2"/>
          <p:cNvSpPr>
            <a:spLocks noGrp="1"/>
          </p:cNvSpPr>
          <p:nvPr>
            <p:ph idx="1"/>
          </p:nvPr>
        </p:nvSpPr>
        <p:spPr/>
        <p:txBody>
          <a:bodyPr>
            <a:normAutofit lnSpcReduction="10000"/>
          </a:bodyPr>
          <a:lstStyle/>
          <a:p>
            <a:r>
              <a:rPr lang="sl-SI" dirty="0"/>
              <a:t>RAID je poseben način združevanja diskov in načinov zapisovanja nanje. </a:t>
            </a:r>
          </a:p>
          <a:p>
            <a:r>
              <a:rPr lang="sl-SI" dirty="0"/>
              <a:t>RAID 1 je naziv za zrcaljenje. Pri zrcaljenju podatke zapisujemo na dve lokaciji hkrati, kar na zelo poveča zaščito v primeru okvar ali motenj. </a:t>
            </a:r>
          </a:p>
          <a:p>
            <a:r>
              <a:rPr lang="sl-SI" dirty="0"/>
              <a:t>Na višjih nivojih so algoritmi in načini zapisovanja bolj zapleteni, omogočajo pa dovolj veliko zanesljivost delovanja. </a:t>
            </a:r>
          </a:p>
          <a:p>
            <a:r>
              <a:rPr lang="sl-SI" dirty="0"/>
              <a:t>Ko 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a:t>Kapaciteta trdega diska	4 TB</a:t>
            </a:r>
          </a:p>
          <a:p>
            <a:r>
              <a:rPr lang="sl-SI" sz="2000" dirty="0"/>
              <a:t>Tip 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a:t>Namesto gibljivih delov so uporabljena elektronska vezja, podobna, kot za spomin. </a:t>
            </a:r>
          </a:p>
          <a:p>
            <a:r>
              <a:rPr lang="sl-SI" sz="2000" dirty="0"/>
              <a:t>Izdelujejo se v različnih oblikah in kapacitetah.</a:t>
            </a:r>
          </a:p>
          <a:p>
            <a:r>
              <a:rPr lang="sl-SI" sz="2000" dirty="0"/>
              <a:t>Vezja so podobno zasnovana, kot so uporabljena v USB ključkih in podobnih napravah. </a:t>
            </a:r>
          </a:p>
          <a:p>
            <a:r>
              <a:rPr lang="sl-SI" sz="2000" dirty="0"/>
              <a:t>Tehnologija se razlikuje v tem, da so ključki zasnovani za zunanjo uporabo, SSD diski pa za notranjo. </a:t>
            </a:r>
          </a:p>
          <a:p>
            <a:r>
              <a:rPr lang="sl-SI" sz="2000" dirty="0"/>
              <a:t>SSD diski nimajo gibljivih delov zaradi tega imajo naslednje prednosti:</a:t>
            </a:r>
          </a:p>
          <a:p>
            <a:pPr lvl="1"/>
            <a:r>
              <a:rPr lang="sl-SI" sz="1800" dirty="0"/>
              <a:t>Nižja poraba</a:t>
            </a:r>
          </a:p>
          <a:p>
            <a:pPr lvl="1"/>
            <a:r>
              <a:rPr lang="sl-SI" sz="1800" dirty="0"/>
              <a:t>Hitrejši dostop do podatkov</a:t>
            </a:r>
          </a:p>
          <a:p>
            <a:pPr lvl="1"/>
            <a:r>
              <a:rPr lang="sl-SI" sz="1800" dirty="0"/>
              <a:t>Visoka zanesljivost delovanja.</a:t>
            </a:r>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disk</a:t>
            </a:r>
          </a:p>
        </p:txBody>
      </p:sp>
      <p:sp>
        <p:nvSpPr>
          <p:cNvPr id="3" name="Označba mesta vsebine 2"/>
          <p:cNvSpPr>
            <a:spLocks noGrp="1"/>
          </p:cNvSpPr>
          <p:nvPr>
            <p:ph idx="1"/>
          </p:nvPr>
        </p:nvSpPr>
        <p:spPr/>
        <p:txBody>
          <a:bodyPr/>
          <a:lstStyle/>
          <a:p>
            <a:endParaRPr lang="sl-SI" dirty="0">
              <a:hlinkClick r:id="rId2"/>
            </a:endParaRPr>
          </a:p>
          <a:p>
            <a:r>
              <a:rPr lang="sl-SI" dirty="0">
                <a:hlinkClick r:id="rId2"/>
              </a:rPr>
              <a:t>https://www.youtube.com/watch?v=wteUW2sL7bc</a:t>
            </a:r>
          </a:p>
          <a:p>
            <a:endParaRPr lang="sl-SI" dirty="0">
              <a:hlinkClick r:id="rId2"/>
            </a:endParaRPr>
          </a:p>
          <a:p>
            <a:endParaRPr lang="sl-SI" dirty="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a:hlinkClick r:id="rId2"/>
              </a:rPr>
              <a:t>https://www.youtube.com/watch?v=3owqvmMf6No</a:t>
            </a:r>
            <a:endParaRPr lang="sl-SI" dirty="0"/>
          </a:p>
          <a:p>
            <a:endParaRPr lang="sl-SI" dirty="0"/>
          </a:p>
          <a:p>
            <a:r>
              <a:rPr lang="sl-SI" dirty="0">
                <a:hlinkClick r:id="rId3"/>
              </a:rPr>
              <a:t>https://www.youtube.com/watch?v=kdmLvl1n82U</a:t>
            </a:r>
            <a:endParaRPr lang="sl-SI" dirty="0"/>
          </a:p>
          <a:p>
            <a:endParaRPr lang="sl-SI" dirty="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VPLIV INFORMACIJSKIH TEHNOLOGIJ NA RAZVOJ DRUŽBE</a:t>
            </a:r>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a:t>Informacijska družba pomeni stopnjo razvoja v družbi.</a:t>
            </a:r>
          </a:p>
          <a:p>
            <a:pPr>
              <a:lnSpc>
                <a:spcPct val="170000"/>
              </a:lnSpc>
            </a:pPr>
            <a:r>
              <a:rPr lang="sl-SI" sz="1700" dirty="0"/>
              <a:t>V informacijski družbi ima znanje osrednjo vlogo.</a:t>
            </a:r>
          </a:p>
          <a:p>
            <a:endParaRPr lang="sl-SI" sz="1800" dirty="0"/>
          </a:p>
          <a:p>
            <a:r>
              <a:rPr lang="sl-SI" sz="1800" dirty="0"/>
              <a:t>Značilnosti informacijske družbe:</a:t>
            </a:r>
          </a:p>
          <a:p>
            <a:pPr marL="274320" indent="-274320">
              <a:buClr>
                <a:schemeClr val="accent3"/>
              </a:buClr>
              <a:buFont typeface="Wingdings 2"/>
              <a:buChar char=""/>
              <a:defRPr/>
            </a:pPr>
            <a:r>
              <a:rPr lang="sl-SI" sz="1600" dirty="0"/>
              <a:t>visoka stopnja tehnološkega razvoja,</a:t>
            </a:r>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405901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a:t>Princip shranjevanja in branja informacij pri optičnih diskih temelji na optičnem odboju laserskega žarka. </a:t>
            </a:r>
          </a:p>
          <a:p>
            <a:r>
              <a:rPr lang="sl-SI" dirty="0"/>
              <a:t>Ločimo načina zapisa informacij:</a:t>
            </a:r>
          </a:p>
          <a:p>
            <a:pPr lvl="1"/>
            <a:r>
              <a:rPr lang="sl-SI" dirty="0"/>
              <a:t>pri pisanju se v prosojno snov vtisnejo jamice (</a:t>
            </a:r>
            <a:r>
              <a:rPr lang="sl-SI" dirty="0" err="1"/>
              <a:t>pits</a:t>
            </a:r>
            <a:r>
              <a:rPr lang="sl-SI" dirty="0"/>
              <a:t>),</a:t>
            </a:r>
          </a:p>
          <a:p>
            <a:pPr lvl="1"/>
            <a:r>
              <a:rPr lang="sl-SI" dirty="0"/>
              <a:t>pri pisanju se pod vplivom laserskega žarka z dovolj veliko močjo spremeni struktura materiala,</a:t>
            </a:r>
          </a:p>
          <a:p>
            <a:r>
              <a:rPr lang="sl-SI" dirty="0"/>
              <a:t>Prvi način (vtisnjene jamice) se uporablja pri enkratno zapisljivih CD-</a:t>
            </a:r>
            <a:r>
              <a:rPr lang="sl-SI" dirty="0" err="1"/>
              <a:t>ROMih</a:t>
            </a:r>
            <a:r>
              <a:rPr lang="sl-SI" dirty="0"/>
              <a:t>, </a:t>
            </a:r>
          </a:p>
          <a:p>
            <a:r>
              <a:rPr lang="sl-SI" dirty="0"/>
              <a:t>Drugi način pa pri zapisljivih CD-R in DVD optičnih diskih.</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a:t>ZGOŠČENKA - CD</a:t>
            </a:r>
          </a:p>
        </p:txBody>
      </p:sp>
      <p:sp>
        <p:nvSpPr>
          <p:cNvPr id="186371" name="Ograda vsebine 2"/>
          <p:cNvSpPr>
            <a:spLocks noGrp="1"/>
          </p:cNvSpPr>
          <p:nvPr>
            <p:ph idx="1"/>
          </p:nvPr>
        </p:nvSpPr>
        <p:spPr>
          <a:xfrm>
            <a:off x="1979612" y="3786188"/>
            <a:ext cx="8229600" cy="2538412"/>
          </a:xfrm>
        </p:spPr>
        <p:txBody>
          <a:bodyPr>
            <a:normAutofit lnSpcReduction="10000"/>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https://www.youtube.com/watch?v=ESpL4a08kVE</a:t>
            </a:r>
            <a:endParaRPr lang="sl-SI" dirty="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a:t>je namenjen shranjevanju večje količine podatkov in visoko ločljivih videov (HD = </a:t>
            </a:r>
            <a:r>
              <a:rPr lang="sl-SI" altLang="en-US" sz="4000" dirty="0" err="1"/>
              <a:t>high-definition</a:t>
            </a:r>
            <a:r>
              <a:rPr lang="sl-SI" altLang="en-US" sz="4000" dirty="0"/>
              <a:t> video). </a:t>
            </a:r>
          </a:p>
          <a:p>
            <a:r>
              <a:rPr lang="sl-SI" altLang="en-US" sz="4000" dirty="0"/>
              <a:t>Disk je je dobil ime po </a:t>
            </a:r>
            <a:r>
              <a:rPr lang="sl-SI" altLang="en-US" sz="4000" dirty="0" err="1"/>
              <a:t>vijoličnomodrem</a:t>
            </a:r>
            <a:r>
              <a:rPr lang="sl-SI" altLang="en-US" sz="4000" dirty="0"/>
              <a:t> žarku laserja za zapisovanje in branje tega diska. </a:t>
            </a:r>
          </a:p>
          <a:p>
            <a:r>
              <a:rPr lang="sl-SI" altLang="en-US" sz="4000" dirty="0"/>
              <a:t>Fizična velikost medija je enaka CD ali DVD mediju. </a:t>
            </a:r>
          </a:p>
          <a:p>
            <a:r>
              <a:rPr lang="sl-SI" altLang="en-US" sz="4000" dirty="0"/>
              <a:t>Zaradi krajše valovne dolžine žarka (405 nanometrov) ima 10x kapaciteto DVD medija. </a:t>
            </a:r>
          </a:p>
          <a:p>
            <a:r>
              <a:rPr lang="sl-SI" altLang="en-US" sz="4000" dirty="0"/>
              <a:t>Nanj je možno zapisati 25 GB podatkov, oziroma 50 GB pri dvoslojnem zapisu. </a:t>
            </a:r>
          </a:p>
          <a:p>
            <a:r>
              <a:rPr lang="sl-SI" altLang="en-US" sz="4000" dirty="0"/>
              <a:t>Primeren je za shranjevanje podatkov, predvsem pa za zapis slike in zvoka visoke resolucije.</a:t>
            </a:r>
          </a:p>
          <a:p>
            <a:endParaRPr lang="sl-SI" altLang="en-US" sz="2000" dirty="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DISK</a:t>
            </a:r>
            <a:endParaRPr lang="en-US" dirty="0"/>
          </a:p>
        </p:txBody>
      </p:sp>
      <p:sp>
        <p:nvSpPr>
          <p:cNvPr id="3" name="Označba mesta vsebine 2"/>
          <p:cNvSpPr>
            <a:spLocks noGrp="1"/>
          </p:cNvSpPr>
          <p:nvPr>
            <p:ph idx="1"/>
          </p:nvPr>
        </p:nvSpPr>
        <p:spPr/>
        <p:txBody>
          <a:bodyPr/>
          <a:lstStyle/>
          <a:p>
            <a:r>
              <a:rPr lang="sl-SI" dirty="0"/>
              <a:t>HD DVD (kratica za </a:t>
            </a:r>
            <a:r>
              <a:rPr lang="sl-SI" dirty="0" err="1"/>
              <a:t>High-Definition</a:t>
            </a:r>
            <a:r>
              <a:rPr lang="sl-SI" dirty="0"/>
              <a:t> DVD ali </a:t>
            </a:r>
            <a:r>
              <a:rPr lang="sl-SI" dirty="0" err="1"/>
              <a:t>High-Density</a:t>
            </a:r>
            <a:r>
              <a:rPr lang="sl-SI" dirty="0"/>
              <a:t> DVD) je DVD (optični disk) z zapisom visoke gostote. Namenjen je za shranjevanje podatkov kot je HD video. HD DVD</a:t>
            </a:r>
          </a:p>
          <a:p>
            <a:r>
              <a:rPr lang="sl-SI" dirty="0"/>
              <a:t>nudi do 60 GB 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a:t>USB pomnilnik</a:t>
            </a:r>
          </a:p>
        </p:txBody>
      </p:sp>
      <p:sp>
        <p:nvSpPr>
          <p:cNvPr id="191491" name="Ograda vsebine 2"/>
          <p:cNvSpPr>
            <a:spLocks noGrp="1"/>
          </p:cNvSpPr>
          <p:nvPr>
            <p:ph idx="1"/>
          </p:nvPr>
        </p:nvSpPr>
        <p:spPr/>
        <p:txBody>
          <a:bodyPr/>
          <a:lstStyle/>
          <a:p>
            <a:r>
              <a:rPr lang="sl-SI" altLang="en-US"/>
              <a:t>Je majhen priročen zunanji pomnilnik</a:t>
            </a:r>
          </a:p>
          <a:p>
            <a:r>
              <a:rPr lang="sl-SI" altLang="en-US"/>
              <a:t>Veliko kapaciteto</a:t>
            </a:r>
          </a:p>
          <a:p>
            <a:r>
              <a:rPr lang="sl-SI" altLang="en-US"/>
              <a:t>Enostaven za uporabo</a:t>
            </a:r>
          </a:p>
          <a:p>
            <a:r>
              <a:rPr lang="sl-SI" altLang="en-US"/>
              <a:t>El.energijo jemlje iz računalnika</a:t>
            </a:r>
          </a:p>
          <a:p>
            <a:r>
              <a:rPr lang="sl-SI" altLang="en-US"/>
              <a:t>Razvili so ga 1998 v IBM</a:t>
            </a:r>
          </a:p>
          <a:p>
            <a:endParaRPr lang="sl-SI" altLang="en-US"/>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a:t>TRAČNA KASETA</a:t>
            </a:r>
          </a:p>
          <a:p>
            <a:pPr lvl="1"/>
            <a:r>
              <a:rPr lang="sl-SI" altLang="en-US"/>
              <a:t>zunanji pomnilnik za shranjevanje podatkov na trak iz PVC</a:t>
            </a:r>
          </a:p>
          <a:p>
            <a:pPr lvl="1"/>
            <a:r>
              <a:rPr lang="sl-SI" altLang="en-US"/>
              <a:t>Za arhiviranje rezervnih kopij na strežnikih</a:t>
            </a:r>
          </a:p>
          <a:p>
            <a:r>
              <a:rPr lang="sl-SI" altLang="en-US"/>
              <a:t>SPOMINSKE KARTICE</a:t>
            </a:r>
          </a:p>
          <a:p>
            <a:pPr lvl="1"/>
            <a:r>
              <a:rPr lang="sl-SI" altLang="en-US"/>
              <a:t>Uporablja v digitalnih fotoaparatih,…</a:t>
            </a:r>
          </a:p>
          <a:p>
            <a:pPr lvl="1"/>
            <a:r>
              <a:rPr lang="sl-SI" altLang="en-US"/>
              <a:t>Compact Flash, Memory Stick,…</a:t>
            </a:r>
          </a:p>
          <a:p>
            <a:r>
              <a:rPr lang="sl-SI" altLang="en-US"/>
              <a:t>ZIP diskete</a:t>
            </a:r>
          </a:p>
          <a:p>
            <a:pPr lvl="1"/>
            <a:r>
              <a:rPr lang="sl-SI" altLang="en-US"/>
              <a:t>Podobe navadni disketi</a:t>
            </a:r>
          </a:p>
          <a:p>
            <a:pPr lvl="1"/>
            <a:r>
              <a:rPr lang="sl-SI" altLang="en-US"/>
              <a:t>100 – 250 MB</a:t>
            </a:r>
          </a:p>
          <a:p>
            <a:pPr lvl="1"/>
            <a:r>
              <a:rPr lang="sl-SI" altLang="en-US"/>
              <a:t>Arhiviranje podatkov</a:t>
            </a:r>
          </a:p>
          <a:p>
            <a:endParaRPr lang="sl-SI" altLang="en-US"/>
          </a:p>
          <a:p>
            <a:endParaRPr lang="sl-SI" altLang="en-US"/>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38911BB-0515-6466-1DED-A0C484DB5F97}"/>
              </a:ext>
            </a:extLst>
          </p:cNvPr>
          <p:cNvSpPr>
            <a:spLocks noGrp="1"/>
          </p:cNvSpPr>
          <p:nvPr>
            <p:ph type="title"/>
          </p:nvPr>
        </p:nvSpPr>
        <p:spPr/>
        <p:txBody>
          <a:bodyPr/>
          <a:lstStyle/>
          <a:p>
            <a:endParaRPr lang="sl-SI"/>
          </a:p>
        </p:txBody>
      </p:sp>
      <p:sp>
        <p:nvSpPr>
          <p:cNvPr id="4" name="Rectangle 1">
            <a:extLst>
              <a:ext uri="{FF2B5EF4-FFF2-40B4-BE49-F238E27FC236}">
                <a16:creationId xmlns:a16="http://schemas.microsoft.com/office/drawing/2014/main" id="{7DACA7B2-F2F5-3E99-F5A8-8BB28C543FC3}"/>
              </a:ext>
            </a:extLst>
          </p:cNvPr>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Visoka stopnja tehnološkega razvoja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Razložite študentom, kako tehnologije, kot so pametni telefoni in umetna inteligenca (npr. </a:t>
            </a:r>
            <a:r>
              <a:rPr kumimoji="0" lang="sl-SI" altLang="sl-SI" sz="1800" b="0" i="0" u="none" strike="noStrike" cap="none" normalizeH="0" baseline="0" dirty="0" err="1">
                <a:ln>
                  <a:noFill/>
                </a:ln>
                <a:solidFill>
                  <a:schemeClr val="tx1"/>
                </a:solidFill>
                <a:effectLst/>
                <a:latin typeface="Arial" panose="020B0604020202020204" pitchFamily="34" charset="0"/>
              </a:rPr>
              <a:t>ChatGPT</a:t>
            </a:r>
            <a:r>
              <a:rPr kumimoji="0" lang="sl-SI" altLang="sl-SI" sz="1800" b="0" i="0" u="none" strike="noStrike" cap="none" normalizeH="0" baseline="0" dirty="0">
                <a:ln>
                  <a:noFill/>
                </a:ln>
                <a:solidFill>
                  <a:schemeClr val="tx1"/>
                </a:solidFill>
                <a:effectLst/>
                <a:latin typeface="Arial" panose="020B0604020202020204" pitchFamily="34" charset="0"/>
              </a:rPr>
              <a:t>), vplivajo na vsakodnevno življenje, od komunikacije do avtomatizacije delovnih procesov.</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Razvoj storitvenega gospodarstva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Pokažite, kako platforme, kot sta </a:t>
            </a:r>
            <a:r>
              <a:rPr kumimoji="0" lang="sl-SI" altLang="sl-SI" sz="1800" b="0" i="0" u="none" strike="noStrike" cap="none" normalizeH="0" baseline="0" dirty="0" err="1">
                <a:ln>
                  <a:noFill/>
                </a:ln>
                <a:solidFill>
                  <a:schemeClr val="tx1"/>
                </a:solidFill>
                <a:effectLst/>
                <a:latin typeface="Arial" panose="020B0604020202020204" pitchFamily="34" charset="0"/>
              </a:rPr>
              <a:t>Uber</a:t>
            </a:r>
            <a:r>
              <a:rPr kumimoji="0" lang="sl-SI" altLang="sl-SI" sz="1800" b="0" i="0" u="none" strike="noStrike" cap="none" normalizeH="0" baseline="0" dirty="0">
                <a:ln>
                  <a:noFill/>
                </a:ln>
                <a:solidFill>
                  <a:schemeClr val="tx1"/>
                </a:solidFill>
                <a:effectLst/>
                <a:latin typeface="Arial" panose="020B0604020202020204" pitchFamily="34" charset="0"/>
              </a:rPr>
              <a:t> ali </a:t>
            </a:r>
            <a:r>
              <a:rPr kumimoji="0" lang="sl-SI" altLang="sl-SI" sz="1800" b="0" i="0" u="none" strike="noStrike" cap="none" normalizeH="0" baseline="0" dirty="0" err="1">
                <a:ln>
                  <a:noFill/>
                </a:ln>
                <a:solidFill>
                  <a:schemeClr val="tx1"/>
                </a:solidFill>
                <a:effectLst/>
                <a:latin typeface="Arial" panose="020B0604020202020204" pitchFamily="34" charset="0"/>
              </a:rPr>
              <a:t>Glovo</a:t>
            </a:r>
            <a:r>
              <a:rPr kumimoji="0" lang="sl-SI" altLang="sl-SI" sz="1800" b="0" i="0" u="none" strike="noStrike" cap="none" normalizeH="0" baseline="0" dirty="0">
                <a:ln>
                  <a:noFill/>
                </a:ln>
                <a:solidFill>
                  <a:schemeClr val="tx1"/>
                </a:solidFill>
                <a:effectLst/>
                <a:latin typeface="Arial" panose="020B0604020202020204" pitchFamily="34" charset="0"/>
              </a:rPr>
              <a:t>, omogočajo storitve na zahtevo in kako podjetja, kot je </a:t>
            </a:r>
            <a:r>
              <a:rPr kumimoji="0" lang="sl-SI" altLang="sl-SI" sz="1800" b="0" i="0" u="none" strike="noStrike" cap="none" normalizeH="0" baseline="0" dirty="0" err="1">
                <a:ln>
                  <a:noFill/>
                </a:ln>
                <a:solidFill>
                  <a:schemeClr val="tx1"/>
                </a:solidFill>
                <a:effectLst/>
                <a:latin typeface="Arial" panose="020B0604020202020204" pitchFamily="34" charset="0"/>
              </a:rPr>
              <a:t>Amazon</a:t>
            </a:r>
            <a:r>
              <a:rPr kumimoji="0" lang="sl-SI" altLang="sl-SI" sz="1800" b="0" i="0" u="none" strike="noStrike" cap="none" normalizeH="0" baseline="0" dirty="0">
                <a:ln>
                  <a:noFill/>
                </a:ln>
                <a:solidFill>
                  <a:schemeClr val="tx1"/>
                </a:solidFill>
                <a:effectLst/>
                <a:latin typeface="Arial" panose="020B0604020202020204" pitchFamily="34" charset="0"/>
              </a:rPr>
              <a:t>, spreminjajo nakupovalne navade.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Prilagoditev poklicev in področij dela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Omenite razvoj poklicev, kot so upravljavec družbenih omrežij ali analitik podatkov, ki pred 20 leti niso obstajali. Poudarite potrebo po vseživljenjskem učenju zaradi hitrih sprememb na trgu dela.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Spremembe v dojemanju prostora</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Pojasnite, kako videokonferenčna orodja (npr. Zoom) omogočajo delo od doma in globalno sodelovanje, kar zmanjšuje pomen fizične bližine.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sl-SI" altLang="sl-SI" sz="1800" b="1" i="0" u="none" strike="noStrike" cap="none" normalizeH="0" baseline="0" dirty="0">
                <a:ln>
                  <a:noFill/>
                </a:ln>
                <a:solidFill>
                  <a:schemeClr val="tx1"/>
                </a:solidFill>
                <a:effectLst/>
                <a:latin typeface="Arial" panose="020B0604020202020204" pitchFamily="34" charset="0"/>
              </a:rPr>
              <a:t>Spremembe v kulturi</a:t>
            </a:r>
            <a:br>
              <a:rPr kumimoji="0" lang="sl-SI" altLang="sl-SI" sz="1800" b="0" i="0" u="none" strike="noStrike" cap="none" normalizeH="0" baseline="0" dirty="0">
                <a:ln>
                  <a:noFill/>
                </a:ln>
                <a:solidFill>
                  <a:schemeClr val="tx1"/>
                </a:solidFill>
                <a:effectLst/>
                <a:latin typeface="Arial" panose="020B0604020202020204" pitchFamily="34" charset="0"/>
              </a:rPr>
            </a:br>
            <a:r>
              <a:rPr kumimoji="0" lang="sl-SI" altLang="sl-SI" sz="1800" b="0" i="0" u="none" strike="noStrike" cap="none" normalizeH="0" baseline="0" dirty="0">
                <a:ln>
                  <a:noFill/>
                </a:ln>
                <a:solidFill>
                  <a:schemeClr val="tx1"/>
                </a:solidFill>
                <a:effectLst/>
                <a:latin typeface="Arial" panose="020B0604020202020204" pitchFamily="34" charset="0"/>
              </a:rPr>
              <a:t>Primer: Razložite vpliv globalizacije in tehnologije na glasbo, filme in jezike. Na primer, kako platforme, kot je </a:t>
            </a:r>
            <a:r>
              <a:rPr kumimoji="0" lang="sl-SI" altLang="sl-SI" sz="1800" b="0" i="0" u="none" strike="noStrike" cap="none" normalizeH="0" baseline="0" dirty="0" err="1">
                <a:ln>
                  <a:noFill/>
                </a:ln>
                <a:solidFill>
                  <a:schemeClr val="tx1"/>
                </a:solidFill>
                <a:effectLst/>
                <a:latin typeface="Arial" panose="020B0604020202020204" pitchFamily="34" charset="0"/>
              </a:rPr>
              <a:t>Netflix</a:t>
            </a:r>
            <a:r>
              <a:rPr kumimoji="0" lang="sl-SI" altLang="sl-SI" sz="1800" b="0" i="0" u="none" strike="noStrike" cap="none" normalizeH="0" baseline="0" dirty="0">
                <a:ln>
                  <a:noFill/>
                </a:ln>
                <a:solidFill>
                  <a:schemeClr val="tx1"/>
                </a:solidFill>
                <a:effectLst/>
                <a:latin typeface="Arial" panose="020B0604020202020204" pitchFamily="34" charset="0"/>
              </a:rPr>
              <a:t>, omogočajo dostop do vsebin iz različnih kultur.</a:t>
            </a:r>
          </a:p>
        </p:txBody>
      </p:sp>
    </p:spTree>
    <p:extLst>
      <p:ext uri="{BB962C8B-B14F-4D97-AF65-F5344CB8AC3E}">
        <p14:creationId xmlns:p14="http://schemas.microsoft.com/office/powerpoint/2010/main" val="90743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a:t>Napajalniki – pomembni del osebnega </a:t>
            </a:r>
            <a:r>
              <a:rPr lang="sl-SI" dirty="0" err="1"/>
              <a:t>racunalnika</a:t>
            </a:r>
            <a:r>
              <a:rPr lang="sl-SI" dirty="0"/>
              <a:t>, ker naprave zahtevajo stabilno napajalno napetost.</a:t>
            </a:r>
          </a:p>
          <a:p>
            <a:r>
              <a:rPr lang="sl-SI" dirty="0"/>
              <a:t>Sodobni procesorji in grafične kartice potrebujejo tudi veliko moč. </a:t>
            </a:r>
          </a:p>
          <a:p>
            <a:r>
              <a:rPr lang="sl-SI" dirty="0"/>
              <a:t>Včasih smo bili zadovoljni s 350 W danes so napajalniki v  računalnikih vsaj 2 x </a:t>
            </a:r>
            <a:r>
              <a:rPr lang="sl-SI" dirty="0" err="1"/>
              <a:t>mocnejši</a:t>
            </a:r>
            <a:r>
              <a:rPr lang="sl-SI" dirty="0"/>
              <a:t>. </a:t>
            </a:r>
          </a:p>
          <a:p>
            <a:r>
              <a:rPr lang="sl-SI" dirty="0"/>
              <a:t>Seveda ne smemo zanemariti tudi hladilnih sistemov, od</a:t>
            </a:r>
          </a:p>
          <a:p>
            <a:r>
              <a:rPr lang="sl-SI" dirty="0"/>
              <a:t>katerih zahtevamo tiho delovanje in hitro odvajanje toplote.</a:t>
            </a:r>
          </a:p>
          <a:p>
            <a:r>
              <a:rPr lang="sl-SI" dirty="0"/>
              <a:t>Kakovost napajalnika ne smemo ocenjevati samo po moči, temveč predvsem po konstantni in enakomerni napetosti brez nihanja. </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a:t>Osnovna funkcija napajalnika je, da pretvarja </a:t>
            </a:r>
            <a:r>
              <a:rPr lang="sl-SI" dirty="0" err="1"/>
              <a:t>izmenicno</a:t>
            </a:r>
            <a:r>
              <a:rPr lang="sl-SI" dirty="0"/>
              <a:t> </a:t>
            </a:r>
            <a:r>
              <a:rPr lang="sl-SI" dirty="0" err="1"/>
              <a:t>elektricno</a:t>
            </a:r>
            <a:r>
              <a:rPr lang="sl-SI" dirty="0"/>
              <a:t> energijo, ki jo dobimo v </a:t>
            </a:r>
            <a:r>
              <a:rPr lang="sl-SI" dirty="0" err="1"/>
              <a:t>vticnicah</a:t>
            </a:r>
            <a:r>
              <a:rPr lang="sl-SI" dirty="0"/>
              <a:t> v +3,3 V, +5 V in +12 V enosmerne napetosti. </a:t>
            </a:r>
          </a:p>
          <a:p>
            <a:r>
              <a:rPr lang="sl-SI" dirty="0" err="1"/>
              <a:t>CHipSets</a:t>
            </a:r>
            <a:r>
              <a:rPr lang="sl-SI" dirty="0"/>
              <a:t>, </a:t>
            </a:r>
            <a:r>
              <a:rPr lang="sl-SI" dirty="0" err="1"/>
              <a:t>Dimm</a:t>
            </a:r>
            <a:r>
              <a:rPr lang="sl-SI" dirty="0"/>
              <a:t> in PCI/AGP uporabljajo napetost 3,3 V, diski in SIMM uporabljajo 5 V ter ventilatorji in ostale naprave pa 12 voltov.</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a:t>Zaradi nevarnosti motenj v preskrbi z električnim tokom moramo uporabiti sistem za brezprekinitveno električno napajanje.</a:t>
            </a:r>
          </a:p>
          <a:p>
            <a:endParaRPr lang="sl-SI" dirty="0"/>
          </a:p>
          <a:p>
            <a:r>
              <a:rPr lang="sl-SI" dirty="0"/>
              <a:t>Tipični čas 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a:t>Moderni sistemi UPS opravljajo poleg osnovne naloge nepretrganega zagotavljanja električne energije še tri dodatna opravila:</a:t>
            </a:r>
          </a:p>
          <a:p>
            <a:pPr lvl="1"/>
            <a:r>
              <a:rPr lang="sl-SI" dirty="0"/>
              <a:t>preprečujejo prevelike odmike izhodne napetosti od nazivne vrednosti (230V),</a:t>
            </a:r>
          </a:p>
          <a:p>
            <a:pPr lvl="1"/>
            <a:r>
              <a:rPr lang="sl-SI" dirty="0"/>
              <a:t>vzdržujejo stalno frekvenco izmeničnega toka (50 Hz),</a:t>
            </a:r>
          </a:p>
          <a:p>
            <a:pPr lvl="1"/>
            <a:r>
              <a:rPr lang="sl-SI" dirty="0"/>
              <a:t>nudijo prenapetostno zaščito.</a:t>
            </a:r>
          </a:p>
          <a:p>
            <a:pPr marL="365760" lvl="1" indent="0">
              <a:buNone/>
            </a:pPr>
            <a:r>
              <a:rPr lang="sl-SI" dirty="0"/>
              <a:t>Da bi zagotovili nemoteno oskrbo tudi pri večurnih prekinitvah delovanja javnega električnega omrežja, moramo uporabiti generatorje električnega toka.</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a:t>Serijski</a:t>
            </a:r>
            <a:endParaRPr lang="en-US" dirty="0"/>
          </a:p>
        </p:txBody>
      </p:sp>
      <p:sp>
        <p:nvSpPr>
          <p:cNvPr id="3" name="Označba mesta vsebine 2"/>
          <p:cNvSpPr>
            <a:spLocks noGrp="1"/>
          </p:cNvSpPr>
          <p:nvPr>
            <p:ph idx="1"/>
          </p:nvPr>
        </p:nvSpPr>
        <p:spPr/>
        <p:txBody>
          <a:bodyPr/>
          <a:lstStyle/>
          <a:p>
            <a:r>
              <a:rPr lang="sl-SI" dirty="0"/>
              <a:t>Najbolj 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a:t>Universal</a:t>
            </a:r>
            <a:r>
              <a:rPr lang="sl-SI" dirty="0"/>
              <a:t> </a:t>
            </a:r>
            <a:r>
              <a:rPr lang="sl-SI" dirty="0" err="1"/>
              <a:t>Serial</a:t>
            </a:r>
            <a:r>
              <a:rPr lang="sl-SI" dirty="0"/>
              <a:t> Bus)</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a:t>V 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p>
          <a:p>
            <a:r>
              <a:rPr lang="sl-SI" dirty="0"/>
              <a:t>Danes 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FireWire - 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a:t>Vmesnik IEEE 1394 je standard za hitro komunikacijo po serijskem vodilu med elektronskimi napravami in prenos podatkov v realnem času. </a:t>
            </a:r>
          </a:p>
          <a:p>
            <a:r>
              <a:rPr lang="sl-SI" dirty="0"/>
              <a:t>Serijsko vodilo, ki sta ga razvili podjetji Apple in </a:t>
            </a:r>
            <a:r>
              <a:rPr lang="sl-SI" dirty="0" err="1"/>
              <a:t>Texas</a:t>
            </a:r>
            <a:r>
              <a:rPr lang="sl-SI" dirty="0"/>
              <a:t> </a:t>
            </a:r>
            <a:r>
              <a:rPr lang="sl-SI" dirty="0" err="1"/>
              <a:t>Instruments</a:t>
            </a:r>
            <a:r>
              <a:rPr lang="sl-SI" dirty="0"/>
              <a:t>. </a:t>
            </a:r>
          </a:p>
          <a:p>
            <a:r>
              <a:rPr lang="sl-SI" dirty="0"/>
              <a:t>Uporabljamo ga za priklop digitalnih kamer in ostale video in </a:t>
            </a:r>
            <a:r>
              <a:rPr lang="sl-SI" dirty="0" err="1"/>
              <a:t>audio</a:t>
            </a:r>
            <a:r>
              <a:rPr lang="sl-SI" dirty="0"/>
              <a:t> opreme.</a:t>
            </a:r>
          </a:p>
          <a:p>
            <a:r>
              <a:rPr lang="sl-SI" dirty="0"/>
              <a:t>Standard </a:t>
            </a:r>
            <a:r>
              <a:rPr lang="sl-SI" dirty="0" err="1"/>
              <a:t>Fire</a:t>
            </a:r>
            <a:r>
              <a:rPr lang="sl-SI" dirty="0"/>
              <a:t> </a:t>
            </a:r>
            <a:r>
              <a:rPr lang="sl-SI" dirty="0" err="1"/>
              <a:t>Wire</a:t>
            </a:r>
            <a:r>
              <a:rPr lang="sl-SI" dirty="0"/>
              <a:t> 800 (1394b). Ta omogoča:</a:t>
            </a:r>
          </a:p>
          <a:p>
            <a:pPr lvl="1"/>
            <a:r>
              <a:rPr lang="sl-SI" dirty="0"/>
              <a:t>Hitrost prenosa do 800 </a:t>
            </a:r>
            <a:r>
              <a:rPr lang="sl-SI" dirty="0" err="1"/>
              <a:t>Mbps</a:t>
            </a:r>
            <a:endParaRPr lang="sl-SI" dirty="0"/>
          </a:p>
          <a:p>
            <a:pPr lvl="1"/>
            <a:r>
              <a:rPr lang="sl-SI" dirty="0"/>
              <a:t>Največja 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a:t>Primarno 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VISOKA STOPNJA TEHNOLOŠKEGA RAZVOJA</a:t>
            </a:r>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a:t>Nastanek in razvoj informatike je potekal v družbah z najvišje razvitimi tehnološkimi okolji. </a:t>
            </a:r>
          </a:p>
          <a:p>
            <a:pPr marL="274320" indent="-274320">
              <a:buClr>
                <a:schemeClr val="accent3"/>
              </a:buClr>
              <a:buFont typeface="Wingdings 2"/>
              <a:buChar char=""/>
              <a:defRPr/>
            </a:pPr>
            <a:r>
              <a:rPr lang="sl-SI" sz="1600" dirty="0"/>
              <a:t>Večina novih tehnologij, ki omogočajo obstoj informacijske družbe, se je uveljavil na začetku sedemdesetih. </a:t>
            </a:r>
          </a:p>
          <a:p>
            <a:pPr marL="274320" indent="-274320">
              <a:buClr>
                <a:schemeClr val="accent3"/>
              </a:buClr>
              <a:buFont typeface="Wingdings 2"/>
              <a:buChar char=""/>
              <a:defRPr/>
            </a:pPr>
            <a:r>
              <a:rPr lang="sl-SI" sz="1600" dirty="0"/>
              <a:t>Najpomembnejši tehnološki preboj za razvoj novih informacijskih tehnologij je temeljil na prehodu z analogne na digitalno tehnologijo.</a:t>
            </a:r>
          </a:p>
          <a:p>
            <a:pPr marL="274320" indent="-274320">
              <a:buClr>
                <a:schemeClr val="accent3"/>
              </a:buClr>
              <a:buFont typeface="Wingdings 2"/>
              <a:buChar char=""/>
              <a:defRPr/>
            </a:pPr>
            <a:r>
              <a:rPr lang="sl-SI" sz="1600" dirty="0"/>
              <a:t>Prehod z analogne na digitalne tehnologije imenujemo tudi digitalna revolucija.</a:t>
            </a:r>
          </a:p>
          <a:p>
            <a:pPr marL="274320" indent="-274320">
              <a:buClr>
                <a:schemeClr val="accent3"/>
              </a:buClr>
              <a:buFont typeface="Wingdings 2"/>
              <a:buChar char=""/>
              <a:defRPr/>
            </a:pPr>
            <a:r>
              <a:rPr lang="sl-SI" sz="1600" b="1" i="1" dirty="0"/>
              <a:t>(tehnologije, kot so pametni telefoni in umetna inteligenca (npr. </a:t>
            </a:r>
            <a:r>
              <a:rPr lang="sl-SI" sz="1600" b="1" i="1" dirty="0" err="1"/>
              <a:t>ChatGPT</a:t>
            </a:r>
            <a:r>
              <a:rPr lang="sl-SI" sz="1600" b="1" i="1" dirty="0"/>
              <a:t>), vplivajo na vsakodnevno življenje, od komunikacije do avtomatizacije delovnih procesov.)</a:t>
            </a:r>
          </a:p>
          <a:p>
            <a:pPr marL="274320" indent="-274320">
              <a:buClr>
                <a:schemeClr val="accent3"/>
              </a:buClr>
              <a:buFont typeface="Wingdings 2"/>
              <a:buChar char=""/>
              <a:defRPr/>
            </a:pPr>
            <a:endParaRPr lang="sl-SI" sz="1600" dirty="0"/>
          </a:p>
        </p:txBody>
      </p:sp>
      <p:pic>
        <p:nvPicPr>
          <p:cNvPr id="6" name="Slik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p>
          <a:p>
            <a:r>
              <a:rPr lang="sl-SI" dirty="0"/>
              <a:t>Nekateri računalniki jo imajo integrirano na matični plošči, ostalim pa jo dodamo preko razširitvenih rež (ISA, PCI, AGP, PCI-Express,...).</a:t>
            </a:r>
          </a:p>
          <a:p>
            <a:r>
              <a:rPr lang="sl-SI" dirty="0"/>
              <a:t>Prvo podjetje, ki je začelo vgrajevati grafične kartice na osnovno ploščo je podjetje VIA, sledili 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Vsaka grafična kartica je sestavljena iz:</a:t>
            </a:r>
          </a:p>
          <a:p>
            <a:pPr lvl="1"/>
            <a:r>
              <a:rPr lang="sl-SI" dirty="0"/>
              <a:t>video BIOS,</a:t>
            </a:r>
          </a:p>
          <a:p>
            <a:pPr lvl="1"/>
            <a:r>
              <a:rPr lang="sl-SI" dirty="0"/>
              <a:t>Grafični procesor,</a:t>
            </a:r>
          </a:p>
          <a:p>
            <a:pPr lvl="1"/>
            <a:r>
              <a:rPr lang="sl-SI" dirty="0"/>
              <a:t>Grafični pomnilnik,</a:t>
            </a:r>
          </a:p>
          <a:p>
            <a:pPr lvl="1"/>
            <a:r>
              <a:rPr lang="sl-SI" dirty="0" err="1"/>
              <a:t>konektor</a:t>
            </a:r>
            <a:r>
              <a:rPr lang="sl-SI" dirty="0"/>
              <a:t> za vodilo,</a:t>
            </a:r>
          </a:p>
          <a:p>
            <a:pPr lvl="1"/>
            <a:r>
              <a:rPr lang="sl-SI" dirty="0"/>
              <a:t>hladilni mehanizem,</a:t>
            </a:r>
          </a:p>
          <a:p>
            <a:pPr lvl="1"/>
            <a:r>
              <a:rPr lang="sl-SI" dirty="0"/>
              <a:t>gonilnik 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Naloga grafične kartice je prikazovati sliko na zaslonu. Zato mora opraviti veliko število operacij in imeti tudi precej velik pomnilnik. </a:t>
            </a:r>
          </a:p>
          <a:p>
            <a:r>
              <a:rPr lang="sl-SI" dirty="0"/>
              <a:t>Da s temi opravili ne bi obremenjevali glavnega procesorja., imamo na grafični kartici poseben grafični procesor in pomnilnik. </a:t>
            </a:r>
          </a:p>
          <a:p>
            <a:r>
              <a:rPr lang="sl-SI" dirty="0"/>
              <a:t>Pred izhodom na zaslon imamo še slikovni pomnilnik in krmilnik, ki poskrbi zato, da se slika iz slikovnega pomnilnika prenese na zaslon in tudi ustrezno 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a:p>
        </p:txBody>
      </p:sp>
      <p:sp>
        <p:nvSpPr>
          <p:cNvPr id="194563" name="Ograda vsebine 2"/>
          <p:cNvSpPr>
            <a:spLocks noGrp="1"/>
          </p:cNvSpPr>
          <p:nvPr>
            <p:ph idx="1"/>
          </p:nvPr>
        </p:nvSpPr>
        <p:spPr/>
        <p:txBody>
          <a:bodyPr/>
          <a:lstStyle/>
          <a:p>
            <a:pPr algn="ctr"/>
            <a:r>
              <a:rPr lang="sl-SI" altLang="en-US"/>
              <a:t>Računalnik je sestavljen iz strojne opreme (Hardware) in programske opreme (Software).</a:t>
            </a:r>
            <a:br>
              <a:rPr lang="sl-SI" altLang="en-US"/>
            </a:br>
            <a:br>
              <a:rPr lang="sl-SI" altLang="en-US"/>
            </a:br>
            <a:endParaRPr lang="sl-SI" altLang="en-US"/>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a:t>PROGRAMSKA OPREMA</a:t>
            </a:r>
          </a:p>
        </p:txBody>
      </p:sp>
      <p:sp>
        <p:nvSpPr>
          <p:cNvPr id="196611" name="Ograda vsebine 2"/>
          <p:cNvSpPr>
            <a:spLocks noGrp="1"/>
          </p:cNvSpPr>
          <p:nvPr>
            <p:ph idx="1"/>
          </p:nvPr>
        </p:nvSpPr>
        <p:spPr/>
        <p:txBody>
          <a:bodyPr/>
          <a:lstStyle/>
          <a:p>
            <a:r>
              <a:rPr lang="sl-SI" altLang="en-US"/>
              <a:t>SISTEMSKA</a:t>
            </a:r>
          </a:p>
          <a:p>
            <a:r>
              <a:rPr lang="sl-SI" altLang="en-US"/>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RAZVOJ STORITVENEGA GOSPODARSTVA</a:t>
            </a:r>
          </a:p>
        </p:txBody>
      </p:sp>
      <p:sp>
        <p:nvSpPr>
          <p:cNvPr id="3" name="Ograda vsebine 2"/>
          <p:cNvSpPr>
            <a:spLocks noGrp="1"/>
          </p:cNvSpPr>
          <p:nvPr>
            <p:ph idx="1"/>
          </p:nvPr>
        </p:nvSpPr>
        <p:spPr>
          <a:xfrm>
            <a:off x="1593437" y="1600200"/>
            <a:ext cx="5293064" cy="3340968"/>
          </a:xfrm>
        </p:spPr>
        <p:txBody>
          <a:bodyPr>
            <a:normAutofit lnSpcReduction="10000"/>
          </a:bodyPr>
          <a:lstStyle/>
          <a:p>
            <a:endParaRPr lang="sl-SI" sz="1800" dirty="0"/>
          </a:p>
          <a:p>
            <a:r>
              <a:rPr lang="sl-SI" sz="1400" dirty="0"/>
              <a:t>Gospodarstvo informacijske družbe v pomembnem delu temelji na delih gospodarstva, ki ne vključujejo predelave materialnih surovin ali izdelave materialnih izdelkov in so posledica razvoja novih tehnologij. </a:t>
            </a:r>
          </a:p>
          <a:p>
            <a:r>
              <a:rPr lang="sl-SI" sz="1400" dirty="0"/>
              <a:t>Večina prihodkov in dela informacijskih družb tako ni več vezana na dejavnost kmetijstva ali industrije, temveč na storitvene dejavnosti.</a:t>
            </a:r>
          </a:p>
          <a:p>
            <a:r>
              <a:rPr lang="sl-SI" sz="1400" dirty="0"/>
              <a:t>Del gospodarstva, ki ne temelji na industriji, imenujemo tudi terciarni sektor ali storitveni sektor. </a:t>
            </a:r>
          </a:p>
          <a:p>
            <a:r>
              <a:rPr lang="sl-SI" sz="1400" dirty="0"/>
              <a:t>Primeri storitvenih dejavnosti terciarnega sektorja so: informacijske storitve, založništvo, izdelava programske opreme, zdravstvo, izobraževanje, mediji in izobraževanje.</a:t>
            </a:r>
            <a:endParaRPr lang="sl-SI" sz="2000" dirty="0"/>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8508" y="2132856"/>
            <a:ext cx="4718298" cy="3774638"/>
          </a:xfrm>
          <a:prstGeom prst="rect">
            <a:avLst/>
          </a:prstGeom>
        </p:spPr>
      </p:pic>
      <p:sp>
        <p:nvSpPr>
          <p:cNvPr id="5" name="PoljeZBesedilom 4">
            <a:extLst>
              <a:ext uri="{FF2B5EF4-FFF2-40B4-BE49-F238E27FC236}">
                <a16:creationId xmlns:a16="http://schemas.microsoft.com/office/drawing/2014/main" id="{918D3369-87C5-2FE2-136A-A2B63B767FBC}"/>
              </a:ext>
            </a:extLst>
          </p:cNvPr>
          <p:cNvSpPr txBox="1"/>
          <p:nvPr/>
        </p:nvSpPr>
        <p:spPr>
          <a:xfrm>
            <a:off x="1593437" y="5733256"/>
            <a:ext cx="6095266"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sl-SI" altLang="sl-SI" sz="1800" b="1" i="1" u="none" strike="noStrike" cap="none" normalizeH="0" baseline="0" dirty="0">
                <a:ln>
                  <a:noFill/>
                </a:ln>
                <a:solidFill>
                  <a:schemeClr val="tx1"/>
                </a:solidFill>
                <a:effectLst/>
                <a:latin typeface="Arial" panose="020B0604020202020204" pitchFamily="34" charset="0"/>
              </a:rPr>
              <a:t>Platforme, kot sta </a:t>
            </a:r>
            <a:r>
              <a:rPr kumimoji="0" lang="sl-SI" altLang="sl-SI" sz="1800" b="1" i="1" u="none" strike="noStrike" cap="none" normalizeH="0" baseline="0" dirty="0" err="1">
                <a:ln>
                  <a:noFill/>
                </a:ln>
                <a:solidFill>
                  <a:schemeClr val="tx1"/>
                </a:solidFill>
                <a:effectLst/>
                <a:latin typeface="Arial" panose="020B0604020202020204" pitchFamily="34" charset="0"/>
              </a:rPr>
              <a:t>Uber</a:t>
            </a:r>
            <a:r>
              <a:rPr kumimoji="0" lang="sl-SI" altLang="sl-SI" sz="1800" b="1" i="1" u="none" strike="noStrike" cap="none" normalizeH="0" baseline="0" dirty="0">
                <a:ln>
                  <a:noFill/>
                </a:ln>
                <a:solidFill>
                  <a:schemeClr val="tx1"/>
                </a:solidFill>
                <a:effectLst/>
                <a:latin typeface="Arial" panose="020B0604020202020204" pitchFamily="34" charset="0"/>
              </a:rPr>
              <a:t> ali </a:t>
            </a:r>
            <a:r>
              <a:rPr kumimoji="0" lang="sl-SI" altLang="sl-SI" sz="1800" b="1" i="1" u="none" strike="noStrike" cap="none" normalizeH="0" baseline="0" dirty="0" err="1">
                <a:ln>
                  <a:noFill/>
                </a:ln>
                <a:solidFill>
                  <a:schemeClr val="tx1"/>
                </a:solidFill>
                <a:effectLst/>
                <a:latin typeface="Arial" panose="020B0604020202020204" pitchFamily="34" charset="0"/>
              </a:rPr>
              <a:t>Glovo</a:t>
            </a:r>
            <a:r>
              <a:rPr kumimoji="0" lang="sl-SI" altLang="sl-SI" sz="1800" b="1" i="1" u="none" strike="noStrike" cap="none" normalizeH="0" baseline="0" dirty="0">
                <a:ln>
                  <a:noFill/>
                </a:ln>
                <a:solidFill>
                  <a:schemeClr val="tx1"/>
                </a:solidFill>
                <a:effectLst/>
                <a:latin typeface="Arial" panose="020B0604020202020204" pitchFamily="34" charset="0"/>
              </a:rPr>
              <a:t>, omogočajo storitve na zahtevo in podjetja, kot je </a:t>
            </a:r>
            <a:r>
              <a:rPr kumimoji="0" lang="sl-SI" altLang="sl-SI" sz="1800" b="1" i="1" u="none" strike="noStrike" cap="none" normalizeH="0" baseline="0" dirty="0" err="1">
                <a:ln>
                  <a:noFill/>
                </a:ln>
                <a:solidFill>
                  <a:schemeClr val="tx1"/>
                </a:solidFill>
                <a:effectLst/>
                <a:latin typeface="Arial" panose="020B0604020202020204" pitchFamily="34" charset="0"/>
              </a:rPr>
              <a:t>Amazon</a:t>
            </a:r>
            <a:r>
              <a:rPr kumimoji="0" lang="sl-SI" altLang="sl-SI" sz="1800" b="1" i="1" u="none" strike="noStrike" cap="none" normalizeH="0" baseline="0" dirty="0">
                <a:ln>
                  <a:noFill/>
                </a:ln>
                <a:solidFill>
                  <a:schemeClr val="tx1"/>
                </a:solidFill>
                <a:effectLst/>
                <a:latin typeface="Arial" panose="020B0604020202020204" pitchFamily="34" charset="0"/>
              </a:rPr>
              <a:t>, spreminjajo nakupovalne navade.</a:t>
            </a:r>
          </a:p>
        </p:txBody>
      </p:sp>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a:t>Operacijski sistem mora tako računalniški čas kot razpoložljiv pomnilnik razdeliti med vse tekoče programe. </a:t>
            </a:r>
          </a:p>
          <a:p>
            <a:r>
              <a:rPr lang="sl-SI" altLang="en-US"/>
              <a:t>P</a:t>
            </a:r>
            <a:r>
              <a:rPr lang="it-IT" altLang="en-US"/>
              <a:t>oskrbeti</a:t>
            </a:r>
            <a:r>
              <a:rPr lang="sl-SI" altLang="en-US"/>
              <a:t> mora</a:t>
            </a:r>
            <a:r>
              <a:rPr lang="it-IT" altLang="en-US"/>
              <a:t>, da se </a:t>
            </a:r>
            <a:r>
              <a:rPr lang="sl-SI" altLang="en-US"/>
              <a:t>delujoči programi </a:t>
            </a:r>
            <a:r>
              <a:rPr lang="it-IT" altLang="en-US"/>
              <a:t>med seboj ne motijo. </a:t>
            </a:r>
            <a:endParaRPr lang="sl-SI" altLang="en-US"/>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0707" name="Ograda vsebine 2"/>
          <p:cNvSpPr>
            <a:spLocks noGrp="1"/>
          </p:cNvSpPr>
          <p:nvPr>
            <p:ph idx="1"/>
          </p:nvPr>
        </p:nvSpPr>
        <p:spPr/>
        <p:txBody>
          <a:bodyPr/>
          <a:lstStyle/>
          <a:p>
            <a:r>
              <a:rPr lang="sl-SI" altLang="en-US" dirty="0"/>
              <a:t>število uporabnikov: </a:t>
            </a:r>
          </a:p>
          <a:p>
            <a:pPr lvl="1"/>
            <a:r>
              <a:rPr lang="sl-SI" altLang="en-US" dirty="0"/>
              <a:t>enouporabniški: (</a:t>
            </a:r>
            <a:r>
              <a:rPr lang="sl-SI" altLang="en-US" dirty="0" err="1"/>
              <a:t>PalmOS</a:t>
            </a:r>
            <a:r>
              <a:rPr lang="sl-SI" altLang="en-US" dirty="0"/>
              <a:t>, DOS, Windows 3.11) </a:t>
            </a:r>
          </a:p>
          <a:p>
            <a:pPr lvl="1"/>
            <a:endParaRPr lang="sl-SI" altLang="en-US" dirty="0"/>
          </a:p>
          <a:p>
            <a:pPr lvl="1"/>
            <a:r>
              <a:rPr lang="sl-SI" altLang="en-US" dirty="0"/>
              <a:t>večuporabniški: sistemi, ki jih uporabljajo več ljudi hkrati, v nekaterih primerih tudi več sto ali tisoč; izvajajo se v računalnikih z enim procesorjem ali več procesorji (Windows, Linux). </a:t>
            </a:r>
          </a:p>
          <a:p>
            <a:endParaRPr lang="sl-SI" altLang="en-US" dirty="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1731" name="Ograda vsebine 2"/>
          <p:cNvSpPr>
            <a:spLocks noGrp="1"/>
          </p:cNvSpPr>
          <p:nvPr>
            <p:ph idx="1"/>
          </p:nvPr>
        </p:nvSpPr>
        <p:spPr/>
        <p:txBody>
          <a:bodyPr/>
          <a:lstStyle/>
          <a:p>
            <a:r>
              <a:rPr lang="sl-SI" altLang="en-US"/>
              <a:t>število nalog: </a:t>
            </a:r>
          </a:p>
          <a:p>
            <a:pPr lvl="1"/>
            <a:r>
              <a:rPr lang="sl-SI" altLang="en-US"/>
              <a:t>enoopravilni: izvajanje enega programa naenkrat (DOS, PalmOS) </a:t>
            </a:r>
          </a:p>
          <a:p>
            <a:pPr lvl="1"/>
            <a:r>
              <a:rPr lang="sl-SI" altLang="en-US"/>
              <a:t>večopravilni: omogočajo izvajanje več opravil hkrati v računalniku z enim procesorjem ali več procesorji (Windows, Linux, MacOS) </a:t>
            </a:r>
          </a:p>
          <a:p>
            <a:endParaRPr lang="sl-SI" altLang="en-US"/>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2755" name="Ograda vsebine 2"/>
          <p:cNvSpPr>
            <a:spLocks noGrp="1"/>
          </p:cNvSpPr>
          <p:nvPr>
            <p:ph idx="1"/>
          </p:nvPr>
        </p:nvSpPr>
        <p:spPr/>
        <p:txBody>
          <a:bodyPr/>
          <a:lstStyle/>
          <a:p>
            <a:r>
              <a:rPr lang="sl-SI" altLang="en-US"/>
              <a:t>družine računalnikov: </a:t>
            </a:r>
          </a:p>
          <a:p>
            <a:pPr lvl="1"/>
            <a:r>
              <a:rPr lang="sl-SI" altLang="en-US"/>
              <a:t>mikroračunalniki (DOS, OS/2, Windows, Linux) </a:t>
            </a:r>
          </a:p>
          <a:p>
            <a:pPr lvl="1"/>
            <a:r>
              <a:rPr lang="sl-SI" altLang="en-US"/>
              <a:t>miniračunalniki (VAX/VMS, AS400, UNIX) </a:t>
            </a:r>
          </a:p>
          <a:p>
            <a:pPr lvl="1"/>
            <a:r>
              <a:rPr lang="sl-SI" altLang="en-US"/>
              <a:t>veliki računalniki (MVS, VSE, VM, UNIX) </a:t>
            </a:r>
          </a:p>
          <a:p>
            <a:endParaRPr lang="sl-SI" altLang="en-US"/>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3779" name="Ograda vsebine 2"/>
          <p:cNvSpPr>
            <a:spLocks noGrp="1"/>
          </p:cNvSpPr>
          <p:nvPr>
            <p:ph idx="1"/>
          </p:nvPr>
        </p:nvSpPr>
        <p:spPr/>
        <p:txBody>
          <a:bodyPr/>
          <a:lstStyle/>
          <a:p>
            <a:r>
              <a:rPr lang="sl-SI" altLang="en-US"/>
              <a:t>uporabniški vmesnik: </a:t>
            </a:r>
          </a:p>
          <a:p>
            <a:pPr lvl="1"/>
            <a:r>
              <a:rPr lang="sl-SI" altLang="en-US"/>
              <a:t>ukazni (MS-DOS, Unix) </a:t>
            </a:r>
          </a:p>
          <a:p>
            <a:pPr lvl="2"/>
            <a:r>
              <a:rPr lang="sl-SI" altLang="en-US"/>
              <a:t>Prednosti: </a:t>
            </a:r>
          </a:p>
          <a:p>
            <a:pPr lvl="3"/>
            <a:r>
              <a:rPr lang="sl-SI" altLang="en-US"/>
              <a:t>uporaba ukazov </a:t>
            </a:r>
          </a:p>
          <a:p>
            <a:pPr lvl="3"/>
            <a:r>
              <a:rPr lang="sl-SI" altLang="en-US"/>
              <a:t>interakcija preko tipkovnice </a:t>
            </a:r>
          </a:p>
          <a:p>
            <a:pPr lvl="3"/>
            <a:r>
              <a:rPr lang="sl-SI" altLang="en-US"/>
              <a:t>hitro in učinkovito delo </a:t>
            </a:r>
          </a:p>
          <a:p>
            <a:pPr lvl="1"/>
            <a:r>
              <a:rPr lang="sl-SI" altLang="en-US"/>
              <a:t>grafični – GUI (Grafical User Interface); Macintosh OS; X Windows System, MS Windows, OS/2 </a:t>
            </a:r>
          </a:p>
          <a:p>
            <a:endParaRPr lang="sl-SI" altLang="en-US"/>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br>
              <a:rPr lang="sl-SI" altLang="en-US" b="1"/>
            </a:br>
            <a:r>
              <a:rPr lang="sl-SI" altLang="en-US" b="1"/>
              <a:t>GONILNIKI NAPRAV</a:t>
            </a:r>
            <a:endParaRPr lang="sl-SI" altLang="en-US"/>
          </a:p>
        </p:txBody>
      </p:sp>
      <p:sp>
        <p:nvSpPr>
          <p:cNvPr id="207875" name="Ograda vsebine 2"/>
          <p:cNvSpPr>
            <a:spLocks noGrp="1"/>
          </p:cNvSpPr>
          <p:nvPr>
            <p:ph idx="1"/>
          </p:nvPr>
        </p:nvSpPr>
        <p:spPr>
          <a:xfrm>
            <a:off x="1979612" y="2928938"/>
            <a:ext cx="8229600" cy="3395662"/>
          </a:xfrm>
        </p:spPr>
        <p:txBody>
          <a:bodyPr/>
          <a:lstStyle/>
          <a:p>
            <a:r>
              <a:rPr lang="sl-SI" altLang="en-US"/>
              <a:t>je vmesni člen</a:t>
            </a:r>
            <a:r>
              <a:rPr lang="pl-PL" altLang="en-US"/>
              <a:t> med računalnikom in napravami priključenimi na računalnik ali napravami vgrajenimi v računalnik.</a:t>
            </a:r>
          </a:p>
          <a:p>
            <a:r>
              <a:rPr lang="sl-SI" altLang="en-US"/>
              <a:t>Ker je proizvajalcev različnih perifernih naprav veliko</a:t>
            </a:r>
            <a:r>
              <a:rPr lang="pl-PL" altLang="en-US"/>
              <a:t>, </a:t>
            </a:r>
            <a:r>
              <a:rPr lang="sl-SI" altLang="en-US"/>
              <a:t>je naloga gonilnikov</a:t>
            </a:r>
            <a:r>
              <a:rPr lang="pl-PL" altLang="en-US"/>
              <a:t>, </a:t>
            </a:r>
            <a:r>
              <a:rPr lang="sl-SI" altLang="en-US"/>
              <a:t>da po eni strani</a:t>
            </a:r>
            <a:r>
              <a:rPr lang="pl-PL" altLang="en-US"/>
              <a:t> “</a:t>
            </a:r>
            <a:r>
              <a:rPr lang="sl-SI" altLang="en-US"/>
              <a:t>razumejo</a:t>
            </a:r>
            <a:r>
              <a:rPr lang="pl-PL" altLang="en-US"/>
              <a:t>”, </a:t>
            </a:r>
            <a:r>
              <a:rPr lang="sl-SI" altLang="en-US"/>
              <a:t>kaj od naprave hočemo</a:t>
            </a:r>
            <a:r>
              <a:rPr lang="pl-PL" altLang="en-US"/>
              <a:t>, </a:t>
            </a:r>
            <a:r>
              <a:rPr lang="sl-SI" altLang="en-US"/>
              <a:t>po drugi strani</a:t>
            </a:r>
            <a:r>
              <a:rPr lang="pl-PL" altLang="en-US"/>
              <a:t> pa </a:t>
            </a:r>
            <a:r>
              <a:rPr lang="sl-SI" altLang="en-US"/>
              <a:t>morajo vedeti</a:t>
            </a:r>
            <a:r>
              <a:rPr lang="pl-PL" altLang="en-US"/>
              <a:t>, </a:t>
            </a:r>
            <a:r>
              <a:rPr lang="sl-SI" altLang="en-US"/>
              <a:t>kaj naprava zmore</a:t>
            </a:r>
            <a:r>
              <a:rPr lang="pl-PL" altLang="en-US"/>
              <a:t> in </a:t>
            </a:r>
            <a:r>
              <a:rPr lang="sl-SI" altLang="en-US"/>
              <a:t>kako</a:t>
            </a:r>
            <a:r>
              <a:rPr lang="pl-PL" altLang="en-US"/>
              <a:t> to </a:t>
            </a:r>
            <a:r>
              <a:rPr lang="sl-SI" altLang="en-US"/>
              <a:t>lahko naredi.</a:t>
            </a:r>
          </a:p>
          <a:p>
            <a:endParaRPr lang="sl-SI" altLang="en-US"/>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a:t>DATOTEČNI SITEM</a:t>
            </a:r>
          </a:p>
        </p:txBody>
      </p:sp>
      <p:sp>
        <p:nvSpPr>
          <p:cNvPr id="205827" name="Ograda vsebine 2"/>
          <p:cNvSpPr>
            <a:spLocks noGrp="1"/>
          </p:cNvSpPr>
          <p:nvPr>
            <p:ph idx="1"/>
          </p:nvPr>
        </p:nvSpPr>
        <p:spPr/>
        <p:txBody>
          <a:bodyPr/>
          <a:lstStyle/>
          <a:p>
            <a:r>
              <a:rPr lang="sl-SI" altLang="en-US" dirty="0"/>
              <a:t>Tako podatki kot programi so shranjeni na računalniku, bolje na njegovih diskih, v obliki datotek.</a:t>
            </a:r>
          </a:p>
          <a:p>
            <a:r>
              <a:rPr lang="pl-PL" altLang="en-US" dirty="0"/>
              <a:t>Ker je teh na tisoče, mora biti disk primerno organiziran. </a:t>
            </a:r>
          </a:p>
          <a:p>
            <a:r>
              <a:rPr lang="pl-PL" altLang="en-US" dirty="0"/>
              <a:t>Na diskih imamo tako imenovane mape. </a:t>
            </a:r>
          </a:p>
          <a:p>
            <a:r>
              <a:rPr lang="pl-PL" altLang="en-US" dirty="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a:t>Datoteka je osnovna organizacijska enota z računalnikom zapisanih podatkov.</a:t>
            </a:r>
            <a:r>
              <a:rPr lang="sl-SI" sz="2000" dirty="0"/>
              <a:t> </a:t>
            </a:r>
          </a:p>
          <a:p>
            <a:r>
              <a:rPr lang="sl-SI" sz="2000" dirty="0"/>
              <a:t>Če 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5059" name="Ograda vsebine 9"/>
          <p:cNvSpPr>
            <a:spLocks noGrp="1"/>
          </p:cNvSpPr>
          <p:nvPr>
            <p:ph idx="1"/>
          </p:nvPr>
        </p:nvSpPr>
        <p:spPr/>
        <p:txBody>
          <a:bodyPr/>
          <a:lstStyle/>
          <a:p>
            <a:pPr eaLnBrk="1" hangingPunct="1"/>
            <a:r>
              <a:rPr lang="sl-SI" altLang="en-US"/>
              <a:t>Živimo v informacijski dobi.</a:t>
            </a:r>
          </a:p>
          <a:p>
            <a:pPr eaLnBrk="1" hangingPunct="1"/>
            <a:r>
              <a:rPr lang="sl-SI" altLang="en-US"/>
              <a:t>Informacije dajejo smisel današnjemu času.</a:t>
            </a:r>
          </a:p>
          <a:p>
            <a:pPr eaLnBrk="1" hangingPunct="1"/>
            <a:endParaRPr lang="sl-SI" altLang="en-US"/>
          </a:p>
          <a:p>
            <a:pPr eaLnBrk="1" hangingPunct="1"/>
            <a:r>
              <a:rPr lang="sl-SI" altLang="en-US"/>
              <a:t>Kaj je informacija? </a:t>
            </a:r>
          </a:p>
          <a:p>
            <a:pPr eaLnBrk="1" hangingPunct="1"/>
            <a:r>
              <a:rPr lang="sl-SI" altLang="en-US"/>
              <a:t>Kaj podatek?</a:t>
            </a:r>
          </a:p>
          <a:p>
            <a:pPr eaLnBrk="1" hangingPunct="1"/>
            <a:r>
              <a:rPr lang="sl-SI" altLang="en-US"/>
              <a:t>Kaj je informatika?</a:t>
            </a:r>
          </a:p>
          <a:p>
            <a:pPr eaLnBrk="1" hangingPunct="1"/>
            <a:endParaRPr lang="sl-SI" altLang="en-US"/>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PRILAGODITEV POKLICEV IN PODROČIJ DELA</a:t>
            </a:r>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V visokotehnološko razvitih družbah večino delovnih mest predstavljajo dejavnosti povezane obdelavo podatkov.</a:t>
            </a:r>
          </a:p>
          <a:p>
            <a:r>
              <a:rPr lang="sl-SI" sz="1800" dirty="0">
                <a:latin typeface="Calibri" panose="020F0502020204030204" pitchFamily="34" charset="0"/>
                <a:cs typeface="Calibri" panose="020F0502020204030204" pitchFamily="34" charset="0"/>
              </a:rPr>
              <a:t>Pomembnost so pridobili poklici, ki zahtevajo:</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več znanja </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ustvarjanje - inovacije</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540" y="2060848"/>
            <a:ext cx="4430476" cy="2952497"/>
          </a:xfrm>
          <a:prstGeom prst="rect">
            <a:avLst/>
          </a:prstGeom>
        </p:spPr>
      </p:pic>
      <p:sp>
        <p:nvSpPr>
          <p:cNvPr id="5" name="PoljeZBesedilom 4">
            <a:extLst>
              <a:ext uri="{FF2B5EF4-FFF2-40B4-BE49-F238E27FC236}">
                <a16:creationId xmlns:a16="http://schemas.microsoft.com/office/drawing/2014/main" id="{F94026AD-EB28-26C4-E8FC-458672F45657}"/>
              </a:ext>
            </a:extLst>
          </p:cNvPr>
          <p:cNvSpPr txBox="1"/>
          <p:nvPr/>
        </p:nvSpPr>
        <p:spPr>
          <a:xfrm>
            <a:off x="1894652" y="4869160"/>
            <a:ext cx="6095266"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sl-SI" altLang="sl-SI" sz="1800" b="1" i="1" u="none" strike="noStrike" cap="none" normalizeH="0" baseline="0" dirty="0">
                <a:ln>
                  <a:noFill/>
                </a:ln>
                <a:solidFill>
                  <a:schemeClr val="tx1"/>
                </a:solidFill>
                <a:effectLst/>
                <a:latin typeface="Arial" panose="020B0604020202020204" pitchFamily="34" charset="0"/>
              </a:rPr>
              <a:t>Razvoj poklicev, kot so upravljavec družbenih omrežij ali analitik podatkov, ki pred 20 leti niso obstajali. Potreba po vseživljenjskem učenju zaradi hitrih sprememb na trgu dela.</a:t>
            </a:r>
          </a:p>
        </p:txBody>
      </p:sp>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a:t>NASLAVLJANJE DATOTEK</a:t>
            </a:r>
            <a:br>
              <a:rPr lang="sl-SI" altLang="en-US" b="1" dirty="0"/>
            </a:br>
            <a:r>
              <a:rPr lang="it-IT" altLang="en-US" b="1" dirty="0"/>
              <a:t>IN POTI DO DATOTEKE</a:t>
            </a:r>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Celotno pot do datoteke imenujemo </a:t>
            </a:r>
            <a:r>
              <a:rPr kumimoji="0" lang="sl-SI" altLang="sl-SI" b="1" i="0" u="none" strike="noStrike" cap="none" normalizeH="0" baseline="0" dirty="0">
                <a:ln>
                  <a:noFill/>
                </a:ln>
                <a:solidFill>
                  <a:srgbClr val="333333"/>
                </a:solidFill>
                <a:effectLst/>
                <a:latin typeface="Helvetica Neue"/>
              </a:rPr>
              <a:t>absolutna pot</a:t>
            </a:r>
            <a:r>
              <a:rPr kumimoji="0" lang="sl-SI" altLang="sl-SI" b="0" i="0" u="none" strike="noStrike" cap="none" normalizeH="0" baseline="0" dirty="0">
                <a:ln>
                  <a:noFill/>
                </a:ln>
                <a:solidFill>
                  <a:srgbClr val="333333"/>
                </a:solidFill>
                <a:effectLst/>
                <a:latin typeface="Helvetica Neue"/>
              </a:rPr>
              <a:t>, če pa poti dodamo še ime, dobimo </a:t>
            </a:r>
            <a:r>
              <a:rPr kumimoji="0" lang="sl-SI" altLang="sl-SI" b="1" i="0" u="none" strike="noStrike" cap="none" normalizeH="0" baseline="0" dirty="0">
                <a:ln>
                  <a:noFill/>
                </a:ln>
                <a:solidFill>
                  <a:srgbClr val="333333"/>
                </a:solidFill>
                <a:effectLst/>
                <a:latin typeface="Helvetica Neue"/>
              </a:rPr>
              <a:t>absolutno ime datoteke</a:t>
            </a:r>
            <a:r>
              <a:rPr kumimoji="0" lang="sl-SI" altLang="sl-SI" b="0" i="0" u="none" strike="noStrike" cap="none" normalizeH="0" baseline="0" dirty="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a:ln>
                  <a:noFill/>
                </a:ln>
                <a:solidFill>
                  <a:srgbClr val="333333"/>
                </a:solidFill>
                <a:effectLst/>
                <a:latin typeface="Menlo"/>
              </a:rPr>
              <a:t>d:\predmeti\fizika\sile\naloga_sile.txt</a:t>
            </a:r>
            <a:r>
              <a:rPr kumimoji="0" lang="sl-SI" altLang="sl-SI" sz="2400" b="1" i="0" u="none" strike="noStrike" cap="none" normalizeH="0" baseline="0" dirty="0">
                <a:ln>
                  <a:noFill/>
                </a:ln>
                <a:solidFill>
                  <a:schemeClr val="tx1"/>
                </a:solidFill>
                <a:effectLst/>
              </a:rPr>
              <a:t> </a:t>
            </a:r>
            <a:endParaRPr kumimoji="0" lang="sl-SI" altLang="sl-SI" sz="6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a:t>Programsko opremo običajno kupimo, ker je precej zapleteno, da bi jo izdelovali sami. </a:t>
            </a:r>
          </a:p>
          <a:p>
            <a:r>
              <a:rPr lang="sl-SI" altLang="en-US" dirty="0"/>
              <a:t>Z nakupom programske opreme ne postanemo njeni lastniki, pač pa si pridobimo samo </a:t>
            </a:r>
            <a:r>
              <a:rPr lang="sl-SI" altLang="en-US" i="1" dirty="0"/>
              <a:t>licenco (dovoljenje) </a:t>
            </a:r>
            <a:r>
              <a:rPr lang="sl-SI" altLang="en-US" dirty="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a:solidFill>
                  <a:srgbClr val="333333"/>
                </a:solidFill>
                <a:latin typeface="Helvetica Neue"/>
              </a:rPr>
              <a:t>Glede na tip licenc v grobem delimo programsko opremo v tri skupine:</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a:t>je naziv za programsko opremo, katere izvorna koda je prosto dostopna in jo je mogoče prosto uporabljati, raziskovati njeno delovanje, spreminjati in razširjati tako originalne kot dopolnjene in spremenjene kopije tega programja.</a:t>
            </a:r>
          </a:p>
          <a:p>
            <a:r>
              <a:rPr lang="sl-SI" dirty="0"/>
              <a:t>je prosto dostopna vsakomur, da jo lahko ureja, spreminja, popravlja, izboljšuje in dograjuje. </a:t>
            </a:r>
          </a:p>
          <a:p>
            <a:r>
              <a:rPr lang="sl-SI" dirty="0"/>
              <a:t>Veliko jih je brezplačno na voljo na spletu, namenjenih za uporabo povprečnim uporabnikom. </a:t>
            </a:r>
          </a:p>
          <a:p>
            <a:r>
              <a:rPr lang="sl-SI" dirty="0"/>
              <a:t>Ponujajo odlično alternativo (plačljivi) lastniški programski opremi.</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a:t>Naloga: Poišči trenutno najbolj uporabne odprtokodne programe in ugotovi čemu so namenjeni.</a:t>
            </a:r>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Avtorji odprte kode</a:t>
            </a:r>
            <a:endParaRPr lang="en-US" dirty="0"/>
          </a:p>
        </p:txBody>
      </p:sp>
      <p:sp>
        <p:nvSpPr>
          <p:cNvPr id="3" name="Označba mesta vsebine 2"/>
          <p:cNvSpPr>
            <a:spLocks noGrp="1"/>
          </p:cNvSpPr>
          <p:nvPr>
            <p:ph idx="1"/>
          </p:nvPr>
        </p:nvSpPr>
        <p:spPr/>
        <p:txBody>
          <a:bodyPr/>
          <a:lstStyle/>
          <a:p>
            <a:r>
              <a:rPr lang="sl-SI" dirty="0"/>
              <a:t>Odprto kodo ustvarjajo - uporabniki sami. </a:t>
            </a:r>
          </a:p>
          <a:p>
            <a:r>
              <a:rPr lang="sl-SI" dirty="0"/>
              <a:t>Posamezniki in podjetja sodelujejo v skupnostih, pomagajo pri iskanju hroščev, prevajanju, pisanju dokumentacije, pomoči uporabnikom na forumih, programiranju, ipd. </a:t>
            </a:r>
          </a:p>
          <a:p>
            <a:r>
              <a:rPr lang="sl-SI" dirty="0"/>
              <a:t>Ustvarjalci sodelujejo med seboj pri razvoju in si izmenjujejo izkušnje. </a:t>
            </a:r>
          </a:p>
          <a:p>
            <a:r>
              <a:rPr lang="sl-SI" dirty="0"/>
              <a:t>Odprtokodni 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a:t>Lastniška programska oprema</a:t>
            </a:r>
            <a:r>
              <a:rPr lang="sl-SI" dirty="0"/>
              <a:t> </a:t>
            </a:r>
            <a:br>
              <a:rPr lang="sl-SI" dirty="0"/>
            </a:br>
            <a:r>
              <a:rPr lang="sl-SI" dirty="0"/>
              <a:t>običajno izvorna koda ni na voljo in tudi pravico za uporabo moramo plačati. </a:t>
            </a:r>
          </a:p>
          <a:p>
            <a:r>
              <a:rPr lang="sl-SI" dirty="0"/>
              <a:t>Nadgradnje (ang. </a:t>
            </a:r>
            <a:r>
              <a:rPr lang="sl-SI" i="1" dirty="0" err="1"/>
              <a:t>upgrade</a:t>
            </a:r>
            <a:r>
              <a:rPr lang="sl-SI" dirty="0"/>
              <a:t>) programske opreme se pogosto dodatno zaračunavajo </a:t>
            </a:r>
          </a:p>
          <a:p>
            <a:r>
              <a:rPr lang="sl-SI" b="1" dirty="0"/>
              <a:t>Preizkusna programska oprema</a:t>
            </a:r>
            <a:br>
              <a:rPr lang="sl-SI" b="1" dirty="0"/>
            </a:br>
            <a:r>
              <a:rPr lang="sl-SI" dirty="0"/>
              <a:t>(</a:t>
            </a:r>
            <a:r>
              <a:rPr lang="sl-SI" i="1" dirty="0"/>
              <a:t>ang. </a:t>
            </a:r>
            <a:r>
              <a:rPr lang="sl-SI" i="1" dirty="0" err="1"/>
              <a:t>shareware</a:t>
            </a:r>
            <a:r>
              <a:rPr lang="sl-SI" dirty="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JAVNA PROGRAMSKA OPREMA</a:t>
            </a:r>
            <a:endParaRPr lang="sl-SI" dirty="0"/>
          </a:p>
        </p:txBody>
      </p:sp>
      <p:sp>
        <p:nvSpPr>
          <p:cNvPr id="3" name="Označba mesta vsebine 2"/>
          <p:cNvSpPr>
            <a:spLocks noGrp="1"/>
          </p:cNvSpPr>
          <p:nvPr>
            <p:ph idx="1"/>
          </p:nvPr>
        </p:nvSpPr>
        <p:spPr/>
        <p:txBody>
          <a:bodyPr/>
          <a:lstStyle/>
          <a:p>
            <a:r>
              <a:rPr lang="sl-SI" b="1" dirty="0"/>
              <a:t>Javna 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omejitev</a:t>
            </a:r>
          </a:p>
        </p:txBody>
      </p:sp>
      <p:pic>
        <p:nvPicPr>
          <p:cNvPr id="4100" name="Picture 4" descr="public domain - Wikidat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a:t>Zagotavljanje varnosti naše identitete na spletu je vedno bolj pereče vprašanje. </a:t>
            </a:r>
          </a:p>
          <a:p>
            <a:r>
              <a:rPr lang="sl-SI" dirty="0"/>
              <a:t>Nekaj vsakdanjih primerov, kjer se dnevno prijavljamo:</a:t>
            </a:r>
          </a:p>
          <a:p>
            <a:pPr marL="0" indent="0">
              <a:buNone/>
            </a:pPr>
            <a:r>
              <a:rPr lang="sl-SI" dirty="0"/>
              <a:t>elektronska pošta, Facebook, </a:t>
            </a:r>
            <a:r>
              <a:rPr lang="sl-SI" dirty="0" err="1"/>
              <a:t>Twitter</a:t>
            </a:r>
            <a:r>
              <a:rPr lang="sl-SI" dirty="0"/>
              <a:t>, spletna banka, e-trgovine,..</a:t>
            </a:r>
          </a:p>
          <a:p>
            <a:pPr marL="0" indent="0">
              <a:buNone/>
            </a:pPr>
            <a:endParaRPr lang="sl-SI" dirty="0"/>
          </a:p>
          <a:p>
            <a:pPr marL="0" indent="0">
              <a:buNone/>
            </a:pPr>
            <a:r>
              <a:rPr lang="sl-SI" dirty="0"/>
              <a:t>Posledice, če bi katerokoli izmed naštetih storitev uporabljal nekdo drug v našem imenu?</a:t>
            </a:r>
          </a:p>
          <a:p>
            <a:r>
              <a:rPr lang="sl-SI" dirty="0"/>
              <a:t>Zlorabe so posledica:</a:t>
            </a:r>
            <a:br>
              <a:rPr lang="sl-SI" dirty="0"/>
            </a:br>
            <a:r>
              <a:rPr lang="sl-SI" dirty="0"/>
              <a:t> - malomarnosti uporabnika</a:t>
            </a:r>
            <a:br>
              <a:rPr lang="sl-SI" dirty="0"/>
            </a:br>
            <a:r>
              <a:rPr lang="sl-SI" dirty="0"/>
              <a:t> - slabo zasnovanih računalniških 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Nedemokratične družbe so tiste, v katerih ima popolno oblast ena oseba ali politična skupina. </a:t>
            </a:r>
          </a:p>
          <a:p>
            <a:r>
              <a:rPr lang="sl-SI" sz="1800" dirty="0">
                <a:latin typeface="Calibri" panose="020F0502020204030204" pitchFamily="34" charset="0"/>
                <a:cs typeface="Calibri" panose="020F0502020204030204" pitchFamily="34" charset="0"/>
              </a:rPr>
              <a:t>Take družbe imenujemo tudi totalitarne družbe. </a:t>
            </a:r>
          </a:p>
          <a:p>
            <a:r>
              <a:rPr lang="sl-SI" sz="1800" dirty="0">
                <a:latin typeface="Calibri" panose="020F0502020204030204" pitchFamily="34" charset="0"/>
                <a:cs typeface="Calibri" panose="020F0502020204030204" pitchFamily="34" charset="0"/>
              </a:rPr>
              <a:t>Totalitarne družbe skušajo nadzirati vse državljane ter njihovo obnašanje in ravnanje. </a:t>
            </a:r>
          </a:p>
          <a:p>
            <a:r>
              <a:rPr lang="sl-SI" sz="1800" dirty="0">
                <a:latin typeface="Calibri" panose="020F0502020204030204" pitchFamily="34" charset="0"/>
                <a:cs typeface="Calibri" panose="020F0502020204030204" pitchFamily="34" charset="0"/>
              </a:rPr>
              <a:t>Za ohranitev oblasti uporabljajo vsa razpoložljiva sredstva, vključno z nasiljem. </a:t>
            </a:r>
          </a:p>
          <a:p>
            <a:r>
              <a:rPr lang="sl-SI" sz="1800" dirty="0">
                <a:latin typeface="Calibri" panose="020F0502020204030204" pitchFamily="34" charset="0"/>
                <a:cs typeface="Calibri" panose="020F0502020204030204" pitchFamily="34" charset="0"/>
              </a:rPr>
              <a:t>Totalitarne družbe so razvoj informacijskih tehnologij izkoristile za povečevanje nadzora nad državljani.</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197868" y="1600200"/>
            <a:ext cx="11089232" cy="5141168"/>
          </a:xfrm>
        </p:spPr>
        <p:txBody>
          <a:bodyPr>
            <a:normAutofit/>
          </a:bodyPr>
          <a:lstStyle/>
          <a:p>
            <a:r>
              <a:rPr lang="sl-SI" dirty="0"/>
              <a:t>Ključni mehanizmi, ki varujejo tako našo identiteto kot tudi računalniške sisteme pred 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 IDENTIFIKACIJA - predstavitev uporabnika</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a:solidFill>
                <a:srgbClr val="333333"/>
              </a:solidFill>
              <a:latin typeface="Helvetica Neue"/>
            </a:endParaRPr>
          </a:p>
          <a:p>
            <a:r>
              <a:rPr lang="pt-BR" dirty="0">
                <a:solidFill>
                  <a:srgbClr val="333333"/>
                </a:solidFill>
                <a:latin typeface="Helvetica Neue"/>
              </a:rPr>
              <a:t>Najprej 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AVTENTIKACIJA - preverjanje pristnosti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p>
          <a:p>
            <a:r>
              <a:rPr lang="sl-SI" dirty="0">
                <a:solidFill>
                  <a:srgbClr val="333333"/>
                </a:solidFill>
                <a:latin typeface="Helvetica Neue"/>
              </a:rPr>
              <a:t>Ko 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p>
          <a:p>
            <a:endParaRPr lang="sl-SI" dirty="0">
              <a:solidFill>
                <a:srgbClr val="333333"/>
              </a:solidFill>
              <a:latin typeface="Helvetica Neue"/>
            </a:endParaRPr>
          </a:p>
          <a:p>
            <a:r>
              <a:rPr lang="sl-SI" dirty="0">
                <a:solidFill>
                  <a:srgbClr val="333333"/>
                </a:solidFill>
                <a:latin typeface="Helvetica Neue"/>
              </a:rPr>
              <a:t>Preverjanje 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 AVTORIZACIJA - ugotavljanje 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p>
          <a:p>
            <a:r>
              <a:rPr lang="sl-SI" dirty="0">
                <a:solidFill>
                  <a:srgbClr val="333333"/>
                </a:solidFill>
                <a:latin typeface="Helvetica Neue"/>
              </a:rPr>
              <a:t>Tako 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BELEŽENJE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p>
          <a:p>
            <a:endParaRPr lang="sl-SI" dirty="0">
              <a:solidFill>
                <a:srgbClr val="333333"/>
              </a:solidFill>
              <a:latin typeface="Helvetica Neue"/>
            </a:endParaRPr>
          </a:p>
          <a:p>
            <a:r>
              <a:rPr lang="sl-SI" dirty="0">
                <a:solidFill>
                  <a:srgbClr val="333333"/>
                </a:solidFill>
                <a:latin typeface="Helvetica Neue"/>
              </a:rPr>
              <a:t>Dobro načrtovan 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a:t>RAČUNALNIŠKI VIRUSI</a:t>
            </a:r>
            <a:endParaRPr lang="sl-SI" altLang="en-US"/>
          </a:p>
        </p:txBody>
      </p:sp>
      <p:sp>
        <p:nvSpPr>
          <p:cNvPr id="216067" name="Ograda vsebine 2"/>
          <p:cNvSpPr>
            <a:spLocks noGrp="1"/>
          </p:cNvSpPr>
          <p:nvPr>
            <p:ph idx="1"/>
          </p:nvPr>
        </p:nvSpPr>
        <p:spPr/>
        <p:txBody>
          <a:bodyPr/>
          <a:lstStyle/>
          <a:p>
            <a:r>
              <a:rPr lang="sl-SI" altLang="en-US"/>
              <a:t>kaj so računalniški virusi, </a:t>
            </a:r>
          </a:p>
          <a:p>
            <a:r>
              <a:rPr lang="sl-SI" altLang="en-US"/>
              <a:t>katere vrste virusov poznamo, </a:t>
            </a:r>
          </a:p>
          <a:p>
            <a:r>
              <a:rPr lang="sl-SI" altLang="en-US"/>
              <a:t>kako se zavarujemo pred virusi, </a:t>
            </a:r>
          </a:p>
          <a:p>
            <a:r>
              <a:rPr lang="sl-SI" altLang="en-US"/>
              <a:t>kaj so antivirusni programi, </a:t>
            </a:r>
          </a:p>
          <a:p>
            <a:r>
              <a:rPr lang="sl-SI" altLang="en-US"/>
              <a:t>kako antivirusni programi delujejo. </a:t>
            </a:r>
          </a:p>
          <a:p>
            <a:endParaRPr lang="sl-SI" altLang="en-US"/>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a:p>
          <a:p>
            <a:pPr marL="0" indent="0">
              <a:buNone/>
            </a:pPr>
            <a:r>
              <a:rPr lang="sl-SI" sz="1800" dirty="0">
                <a:latin typeface="Calibri" panose="020F0502020204030204" pitchFamily="34" charset="0"/>
                <a:cs typeface="Calibri" panose="020F0502020204030204" pitchFamily="34" charset="0"/>
              </a:rPr>
              <a:t>Primeri nadzora z IKT:</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(Dostop do svetovnega spleta je izveden posredno prek požarnih zidov in naprav za nadziranje vsebine komunikacij)</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(Blokiranje dostopa do določenih internetnih naslovov je cenzorski poseg držav v svobodno komunikacijo državljanov. Za blokiranje dostopa se najpogosteje uporablja blokada IP-naslovov ali filtriranje domenskih zapisov (DNS).)</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(Prisluškovanje je poseg v temeljno človekovo pravico do zasebnosti in tajnega komuniciranja, zato je v demokratičnih državah prisluškovanje omejeno z zakoni in strogim nadzorom nad prisluškovanjem.)</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620" y="980728"/>
            <a:ext cx="3469938" cy="2304256"/>
          </a:xfrm>
          <a:prstGeom prst="rect">
            <a:avLst/>
          </a:prstGeom>
        </p:spPr>
      </p:pic>
      <p:sp>
        <p:nvSpPr>
          <p:cNvPr id="5" name="PoljeZBesedilom 4">
            <a:extLst>
              <a:ext uri="{FF2B5EF4-FFF2-40B4-BE49-F238E27FC236}">
                <a16:creationId xmlns:a16="http://schemas.microsoft.com/office/drawing/2014/main" id="{5D2B9490-396C-88AD-8BD4-6F92A5DD1DD9}"/>
              </a:ext>
            </a:extLst>
          </p:cNvPr>
          <p:cNvSpPr txBox="1"/>
          <p:nvPr/>
        </p:nvSpPr>
        <p:spPr>
          <a:xfrm>
            <a:off x="6512416" y="3787145"/>
            <a:ext cx="6095266" cy="369332"/>
          </a:xfrm>
          <a:prstGeom prst="rect">
            <a:avLst/>
          </a:prstGeom>
          <a:noFill/>
        </p:spPr>
        <p:txBody>
          <a:bodyPr wrap="square">
            <a:spAutoFit/>
          </a:bodyPr>
          <a:lstStyle/>
          <a:p>
            <a:r>
              <a:rPr lang="sl-SI" b="1" dirty="0"/>
              <a:t>Dezinformacije in manipulacija javnega mnenja</a:t>
            </a:r>
          </a:p>
        </p:txBody>
      </p:sp>
      <p:sp>
        <p:nvSpPr>
          <p:cNvPr id="7" name="PoljeZBesedilom 6">
            <a:extLst>
              <a:ext uri="{FF2B5EF4-FFF2-40B4-BE49-F238E27FC236}">
                <a16:creationId xmlns:a16="http://schemas.microsoft.com/office/drawing/2014/main" id="{CA06DB12-3441-FEA3-7FFB-09E29D389969}"/>
              </a:ext>
            </a:extLst>
          </p:cNvPr>
          <p:cNvSpPr txBox="1"/>
          <p:nvPr/>
        </p:nvSpPr>
        <p:spPr>
          <a:xfrm>
            <a:off x="6469139" y="4452464"/>
            <a:ext cx="4928701" cy="2292935"/>
          </a:xfrm>
          <a:prstGeom prst="rect">
            <a:avLst/>
          </a:prstGeom>
          <a:noFill/>
        </p:spPr>
        <p:txBody>
          <a:bodyPr wrap="square">
            <a:spAutoFit/>
          </a:bodyPr>
          <a:lstStyle/>
          <a:p>
            <a:r>
              <a:rPr lang="sl-SI" sz="1100" dirty="0"/>
              <a:t>Primer Cambridge </a:t>
            </a:r>
            <a:r>
              <a:rPr lang="sl-SI" sz="1100" dirty="0" err="1"/>
              <a:t>Analytice</a:t>
            </a:r>
            <a:r>
              <a:rPr lang="sl-SI" sz="1100" dirty="0"/>
              <a:t>, kjer so podatke o uporabnikih družbenih omrežij uporabili za ciljano politično oglaševanje in manipulacijo </a:t>
            </a:r>
            <a:r>
              <a:rPr lang="sl-SI" sz="1100" dirty="0" err="1"/>
              <a:t>volilcev</a:t>
            </a:r>
            <a:r>
              <a:rPr lang="sl-SI" sz="1100" dirty="0"/>
              <a:t>.</a:t>
            </a:r>
          </a:p>
          <a:p>
            <a:endParaRPr lang="sl-SI" sz="1100" dirty="0"/>
          </a:p>
          <a:p>
            <a:r>
              <a:rPr lang="sl-SI" sz="1100" b="1" dirty="0"/>
              <a:t>Leto 2014</a:t>
            </a:r>
            <a:r>
              <a:rPr lang="sl-SI" sz="1100" dirty="0"/>
              <a:t>: Cambridge </a:t>
            </a:r>
            <a:r>
              <a:rPr lang="sl-SI" sz="1100" dirty="0" err="1"/>
              <a:t>Analytica</a:t>
            </a:r>
            <a:r>
              <a:rPr lang="sl-SI" sz="1100" dirty="0"/>
              <a:t> je pridobila podatke milijonov uporabnikov Facebooka prek aplikacije "</a:t>
            </a:r>
            <a:r>
              <a:rPr lang="sl-SI" sz="1100" b="1" dirty="0" err="1"/>
              <a:t>This</a:t>
            </a:r>
            <a:r>
              <a:rPr lang="sl-SI" sz="1100" b="1" dirty="0"/>
              <a:t> Is </a:t>
            </a:r>
            <a:r>
              <a:rPr lang="sl-SI" sz="1100" b="1" dirty="0" err="1"/>
              <a:t>Your</a:t>
            </a:r>
            <a:r>
              <a:rPr lang="sl-SI" sz="1100" b="1" dirty="0"/>
              <a:t> </a:t>
            </a:r>
            <a:r>
              <a:rPr lang="sl-SI" sz="1100" b="1" dirty="0" err="1"/>
              <a:t>Digital</a:t>
            </a:r>
            <a:r>
              <a:rPr lang="sl-SI" sz="1100" b="1" dirty="0"/>
              <a:t> </a:t>
            </a:r>
            <a:r>
              <a:rPr lang="sl-SI" sz="1100" b="1" dirty="0" err="1"/>
              <a:t>Life</a:t>
            </a:r>
            <a:r>
              <a:rPr lang="sl-SI" sz="1100" dirty="0"/>
              <a:t>," ki je zbirala informacije o uporabnikih in njihovih prijateljih pod pretvezo raziskave osebnostnih testov.</a:t>
            </a:r>
          </a:p>
          <a:p>
            <a:br>
              <a:rPr lang="sl-SI" sz="1100" dirty="0"/>
            </a:br>
            <a:r>
              <a:rPr lang="sl-SI" sz="1100" b="1" dirty="0"/>
              <a:t>Volitve v ZDA 2016</a:t>
            </a:r>
            <a:r>
              <a:rPr lang="sl-SI" sz="1100" dirty="0"/>
              <a:t>: Ti podatki so bili uporabljeni za </a:t>
            </a:r>
            <a:r>
              <a:rPr lang="sl-SI" sz="1100" dirty="0" err="1"/>
              <a:t>mikrociljanje</a:t>
            </a:r>
            <a:r>
              <a:rPr lang="sl-SI" sz="1100" dirty="0"/>
              <a:t> </a:t>
            </a:r>
            <a:r>
              <a:rPr lang="sl-SI" sz="1100" dirty="0" err="1"/>
              <a:t>volilcev</a:t>
            </a:r>
            <a:r>
              <a:rPr lang="sl-SI" sz="1100" dirty="0"/>
              <a:t> v kampanji Donalda Trumpa, s prilagojenimi političnimi oglasi glede na osebnostne profile </a:t>
            </a:r>
            <a:r>
              <a:rPr lang="sl-SI" sz="1100" dirty="0" err="1"/>
              <a:t>volilcev</a:t>
            </a:r>
            <a:r>
              <a:rPr lang="sl-SI" sz="1100" dirty="0"/>
              <a:t>. Podobno so sodelovali tudi pri kampanji za izstop Velike Britanije iz Evropske unije (</a:t>
            </a:r>
            <a:r>
              <a:rPr lang="sl-SI" sz="1100" dirty="0" err="1"/>
              <a:t>Brexit</a:t>
            </a:r>
            <a:r>
              <a:rPr lang="sl-SI" sz="1100" dirty="0"/>
              <a:t>).</a:t>
            </a:r>
          </a:p>
        </p:txBody>
      </p:sp>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a:t>Kako se zavarujemo</a:t>
            </a:r>
          </a:p>
        </p:txBody>
      </p:sp>
      <p:sp>
        <p:nvSpPr>
          <p:cNvPr id="223235" name="Ograda vsebine 2"/>
          <p:cNvSpPr>
            <a:spLocks noGrp="1"/>
          </p:cNvSpPr>
          <p:nvPr>
            <p:ph idx="1"/>
          </p:nvPr>
        </p:nvSpPr>
        <p:spPr/>
        <p:txBody>
          <a:bodyPr/>
          <a:lstStyle/>
          <a:p>
            <a:endParaRPr lang="en-US" altLang="en-US"/>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a:t>RAČUNALNIŠKA OMREŽJA</a:t>
            </a:r>
          </a:p>
        </p:txBody>
      </p:sp>
      <p:sp>
        <p:nvSpPr>
          <p:cNvPr id="224259" name="Podnaslov 6"/>
          <p:cNvSpPr>
            <a:spLocks noGrp="1"/>
          </p:cNvSpPr>
          <p:nvPr>
            <p:ph type="subTitle" idx="1"/>
          </p:nvPr>
        </p:nvSpPr>
        <p:spPr>
          <a:xfrm>
            <a:off x="2055812" y="3228975"/>
            <a:ext cx="7854950" cy="1752600"/>
          </a:xfrm>
        </p:spPr>
        <p:txBody>
          <a:bodyPr/>
          <a:lstStyle/>
          <a:p>
            <a:endParaRPr lang="en-US" altLang="en-US"/>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a:t>Računalniška omrežja </a:t>
            </a:r>
          </a:p>
        </p:txBody>
      </p:sp>
      <p:sp>
        <p:nvSpPr>
          <p:cNvPr id="225283" name="Ograda vsebine 2"/>
          <p:cNvSpPr>
            <a:spLocks noGrp="1"/>
          </p:cNvSpPr>
          <p:nvPr>
            <p:ph idx="1"/>
          </p:nvPr>
        </p:nvSpPr>
        <p:spPr/>
        <p:txBody>
          <a:bodyPr/>
          <a:lstStyle/>
          <a:p>
            <a:r>
              <a:rPr lang="sl-SI" altLang="en-US"/>
              <a:t>Računalniško omrežje predstavlja skupino medsebojno povezanih računalnikov. </a:t>
            </a:r>
          </a:p>
          <a:p>
            <a:endParaRPr lang="sl-SI" altLang="en-US"/>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a:t>Računalniki so lahko v isti sobi, isti stavbi, na različnih koncih mesta ali sveta. </a:t>
            </a:r>
          </a:p>
          <a:p>
            <a:r>
              <a:rPr lang="sl-SI" altLang="en-US"/>
              <a:t>Računalnike povezujemo v omrežja z namenom:</a:t>
            </a:r>
          </a:p>
          <a:p>
            <a:pPr lvl="1"/>
            <a:r>
              <a:rPr lang="sl-SI" altLang="en-US"/>
              <a:t> deljenja skupnih virov (podatkovnih, procesorskih),</a:t>
            </a:r>
          </a:p>
          <a:p>
            <a:pPr lvl="1"/>
            <a:r>
              <a:rPr lang="sl-SI" altLang="en-US"/>
              <a:t> poenotenje dela,</a:t>
            </a:r>
          </a:p>
          <a:p>
            <a:pPr lvl="1"/>
            <a:r>
              <a:rPr lang="sl-SI" altLang="en-US"/>
              <a:t> zmanjšanje cene vzdrževanja in popravil, </a:t>
            </a:r>
          </a:p>
          <a:p>
            <a:pPr lvl="1"/>
            <a:r>
              <a:rPr lang="sl-SI" altLang="en-US"/>
              <a:t>centralni nadzor in </a:t>
            </a:r>
          </a:p>
          <a:p>
            <a:pPr lvl="1"/>
            <a:r>
              <a:rPr lang="sl-SI" altLang="en-US"/>
              <a:t>administracija poslovnih aktivnosti, </a:t>
            </a:r>
          </a:p>
          <a:p>
            <a:pPr lvl="1"/>
            <a:r>
              <a:rPr lang="sl-SI" altLang="en-US"/>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7331" name="Ograda vsebine 2"/>
          <p:cNvSpPr>
            <a:spLocks noGrp="1"/>
          </p:cNvSpPr>
          <p:nvPr>
            <p:ph idx="1"/>
          </p:nvPr>
        </p:nvSpPr>
        <p:spPr/>
        <p:txBody>
          <a:bodyPr/>
          <a:lstStyle/>
          <a:p>
            <a:r>
              <a:rPr lang="sl-SI" altLang="en-US"/>
              <a:t>Po velikosti in z vidika gledanja števila med seboj povezanih računalnikov jih delimo na:</a:t>
            </a:r>
          </a:p>
          <a:p>
            <a:endParaRPr lang="sl-SI" altLang="en-US"/>
          </a:p>
          <a:p>
            <a:pPr lvl="1"/>
            <a:r>
              <a:rPr lang="sl-SI" altLang="en-US"/>
              <a:t>lokalno omrežje - Local Area Network (LAN) </a:t>
            </a:r>
          </a:p>
          <a:p>
            <a:pPr lvl="1"/>
            <a:r>
              <a:rPr lang="sl-SI" altLang="en-US"/>
              <a:t>svetovno omrežje - Wide area network (WAN) </a:t>
            </a:r>
          </a:p>
          <a:p>
            <a:pPr lvl="1"/>
            <a:r>
              <a:rPr lang="sl-SI" altLang="en-US"/>
              <a:t>globalno omrežje - Global area network (GAN)</a:t>
            </a:r>
          </a:p>
          <a:p>
            <a:endParaRPr lang="sl-SI" altLang="en-US"/>
          </a:p>
          <a:p>
            <a:endParaRPr lang="sl-SI" altLang="en-US"/>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8355" name="Ograda vsebine 2"/>
          <p:cNvSpPr>
            <a:spLocks noGrp="1"/>
          </p:cNvSpPr>
          <p:nvPr>
            <p:ph idx="1"/>
          </p:nvPr>
        </p:nvSpPr>
        <p:spPr/>
        <p:txBody>
          <a:bodyPr/>
          <a:lstStyle/>
          <a:p>
            <a:r>
              <a:rPr lang="sl-SI" altLang="en-US"/>
              <a:t>Običajno imamo vse te tipe med seboj povezane in prepletene, kot prikazuje spodnja slika: </a:t>
            </a:r>
            <a:br>
              <a:rPr lang="sl-SI" altLang="en-US"/>
            </a:br>
            <a:endParaRPr lang="sl-SI" altLang="en-US"/>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a:t>T</a:t>
            </a:r>
            <a:r>
              <a:rPr lang="pt-BR" altLang="en-US" b="1"/>
              <a:t>ip</a:t>
            </a:r>
            <a:r>
              <a:rPr lang="sl-SI" altLang="en-US" b="1"/>
              <a:t>i</a:t>
            </a:r>
            <a:r>
              <a:rPr lang="pt-BR" altLang="en-US" b="1"/>
              <a:t> omrežij</a:t>
            </a:r>
            <a:endParaRPr lang="sl-SI" altLang="en-US"/>
          </a:p>
        </p:txBody>
      </p:sp>
      <p:sp>
        <p:nvSpPr>
          <p:cNvPr id="229379" name="Ograda vsebine 2"/>
          <p:cNvSpPr>
            <a:spLocks noGrp="1"/>
          </p:cNvSpPr>
          <p:nvPr>
            <p:ph idx="1"/>
          </p:nvPr>
        </p:nvSpPr>
        <p:spPr/>
        <p:txBody>
          <a:bodyPr/>
          <a:lstStyle/>
          <a:p>
            <a:r>
              <a:rPr lang="sl-SI" altLang="en-US"/>
              <a:t>Glede na organizacijo pa omrežja razdelimo na: </a:t>
            </a:r>
          </a:p>
          <a:p>
            <a:endParaRPr lang="sl-SI" altLang="en-US"/>
          </a:p>
          <a:p>
            <a:pPr lvl="1"/>
            <a:r>
              <a:rPr lang="sl-SI" altLang="en-US"/>
              <a:t>omrežje </a:t>
            </a:r>
            <a:r>
              <a:rPr lang="sl-SI" altLang="en-US" i="1"/>
              <a:t>enak z enakim</a:t>
            </a:r>
            <a:r>
              <a:rPr lang="sl-SI" altLang="en-US"/>
              <a:t> - peer to peer (P2P) </a:t>
            </a:r>
          </a:p>
          <a:p>
            <a:pPr lvl="1"/>
            <a:endParaRPr lang="sl-SI" altLang="en-US"/>
          </a:p>
          <a:p>
            <a:pPr lvl="1"/>
            <a:r>
              <a:rPr lang="sl-SI" altLang="en-US"/>
              <a:t>omrežje </a:t>
            </a:r>
            <a:r>
              <a:rPr lang="sl-SI" altLang="en-US" i="1"/>
              <a:t>klient/strežnik</a:t>
            </a:r>
            <a:r>
              <a:rPr lang="sl-SI" altLang="en-US"/>
              <a:t> (client/server, kjer imamo lahko:</a:t>
            </a:r>
          </a:p>
          <a:p>
            <a:pPr lvl="2"/>
            <a:r>
              <a:rPr lang="sl-SI" altLang="en-US"/>
              <a:t>datotečni strežnik (file server) </a:t>
            </a:r>
          </a:p>
          <a:p>
            <a:pPr lvl="2"/>
            <a:r>
              <a:rPr lang="sl-SI" altLang="en-US"/>
              <a:t>tiskalniški strežnik (print server) </a:t>
            </a:r>
          </a:p>
          <a:p>
            <a:pPr lvl="2"/>
            <a:r>
              <a:rPr lang="sl-SI" altLang="en-US"/>
              <a:t>aplikacijski strežnik (aplication server) </a:t>
            </a:r>
          </a:p>
          <a:p>
            <a:pPr lvl="2"/>
            <a:r>
              <a:rPr lang="sl-SI" altLang="en-US"/>
              <a:t>poštni strežnik (email server) </a:t>
            </a:r>
          </a:p>
          <a:p>
            <a:pPr>
              <a:buFont typeface="Wingdings 2" panose="05020102010507070707" pitchFamily="18" charset="2"/>
              <a:buNone/>
            </a:pPr>
            <a:endParaRPr lang="sl-SI" altLang="en-US"/>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a:bodyPr>
          <a:lstStyle/>
          <a:p>
            <a:r>
              <a:rPr lang="sl-SI" altLang="en-US" sz="2800" b="1"/>
              <a:t>Omrežje enakovrednih partnerjev (peer-to-peer</a:t>
            </a:r>
            <a:r>
              <a:rPr lang="sl-SI" altLang="en-US" b="1"/>
              <a:t>)</a:t>
            </a:r>
            <a:endParaRPr lang="sl-SI" altLang="en-US"/>
          </a:p>
        </p:txBody>
      </p:sp>
      <p:sp>
        <p:nvSpPr>
          <p:cNvPr id="230403" name="Ograda vsebine 2"/>
          <p:cNvSpPr>
            <a:spLocks noGrp="1"/>
          </p:cNvSpPr>
          <p:nvPr>
            <p:ph idx="1"/>
          </p:nvPr>
        </p:nvSpPr>
        <p:spPr/>
        <p:txBody>
          <a:bodyPr/>
          <a:lstStyle/>
          <a:p>
            <a:r>
              <a:rPr lang="sl-SI" altLang="en-US"/>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a:p>
          <a:p>
            <a:r>
              <a:rPr lang="sl-SI" altLang="en-US"/>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V današnjem času ni več nobena težava priti do podatkov, ki jih potrebujemo za odločanje.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Poplava podatkov, ki so včasih zastareli, popačeni, neustrezni.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Pojav </a:t>
            </a:r>
            <a:r>
              <a:rPr lang="sl-SI" b="1" dirty="0"/>
              <a:t>informacijske onesnaženosti </a:t>
            </a:r>
            <a:r>
              <a:rPr lang="sl-SI" dirty="0"/>
              <a:t>je eden največjih problemov sodobne informacijske družbe.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pismenost je sposobnost, da se znajdemo na "smetišču informacij“.</a:t>
            </a:r>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a:t>To je struktura omrežja, pri kateri imajo računalniki v omrežju nalogo strežnika ali odjemalca. </a:t>
            </a:r>
          </a:p>
          <a:p>
            <a:br>
              <a:rPr lang="sl-SI" altLang="en-US"/>
            </a:br>
            <a:endParaRPr lang="sl-SI" altLang="en-US"/>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a:t>Strežnik je računalnik, ki za odjemalce upravlja določene naloge (servise), skrbi za omrežje, hrani skupne podatke, upravlja tiskalnik, razdeljuje pošto ipd. </a:t>
            </a:r>
          </a:p>
          <a:p>
            <a:r>
              <a:rPr lang="sl-SI" altLang="en-US"/>
              <a:t>Odjemalec je delovna postaja (osebni računalnik), ki te skupne servise izkorišča. </a:t>
            </a:r>
            <a:br>
              <a:rPr lang="sl-SI" altLang="en-US"/>
            </a:br>
            <a:r>
              <a:rPr lang="sl-SI" altLang="en-US"/>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a:t>Potrebna oprema za rač. mrežo</a:t>
            </a:r>
          </a:p>
        </p:txBody>
      </p:sp>
      <p:sp>
        <p:nvSpPr>
          <p:cNvPr id="233475" name="Ograda vsebine 2"/>
          <p:cNvSpPr>
            <a:spLocks noGrp="1"/>
          </p:cNvSpPr>
          <p:nvPr>
            <p:ph idx="1"/>
          </p:nvPr>
        </p:nvSpPr>
        <p:spPr/>
        <p:txBody>
          <a:bodyPr/>
          <a:lstStyle/>
          <a:p>
            <a:r>
              <a:rPr lang="sl-SI" altLang="en-US"/>
              <a:t>Strežnik </a:t>
            </a:r>
          </a:p>
          <a:p>
            <a:r>
              <a:rPr lang="sl-SI" altLang="en-US"/>
              <a:t>Omrežna kartica </a:t>
            </a:r>
          </a:p>
          <a:p>
            <a:r>
              <a:rPr lang="sl-SI" altLang="en-US"/>
              <a:t>Prenosni mediji </a:t>
            </a:r>
          </a:p>
          <a:p>
            <a:r>
              <a:rPr lang="sl-SI" altLang="en-US"/>
              <a:t>Mrežna strojna oprema </a:t>
            </a:r>
          </a:p>
          <a:p>
            <a:r>
              <a:rPr lang="sl-SI" altLang="en-US"/>
              <a:t>Mrežna programska oprema </a:t>
            </a:r>
          </a:p>
          <a:p>
            <a:endParaRPr lang="sl-SI" altLang="en-US"/>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4499" name="Ograda vsebine 2"/>
          <p:cNvSpPr>
            <a:spLocks noGrp="1"/>
          </p:cNvSpPr>
          <p:nvPr>
            <p:ph idx="1"/>
          </p:nvPr>
        </p:nvSpPr>
        <p:spPr/>
        <p:txBody>
          <a:bodyPr/>
          <a:lstStyle/>
          <a:p>
            <a:r>
              <a:rPr lang="sl-SI" altLang="en-US" b="1"/>
              <a:t>Mrežne Kartice</a:t>
            </a:r>
          </a:p>
          <a:p>
            <a:endParaRPr lang="sl-SI" altLang="en-US" b="1"/>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5523" name="Ograda vsebine 2"/>
          <p:cNvSpPr>
            <a:spLocks noGrp="1"/>
          </p:cNvSpPr>
          <p:nvPr>
            <p:ph idx="1"/>
          </p:nvPr>
        </p:nvSpPr>
        <p:spPr/>
        <p:txBody>
          <a:bodyPr/>
          <a:lstStyle/>
          <a:p>
            <a:r>
              <a:rPr lang="sl-SI" altLang="en-US" b="1"/>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6547" name="Ograda vsebine 2"/>
          <p:cNvSpPr>
            <a:spLocks noGrp="1"/>
          </p:cNvSpPr>
          <p:nvPr>
            <p:ph idx="1"/>
          </p:nvPr>
        </p:nvSpPr>
        <p:spPr/>
        <p:txBody>
          <a:bodyPr/>
          <a:lstStyle/>
          <a:p>
            <a:endParaRPr lang="sl-SI" altLang="en-US"/>
          </a:p>
          <a:p>
            <a:r>
              <a:rPr lang="sl-SI" altLang="en-US"/>
              <a:t>Mrežna strojna oprema </a:t>
            </a:r>
          </a:p>
          <a:p>
            <a:pPr lvl="1"/>
            <a:r>
              <a:rPr lang="sl-SI" altLang="en-US"/>
              <a:t>koncentrator (</a:t>
            </a:r>
            <a:r>
              <a:rPr lang="sl-SI" altLang="en-US" i="1"/>
              <a:t>hub</a:t>
            </a:r>
            <a:r>
              <a:rPr lang="sl-SI" altLang="en-US"/>
              <a:t>) </a:t>
            </a:r>
          </a:p>
          <a:p>
            <a:pPr lvl="1"/>
            <a:r>
              <a:rPr lang="sl-SI" altLang="en-US"/>
              <a:t>stikalo (</a:t>
            </a:r>
            <a:r>
              <a:rPr lang="sl-SI" altLang="en-US" i="1"/>
              <a:t>switch</a:t>
            </a:r>
            <a:r>
              <a:rPr lang="sl-SI" altLang="en-US"/>
              <a:t>) </a:t>
            </a:r>
          </a:p>
          <a:p>
            <a:pPr lvl="1"/>
            <a:r>
              <a:rPr lang="sl-SI" altLang="en-US"/>
              <a:t>most (</a:t>
            </a:r>
            <a:r>
              <a:rPr lang="sl-SI" altLang="en-US" i="1"/>
              <a:t>bridge</a:t>
            </a:r>
            <a:r>
              <a:rPr lang="sl-SI" altLang="en-US"/>
              <a:t>) </a:t>
            </a:r>
          </a:p>
          <a:p>
            <a:pPr lvl="1"/>
            <a:r>
              <a:rPr lang="sl-SI" altLang="en-US"/>
              <a:t>usmerjevalnik (</a:t>
            </a:r>
            <a:r>
              <a:rPr lang="sl-SI" altLang="en-US" i="1"/>
              <a:t>router</a:t>
            </a:r>
            <a:r>
              <a:rPr lang="sl-SI" altLang="en-US"/>
              <a:t>) </a:t>
            </a:r>
          </a:p>
          <a:p>
            <a:pPr lvl="1"/>
            <a:r>
              <a:rPr lang="sl-SI" altLang="en-US"/>
              <a:t>modem </a:t>
            </a:r>
          </a:p>
          <a:p>
            <a:endParaRPr lang="sl-SI" altLang="en-US"/>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a:t>Omrežni protokoli</a:t>
            </a:r>
            <a:endParaRPr lang="sl-SI" altLang="en-US"/>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a:t>Internet</a:t>
            </a:r>
            <a:endParaRPr lang="sl-SI" altLang="en-US"/>
          </a:p>
        </p:txBody>
      </p:sp>
      <p:sp>
        <p:nvSpPr>
          <p:cNvPr id="238595" name="Ograda vsebine 2"/>
          <p:cNvSpPr>
            <a:spLocks noGrp="1"/>
          </p:cNvSpPr>
          <p:nvPr>
            <p:ph idx="1"/>
          </p:nvPr>
        </p:nvSpPr>
        <p:spPr/>
        <p:txBody>
          <a:bodyPr/>
          <a:lstStyle/>
          <a:p>
            <a:r>
              <a:rPr lang="sl-SI" altLang="en-US" b="1"/>
              <a:t>Internet </a:t>
            </a:r>
            <a:r>
              <a:rPr lang="sl-SI" altLang="en-US"/>
              <a:t>(tudi medmrežje) </a:t>
            </a:r>
          </a:p>
          <a:p>
            <a:pPr lvl="1"/>
            <a:r>
              <a:rPr lang="sl-SI" altLang="en-US"/>
              <a:t>je v računalniško omrežje, ki povezuje več omrežij. </a:t>
            </a:r>
          </a:p>
          <a:p>
            <a:pPr lvl="1"/>
            <a:r>
              <a:rPr lang="sl-SI" altLang="en-US"/>
              <a:t>V razširjenem izražanju se internet velikokrat nanaša na usluge kot so svetovni splet:</a:t>
            </a:r>
          </a:p>
          <a:p>
            <a:pPr lvl="2"/>
            <a:r>
              <a:rPr lang="sl-SI" altLang="en-US"/>
              <a:t>WWW - brskanje</a:t>
            </a:r>
          </a:p>
          <a:p>
            <a:pPr lvl="2"/>
            <a:r>
              <a:rPr lang="sl-SI" altLang="en-US"/>
              <a:t>elektronska pošta</a:t>
            </a:r>
          </a:p>
          <a:p>
            <a:pPr lvl="2"/>
            <a:r>
              <a:rPr lang="sl-SI" altLang="en-US"/>
              <a:t>ftp </a:t>
            </a:r>
          </a:p>
          <a:p>
            <a:pPr lvl="2"/>
            <a:r>
              <a:rPr lang="sl-SI" altLang="en-US"/>
              <a:t>neposredni klepet (online chat)</a:t>
            </a:r>
          </a:p>
          <a:p>
            <a:pPr lvl="2"/>
            <a:r>
              <a:rPr lang="sl-SI" altLang="en-US"/>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a:t>Intranet</a:t>
            </a:r>
            <a:endParaRPr lang="sl-SI" altLang="en-US"/>
          </a:p>
        </p:txBody>
      </p:sp>
      <p:sp>
        <p:nvSpPr>
          <p:cNvPr id="239619" name="Ograda vsebine 2"/>
          <p:cNvSpPr>
            <a:spLocks noGrp="1"/>
          </p:cNvSpPr>
          <p:nvPr>
            <p:ph idx="1"/>
          </p:nvPr>
        </p:nvSpPr>
        <p:spPr/>
        <p:txBody>
          <a:bodyPr/>
          <a:lstStyle/>
          <a:p>
            <a:r>
              <a:rPr lang="sl-SI" altLang="en-US"/>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a:t>INTERNET - zgodovina</a:t>
            </a:r>
          </a:p>
        </p:txBody>
      </p:sp>
      <p:sp>
        <p:nvSpPr>
          <p:cNvPr id="240643" name="Ograda vsebine 2"/>
          <p:cNvSpPr>
            <a:spLocks noGrp="1"/>
          </p:cNvSpPr>
          <p:nvPr>
            <p:ph idx="1"/>
          </p:nvPr>
        </p:nvSpPr>
        <p:spPr/>
        <p:txBody>
          <a:bodyPr/>
          <a:lstStyle/>
          <a:p>
            <a:r>
              <a:rPr lang="sl-SI" altLang="en-US"/>
              <a:t>Leta 1960 se pojavijo ideje: kako povezat računalnike med seboj?</a:t>
            </a:r>
          </a:p>
          <a:p>
            <a:endParaRPr lang="sl-SI" altLang="en-US"/>
          </a:p>
          <a:p>
            <a:r>
              <a:rPr lang="sl-SI" altLang="en-US"/>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a:p>
        </p:txBody>
      </p:sp>
      <p:sp>
        <p:nvSpPr>
          <p:cNvPr id="66563" name="Rectangle 3"/>
          <p:cNvSpPr>
            <a:spLocks noGrp="1" noChangeArrowheads="1"/>
          </p:cNvSpPr>
          <p:nvPr>
            <p:ph type="body" idx="1"/>
          </p:nvPr>
        </p:nvSpPr>
        <p:spPr/>
        <p:txBody>
          <a:bodyPr/>
          <a:lstStyle/>
          <a:p>
            <a:r>
              <a:rPr lang="en-GB" altLang="en-US">
                <a:solidFill>
                  <a:srgbClr val="000066"/>
                </a:solidFill>
              </a:rPr>
              <a:t>To pomeni da </a:t>
            </a:r>
            <a:r>
              <a:rPr lang="en-GB" altLang="en-US" b="1">
                <a:solidFill>
                  <a:srgbClr val="000066"/>
                </a:solidFill>
              </a:rPr>
              <a:t>informacij </a:t>
            </a:r>
            <a:r>
              <a:rPr lang="en-GB" altLang="en-US">
                <a:solidFill>
                  <a:srgbClr val="000066"/>
                </a:solidFill>
              </a:rPr>
              <a:t>vedno manjka </a:t>
            </a:r>
            <a:r>
              <a:rPr lang="en-GB" altLang="en-US" b="1">
                <a:solidFill>
                  <a:srgbClr val="000066"/>
                </a:solidFill>
              </a:rPr>
              <a:t>ne more jih biti preveč</a:t>
            </a:r>
            <a:r>
              <a:rPr lang="en-GB" altLang="en-US">
                <a:solidFill>
                  <a:srgbClr val="000066"/>
                </a:solidFill>
              </a:rPr>
              <a:t>.</a:t>
            </a:r>
          </a:p>
          <a:p>
            <a:r>
              <a:rPr lang="en-GB" altLang="en-US">
                <a:solidFill>
                  <a:srgbClr val="000066"/>
                </a:solidFill>
              </a:rPr>
              <a:t>Je pa lahko preveč podatkov.</a:t>
            </a:r>
          </a:p>
          <a:p>
            <a:r>
              <a:rPr lang="en-GB" altLang="en-US">
                <a:solidFill>
                  <a:srgbClr val="000066"/>
                </a:solidFill>
              </a:rPr>
              <a:t>Poplava podatkov predstavlja oviro pri odločanju, saj obremenjuje odločevalca.</a:t>
            </a:r>
            <a:endParaRPr lang="sl-SI" altLang="en-US">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a:t>Splet - www</a:t>
            </a:r>
          </a:p>
        </p:txBody>
      </p:sp>
      <p:sp>
        <p:nvSpPr>
          <p:cNvPr id="251907" name="Ograda vsebine 2"/>
          <p:cNvSpPr>
            <a:spLocks noGrp="1"/>
          </p:cNvSpPr>
          <p:nvPr>
            <p:ph idx="1"/>
          </p:nvPr>
        </p:nvSpPr>
        <p:spPr/>
        <p:txBody>
          <a:bodyPr>
            <a:normAutofit fontScale="92500" lnSpcReduction="2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a:t>URL</a:t>
            </a:r>
          </a:p>
        </p:txBody>
      </p:sp>
      <p:sp>
        <p:nvSpPr>
          <p:cNvPr id="253955" name="Ograda vsebine 2"/>
          <p:cNvSpPr>
            <a:spLocks noGrp="1"/>
          </p:cNvSpPr>
          <p:nvPr>
            <p:ph idx="1"/>
          </p:nvPr>
        </p:nvSpPr>
        <p:spPr/>
        <p:txBody>
          <a:bodyPr/>
          <a:lstStyle/>
          <a:p>
            <a:r>
              <a:rPr lang="sl-SI" altLang="en-US"/>
              <a:t>URL naslov je sestavljen iz :</a:t>
            </a:r>
          </a:p>
          <a:p>
            <a:pPr lvl="1"/>
            <a:r>
              <a:rPr lang="sl-SI" altLang="en-US"/>
              <a:t>protokola: http, ftp, mailto, ... </a:t>
            </a:r>
          </a:p>
          <a:p>
            <a:pPr lvl="1"/>
            <a:r>
              <a:rPr lang="sl-SI" altLang="en-US"/>
              <a:t>naslova gostitelja: www.podjetje.si, 149.212.35.79, ftp.cis.uab.edu </a:t>
            </a:r>
          </a:p>
          <a:p>
            <a:pPr lvl="1"/>
            <a:r>
              <a:rPr lang="sl-SI" altLang="en-US"/>
              <a:t>dokumenta oz. mape na gostiteljskem strežniku: slo/predstavitev.html, programi, pub/hyatt/TB/ </a:t>
            </a:r>
          </a:p>
          <a:p>
            <a:endParaRPr lang="sl-SI" altLang="en-US"/>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a:t>Spletni naslov</a:t>
            </a:r>
            <a:endParaRPr lang="sl-SI" altLang="en-US"/>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br>
              <a:rPr lang="sl-SI" altLang="en-US"/>
            </a:br>
            <a:endParaRPr lang="sl-SI" altLang="en-US"/>
          </a:p>
          <a:p>
            <a:r>
              <a:rPr lang="sl-SI" altLang="en-US" sz="1600"/>
              <a:t>Registracijo domene urejajo registrarji, v Sloveniji to opravlja ARNES. </a:t>
            </a:r>
          </a:p>
          <a:p>
            <a:endParaRPr lang="sl-SI" altLang="en-US"/>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a:t>Brskalnik </a:t>
            </a:r>
            <a:endParaRPr lang="sl-SI" altLang="en-US"/>
          </a:p>
        </p:txBody>
      </p:sp>
      <p:sp>
        <p:nvSpPr>
          <p:cNvPr id="256003" name="Ograda vsebine 2"/>
          <p:cNvSpPr>
            <a:spLocks noGrp="1"/>
          </p:cNvSpPr>
          <p:nvPr>
            <p:ph idx="1"/>
          </p:nvPr>
        </p:nvSpPr>
        <p:spPr/>
        <p:txBody>
          <a:bodyPr/>
          <a:lstStyle/>
          <a:p>
            <a:r>
              <a:rPr lang="pl-PL" altLang="en-US" b="1"/>
              <a:t>Brskalnik </a:t>
            </a:r>
            <a:r>
              <a:rPr lang="pl-PL" altLang="en-US"/>
              <a:t>(</a:t>
            </a:r>
            <a:r>
              <a:rPr lang="pl-PL" altLang="en-US" i="1"/>
              <a:t>browser</a:t>
            </a:r>
            <a:r>
              <a:rPr lang="pl-PL" altLang="en-US"/>
              <a:t>) je program, ki nam omogoča dostop do spletnih strani (WWW). </a:t>
            </a:r>
          </a:p>
          <a:p>
            <a:endParaRPr lang="pl-PL" altLang="en-US"/>
          </a:p>
          <a:p>
            <a:r>
              <a:rPr lang="sl-SI" altLang="en-US"/>
              <a:t>Predstavniki :</a:t>
            </a:r>
          </a:p>
          <a:p>
            <a:pPr lvl="1"/>
            <a:r>
              <a:rPr lang="sl-SI" altLang="en-US"/>
              <a:t>Internet Explorer (krattica IE) </a:t>
            </a:r>
          </a:p>
          <a:p>
            <a:pPr lvl="1"/>
            <a:r>
              <a:rPr lang="sl-SI" altLang="en-US"/>
              <a:t>Firefox </a:t>
            </a:r>
          </a:p>
          <a:p>
            <a:pPr lvl="1"/>
            <a:r>
              <a:rPr lang="sl-SI" altLang="en-US"/>
              <a:t>Opera </a:t>
            </a:r>
          </a:p>
          <a:p>
            <a:pPr lvl="1"/>
            <a:r>
              <a:rPr lang="sl-SI" altLang="en-US"/>
              <a:t>Konquerer </a:t>
            </a:r>
          </a:p>
          <a:p>
            <a:endParaRPr lang="sl-SI" altLang="en-US"/>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a:t>Delo s spletnimi stranmi</a:t>
            </a:r>
            <a:endParaRPr lang="sl-SI" altLang="en-US"/>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a:t>Shranjevanje spletnega naslova</a:t>
            </a:r>
            <a:r>
              <a:rPr lang="sl-SI" altLang="en-US"/>
              <a:t> </a:t>
            </a:r>
          </a:p>
          <a:p>
            <a:r>
              <a:rPr lang="sl-SI" altLang="en-US"/>
              <a:t>Spletne naslove, ki jih pogosto uporabljamo si shranimo v zaznamke (bookmark): </a:t>
            </a:r>
          </a:p>
          <a:p>
            <a:r>
              <a:rPr lang="sl-SI" altLang="en-US"/>
              <a:t>Zaznamki/Dodaj stran med zaznamke (Firefox) </a:t>
            </a:r>
          </a:p>
          <a:p>
            <a:r>
              <a:rPr lang="sl-SI" altLang="en-US"/>
              <a:t>Priljubljene/Dodaj stran med priljubljene (IE) </a:t>
            </a:r>
          </a:p>
          <a:p>
            <a:pPr>
              <a:buFont typeface="Wingdings 2" panose="05020102010507070707" pitchFamily="18" charset="2"/>
              <a:buNone/>
            </a:pPr>
            <a:endParaRPr lang="sl-SI" altLang="en-US"/>
          </a:p>
          <a:p>
            <a:pPr>
              <a:buFont typeface="Wingdings 2" panose="05020102010507070707" pitchFamily="18" charset="2"/>
              <a:buNone/>
            </a:pPr>
            <a:r>
              <a:rPr lang="sl-SI" altLang="en-US"/>
              <a:t>Brskalniki omogočajo tudi organiziranje zaznamkov, zlaganje v mape itd</a:t>
            </a:r>
          </a:p>
          <a:p>
            <a:endParaRPr lang="sl-SI" altLang="en-US"/>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a:t>ELEKTRONSKA POŠTA</a:t>
            </a:r>
            <a:endParaRPr lang="sl-SI" altLang="en-US"/>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8611" name="Rectangle 3"/>
          <p:cNvSpPr>
            <a:spLocks noGrp="1" noChangeArrowheads="1"/>
          </p:cNvSpPr>
          <p:nvPr>
            <p:ph type="body" idx="1"/>
          </p:nvPr>
        </p:nvSpPr>
        <p:spPr/>
        <p:txBody>
          <a:bodyPr/>
          <a:lstStyle/>
          <a:p>
            <a:r>
              <a:rPr lang="en-GB" altLang="en-US">
                <a:solidFill>
                  <a:srgbClr val="000066"/>
                </a:solidFill>
              </a:rPr>
              <a:t>Vsaka informacija nekaj stane.</a:t>
            </a:r>
          </a:p>
          <a:p>
            <a:r>
              <a:rPr lang="en-GB" altLang="en-US">
                <a:solidFill>
                  <a:srgbClr val="000066"/>
                </a:solidFill>
              </a:rPr>
              <a:t>Nekatere informacije (oz. rafinirane podatke) je možno tudi kupiti na trgu: storitve svetovalnih firm, “insiderske” informacije, …</a:t>
            </a:r>
          </a:p>
          <a:p>
            <a:r>
              <a:rPr lang="en-GB" altLang="en-US">
                <a:solidFill>
                  <a:srgbClr val="000066"/>
                </a:solidFill>
              </a:rPr>
              <a:t>Informacijo je smiselno pridobiti (plačati), če je pričakovani </a:t>
            </a:r>
            <a:r>
              <a:rPr lang="en-GB" altLang="en-US" b="1">
                <a:solidFill>
                  <a:srgbClr val="000066"/>
                </a:solidFill>
              </a:rPr>
              <a:t>dobiček</a:t>
            </a:r>
            <a:r>
              <a:rPr lang="en-GB" altLang="en-US">
                <a:solidFill>
                  <a:srgbClr val="000066"/>
                </a:solidFill>
              </a:rPr>
              <a:t> večji od </a:t>
            </a:r>
            <a:r>
              <a:rPr lang="en-GB" altLang="en-US" b="1">
                <a:solidFill>
                  <a:srgbClr val="000066"/>
                </a:solidFill>
              </a:rPr>
              <a:t>stroška pridobivanja informacije.</a:t>
            </a:r>
            <a:endParaRPr lang="sl-SI" altLang="en-US" b="1">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a:t>Nevarnosti interneta</a:t>
            </a:r>
            <a:endParaRPr lang="sl-SI" altLang="en-US"/>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a:t>Gesla</a:t>
            </a:r>
            <a:endParaRPr lang="sl-SI" altLang="en-US"/>
          </a:p>
        </p:txBody>
      </p:sp>
      <p:sp>
        <p:nvSpPr>
          <p:cNvPr id="265219" name="Ograda vsebine 2"/>
          <p:cNvSpPr>
            <a:spLocks noGrp="1"/>
          </p:cNvSpPr>
          <p:nvPr>
            <p:ph idx="1"/>
          </p:nvPr>
        </p:nvSpPr>
        <p:spPr/>
        <p:txBody>
          <a:bodyPr/>
          <a:lstStyle/>
          <a:p>
            <a:r>
              <a:rPr lang="sl-SI" altLang="en-US"/>
              <a:t>Dostop do elektronske pošte, omrežnih sredstev in nekaterih spletišč (pogosto) varujemo z gesli. </a:t>
            </a:r>
          </a:p>
          <a:p>
            <a:endParaRPr lang="sl-SI" altLang="en-US"/>
          </a:p>
          <a:p>
            <a:r>
              <a:rPr lang="sl-SI" altLang="en-US"/>
              <a:t>Ker je </a:t>
            </a:r>
            <a:r>
              <a:rPr lang="sl-SI" altLang="en-US" b="1"/>
              <a:t>geslo </a:t>
            </a:r>
            <a:r>
              <a:rPr lang="sl-SI" altLang="en-US"/>
              <a:t>praktično edina zaščita dostopa do podatkov, jih je potrebno izbrati tako, da bo varnost čim večja. </a:t>
            </a:r>
          </a:p>
          <a:p>
            <a:r>
              <a:rPr lang="sl-SI" altLang="en-US"/>
              <a:t>Ne glede na vse nasvete se zavedajte, da je mogoče praktično vsako geslo zlonamerno pridobiti. </a:t>
            </a:r>
          </a:p>
          <a:p>
            <a:endParaRPr lang="sl-SI" altLang="en-US"/>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a:t>Slabo geslo</a:t>
            </a:r>
            <a:endParaRPr lang="sl-SI" altLang="en-US"/>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a:t>Slabo geslo sestavljeno ali izpeljano iz :</a:t>
            </a:r>
          </a:p>
          <a:p>
            <a:r>
              <a:rPr lang="sl-SI" altLang="en-US"/>
              <a:t>vašega uporabniškega imena</a:t>
            </a:r>
          </a:p>
          <a:p>
            <a:r>
              <a:rPr lang="sl-SI" altLang="en-US"/>
              <a:t>šifre na računalniku</a:t>
            </a:r>
          </a:p>
          <a:p>
            <a:r>
              <a:rPr lang="sl-SI" altLang="en-US"/>
              <a:t>imena in priimka ali iz drugih osebnih podatkov, kot so npr.: </a:t>
            </a:r>
          </a:p>
          <a:p>
            <a:pPr lvl="2"/>
            <a:r>
              <a:rPr lang="sl-SI" altLang="en-US"/>
              <a:t>ime soproga/soproge, </a:t>
            </a:r>
          </a:p>
          <a:p>
            <a:pPr lvl="2"/>
            <a:r>
              <a:rPr lang="sl-SI" altLang="en-US"/>
              <a:t>otrok, staršev, psa, </a:t>
            </a:r>
          </a:p>
          <a:p>
            <a:pPr lvl="2"/>
            <a:r>
              <a:rPr lang="sl-SI" altLang="en-US"/>
              <a:t>ime sodelavca/sodelavke ali prijatelja/prijateljice; </a:t>
            </a:r>
          </a:p>
          <a:p>
            <a:pPr lvl="2"/>
            <a:r>
              <a:rPr lang="sl-SI" altLang="en-US"/>
              <a:t>vaša telefonska številka, registrska tablica avtomobila, </a:t>
            </a:r>
          </a:p>
          <a:p>
            <a:pPr lvl="2"/>
            <a:r>
              <a:rPr lang="sl-SI" altLang="en-US"/>
              <a:t>….</a:t>
            </a:r>
          </a:p>
          <a:p>
            <a:endParaRPr lang="sl-SI" altLang="en-US"/>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br>
              <a:rPr lang="sl-SI" altLang="en-US"/>
            </a:br>
            <a:endParaRPr lang="sl-SI" altLang="en-US"/>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63EEBD-6999-C63E-FA97-12912E8D6B7B}"/>
              </a:ext>
            </a:extLst>
          </p:cNvPr>
          <p:cNvSpPr>
            <a:spLocks noGrp="1"/>
          </p:cNvSpPr>
          <p:nvPr>
            <p:ph type="ctrTitle"/>
          </p:nvPr>
        </p:nvSpPr>
        <p:spPr/>
        <p:txBody>
          <a:bodyPr anchor="ctr">
            <a:normAutofit/>
          </a:bodyPr>
          <a:lstStyle/>
          <a:p>
            <a:r>
              <a:rPr lang="sl-SI" sz="4699" dirty="0">
                <a:latin typeface="Arial" panose="020B0604020202020204" pitchFamily="34" charset="0"/>
                <a:cs typeface="Arial" panose="020B0604020202020204" pitchFamily="34" charset="0"/>
              </a:rPr>
              <a:t>INTERNET STVARI</a:t>
            </a:r>
            <a:br>
              <a:rPr lang="sl-SI" sz="4699" dirty="0">
                <a:latin typeface="Arial" panose="020B0604020202020204" pitchFamily="34" charset="0"/>
                <a:cs typeface="Arial" panose="020B0604020202020204" pitchFamily="34" charset="0"/>
              </a:rPr>
            </a:br>
            <a:endParaRPr lang="sl-SI" sz="1799" dirty="0">
              <a:latin typeface="Arial" panose="020B0604020202020204" pitchFamily="34" charset="0"/>
              <a:cs typeface="Arial" panose="020B0604020202020204" pitchFamily="34" charset="0"/>
            </a:endParaRPr>
          </a:p>
        </p:txBody>
      </p:sp>
      <p:sp>
        <p:nvSpPr>
          <p:cNvPr id="6" name="Označba mesta vsebine 2">
            <a:extLst>
              <a:ext uri="{FF2B5EF4-FFF2-40B4-BE49-F238E27FC236}">
                <a16:creationId xmlns:a16="http://schemas.microsoft.com/office/drawing/2014/main" id="{BC065E1C-F053-4A0E-AC8A-7367B3959228}"/>
              </a:ext>
            </a:extLst>
          </p:cNvPr>
          <p:cNvSpPr txBox="1">
            <a:spLocks/>
          </p:cNvSpPr>
          <p:nvPr/>
        </p:nvSpPr>
        <p:spPr>
          <a:xfrm>
            <a:off x="4510236" y="3356992"/>
            <a:ext cx="6301176" cy="26928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sz="2399">
                <a:latin typeface="Arial" panose="020B0604020202020204" pitchFamily="34" charset="0"/>
                <a:cs typeface="Arial" panose="020B0604020202020204" pitchFamily="34" charset="0"/>
              </a:rPr>
              <a:t>Kaj so internet stvari?</a:t>
            </a:r>
          </a:p>
          <a:p>
            <a:r>
              <a:rPr lang="sl-SI" sz="2399">
                <a:latin typeface="Arial" panose="020B0604020202020204" pitchFamily="34" charset="0"/>
                <a:cs typeface="Arial" panose="020B0604020202020204" pitchFamily="34" charset="0"/>
              </a:rPr>
              <a:t>Kako delujejo?</a:t>
            </a:r>
          </a:p>
          <a:p>
            <a:r>
              <a:rPr lang="sl-SI" sz="2399">
                <a:latin typeface="Arial" panose="020B0604020202020204" pitchFamily="34" charset="0"/>
                <a:cs typeface="Arial" panose="020B0604020202020204" pitchFamily="34" charset="0"/>
              </a:rPr>
              <a:t>Kako jih uporabljamo?</a:t>
            </a:r>
            <a:endParaRPr lang="sl-SI" sz="2399"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5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1244DB-0A33-CAFE-4067-32DDC7B4D23F}"/>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UVOD</a:t>
            </a:r>
          </a:p>
        </p:txBody>
      </p:sp>
      <p:sp>
        <p:nvSpPr>
          <p:cNvPr id="3" name="Označba mesta vsebine 2">
            <a:extLst>
              <a:ext uri="{FF2B5EF4-FFF2-40B4-BE49-F238E27FC236}">
                <a16:creationId xmlns:a16="http://schemas.microsoft.com/office/drawing/2014/main" id="{BC05AFF9-CADB-2E31-A9EC-19847792B02A}"/>
              </a:ext>
            </a:extLst>
          </p:cNvPr>
          <p:cNvSpPr>
            <a:spLocks noGrp="1"/>
          </p:cNvSpPr>
          <p:nvPr>
            <p:ph idx="1"/>
          </p:nvPr>
        </p:nvSpPr>
        <p:spPr>
          <a:xfrm>
            <a:off x="1593437" y="1600200"/>
            <a:ext cx="6301176" cy="2692896"/>
          </a:xfrm>
        </p:spPr>
        <p:txBody>
          <a:bodyPr>
            <a:normAutofit/>
          </a:bodyPr>
          <a:lstStyle/>
          <a:p>
            <a:r>
              <a:rPr lang="sl-SI" sz="2399" dirty="0">
                <a:latin typeface="Arial" panose="020B0604020202020204" pitchFamily="34" charset="0"/>
                <a:cs typeface="Arial" panose="020B0604020202020204" pitchFamily="34" charset="0"/>
              </a:rPr>
              <a:t>Kaj so internet stvari?</a:t>
            </a:r>
          </a:p>
          <a:p>
            <a:r>
              <a:rPr lang="sl-SI" sz="2399" dirty="0">
                <a:latin typeface="Arial" panose="020B0604020202020204" pitchFamily="34" charset="0"/>
                <a:cs typeface="Arial" panose="020B0604020202020204" pitchFamily="34" charset="0"/>
              </a:rPr>
              <a:t>Kako delujejo?</a:t>
            </a:r>
          </a:p>
          <a:p>
            <a:r>
              <a:rPr lang="sl-SI" sz="2399" dirty="0">
                <a:latin typeface="Arial" panose="020B0604020202020204" pitchFamily="34" charset="0"/>
                <a:cs typeface="Arial" panose="020B0604020202020204" pitchFamily="34" charset="0"/>
              </a:rPr>
              <a:t>Kako jih uporabljamo?</a:t>
            </a:r>
          </a:p>
        </p:txBody>
      </p:sp>
      <p:sp>
        <p:nvSpPr>
          <p:cNvPr id="6" name="Označba mesta številke diapozitiva 5">
            <a:extLst>
              <a:ext uri="{FF2B5EF4-FFF2-40B4-BE49-F238E27FC236}">
                <a16:creationId xmlns:a16="http://schemas.microsoft.com/office/drawing/2014/main" id="{F037075F-67A6-B182-D5E1-AE53207C9BD4}"/>
              </a:ext>
            </a:extLst>
          </p:cNvPr>
          <p:cNvSpPr>
            <a:spLocks noGrp="1"/>
          </p:cNvSpPr>
          <p:nvPr>
            <p:ph type="sldNum" sz="quarter" idx="12"/>
          </p:nvPr>
        </p:nvSpPr>
        <p:spPr/>
        <p:txBody>
          <a:bodyPr/>
          <a:lstStyle/>
          <a:p>
            <a:fld id="{63ECBC94-E620-453C-9AFC-6BEE68960B9C}" type="slidenum">
              <a:rPr lang="sl-SI" smtClean="0"/>
              <a:t>369</a:t>
            </a:fld>
            <a:endParaRPr lang="sl-SI"/>
          </a:p>
        </p:txBody>
      </p:sp>
    </p:spTree>
    <p:extLst>
      <p:ext uri="{BB962C8B-B14F-4D97-AF65-F5344CB8AC3E}">
        <p14:creationId xmlns:p14="http://schemas.microsoft.com/office/powerpoint/2010/main" val="20215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r:id="rId2" imgW="1250280" imgH="738360" progId="">
                  <p:embed/>
                </p:oleObj>
              </mc:Choice>
              <mc:Fallback>
                <p:oleObj r:id="rId2" imgW="1250280" imgH="73836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ED4EA7-F1BD-AFFA-372E-B54893984C78}"/>
              </a:ext>
            </a:extLst>
          </p:cNvPr>
          <p:cNvSpPr>
            <a:spLocks noGrp="1"/>
          </p:cNvSpPr>
          <p:nvPr>
            <p:ph type="title"/>
          </p:nvPr>
        </p:nvSpPr>
        <p:spPr>
          <a:xfrm>
            <a:off x="1701923" y="381684"/>
            <a:ext cx="9648919" cy="1325218"/>
          </a:xfrm>
        </p:spPr>
        <p:txBody>
          <a:bodyPr/>
          <a:lstStyle/>
          <a:p>
            <a:r>
              <a:rPr lang="sl-SI" dirty="0">
                <a:latin typeface="Arial" panose="020B0604020202020204" pitchFamily="34" charset="0"/>
                <a:cs typeface="Arial" panose="020B0604020202020204" pitchFamily="34" charset="0"/>
              </a:rPr>
              <a:t>INTERNET STVARI</a:t>
            </a:r>
          </a:p>
        </p:txBody>
      </p:sp>
      <p:sp>
        <p:nvSpPr>
          <p:cNvPr id="3" name="Označba mesta vsebine 2">
            <a:extLst>
              <a:ext uri="{FF2B5EF4-FFF2-40B4-BE49-F238E27FC236}">
                <a16:creationId xmlns:a16="http://schemas.microsoft.com/office/drawing/2014/main" id="{77CBE54B-A6A0-275A-AC03-DA613570751B}"/>
              </a:ext>
            </a:extLst>
          </p:cNvPr>
          <p:cNvSpPr>
            <a:spLocks noGrp="1"/>
          </p:cNvSpPr>
          <p:nvPr>
            <p:ph idx="1"/>
          </p:nvPr>
        </p:nvSpPr>
        <p:spPr>
          <a:xfrm>
            <a:off x="1593436" y="2276872"/>
            <a:ext cx="9782801" cy="3895328"/>
          </a:xfrm>
        </p:spPr>
        <p:txBody>
          <a:bodyPr>
            <a:normAutofit fontScale="92500" lnSpcReduction="10000"/>
          </a:bodyPr>
          <a:lstStyle/>
          <a:p>
            <a:r>
              <a:rPr lang="sl-SI" sz="2399" dirty="0">
                <a:latin typeface="Arial" panose="020B0604020202020204" pitchFamily="34" charset="0"/>
                <a:cs typeface="Arial" panose="020B0604020202020204" pitchFamily="34" charset="0"/>
              </a:rPr>
              <a:t>Internet stvari (ang. Internet </a:t>
            </a:r>
            <a:r>
              <a:rPr lang="sl-SI" sz="2399" dirty="0" err="1">
                <a:latin typeface="Arial" panose="020B0604020202020204" pitchFamily="34" charset="0"/>
                <a:cs typeface="Arial" panose="020B0604020202020204" pitchFamily="34" charset="0"/>
              </a:rPr>
              <a:t>of</a:t>
            </a:r>
            <a:r>
              <a:rPr lang="sl-SI" sz="2399" dirty="0">
                <a:latin typeface="Arial" panose="020B0604020202020204" pitchFamily="34" charset="0"/>
                <a:cs typeface="Arial" panose="020B0604020202020204" pitchFamily="34" charset="0"/>
              </a:rPr>
              <a:t> </a:t>
            </a:r>
            <a:r>
              <a:rPr lang="sl-SI" sz="2399" dirty="0" err="1">
                <a:latin typeface="Arial" panose="020B0604020202020204" pitchFamily="34" charset="0"/>
                <a:cs typeface="Arial" panose="020B0604020202020204" pitchFamily="34" charset="0"/>
              </a:rPr>
              <a:t>Things</a:t>
            </a:r>
            <a:r>
              <a:rPr lang="sl-SI" sz="2399" dirty="0">
                <a:latin typeface="Arial" panose="020B0604020202020204" pitchFamily="34" charset="0"/>
                <a:cs typeface="Arial" panose="020B0604020202020204" pitchFamily="34" charset="0"/>
              </a:rPr>
              <a:t> ali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a:t>
            </a:r>
          </a:p>
          <a:p>
            <a:r>
              <a:rPr lang="sl-SI" sz="2399" dirty="0">
                <a:latin typeface="Arial" panose="020B0604020202020204" pitchFamily="34" charset="0"/>
                <a:cs typeface="Arial" panose="020B0604020202020204" pitchFamily="34" charset="0"/>
              </a:rPr>
              <a:t>Ekosistem naprav, ki med sabo komunicirajo preko interneta</a:t>
            </a:r>
          </a:p>
          <a:p>
            <a:r>
              <a:rPr lang="sl-SI" sz="2399" dirty="0">
                <a:latin typeface="Arial" panose="020B0604020202020204" pitchFamily="34" charset="0"/>
                <a:cs typeface="Arial" panose="020B0604020202020204" pitchFamily="34" charset="0"/>
              </a:rPr>
              <a:t>Avtomatizacija procesov</a:t>
            </a:r>
          </a:p>
          <a:p>
            <a:r>
              <a:rPr lang="sl-SI" sz="2399" dirty="0">
                <a:latin typeface="Arial" panose="020B0604020202020204" pitchFamily="34" charset="0"/>
                <a:cs typeface="Arial" panose="020B0604020202020204" pitchFamily="34" charset="0"/>
              </a:rPr>
              <a:t>Učinkovito zbiranje in obdelovanje podatkov</a:t>
            </a:r>
          </a:p>
          <a:p>
            <a:r>
              <a:rPr lang="sl-SI" sz="2399" dirty="0">
                <a:latin typeface="Arial" panose="020B0604020202020204" pitchFamily="34" charset="0"/>
                <a:cs typeface="Arial" panose="020B0604020202020204" pitchFamily="34" charset="0"/>
              </a:rPr>
              <a:t>Primeri: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Pametni telefon</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Kamere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Termostat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Avtomobili </a:t>
            </a:r>
          </a:p>
          <a:p>
            <a:pPr>
              <a:buFont typeface="Wingdings" panose="05000000000000000000" pitchFamily="2" charset="2"/>
              <a:buChar char="Ø"/>
            </a:pPr>
            <a:endParaRPr lang="sl-SI" sz="1999" dirty="0"/>
          </a:p>
          <a:p>
            <a:pPr>
              <a:buFont typeface="Wingdings" panose="05000000000000000000" pitchFamily="2" charset="2"/>
              <a:buChar char="Ø"/>
            </a:pPr>
            <a:endParaRPr lang="sl-SI" sz="1999" dirty="0"/>
          </a:p>
          <a:p>
            <a:endParaRPr lang="sl-SI" dirty="0"/>
          </a:p>
          <a:p>
            <a:endParaRPr lang="sl-SI" dirty="0"/>
          </a:p>
        </p:txBody>
      </p:sp>
      <p:sp>
        <p:nvSpPr>
          <p:cNvPr id="5" name="Označba mesta številke diapozitiva 4">
            <a:extLst>
              <a:ext uri="{FF2B5EF4-FFF2-40B4-BE49-F238E27FC236}">
                <a16:creationId xmlns:a16="http://schemas.microsoft.com/office/drawing/2014/main" id="{257337EC-C91B-9789-72FF-2AA821644317}"/>
              </a:ext>
            </a:extLst>
          </p:cNvPr>
          <p:cNvSpPr>
            <a:spLocks noGrp="1"/>
          </p:cNvSpPr>
          <p:nvPr>
            <p:ph type="sldNum" sz="quarter" idx="12"/>
          </p:nvPr>
        </p:nvSpPr>
        <p:spPr/>
        <p:txBody>
          <a:bodyPr/>
          <a:lstStyle/>
          <a:p>
            <a:fld id="{63ECBC94-E620-453C-9AFC-6BEE68960B9C}" type="slidenum">
              <a:rPr lang="sl-SI" smtClean="0"/>
              <a:t>370</a:t>
            </a:fld>
            <a:endParaRPr lang="sl-SI"/>
          </a:p>
        </p:txBody>
      </p:sp>
    </p:spTree>
    <p:extLst>
      <p:ext uri="{BB962C8B-B14F-4D97-AF65-F5344CB8AC3E}">
        <p14:creationId xmlns:p14="http://schemas.microsoft.com/office/powerpoint/2010/main" val="31669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630A275-4789-988E-2DE7-2E3D548C85F6}"/>
              </a:ext>
            </a:extLst>
          </p:cNvPr>
          <p:cNvSpPr>
            <a:spLocks noGrp="1"/>
          </p:cNvSpPr>
          <p:nvPr>
            <p:ph type="title"/>
          </p:nvPr>
        </p:nvSpPr>
        <p:spPr>
          <a:xfrm>
            <a:off x="1141115" y="619250"/>
            <a:ext cx="9903418" cy="1478185"/>
          </a:xfrm>
        </p:spPr>
        <p:txBody>
          <a:bodyPr>
            <a:normAutofit/>
          </a:bodyPr>
          <a:lstStyle/>
          <a:p>
            <a:r>
              <a:rPr lang="sl-SI" dirty="0">
                <a:latin typeface="Arial" panose="020B0604020202020204" pitchFamily="34" charset="0"/>
                <a:cs typeface="Arial" panose="020B0604020202020204" pitchFamily="34" charset="0"/>
              </a:rPr>
              <a:t>DELOVANJE INTERNET STVARI</a:t>
            </a:r>
          </a:p>
        </p:txBody>
      </p:sp>
      <p:graphicFrame>
        <p:nvGraphicFramePr>
          <p:cNvPr id="5" name="Označba mesta vsebine 2">
            <a:extLst>
              <a:ext uri="{FF2B5EF4-FFF2-40B4-BE49-F238E27FC236}">
                <a16:creationId xmlns:a16="http://schemas.microsoft.com/office/drawing/2014/main" id="{6A7970BF-F399-EB16-479B-E66A5E9EDC92}"/>
              </a:ext>
            </a:extLst>
          </p:cNvPr>
          <p:cNvGraphicFramePr>
            <a:graphicFrameLocks noGrp="1"/>
          </p:cNvGraphicFramePr>
          <p:nvPr>
            <p:ph idx="1"/>
          </p:nvPr>
        </p:nvGraphicFramePr>
        <p:xfrm>
          <a:off x="1141114" y="2441029"/>
          <a:ext cx="9903419" cy="3583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značba mesta številke diapozitiva 5">
            <a:extLst>
              <a:ext uri="{FF2B5EF4-FFF2-40B4-BE49-F238E27FC236}">
                <a16:creationId xmlns:a16="http://schemas.microsoft.com/office/drawing/2014/main" id="{4F5F3744-AE3C-C675-10FF-F2AFD39BAC8F}"/>
              </a:ext>
            </a:extLst>
          </p:cNvPr>
          <p:cNvSpPr>
            <a:spLocks noGrp="1"/>
          </p:cNvSpPr>
          <p:nvPr>
            <p:ph type="sldNum" sz="quarter" idx="12"/>
          </p:nvPr>
        </p:nvSpPr>
        <p:spPr/>
        <p:txBody>
          <a:bodyPr/>
          <a:lstStyle/>
          <a:p>
            <a:fld id="{63ECBC94-E620-453C-9AFC-6BEE68960B9C}" type="slidenum">
              <a:rPr lang="sl-SI" smtClean="0"/>
              <a:t>371</a:t>
            </a:fld>
            <a:endParaRPr lang="sl-SI"/>
          </a:p>
        </p:txBody>
      </p:sp>
    </p:spTree>
    <p:extLst>
      <p:ext uri="{BB962C8B-B14F-4D97-AF65-F5344CB8AC3E}">
        <p14:creationId xmlns:p14="http://schemas.microsoft.com/office/powerpoint/2010/main" val="92367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5FB0A6-41B0-C886-32EE-EFEAC81FFE79}"/>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INTERNET STVARI</a:t>
            </a:r>
          </a:p>
        </p:txBody>
      </p:sp>
      <p:sp>
        <p:nvSpPr>
          <p:cNvPr id="3" name="Označba mesta vsebine 2">
            <a:extLst>
              <a:ext uri="{FF2B5EF4-FFF2-40B4-BE49-F238E27FC236}">
                <a16:creationId xmlns:a16="http://schemas.microsoft.com/office/drawing/2014/main" id="{8B7F0B03-C341-7D7C-B6C6-D8B1AD10BC6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Enostavna uporaba (primer budilke in kavnega aparata)</a:t>
            </a:r>
          </a:p>
          <a:p>
            <a:r>
              <a:rPr lang="sl-SI" sz="2399" dirty="0">
                <a:latin typeface="Arial" panose="020B0604020202020204" pitchFamily="34" charset="0"/>
                <a:cs typeface="Arial" panose="020B0604020202020204" pitchFamily="34" charset="0"/>
              </a:rPr>
              <a:t>Kompleksnejša uporaba v industriji, zdravstvu, kmetijstvu itd.</a:t>
            </a: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7B1CEC7A-ECC5-359E-43D4-470347FC2DC5}"/>
              </a:ext>
            </a:extLst>
          </p:cNvPr>
          <p:cNvSpPr>
            <a:spLocks noGrp="1"/>
          </p:cNvSpPr>
          <p:nvPr>
            <p:ph type="sldNum" sz="quarter" idx="12"/>
          </p:nvPr>
        </p:nvSpPr>
        <p:spPr/>
        <p:txBody>
          <a:bodyPr/>
          <a:lstStyle/>
          <a:p>
            <a:fld id="{63ECBC94-E620-453C-9AFC-6BEE68960B9C}" type="slidenum">
              <a:rPr lang="sl-SI" smtClean="0"/>
              <a:t>372</a:t>
            </a:fld>
            <a:endParaRPr lang="sl-SI"/>
          </a:p>
        </p:txBody>
      </p:sp>
    </p:spTree>
    <p:extLst>
      <p:ext uri="{BB962C8B-B14F-4D97-AF65-F5344CB8AC3E}">
        <p14:creationId xmlns:p14="http://schemas.microsoft.com/office/powerpoint/2010/main" val="3073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CE6A1D-AE8E-9A91-81CF-A2EFDEBA435B}"/>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V INDUSTRIJI</a:t>
            </a:r>
          </a:p>
        </p:txBody>
      </p:sp>
      <p:sp>
        <p:nvSpPr>
          <p:cNvPr id="3" name="Označba mesta vsebine 2">
            <a:extLst>
              <a:ext uri="{FF2B5EF4-FFF2-40B4-BE49-F238E27FC236}">
                <a16:creationId xmlns:a16="http://schemas.microsoft.com/office/drawing/2014/main" id="{AC7D61ED-6B92-CAB0-ED09-C530632D609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Industrija 4.0 </a:t>
            </a:r>
          </a:p>
          <a:p>
            <a:r>
              <a:rPr lang="sl-SI" sz="2399" dirty="0">
                <a:latin typeface="Arial" panose="020B0604020202020204" pitchFamily="34" charset="0"/>
                <a:cs typeface="Arial" panose="020B0604020202020204" pitchFamily="34" charset="0"/>
              </a:rPr>
              <a:t>Pametne tovarne</a:t>
            </a:r>
          </a:p>
          <a:p>
            <a:r>
              <a:rPr lang="sl-SI" sz="2399" dirty="0">
                <a:latin typeface="Arial" panose="020B0604020202020204" pitchFamily="34" charset="0"/>
                <a:cs typeface="Arial" panose="020B0604020202020204" pitchFamily="34" charset="0"/>
              </a:rPr>
              <a:t>Pametni senzorji (samodejno prilagajanje)</a:t>
            </a:r>
          </a:p>
          <a:p>
            <a:r>
              <a:rPr lang="sl-SI" sz="2399" dirty="0">
                <a:latin typeface="Arial" panose="020B0604020202020204" pitchFamily="34" charset="0"/>
                <a:cs typeface="Arial" panose="020B0604020202020204" pitchFamily="34" charset="0"/>
              </a:rPr>
              <a:t>Optimizacija proizvodnje in logistike</a:t>
            </a:r>
          </a:p>
          <a:p>
            <a:r>
              <a:rPr lang="sl-SI" sz="2399" dirty="0">
                <a:latin typeface="Arial" panose="020B0604020202020204" pitchFamily="34" charset="0"/>
                <a:cs typeface="Arial" panose="020B0604020202020204" pitchFamily="34" charset="0"/>
              </a:rPr>
              <a:t>Primer: Delovanje pametnega senzorja na produkcijski liniji</a:t>
            </a:r>
          </a:p>
          <a:p>
            <a:pPr marL="0" indent="0">
              <a:buNone/>
            </a:pPr>
            <a:r>
              <a:rPr lang="sl-SI" sz="2399" dirty="0">
                <a:latin typeface="Arial" panose="020B0604020202020204" pitchFamily="34" charset="0"/>
                <a:cs typeface="Arial" panose="020B0604020202020204" pitchFamily="34" charset="0"/>
                <a:hlinkClick r:id="rId2"/>
              </a:rPr>
              <a:t>https://www.youtube.com/watch?v=a3LS4HGhosc</a:t>
            </a:r>
            <a:endParaRPr lang="sl-SI" sz="2399" dirty="0">
              <a:latin typeface="Arial" panose="020B0604020202020204" pitchFamily="34" charset="0"/>
              <a:cs typeface="Arial" panose="020B0604020202020204" pitchFamily="34" charset="0"/>
            </a:endParaRP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DF8D2780-6A61-104D-DD35-9E2137DE6313}"/>
              </a:ext>
            </a:extLst>
          </p:cNvPr>
          <p:cNvSpPr>
            <a:spLocks noGrp="1"/>
          </p:cNvSpPr>
          <p:nvPr>
            <p:ph type="sldNum" sz="quarter" idx="12"/>
          </p:nvPr>
        </p:nvSpPr>
        <p:spPr/>
        <p:txBody>
          <a:bodyPr/>
          <a:lstStyle/>
          <a:p>
            <a:fld id="{63ECBC94-E620-453C-9AFC-6BEE68960B9C}" type="slidenum">
              <a:rPr lang="sl-SI" smtClean="0"/>
              <a:t>373</a:t>
            </a:fld>
            <a:endParaRPr lang="sl-SI"/>
          </a:p>
        </p:txBody>
      </p:sp>
    </p:spTree>
    <p:extLst>
      <p:ext uri="{BB962C8B-B14F-4D97-AF65-F5344CB8AC3E}">
        <p14:creationId xmlns:p14="http://schemas.microsoft.com/office/powerpoint/2010/main" val="1193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EB8C61-4327-1EB3-5A48-FBF5C190DBC5}"/>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084BBBA6-3AAB-DCF8-4F64-405F6A27176B}"/>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učinkovitost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Avtomatizacija</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Bolje organizirana logistika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in zasebnost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Odvisnost od tehnologije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Delovna mesta</a:t>
            </a:r>
          </a:p>
        </p:txBody>
      </p:sp>
      <p:sp>
        <p:nvSpPr>
          <p:cNvPr id="5" name="Označba mesta številke diapozitiva 4">
            <a:extLst>
              <a:ext uri="{FF2B5EF4-FFF2-40B4-BE49-F238E27FC236}">
                <a16:creationId xmlns:a16="http://schemas.microsoft.com/office/drawing/2014/main" id="{61B421E2-C456-E6C6-CC0E-76C3CC56D8D3}"/>
              </a:ext>
            </a:extLst>
          </p:cNvPr>
          <p:cNvSpPr>
            <a:spLocks noGrp="1"/>
          </p:cNvSpPr>
          <p:nvPr>
            <p:ph type="sldNum" sz="quarter" idx="12"/>
          </p:nvPr>
        </p:nvSpPr>
        <p:spPr/>
        <p:txBody>
          <a:bodyPr/>
          <a:lstStyle/>
          <a:p>
            <a:fld id="{63ECBC94-E620-453C-9AFC-6BEE68960B9C}" type="slidenum">
              <a:rPr lang="sl-SI" smtClean="0"/>
              <a:t>374</a:t>
            </a:fld>
            <a:endParaRPr lang="sl-SI"/>
          </a:p>
        </p:txBody>
      </p:sp>
    </p:spTree>
    <p:extLst>
      <p:ext uri="{BB962C8B-B14F-4D97-AF65-F5344CB8AC3E}">
        <p14:creationId xmlns:p14="http://schemas.microsoft.com/office/powerpoint/2010/main" val="20188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52761E-9F5C-D0A1-CF65-8C10A3FF8A43}"/>
              </a:ext>
            </a:extLst>
          </p:cNvPr>
          <p:cNvSpPr>
            <a:spLocks noGrp="1"/>
          </p:cNvSpPr>
          <p:nvPr>
            <p:ph type="title"/>
          </p:nvPr>
        </p:nvSpPr>
        <p:spPr>
          <a:xfrm>
            <a:off x="5489779" y="619250"/>
            <a:ext cx="5876145" cy="1478185"/>
          </a:xfrm>
        </p:spPr>
        <p:txBody>
          <a:bodyPr>
            <a:normAutofit/>
          </a:bodyPr>
          <a:lstStyle/>
          <a:p>
            <a:r>
              <a:rPr lang="sl-SI" dirty="0">
                <a:latin typeface="Arial" panose="020B0604020202020204" pitchFamily="34" charset="0"/>
                <a:cs typeface="Arial" panose="020B0604020202020204" pitchFamily="34" charset="0"/>
              </a:rPr>
              <a:t>UPORABA V ZDRAVSTVU</a:t>
            </a:r>
          </a:p>
        </p:txBody>
      </p:sp>
      <p:pic>
        <p:nvPicPr>
          <p:cNvPr id="4" name="Slika 3" descr="Slika, ki vsebuje besede besedilo, posnetek zaslona, programska oprema, računalnik&#10;&#10;Opis je samodejno ustvarjen">
            <a:extLst>
              <a:ext uri="{FF2B5EF4-FFF2-40B4-BE49-F238E27FC236}">
                <a16:creationId xmlns:a16="http://schemas.microsoft.com/office/drawing/2014/main" id="{6C390835-F693-F9D3-247B-D01539F9A9AE}"/>
              </a:ext>
            </a:extLst>
          </p:cNvPr>
          <p:cNvPicPr>
            <a:picLocks noChangeAspect="1"/>
          </p:cNvPicPr>
          <p:nvPr/>
        </p:nvPicPr>
        <p:blipFill>
          <a:blip r:embed="rId2" cstate="print">
            <a:extLst>
              <a:ext uri="{28A0092B-C50C-407E-A947-70E740481C1C}">
                <a14:useLocalDpi xmlns:a14="http://schemas.microsoft.com/office/drawing/2010/main"/>
              </a:ext>
            </a:extLst>
          </a:blip>
          <a:srcRect b="-2"/>
          <a:stretch/>
        </p:blipFill>
        <p:spPr>
          <a:xfrm>
            <a:off x="-5596" y="895"/>
            <a:ext cx="4634376" cy="3426520"/>
          </a:xfrm>
          <a:custGeom>
            <a:avLst/>
            <a:gdLst/>
            <a:ahLst/>
            <a:cxnLst/>
            <a:rect l="l" t="t" r="r" b="b"/>
            <a:pathLst>
              <a:path w="4635583" h="3427413">
                <a:moveTo>
                  <a:pt x="0" y="0"/>
                </a:moveTo>
                <a:lnTo>
                  <a:pt x="4635583" y="0"/>
                </a:lnTo>
                <a:lnTo>
                  <a:pt x="4635583" y="3427413"/>
                </a:lnTo>
                <a:lnTo>
                  <a:pt x="0" y="3427413"/>
                </a:lnTo>
                <a:close/>
              </a:path>
            </a:pathLst>
          </a:custGeom>
        </p:spPr>
      </p:pic>
      <p:pic>
        <p:nvPicPr>
          <p:cNvPr id="5" name="Slika 4" descr="Slika, ki vsebuje besede besedilo, elektronika, meter&#10;&#10;Opis je samodejno ustvarjen">
            <a:extLst>
              <a:ext uri="{FF2B5EF4-FFF2-40B4-BE49-F238E27FC236}">
                <a16:creationId xmlns:a16="http://schemas.microsoft.com/office/drawing/2014/main" id="{BE5709A7-156B-2541-DB25-B208E2A44C1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596" y="3427415"/>
            <a:ext cx="4634376" cy="3429694"/>
          </a:xfrm>
          <a:custGeom>
            <a:avLst/>
            <a:gdLst/>
            <a:ahLst/>
            <a:cxnLst/>
            <a:rect l="l" t="t" r="r" b="b"/>
            <a:pathLst>
              <a:path w="4635583" h="3430587">
                <a:moveTo>
                  <a:pt x="0" y="0"/>
                </a:moveTo>
                <a:lnTo>
                  <a:pt x="4635583" y="0"/>
                </a:lnTo>
                <a:lnTo>
                  <a:pt x="4635583" y="3430587"/>
                </a:lnTo>
                <a:lnTo>
                  <a:pt x="0" y="3430587"/>
                </a:lnTo>
                <a:close/>
              </a:path>
            </a:pathLst>
          </a:custGeom>
        </p:spPr>
      </p:pic>
      <p:sp>
        <p:nvSpPr>
          <p:cNvPr id="3" name="Označba mesta vsebine 2">
            <a:extLst>
              <a:ext uri="{FF2B5EF4-FFF2-40B4-BE49-F238E27FC236}">
                <a16:creationId xmlns:a16="http://schemas.microsoft.com/office/drawing/2014/main" id="{BCAFADE3-2279-4645-21A0-C2DD352387A7}"/>
              </a:ext>
            </a:extLst>
          </p:cNvPr>
          <p:cNvSpPr>
            <a:spLocks noGrp="1"/>
          </p:cNvSpPr>
          <p:nvPr>
            <p:ph idx="1"/>
          </p:nvPr>
        </p:nvSpPr>
        <p:spPr>
          <a:xfrm>
            <a:off x="5489779" y="2249794"/>
            <a:ext cx="5876146" cy="3540792"/>
          </a:xfrm>
        </p:spPr>
        <p:txBody>
          <a:bodyPr>
            <a:normAutofit fontScale="85000" lnSpcReduction="10000"/>
          </a:bodyPr>
          <a:lstStyle/>
          <a:p>
            <a:pPr>
              <a:lnSpc>
                <a:spcPct val="110000"/>
              </a:lnSpc>
            </a:pPr>
            <a:r>
              <a:rPr lang="sl-SI" dirty="0" err="1">
                <a:latin typeface="Arial" panose="020B0604020202020204" pitchFamily="34" charset="0"/>
                <a:cs typeface="Arial" panose="020B0604020202020204" pitchFamily="34" charset="0"/>
              </a:rPr>
              <a:t>Telemedicina</a:t>
            </a:r>
            <a:r>
              <a:rPr lang="sl-SI" dirty="0">
                <a:latin typeface="Arial" panose="020B0604020202020204" pitchFamily="34" charset="0"/>
                <a:cs typeface="Arial" panose="020B0604020202020204" pitchFamily="34" charset="0"/>
              </a:rPr>
              <a:t> (e-napotnice, e-recepti)</a:t>
            </a:r>
          </a:p>
          <a:p>
            <a:pPr>
              <a:lnSpc>
                <a:spcPct val="110000"/>
              </a:lnSpc>
            </a:pPr>
            <a:r>
              <a:rPr lang="sl-SI" dirty="0">
                <a:latin typeface="Arial" panose="020B0604020202020204" pitchFamily="34" charset="0"/>
                <a:cs typeface="Arial" panose="020B0604020202020204" pitchFamily="34" charset="0"/>
              </a:rPr>
              <a:t>Elektronski zdravstveni karton</a:t>
            </a:r>
          </a:p>
          <a:p>
            <a:pPr>
              <a:lnSpc>
                <a:spcPct val="110000"/>
              </a:lnSpc>
            </a:pPr>
            <a:r>
              <a:rPr lang="sl-SI" dirty="0">
                <a:latin typeface="Arial" panose="020B0604020202020204" pitchFamily="34" charset="0"/>
                <a:cs typeface="Arial" panose="020B0604020202020204" pitchFamily="34" charset="0"/>
              </a:rPr>
              <a:t>Naprave z naprednimi senzorji (srčni utrip, krvni tlak)</a:t>
            </a:r>
          </a:p>
          <a:p>
            <a:pPr>
              <a:lnSpc>
                <a:spcPct val="110000"/>
              </a:lnSpc>
            </a:pPr>
            <a:r>
              <a:rPr lang="sl-SI" dirty="0">
                <a:latin typeface="Arial" panose="020B0604020202020204" pitchFamily="34" charset="0"/>
                <a:cs typeface="Arial" panose="020B0604020202020204" pitchFamily="34" charset="0"/>
              </a:rPr>
              <a:t>Nadziranje okolja v prostorih bolnišnice (temperatura, vlažnost zraka)</a:t>
            </a:r>
          </a:p>
          <a:p>
            <a:pPr>
              <a:lnSpc>
                <a:spcPct val="110000"/>
              </a:lnSpc>
            </a:pPr>
            <a:r>
              <a:rPr lang="sl-SI" dirty="0">
                <a:latin typeface="Arial" panose="020B0604020202020204" pitchFamily="34" charset="0"/>
                <a:cs typeface="Arial" panose="020B0604020202020204" pitchFamily="34" charset="0"/>
              </a:rPr>
              <a:t>Pametne postelje </a:t>
            </a:r>
          </a:p>
          <a:p>
            <a:pPr marL="0" indent="0">
              <a:lnSpc>
                <a:spcPct val="110000"/>
              </a:lnSpc>
              <a:buNone/>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p:txBody>
      </p:sp>
      <p:sp>
        <p:nvSpPr>
          <p:cNvPr id="7" name="Označba mesta številke diapozitiva 6">
            <a:extLst>
              <a:ext uri="{FF2B5EF4-FFF2-40B4-BE49-F238E27FC236}">
                <a16:creationId xmlns:a16="http://schemas.microsoft.com/office/drawing/2014/main" id="{178C4135-3223-B0C8-1860-77A5BE2A9ADA}"/>
              </a:ext>
            </a:extLst>
          </p:cNvPr>
          <p:cNvSpPr>
            <a:spLocks noGrp="1"/>
          </p:cNvSpPr>
          <p:nvPr>
            <p:ph type="sldNum" sz="quarter" idx="12"/>
          </p:nvPr>
        </p:nvSpPr>
        <p:spPr>
          <a:xfrm>
            <a:off x="10273645" y="5882635"/>
            <a:ext cx="770888" cy="365030"/>
          </a:xfrm>
        </p:spPr>
        <p:txBody>
          <a:bodyPr>
            <a:normAutofit/>
          </a:bodyPr>
          <a:lstStyle/>
          <a:p>
            <a:pPr>
              <a:spcAft>
                <a:spcPts val="600"/>
              </a:spcAft>
            </a:pPr>
            <a:fld id="{63ECBC94-E620-453C-9AFC-6BEE68960B9C}" type="slidenum">
              <a:rPr lang="sl-SI" smtClean="0"/>
              <a:pPr>
                <a:spcAft>
                  <a:spcPts val="600"/>
                </a:spcAft>
              </a:pPr>
              <a:t>375</a:t>
            </a:fld>
            <a:endParaRPr lang="sl-SI"/>
          </a:p>
        </p:txBody>
      </p:sp>
    </p:spTree>
    <p:extLst>
      <p:ext uri="{BB962C8B-B14F-4D97-AF65-F5344CB8AC3E}">
        <p14:creationId xmlns:p14="http://schemas.microsoft.com/office/powerpoint/2010/main" val="5281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EC44D6-3838-6F6B-1946-5676F8478966}"/>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4E51A323-807D-3C26-E427-4F2D33CDAF5C}"/>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Dostopnost in preglednost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Kakovostna obravnava pacientov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osebnih stikov</a:t>
            </a:r>
          </a:p>
          <a:p>
            <a:endParaRPr lang="sl-SI"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02E01767-B851-84C8-0C09-CAD560E51231}"/>
              </a:ext>
            </a:extLst>
          </p:cNvPr>
          <p:cNvSpPr>
            <a:spLocks noGrp="1"/>
          </p:cNvSpPr>
          <p:nvPr>
            <p:ph type="sldNum" sz="quarter" idx="12"/>
          </p:nvPr>
        </p:nvSpPr>
        <p:spPr/>
        <p:txBody>
          <a:bodyPr/>
          <a:lstStyle/>
          <a:p>
            <a:fld id="{63ECBC94-E620-453C-9AFC-6BEE68960B9C}" type="slidenum">
              <a:rPr lang="sl-SI" smtClean="0"/>
              <a:t>376</a:t>
            </a:fld>
            <a:endParaRPr lang="sl-SI"/>
          </a:p>
        </p:txBody>
      </p:sp>
    </p:spTree>
    <p:extLst>
      <p:ext uri="{BB962C8B-B14F-4D97-AF65-F5344CB8AC3E}">
        <p14:creationId xmlns:p14="http://schemas.microsoft.com/office/powerpoint/2010/main" val="420751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C451DB-3548-BF17-590C-734803DB8A57}"/>
              </a:ext>
            </a:extLst>
          </p:cNvPr>
          <p:cNvSpPr>
            <a:spLocks noGrp="1"/>
          </p:cNvSpPr>
          <p:nvPr>
            <p:ph type="title"/>
          </p:nvPr>
        </p:nvSpPr>
        <p:spPr>
          <a:xfrm>
            <a:off x="1141115" y="619250"/>
            <a:ext cx="9903418" cy="1478185"/>
          </a:xfrm>
        </p:spPr>
        <p:txBody>
          <a:bodyPr>
            <a:normAutofit/>
          </a:bodyPr>
          <a:lstStyle/>
          <a:p>
            <a:pPr algn="ctr"/>
            <a:r>
              <a:rPr lang="sl-SI">
                <a:latin typeface="Arial" panose="020B0604020202020204" pitchFamily="34" charset="0"/>
                <a:cs typeface="Arial" panose="020B0604020202020204" pitchFamily="34" charset="0"/>
              </a:rPr>
              <a:t>UPORABA V KMETIJSTVU</a:t>
            </a:r>
            <a:endParaRPr lang="sl-SI" dirty="0">
              <a:latin typeface="Arial" panose="020B0604020202020204" pitchFamily="34" charset="0"/>
              <a:cs typeface="Arial" panose="020B0604020202020204" pitchFamily="34" charset="0"/>
            </a:endParaRPr>
          </a:p>
        </p:txBody>
      </p:sp>
      <p:pic>
        <p:nvPicPr>
          <p:cNvPr id="4" name="Slika 3">
            <a:extLst>
              <a:ext uri="{FF2B5EF4-FFF2-40B4-BE49-F238E27FC236}">
                <a16:creationId xmlns:a16="http://schemas.microsoft.com/office/drawing/2014/main" id="{267CFC20-1B7E-7C23-B613-EBB95CF6BA17}"/>
              </a:ext>
            </a:extLst>
          </p:cNvPr>
          <p:cNvPicPr>
            <a:picLocks noChangeAspect="1"/>
          </p:cNvPicPr>
          <p:nvPr/>
        </p:nvPicPr>
        <p:blipFill>
          <a:blip r:embed="rId2" cstate="print">
            <a:extLst>
              <a:ext uri="{28A0092B-C50C-407E-A947-70E740481C1C}">
                <a14:useLocalDpi xmlns:a14="http://schemas.microsoft.com/office/drawing/2010/main"/>
              </a:ext>
            </a:extLst>
          </a:blip>
          <a:srcRect r="-3" b="-3"/>
          <a:stretch/>
        </p:blipFill>
        <p:spPr>
          <a:xfrm>
            <a:off x="1141114" y="2497963"/>
            <a:ext cx="4660926" cy="304709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Označba mesta vsebine 2">
            <a:extLst>
              <a:ext uri="{FF2B5EF4-FFF2-40B4-BE49-F238E27FC236}">
                <a16:creationId xmlns:a16="http://schemas.microsoft.com/office/drawing/2014/main" id="{343ED955-F480-7DF3-2726-4976CEF685A7}"/>
              </a:ext>
            </a:extLst>
          </p:cNvPr>
          <p:cNvSpPr>
            <a:spLocks noGrp="1"/>
          </p:cNvSpPr>
          <p:nvPr>
            <p:ph idx="1"/>
          </p:nvPr>
        </p:nvSpPr>
        <p:spPr>
          <a:xfrm>
            <a:off x="6202863" y="2249794"/>
            <a:ext cx="4843259" cy="3540792"/>
          </a:xfrm>
        </p:spPr>
        <p:txBody>
          <a:bodyPr anchor="ctr">
            <a:normAutofit fontScale="77500" lnSpcReduction="20000"/>
          </a:bodyPr>
          <a:lstStyle/>
          <a:p>
            <a:pPr>
              <a:lnSpc>
                <a:spcPct val="110000"/>
              </a:lnSpc>
            </a:pPr>
            <a:r>
              <a:rPr lang="sl-SI" sz="1899">
                <a:latin typeface="Arial" panose="020B0604020202020204" pitchFamily="34" charset="0"/>
                <a:cs typeface="Arial" panose="020B0604020202020204" pitchFamily="34" charset="0"/>
              </a:rPr>
              <a:t>Napredni senzorji zbirajo podatke;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Temperatura</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Padavine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Kvaliteta zemlje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Zaznavanje bolezni in zajedavcev na pridelkih</a:t>
            </a:r>
          </a:p>
          <a:p>
            <a:pPr>
              <a:lnSpc>
                <a:spcPct val="110000"/>
              </a:lnSpc>
            </a:pPr>
            <a:r>
              <a:rPr lang="sl-SI" sz="1600">
                <a:latin typeface="Arial" panose="020B0604020202020204" pitchFamily="34" charset="0"/>
                <a:cs typeface="Arial" panose="020B0604020202020204" pitchFamily="34" charset="0"/>
              </a:rPr>
              <a:t>Možnost prilagajanja in optimiziranja pridelovalnega procesa</a:t>
            </a:r>
          </a:p>
          <a:p>
            <a:pPr>
              <a:lnSpc>
                <a:spcPct val="110000"/>
              </a:lnSpc>
            </a:pPr>
            <a:r>
              <a:rPr lang="sl-SI" sz="1600">
                <a:latin typeface="Arial" panose="020B0604020202020204" pitchFamily="34" charset="0"/>
                <a:cs typeface="Arial" panose="020B0604020202020204" pitchFamily="34" charset="0"/>
              </a:rPr>
              <a:t>Lažje predvidevanje in analiziranje</a:t>
            </a:r>
          </a:p>
          <a:p>
            <a:pPr>
              <a:lnSpc>
                <a:spcPct val="110000"/>
              </a:lnSpc>
            </a:pPr>
            <a:r>
              <a:rPr lang="sl-SI" sz="1600">
                <a:latin typeface="Arial" panose="020B0604020202020204" pitchFamily="34" charset="0"/>
                <a:cs typeface="Arial" panose="020B0604020202020204" pitchFamily="34" charset="0"/>
              </a:rPr>
              <a:t>Avtomatizacija </a:t>
            </a:r>
            <a:r>
              <a:rPr lang="sl-SI" sz="1600">
                <a:latin typeface="Arial" panose="020B0604020202020204" pitchFamily="34" charset="0"/>
                <a:cs typeface="Arial" panose="020B0604020202020204" pitchFamily="34" charset="0"/>
                <a:hlinkClick r:id="rId3"/>
              </a:rPr>
              <a:t>https://www.youtube.com/shorts/IqrnKSRrw20</a:t>
            </a:r>
            <a:endParaRPr lang="sl-SI" sz="1600">
              <a:latin typeface="Arial" panose="020B0604020202020204" pitchFamily="34" charset="0"/>
              <a:cs typeface="Arial" panose="020B0604020202020204" pitchFamily="34" charset="0"/>
            </a:endParaRPr>
          </a:p>
          <a:p>
            <a:pPr>
              <a:lnSpc>
                <a:spcPct val="110000"/>
              </a:lnSpc>
            </a:pPr>
            <a:r>
              <a:rPr lang="sl-SI" sz="1600">
                <a:latin typeface="Arial" panose="020B0604020202020204" pitchFamily="34" charset="0"/>
                <a:cs typeface="Arial" panose="020B0604020202020204" pitchFamily="34" charset="0"/>
              </a:rPr>
              <a:t>Primer: Uporaba senzorjev za nadzor pridelka</a:t>
            </a:r>
          </a:p>
          <a:p>
            <a:pPr marL="0" indent="0">
              <a:lnSpc>
                <a:spcPct val="110000"/>
              </a:lnSpc>
              <a:buNone/>
            </a:pPr>
            <a:r>
              <a:rPr lang="sl-SI" sz="1600">
                <a:latin typeface="Arial" panose="020B0604020202020204" pitchFamily="34" charset="0"/>
                <a:cs typeface="Arial" panose="020B0604020202020204" pitchFamily="34" charset="0"/>
                <a:hlinkClick r:id="rId4"/>
              </a:rPr>
              <a:t>https://www.youtube.com/watch?v=Tl1YkbdcEgU</a:t>
            </a:r>
            <a:endParaRPr lang="sl-SI" sz="1600">
              <a:latin typeface="Arial" panose="020B0604020202020204" pitchFamily="34" charset="0"/>
              <a:cs typeface="Arial" panose="020B0604020202020204" pitchFamily="34" charset="0"/>
            </a:endParaRPr>
          </a:p>
          <a:p>
            <a:pPr>
              <a:lnSpc>
                <a:spcPct val="110000"/>
              </a:lnSpc>
            </a:pPr>
            <a:endParaRPr lang="sl-SI" sz="1100" dirty="0">
              <a:latin typeface="Arial" panose="020B0604020202020204" pitchFamily="34" charset="0"/>
              <a:cs typeface="Arial" panose="020B0604020202020204" pitchFamily="34" charset="0"/>
            </a:endParaRPr>
          </a:p>
        </p:txBody>
      </p:sp>
      <p:sp>
        <p:nvSpPr>
          <p:cNvPr id="77" name="Označba mesta številke diapozitiva 76">
            <a:extLst>
              <a:ext uri="{FF2B5EF4-FFF2-40B4-BE49-F238E27FC236}">
                <a16:creationId xmlns:a16="http://schemas.microsoft.com/office/drawing/2014/main" id="{D91CD0E8-E103-B251-2295-2C3F147AB9D0}"/>
              </a:ext>
            </a:extLst>
          </p:cNvPr>
          <p:cNvSpPr>
            <a:spLocks noGrp="1"/>
          </p:cNvSpPr>
          <p:nvPr>
            <p:ph type="sldNum" sz="quarter" idx="12"/>
          </p:nvPr>
        </p:nvSpPr>
        <p:spPr/>
        <p:txBody>
          <a:bodyPr/>
          <a:lstStyle/>
          <a:p>
            <a:fld id="{63ECBC94-E620-453C-9AFC-6BEE68960B9C}" type="slidenum">
              <a:rPr lang="sl-SI" smtClean="0"/>
              <a:t>377</a:t>
            </a:fld>
            <a:endParaRPr lang="sl-SI"/>
          </a:p>
        </p:txBody>
      </p:sp>
    </p:spTree>
    <p:extLst>
      <p:ext uri="{BB962C8B-B14F-4D97-AF65-F5344CB8AC3E}">
        <p14:creationId xmlns:p14="http://schemas.microsoft.com/office/powerpoint/2010/main" val="314499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28927B-EB61-E741-BB05-02CA00DDA1EE}"/>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EEBCF397-12FE-7C00-C9EF-425388E9361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Optimizacija pridelave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Boljša preglednost nad pridelki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konkurenčnost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 in napora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spretnosti</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3FD88A61-6680-1AF2-293F-59F414B85994}"/>
              </a:ext>
            </a:extLst>
          </p:cNvPr>
          <p:cNvSpPr>
            <a:spLocks noGrp="1"/>
          </p:cNvSpPr>
          <p:nvPr>
            <p:ph type="sldNum" sz="quarter" idx="12"/>
          </p:nvPr>
        </p:nvSpPr>
        <p:spPr/>
        <p:txBody>
          <a:bodyPr/>
          <a:lstStyle/>
          <a:p>
            <a:fld id="{63ECBC94-E620-453C-9AFC-6BEE68960B9C}" type="slidenum">
              <a:rPr lang="sl-SI" smtClean="0"/>
              <a:t>378</a:t>
            </a:fld>
            <a:endParaRPr lang="sl-SI"/>
          </a:p>
        </p:txBody>
      </p:sp>
    </p:spTree>
    <p:extLst>
      <p:ext uri="{BB962C8B-B14F-4D97-AF65-F5344CB8AC3E}">
        <p14:creationId xmlns:p14="http://schemas.microsoft.com/office/powerpoint/2010/main" val="15396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6811B0-9D9B-8CC5-E664-872DDA4CE020}"/>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UGOTOVITVE</a:t>
            </a:r>
          </a:p>
        </p:txBody>
      </p:sp>
      <p:sp>
        <p:nvSpPr>
          <p:cNvPr id="3" name="Označba mesta vsebine 2">
            <a:extLst>
              <a:ext uri="{FF2B5EF4-FFF2-40B4-BE49-F238E27FC236}">
                <a16:creationId xmlns:a16="http://schemas.microsoft.com/office/drawing/2014/main" id="{1CA3A389-634B-7AD9-3940-DC01E6D798B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Zelo koristne implementacije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 v vsakodnevnem življenju</a:t>
            </a:r>
          </a:p>
          <a:p>
            <a:r>
              <a:rPr lang="sl-SI" sz="2399" dirty="0">
                <a:latin typeface="Arial" panose="020B0604020202020204" pitchFamily="34" charset="0"/>
                <a:cs typeface="Arial" panose="020B0604020202020204" pitchFamily="34" charset="0"/>
              </a:rPr>
              <a:t>Nekaj kar se splača raziskovati in razvijati še naprej</a:t>
            </a:r>
          </a:p>
          <a:p>
            <a:r>
              <a:rPr lang="sl-SI" sz="2399" dirty="0">
                <a:latin typeface="Arial" panose="020B0604020202020204" pitchFamily="34" charset="0"/>
                <a:cs typeface="Arial" panose="020B0604020202020204" pitchFamily="34" charset="0"/>
              </a:rPr>
              <a:t>Vloga umetne inteligence bo vedno večja</a:t>
            </a:r>
          </a:p>
          <a:p>
            <a:r>
              <a:rPr lang="sl-SI" sz="2399" dirty="0">
                <a:latin typeface="Arial" panose="020B0604020202020204" pitchFamily="34" charset="0"/>
                <a:cs typeface="Arial" panose="020B0604020202020204" pitchFamily="34" charset="0"/>
              </a:rPr>
              <a:t>Ne smemo pozabiti na človeka</a:t>
            </a: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95C5F27F-1F55-DE3C-711D-292E3BC9510B}"/>
              </a:ext>
            </a:extLst>
          </p:cNvPr>
          <p:cNvSpPr>
            <a:spLocks noGrp="1"/>
          </p:cNvSpPr>
          <p:nvPr>
            <p:ph type="sldNum" sz="quarter" idx="12"/>
          </p:nvPr>
        </p:nvSpPr>
        <p:spPr/>
        <p:txBody>
          <a:bodyPr/>
          <a:lstStyle/>
          <a:p>
            <a:fld id="{63ECBC94-E620-453C-9AFC-6BEE68960B9C}" type="slidenum">
              <a:rPr lang="sl-SI" smtClean="0"/>
              <a:t>379</a:t>
            </a:fld>
            <a:endParaRPr lang="sl-SI"/>
          </a:p>
        </p:txBody>
      </p:sp>
    </p:spTree>
    <p:extLst>
      <p:ext uri="{BB962C8B-B14F-4D97-AF65-F5344CB8AC3E}">
        <p14:creationId xmlns:p14="http://schemas.microsoft.com/office/powerpoint/2010/main" val="255831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69635" name="Ograda vsebine 2"/>
          <p:cNvSpPr>
            <a:spLocks noGrp="1"/>
          </p:cNvSpPr>
          <p:nvPr>
            <p:ph idx="1"/>
          </p:nvPr>
        </p:nvSpPr>
        <p:spPr/>
        <p:txBody>
          <a:bodyPr/>
          <a:lstStyle/>
          <a:p>
            <a:pPr eaLnBrk="1" hangingPunct="1"/>
            <a:r>
              <a:rPr lang="sl-SI" altLang="en-US" b="1"/>
              <a:t>Kdaj je informacija potrebna?</a:t>
            </a:r>
          </a:p>
          <a:p>
            <a:pPr eaLnBrk="1" hangingPunct="1"/>
            <a:endParaRPr lang="sl-SI" altLang="en-US"/>
          </a:p>
          <a:p>
            <a:pPr eaLnBrk="1" hangingPunct="1"/>
            <a:r>
              <a:rPr lang="sl-SI" altLang="en-US"/>
              <a:t>Nekatere odločitve lahko sprejmemo kar tako – mimogrede.</a:t>
            </a:r>
          </a:p>
          <a:p>
            <a:pPr eaLnBrk="1" hangingPunct="1"/>
            <a:r>
              <a:rPr lang="sl-SI" altLang="en-US"/>
              <a:t>Nekatere odločitve pa po tehtnem premisleku in po pridobitvi veliko informacij.</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0659" name="Ograda vsebine 2"/>
          <p:cNvSpPr>
            <a:spLocks noGrp="1"/>
          </p:cNvSpPr>
          <p:nvPr>
            <p:ph idx="1"/>
          </p:nvPr>
        </p:nvSpPr>
        <p:spPr/>
        <p:txBody>
          <a:bodyPr/>
          <a:lstStyle/>
          <a:p>
            <a:pPr eaLnBrk="1" hangingPunct="1"/>
            <a:r>
              <a:rPr lang="sl-SI" altLang="en-US"/>
              <a:t>Vsak, ki se ima za informacijsko pismenega, mora vedeti, kje dobi potrebne podatke, in kako lahko do njih pride.</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buFont typeface="Wingdings 2" panose="05020102010507070707" pitchFamily="18" charset="2"/>
              <a:buNone/>
            </a:pPr>
            <a:r>
              <a:rPr lang="sl-SI" altLang="en-US"/>
              <a:t>In sicer :</a:t>
            </a:r>
          </a:p>
          <a:p>
            <a:pPr eaLnBrk="1" hangingPunct="1">
              <a:buFont typeface="Wingdings 2" panose="05020102010507070707" pitchFamily="18" charset="2"/>
              <a:buNone/>
            </a:pPr>
            <a:r>
              <a:rPr lang="sl-SI" altLang="en-US"/>
              <a:t>v čim krajšem času</a:t>
            </a:r>
          </a:p>
          <a:p>
            <a:pPr eaLnBrk="1" hangingPunct="1">
              <a:buFont typeface="Wingdings 2" panose="05020102010507070707" pitchFamily="18" charset="2"/>
              <a:buNone/>
            </a:pPr>
            <a:r>
              <a:rPr lang="sl-SI" altLang="en-US"/>
              <a:t>in z čim manj </a:t>
            </a:r>
          </a:p>
          <a:p>
            <a:pPr eaLnBrk="1" hangingPunct="1">
              <a:buFont typeface="Wingdings 2" panose="05020102010507070707" pitchFamily="18" charset="2"/>
              <a:buNone/>
            </a:pPr>
            <a:r>
              <a:rPr lang="sl-SI" altLang="en-US"/>
              <a:t>denarja.</a:t>
            </a:r>
          </a:p>
          <a:p>
            <a:pPr eaLnBrk="1" hangingPunct="1"/>
            <a:endParaRPr lang="sl-SI" altLang="en-US"/>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6083" name="Ograda vsebine 2"/>
          <p:cNvSpPr>
            <a:spLocks noGrp="1"/>
          </p:cNvSpPr>
          <p:nvPr>
            <p:ph idx="1"/>
          </p:nvPr>
        </p:nvSpPr>
        <p:spPr/>
        <p:txBody>
          <a:bodyPr/>
          <a:lstStyle/>
          <a:p>
            <a:pPr eaLnBrk="1" hangingPunct="1"/>
            <a:r>
              <a:rPr lang="sl-SI" altLang="en-US" b="1"/>
              <a:t>Podatek</a:t>
            </a:r>
            <a:r>
              <a:rPr lang="sl-SI" altLang="en-US"/>
              <a:t> je sporočilo o določeni stvari oziroma opis njihovega dejanskega stanja. </a:t>
            </a:r>
          </a:p>
          <a:p>
            <a:pPr eaLnBrk="1" hangingPunct="1"/>
            <a:r>
              <a:rPr lang="sl-SI" altLang="en-US"/>
              <a:t>Oblika sporočila je lahko numerična, alfanumerična, govorna ali grafična.</a:t>
            </a:r>
          </a:p>
          <a:p>
            <a:pPr eaLnBrk="1" hangingPunct="1"/>
            <a:r>
              <a:rPr lang="sl-SI" altLang="en-US"/>
              <a:t>Podatek potuje od </a:t>
            </a:r>
            <a:r>
              <a:rPr lang="sl-SI" altLang="en-US" b="1"/>
              <a:t>pošiljatelja</a:t>
            </a:r>
            <a:r>
              <a:rPr lang="sl-SI" altLang="en-US"/>
              <a:t> (oddajnika) do </a:t>
            </a:r>
            <a:r>
              <a:rPr lang="sl-SI" altLang="en-US" b="1"/>
              <a:t>prejemnika</a:t>
            </a:r>
            <a:r>
              <a:rPr lang="sl-SI" altLang="en-US"/>
              <a:t>.</a:t>
            </a:r>
          </a:p>
          <a:p>
            <a:pPr eaLnBrk="1" hangingPunct="1"/>
            <a:r>
              <a:rPr lang="sl-SI" altLang="en-US"/>
              <a:t>Sredstvo prenosa podatka imenujemo </a:t>
            </a:r>
            <a:r>
              <a:rPr lang="sl-SI" altLang="en-US" b="1"/>
              <a:t>medij</a:t>
            </a:r>
            <a:r>
              <a:rPr lang="sl-SI" altLang="en-US"/>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1683" name="Ograda vsebine 2"/>
          <p:cNvSpPr>
            <a:spLocks noGrp="1"/>
          </p:cNvSpPr>
          <p:nvPr>
            <p:ph idx="1"/>
          </p:nvPr>
        </p:nvSpPr>
        <p:spPr/>
        <p:txBody>
          <a:bodyPr/>
          <a:lstStyle/>
          <a:p>
            <a:pPr eaLnBrk="1" hangingPunct="1"/>
            <a:r>
              <a:rPr lang="sl-SI" altLang="en-US"/>
              <a:t>Dobljene podatke človek pretvori v informacije v glavi.</a:t>
            </a:r>
          </a:p>
          <a:p>
            <a:pPr eaLnBrk="1" hangingPunct="1"/>
            <a:r>
              <a:rPr lang="sl-SI" altLang="en-US"/>
              <a:t>Informacijsko pismen posameznik mora imeti dovolj znanja, da podatke prebere, razume in z njimi nadgradi svoje znanje ter sprejeme prave odločitve.</a:t>
            </a:r>
          </a:p>
          <a:p>
            <a:pPr eaLnBrk="1" hangingPunct="1"/>
            <a:endParaRPr lang="sl-SI" altLang="en-US"/>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73731" name="Ograda vsebine 2"/>
          <p:cNvSpPr>
            <a:spLocks noGrp="1"/>
          </p:cNvSpPr>
          <p:nvPr>
            <p:ph idx="1"/>
          </p:nvPr>
        </p:nvSpPr>
        <p:spPr/>
        <p:txBody>
          <a:bodyPr/>
          <a:lstStyle/>
          <a:p>
            <a:pPr eaLnBrk="1" hangingPunct="1"/>
            <a:r>
              <a:rPr lang="sl-SI" altLang="en-US"/>
              <a:t>Informacijski sistem je sistem kjer se pretakajo podatki in informacije.</a:t>
            </a:r>
          </a:p>
          <a:p>
            <a:pPr eaLnBrk="1" hangingPunct="1"/>
            <a:endParaRPr lang="sl-SI" altLang="en-US"/>
          </a:p>
          <a:p>
            <a:pPr eaLnBrk="1" hangingPunct="1"/>
            <a:r>
              <a:rPr lang="sl-SI" altLang="en-US"/>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a:p>
          <a:p>
            <a:pPr eaLnBrk="1" hangingPunct="1">
              <a:defRPr/>
            </a:pPr>
            <a:r>
              <a:rPr lang="sl-SI"/>
              <a:t>Naloga informacijskega sistema je:</a:t>
            </a:r>
          </a:p>
          <a:p>
            <a:pPr lvl="1" eaLnBrk="1" hangingPunct="1">
              <a:defRPr/>
            </a:pPr>
            <a:r>
              <a:rPr lang="sl-SI"/>
              <a:t>zbiranje podatkov</a:t>
            </a:r>
          </a:p>
          <a:p>
            <a:pPr lvl="1" eaLnBrk="1" hangingPunct="1">
              <a:defRPr/>
            </a:pPr>
            <a:r>
              <a:rPr lang="sl-SI"/>
              <a:t>obdelava in shranjevanje podatkov</a:t>
            </a:r>
          </a:p>
          <a:p>
            <a:pPr lvl="1" eaLnBrk="1" hangingPunct="1">
              <a:defRPr/>
            </a:pPr>
            <a:r>
              <a:rPr lang="sl-SI"/>
              <a:t>posredovanje informacij</a:t>
            </a:r>
          </a:p>
          <a:p>
            <a:pPr eaLnBrk="1" hangingPunct="1">
              <a:defRPr/>
            </a:pPr>
            <a:endParaRPr lang="sl-SI"/>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6" descr="C:\Users\rac32\OneDrive\Desktop\R.jpgR">
            <a:extLst>
              <a:ext uri="{FF2B5EF4-FFF2-40B4-BE49-F238E27FC236}">
                <a16:creationId xmlns:a16="http://schemas.microsoft.com/office/drawing/2014/main" id="{C35EEFF2-8BF3-4935-BC02-847C23522874}"/>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a:ext>
            </a:extLst>
          </a:blip>
          <a:srcRect/>
          <a:stretch>
            <a:fillRect/>
          </a:stretch>
        </p:blipFill>
        <p:spPr>
          <a:xfrm>
            <a:off x="9838828" y="404664"/>
            <a:ext cx="1821551" cy="1124744"/>
          </a:xfrm>
          <a:custGeom>
            <a:avLst/>
            <a:gdLst>
              <a:gd name="connsiteX0" fmla="*/ 0 w 4018915"/>
              <a:gd name="connsiteY0" fmla="*/ 0 h 2481538"/>
              <a:gd name="connsiteX1" fmla="*/ 4018915 w 4018915"/>
              <a:gd name="connsiteY1" fmla="*/ 0 h 2481538"/>
              <a:gd name="connsiteX2" fmla="*/ 4018915 w 4018915"/>
              <a:gd name="connsiteY2" fmla="*/ 2481538 h 2481538"/>
              <a:gd name="connsiteX3" fmla="*/ 0 w 4018915"/>
              <a:gd name="connsiteY3" fmla="*/ 2481538 h 2481538"/>
              <a:gd name="connsiteX4" fmla="*/ 0 w 4018915"/>
              <a:gd name="connsiteY4" fmla="*/ 0 h 248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15" h="2481538">
                <a:moveTo>
                  <a:pt x="0" y="0"/>
                </a:moveTo>
                <a:lnTo>
                  <a:pt x="4018915" y="0"/>
                </a:lnTo>
                <a:lnTo>
                  <a:pt x="4018915" y="2481538"/>
                </a:lnTo>
                <a:lnTo>
                  <a:pt x="0" y="2481538"/>
                </a:lnTo>
                <a:lnTo>
                  <a:pt x="0" y="0"/>
                </a:lnTo>
                <a:close/>
              </a:path>
            </a:pathLst>
          </a:custGeom>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p:txBody>
          <a:bodyPr/>
          <a:lstStyle/>
          <a:p>
            <a:r>
              <a:rPr lang="en-US" dirty="0">
                <a:latin typeface="Bahnschrift" panose="020B0502040204020203" charset="0"/>
                <a:cs typeface="Bahnschrift" panose="020B0502040204020203" charset="0"/>
              </a:rPr>
              <a:t>INFORMACIJSKI SISTEMI V </a:t>
            </a:r>
            <a:r>
              <a:rPr lang="sl-SI" dirty="0">
                <a:latin typeface="Bahnschrift" panose="020B0502040204020203" charset="0"/>
                <a:cs typeface="Bahnschrift" panose="020B0502040204020203" charset="0"/>
              </a:rPr>
              <a:t>ORGANIZACIJAH</a:t>
            </a:r>
            <a:r>
              <a:rPr lang="en-US" dirty="0">
                <a:latin typeface="Bahnschrift" panose="020B0502040204020203" charset="0"/>
                <a:cs typeface="Bahnschrift" panose="020B0502040204020203" charset="0"/>
              </a:rPr>
              <a:t> </a:t>
            </a:r>
          </a:p>
        </p:txBody>
      </p:sp>
      <p:sp>
        <p:nvSpPr>
          <p:cNvPr id="3" name="Text Box 2"/>
          <p:cNvSpPr txBox="1"/>
          <p:nvPr/>
        </p:nvSpPr>
        <p:spPr>
          <a:xfrm>
            <a:off x="8510592" y="3864497"/>
            <a:ext cx="4062942" cy="368204"/>
          </a:xfrm>
          <a:prstGeom prst="rect">
            <a:avLst/>
          </a:prstGeom>
          <a:noFill/>
        </p:spPr>
        <p:txBody>
          <a:bodyPr wrap="square" rtlCol="0">
            <a:spAutoFit/>
          </a:bodyPr>
          <a:lstStyle/>
          <a:p>
            <a:pPr algn="l"/>
            <a:endParaRPr lang="en-US" sz="1799" dirty="0"/>
          </a:p>
        </p:txBody>
      </p:sp>
      <p:sp>
        <p:nvSpPr>
          <p:cNvPr id="5" name="Označba mesta besedila 4">
            <a:extLst>
              <a:ext uri="{FF2B5EF4-FFF2-40B4-BE49-F238E27FC236}">
                <a16:creationId xmlns:a16="http://schemas.microsoft.com/office/drawing/2014/main" id="{907F96DA-7966-4C27-B902-B63F8561E9C6}"/>
              </a:ext>
            </a:extLst>
          </p:cNvPr>
          <p:cNvSpPr>
            <a:spLocks noGrp="1"/>
          </p:cNvSpPr>
          <p:nvPr>
            <p:ph type="body" sz="quarter" idx="17"/>
          </p:nvPr>
        </p:nvSpPr>
        <p:spPr/>
        <p:txBody>
          <a:bodyPr/>
          <a:lstStyle/>
          <a:p>
            <a:endParaRPr lang="sl-SI"/>
          </a:p>
        </p:txBody>
      </p:sp>
    </p:spTree>
    <p:custDataLst>
      <p:tags r:id="rId1"/>
    </p:custDataLst>
    <p:extLst>
      <p:ext uri="{BB962C8B-B14F-4D97-AF65-F5344CB8AC3E}">
        <p14:creationId xmlns:p14="http://schemas.microsoft.com/office/powerpoint/2010/main" val="16147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2"/>
            </p:custDataLst>
          </p:nvPr>
        </p:nvSpPr>
        <p:spPr>
          <a:xfrm>
            <a:off x="1629915" y="525498"/>
            <a:ext cx="4344861" cy="980193"/>
          </a:xfrm>
        </p:spPr>
        <p:txBody>
          <a:bodyPr vert="horz" wrap="square" lIns="0" tIns="0" rIns="0" bIns="0" rtlCol="0" anchor="b">
            <a:normAutofit/>
          </a:bodyPr>
          <a:lstStyle/>
          <a:p>
            <a:pPr algn="l"/>
            <a:r>
              <a:rPr lang="en-US" dirty="0">
                <a:sym typeface="+mn-ea"/>
              </a:rPr>
              <a:t>INFORMACIJSKI SISTEM </a:t>
            </a:r>
          </a:p>
        </p:txBody>
      </p:sp>
      <p:sp>
        <p:nvSpPr>
          <p:cNvPr id="11" name="椭圆 10"/>
          <p:cNvSpPr/>
          <p:nvPr>
            <p:custDataLst>
              <p:tags r:id="rId3"/>
            </p:custDataLst>
          </p:nvPr>
        </p:nvSpPr>
        <p:spPr>
          <a:xfrm>
            <a:off x="8439500" y="530961"/>
            <a:ext cx="1870738" cy="1870738"/>
          </a:xfrm>
          <a:prstGeom prst="ellipse">
            <a:avLst/>
          </a:prstGeom>
          <a:solidFill>
            <a:schemeClr val="accent1"/>
          </a:solidFill>
          <a:ln w="3175" cap="flat" cmpd="sng" algn="ctr">
            <a:solidFill>
              <a:schemeClr val="tx1">
                <a:lumMod val="40000"/>
                <a:lumOff val="60000"/>
                <a:alpha val="20000"/>
              </a:scheme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latin typeface="Arial" panose="020B0604020202020204" pitchFamily="34" charset="0"/>
              <a:sym typeface="Arial" panose="020B0604020202020204" pitchFamily="34" charset="0"/>
            </a:endParaRPr>
          </a:p>
        </p:txBody>
      </p:sp>
      <p:sp>
        <p:nvSpPr>
          <p:cNvPr id="3" name="任意多边形: 形状 2"/>
          <p:cNvSpPr/>
          <p:nvPr>
            <p:custDataLst>
              <p:tags r:id="rId4"/>
            </p:custDataLst>
          </p:nvPr>
        </p:nvSpPr>
        <p:spPr>
          <a:xfrm>
            <a:off x="10226129" y="-2994"/>
            <a:ext cx="1829531" cy="884177"/>
          </a:xfrm>
          <a:custGeom>
            <a:avLst/>
            <a:gdLst>
              <a:gd name="connsiteX0" fmla="*/ 0 w 1830008"/>
              <a:gd name="connsiteY0" fmla="*/ 0 h 884407"/>
              <a:gd name="connsiteX1" fmla="*/ 1830008 w 1830008"/>
              <a:gd name="connsiteY1" fmla="*/ 0 h 884407"/>
              <a:gd name="connsiteX2" fmla="*/ 1826903 w 1830008"/>
              <a:gd name="connsiteY2" fmla="*/ 61496 h 884407"/>
              <a:gd name="connsiteX3" fmla="*/ 915004 w 1830008"/>
              <a:gd name="connsiteY3" fmla="*/ 884407 h 884407"/>
              <a:gd name="connsiteX4" fmla="*/ 3105 w 1830008"/>
              <a:gd name="connsiteY4" fmla="*/ 61496 h 884407"/>
              <a:gd name="connsiteX5" fmla="*/ 0 w 1830008"/>
              <a:gd name="connsiteY5" fmla="*/ 0 h 88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008" h="884407">
                <a:moveTo>
                  <a:pt x="0" y="0"/>
                </a:moveTo>
                <a:lnTo>
                  <a:pt x="1830008" y="0"/>
                </a:lnTo>
                <a:lnTo>
                  <a:pt x="1826903" y="61496"/>
                </a:lnTo>
                <a:cubicBezTo>
                  <a:pt x="1779962" y="523713"/>
                  <a:pt x="1389605" y="884407"/>
                  <a:pt x="915004" y="884407"/>
                </a:cubicBezTo>
                <a:cubicBezTo>
                  <a:pt x="440403" y="884407"/>
                  <a:pt x="50046" y="523713"/>
                  <a:pt x="3105" y="61496"/>
                </a:cubicBezTo>
                <a:lnTo>
                  <a:pt x="0"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5" name="任意多边形: 形状 14"/>
          <p:cNvSpPr/>
          <p:nvPr>
            <p:custDataLst>
              <p:tags r:id="rId5"/>
            </p:custDataLst>
          </p:nvPr>
        </p:nvSpPr>
        <p:spPr>
          <a:xfrm>
            <a:off x="5517982" y="5097981"/>
            <a:ext cx="3308758" cy="1759127"/>
          </a:xfrm>
          <a:custGeom>
            <a:avLst/>
            <a:gdLst>
              <a:gd name="connsiteX0" fmla="*/ 1772998 w 3545996"/>
              <a:gd name="connsiteY0" fmla="*/ 0 h 1920395"/>
              <a:gd name="connsiteX1" fmla="*/ 3545996 w 3545996"/>
              <a:gd name="connsiteY1" fmla="*/ 1772998 h 1920395"/>
              <a:gd name="connsiteX2" fmla="*/ 3538553 w 3545996"/>
              <a:gd name="connsiteY2" fmla="*/ 1920395 h 1920395"/>
              <a:gd name="connsiteX3" fmla="*/ 7443 w 3545996"/>
              <a:gd name="connsiteY3" fmla="*/ 1920395 h 1920395"/>
              <a:gd name="connsiteX4" fmla="*/ 0 w 3545996"/>
              <a:gd name="connsiteY4" fmla="*/ 1772998 h 1920395"/>
              <a:gd name="connsiteX5" fmla="*/ 1772998 w 3545996"/>
              <a:gd name="connsiteY5" fmla="*/ 0 h 19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5996" h="1920395">
                <a:moveTo>
                  <a:pt x="1772998" y="0"/>
                </a:moveTo>
                <a:cubicBezTo>
                  <a:pt x="2752198" y="0"/>
                  <a:pt x="3545996" y="793798"/>
                  <a:pt x="3545996" y="1772998"/>
                </a:cubicBezTo>
                <a:lnTo>
                  <a:pt x="3538553" y="1920395"/>
                </a:lnTo>
                <a:lnTo>
                  <a:pt x="7443" y="1920395"/>
                </a:lnTo>
                <a:lnTo>
                  <a:pt x="0" y="1772998"/>
                </a:lnTo>
                <a:cubicBezTo>
                  <a:pt x="0" y="793798"/>
                  <a:pt x="793798" y="0"/>
                  <a:pt x="1772998" y="0"/>
                </a:cubicBez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9" name="任意多边形: 形状 18"/>
          <p:cNvSpPr/>
          <p:nvPr>
            <p:custDataLst>
              <p:tags r:id="rId6"/>
            </p:custDataLst>
          </p:nvPr>
        </p:nvSpPr>
        <p:spPr>
          <a:xfrm>
            <a:off x="62525" y="895"/>
            <a:ext cx="1169569" cy="778716"/>
          </a:xfrm>
          <a:custGeom>
            <a:avLst/>
            <a:gdLst>
              <a:gd name="connsiteX0" fmla="*/ 35505 w 1169874"/>
              <a:gd name="connsiteY0" fmla="*/ 0 h 778919"/>
              <a:gd name="connsiteX1" fmla="*/ 1134369 w 1169874"/>
              <a:gd name="connsiteY1" fmla="*/ 0 h 778919"/>
              <a:gd name="connsiteX2" fmla="*/ 1157990 w 1169874"/>
              <a:gd name="connsiteY2" fmla="*/ 76097 h 778919"/>
              <a:gd name="connsiteX3" fmla="*/ 1169874 w 1169874"/>
              <a:gd name="connsiteY3" fmla="*/ 193982 h 778919"/>
              <a:gd name="connsiteX4" fmla="*/ 584937 w 1169874"/>
              <a:gd name="connsiteY4" fmla="*/ 778919 h 778919"/>
              <a:gd name="connsiteX5" fmla="*/ 0 w 1169874"/>
              <a:gd name="connsiteY5" fmla="*/ 193982 h 778919"/>
              <a:gd name="connsiteX6" fmla="*/ 11884 w 1169874"/>
              <a:gd name="connsiteY6" fmla="*/ 76097 h 778919"/>
              <a:gd name="connsiteX7" fmla="*/ 35505 w 1169874"/>
              <a:gd name="connsiteY7" fmla="*/ 0 h 77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874" h="778919">
                <a:moveTo>
                  <a:pt x="35505" y="0"/>
                </a:moveTo>
                <a:lnTo>
                  <a:pt x="1134369" y="0"/>
                </a:lnTo>
                <a:lnTo>
                  <a:pt x="1157990" y="76097"/>
                </a:lnTo>
                <a:cubicBezTo>
                  <a:pt x="1165782" y="114175"/>
                  <a:pt x="1169874" y="153601"/>
                  <a:pt x="1169874" y="193982"/>
                </a:cubicBezTo>
                <a:cubicBezTo>
                  <a:pt x="1169874" y="517034"/>
                  <a:pt x="907989" y="778919"/>
                  <a:pt x="584937" y="778919"/>
                </a:cubicBezTo>
                <a:cubicBezTo>
                  <a:pt x="261885" y="778919"/>
                  <a:pt x="0" y="517034"/>
                  <a:pt x="0" y="193982"/>
                </a:cubicBezTo>
                <a:cubicBezTo>
                  <a:pt x="0" y="153601"/>
                  <a:pt x="4092" y="114175"/>
                  <a:pt x="11884" y="76097"/>
                </a:cubicBezTo>
                <a:lnTo>
                  <a:pt x="35505"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8" name="图片 7" descr="C:\Users\rac32\OneDrive\Desktop\k 3.jpgk 3"/>
          <p:cNvPicPr>
            <a:picLocks noChangeAspect="1"/>
          </p:cNvPicPr>
          <p:nvPr>
            <p:custDataLst>
              <p:tags r:id="rId7"/>
            </p:custDataLst>
          </p:nvPr>
        </p:nvPicPr>
        <p:blipFill>
          <a:blip r:embed="rId13" cstate="print">
            <a:extLst>
              <a:ext uri="{28A0092B-C50C-407E-A947-70E740481C1C}">
                <a14:useLocalDpi xmlns:a14="http://schemas.microsoft.com/office/drawing/2010/main"/>
              </a:ext>
            </a:extLst>
          </a:blip>
          <a:srcRect/>
          <a:stretch>
            <a:fillRect/>
          </a:stretch>
        </p:blipFill>
        <p:spPr>
          <a:xfrm>
            <a:off x="6213525" y="514339"/>
            <a:ext cx="5343351" cy="5326613"/>
          </a:xfrm>
          <a:custGeom>
            <a:avLst/>
            <a:gdLst>
              <a:gd name="connsiteX0" fmla="*/ 989815 w 5410888"/>
              <a:gd name="connsiteY0" fmla="*/ 0 h 5393938"/>
              <a:gd name="connsiteX1" fmla="*/ 1974519 w 5410888"/>
              <a:gd name="connsiteY1" fmla="*/ 888612 h 5393938"/>
              <a:gd name="connsiteX2" fmla="*/ 1979442 w 5410888"/>
              <a:gd name="connsiteY2" fmla="*/ 986104 h 5393938"/>
              <a:gd name="connsiteX3" fmla="*/ 1980571 w 5410888"/>
              <a:gd name="connsiteY3" fmla="*/ 985995 h 5393938"/>
              <a:gd name="connsiteX4" fmla="*/ 1985485 w 5410888"/>
              <a:gd name="connsiteY4" fmla="*/ 1083303 h 5393938"/>
              <a:gd name="connsiteX5" fmla="*/ 3113630 w 5410888"/>
              <a:gd name="connsiteY5" fmla="*/ 2101358 h 5393938"/>
              <a:gd name="connsiteX6" fmla="*/ 3229575 w 5410888"/>
              <a:gd name="connsiteY6" fmla="*/ 2095503 h 5393938"/>
              <a:gd name="connsiteX7" fmla="*/ 3269085 w 5410888"/>
              <a:gd name="connsiteY7" fmla="*/ 2089473 h 5393938"/>
              <a:gd name="connsiteX8" fmla="*/ 3272119 w 5410888"/>
              <a:gd name="connsiteY8" fmla="*/ 2092831 h 5393938"/>
              <a:gd name="connsiteX9" fmla="*/ 3389084 w 5410888"/>
              <a:gd name="connsiteY9" fmla="*/ 2062756 h 5393938"/>
              <a:gd name="connsiteX10" fmla="*/ 3728204 w 5410888"/>
              <a:gd name="connsiteY10" fmla="*/ 2028570 h 5393938"/>
              <a:gd name="connsiteX11" fmla="*/ 5410888 w 5410888"/>
              <a:gd name="connsiteY11" fmla="*/ 3711254 h 5393938"/>
              <a:gd name="connsiteX12" fmla="*/ 3728204 w 5410888"/>
              <a:gd name="connsiteY12" fmla="*/ 5393938 h 5393938"/>
              <a:gd name="connsiteX13" fmla="*/ 2045520 w 5410888"/>
              <a:gd name="connsiteY13" fmla="*/ 3711254 h 5393938"/>
              <a:gd name="connsiteX14" fmla="*/ 2079706 w 5410888"/>
              <a:gd name="connsiteY14" fmla="*/ 3372135 h 5393938"/>
              <a:gd name="connsiteX15" fmla="*/ 2088475 w 5410888"/>
              <a:gd name="connsiteY15" fmla="*/ 3338034 h 5393938"/>
              <a:gd name="connsiteX16" fmla="*/ 2100768 w 5410888"/>
              <a:gd name="connsiteY16" fmla="*/ 3175552 h 5393938"/>
              <a:gd name="connsiteX17" fmla="*/ 1022845 w 5410888"/>
              <a:gd name="connsiteY17" fmla="*/ 1981065 h 5393938"/>
              <a:gd name="connsiteX18" fmla="*/ 992119 w 5410888"/>
              <a:gd name="connsiteY18" fmla="*/ 1979514 h 5393938"/>
              <a:gd name="connsiteX19" fmla="*/ 989815 w 5410888"/>
              <a:gd name="connsiteY19" fmla="*/ 1979630 h 5393938"/>
              <a:gd name="connsiteX20" fmla="*/ 0 w 5410888"/>
              <a:gd name="connsiteY20" fmla="*/ 989815 h 5393938"/>
              <a:gd name="connsiteX21" fmla="*/ 989815 w 5410888"/>
              <a:gd name="connsiteY21" fmla="*/ 0 h 539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0888" h="5393938">
                <a:moveTo>
                  <a:pt x="989815" y="0"/>
                </a:moveTo>
                <a:cubicBezTo>
                  <a:pt x="1502309" y="0"/>
                  <a:pt x="1923831" y="389492"/>
                  <a:pt x="1974519" y="888612"/>
                </a:cubicBezTo>
                <a:lnTo>
                  <a:pt x="1979442" y="986104"/>
                </a:lnTo>
                <a:lnTo>
                  <a:pt x="1980571" y="985995"/>
                </a:lnTo>
                <a:lnTo>
                  <a:pt x="1985485" y="1083303"/>
                </a:lnTo>
                <a:cubicBezTo>
                  <a:pt x="2043557" y="1655129"/>
                  <a:pt x="2526482" y="2101358"/>
                  <a:pt x="3113630" y="2101358"/>
                </a:cubicBezTo>
                <a:cubicBezTo>
                  <a:pt x="3152773" y="2101358"/>
                  <a:pt x="3191453" y="2099375"/>
                  <a:pt x="3229575" y="2095503"/>
                </a:cubicBezTo>
                <a:lnTo>
                  <a:pt x="3269085" y="2089473"/>
                </a:lnTo>
                <a:lnTo>
                  <a:pt x="3272119" y="2092831"/>
                </a:lnTo>
                <a:lnTo>
                  <a:pt x="3389084" y="2062756"/>
                </a:lnTo>
                <a:cubicBezTo>
                  <a:pt x="3498623" y="2040341"/>
                  <a:pt x="3612039" y="2028570"/>
                  <a:pt x="3728204" y="2028570"/>
                </a:cubicBezTo>
                <a:cubicBezTo>
                  <a:pt x="4657525" y="2028570"/>
                  <a:pt x="5410888" y="2781933"/>
                  <a:pt x="5410888" y="3711254"/>
                </a:cubicBezTo>
                <a:cubicBezTo>
                  <a:pt x="5410888" y="4640575"/>
                  <a:pt x="4657525" y="5393938"/>
                  <a:pt x="3728204" y="5393938"/>
                </a:cubicBezTo>
                <a:cubicBezTo>
                  <a:pt x="2798883" y="5393938"/>
                  <a:pt x="2045520" y="4640575"/>
                  <a:pt x="2045520" y="3711254"/>
                </a:cubicBezTo>
                <a:cubicBezTo>
                  <a:pt x="2045520" y="3595089"/>
                  <a:pt x="2057292" y="3481673"/>
                  <a:pt x="2079706" y="3372135"/>
                </a:cubicBezTo>
                <a:lnTo>
                  <a:pt x="2088475" y="3338034"/>
                </a:lnTo>
                <a:lnTo>
                  <a:pt x="2100768" y="3175552"/>
                </a:lnTo>
                <a:cubicBezTo>
                  <a:pt x="2100768" y="2553876"/>
                  <a:pt x="1628299" y="2042552"/>
                  <a:pt x="1022845" y="1981065"/>
                </a:cubicBezTo>
                <a:lnTo>
                  <a:pt x="992119" y="1979514"/>
                </a:lnTo>
                <a:lnTo>
                  <a:pt x="989815" y="1979630"/>
                </a:lnTo>
                <a:cubicBezTo>
                  <a:pt x="443155" y="1979630"/>
                  <a:pt x="0" y="1536475"/>
                  <a:pt x="0" y="989815"/>
                </a:cubicBezTo>
                <a:cubicBezTo>
                  <a:pt x="0" y="443155"/>
                  <a:pt x="443155" y="0"/>
                  <a:pt x="989815"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8"/>
            </p:custDataLst>
          </p:nvPr>
        </p:nvSpPr>
        <p:spPr>
          <a:xfrm>
            <a:off x="1485900" y="3270418"/>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Ključen za uspešno delovanje podjetij. </a:t>
            </a:r>
          </a:p>
        </p:txBody>
      </p:sp>
      <p:sp>
        <p:nvSpPr>
          <p:cNvPr id="9" name="矩形 8"/>
          <p:cNvSpPr/>
          <p:nvPr>
            <p:custDataLst>
              <p:tags r:id="rId9"/>
            </p:custDataLst>
          </p:nvPr>
        </p:nvSpPr>
        <p:spPr>
          <a:xfrm>
            <a:off x="1485900" y="1815511"/>
            <a:ext cx="5261035" cy="1030796"/>
          </a:xfrm>
          <a:prstGeom prst="rect">
            <a:avLst/>
          </a:prstGeom>
        </p:spPr>
        <p:txBody>
          <a:bodyPr wrap="square" lIns="0" tIns="0" rIns="0" bIns="0" anchor="ctr">
            <a:normAutofit lnSpcReduction="10000"/>
          </a:bodyPr>
          <a:lstStyle/>
          <a:p>
            <a:pPr>
              <a:lnSpc>
                <a:spcPct val="150000"/>
              </a:lnSpc>
              <a:spcBef>
                <a:spcPct val="0"/>
              </a:spcBef>
              <a:spcAft>
                <a:spcPct val="0"/>
              </a:spcAft>
            </a:pPr>
            <a:r>
              <a:rPr lang="en-US" sz="1600" dirty="0">
                <a:solidFill>
                  <a:schemeClr val="tx1">
                    <a:lumMod val="85000"/>
                    <a:lumOff val="15000"/>
                  </a:schemeClr>
                </a:solidFill>
              </a:rPr>
              <a:t>Je </a:t>
            </a:r>
            <a:r>
              <a:rPr lang="en-US" sz="1600" dirty="0" err="1">
                <a:solidFill>
                  <a:schemeClr val="tx1">
                    <a:lumMod val="85000"/>
                    <a:lumOff val="15000"/>
                  </a:schemeClr>
                </a:solidFill>
              </a:rPr>
              <a:t>skupek</a:t>
            </a:r>
            <a:r>
              <a:rPr lang="en-US" sz="1600" dirty="0">
                <a:solidFill>
                  <a:schemeClr val="tx1">
                    <a:lumMod val="85000"/>
                    <a:lumOff val="15000"/>
                  </a:schemeClr>
                </a:solidFill>
              </a:rPr>
              <a:t> </a:t>
            </a:r>
            <a:r>
              <a:rPr lang="en-US" sz="1600" dirty="0" err="1">
                <a:solidFill>
                  <a:schemeClr val="tx1">
                    <a:lumMod val="85000"/>
                    <a:lumOff val="15000"/>
                  </a:schemeClr>
                </a:solidFill>
              </a:rPr>
              <a:t>ljudi</a:t>
            </a:r>
            <a:r>
              <a:rPr lang="en-US" sz="1600" dirty="0">
                <a:solidFill>
                  <a:schemeClr val="tx1">
                    <a:lumMod val="85000"/>
                    <a:lumOff val="15000"/>
                  </a:schemeClr>
                </a:solidFill>
              </a:rPr>
              <a:t>, </a:t>
            </a:r>
            <a:r>
              <a:rPr lang="en-US" sz="1600" dirty="0" err="1">
                <a:solidFill>
                  <a:schemeClr val="tx1">
                    <a:lumMod val="85000"/>
                    <a:lumOff val="15000"/>
                  </a:schemeClr>
                </a:solidFill>
              </a:rPr>
              <a:t>postopkov</a:t>
            </a:r>
            <a:r>
              <a:rPr lang="en-US" sz="1600" dirty="0">
                <a:solidFill>
                  <a:schemeClr val="tx1">
                    <a:lumMod val="85000"/>
                    <a:lumOff val="15000"/>
                  </a:schemeClr>
                </a:solidFill>
              </a:rPr>
              <a:t> in </a:t>
            </a:r>
            <a:r>
              <a:rPr lang="en-US" sz="1600" dirty="0" err="1">
                <a:solidFill>
                  <a:schemeClr val="tx1">
                    <a:lumMod val="85000"/>
                    <a:lumOff val="15000"/>
                  </a:schemeClr>
                </a:solidFill>
              </a:rPr>
              <a:t>naprav</a:t>
            </a:r>
            <a:r>
              <a:rPr lang="en-US" sz="1600" dirty="0">
                <a:solidFill>
                  <a:schemeClr val="tx1">
                    <a:lumMod val="85000"/>
                    <a:lumOff val="15000"/>
                  </a:schemeClr>
                </a:solidFill>
              </a:rPr>
              <a:t>, </a:t>
            </a:r>
            <a:r>
              <a:rPr lang="en-US" sz="1600" dirty="0" err="1">
                <a:solidFill>
                  <a:schemeClr val="tx1">
                    <a:lumMod val="85000"/>
                    <a:lumOff val="15000"/>
                  </a:schemeClr>
                </a:solidFill>
              </a:rPr>
              <a:t>zasnovan</a:t>
            </a:r>
            <a:r>
              <a:rPr lang="en-US" sz="1600" dirty="0">
                <a:solidFill>
                  <a:schemeClr val="tx1">
                    <a:lumMod val="85000"/>
                    <a:lumOff val="15000"/>
                  </a:schemeClr>
                </a:solidFill>
              </a:rPr>
              <a:t> za </a:t>
            </a:r>
            <a:r>
              <a:rPr lang="en-US" sz="1600" dirty="0" err="1">
                <a:solidFill>
                  <a:schemeClr val="tx1">
                    <a:lumMod val="85000"/>
                    <a:lumOff val="15000"/>
                  </a:schemeClr>
                </a:solidFill>
              </a:rPr>
              <a:t>zbiranje</a:t>
            </a:r>
            <a:r>
              <a:rPr lang="en-US" sz="1600" dirty="0">
                <a:solidFill>
                  <a:schemeClr val="tx1">
                    <a:lumMod val="85000"/>
                    <a:lumOff val="15000"/>
                  </a:schemeClr>
                </a:solidFill>
              </a:rPr>
              <a:t>, </a:t>
            </a:r>
            <a:r>
              <a:rPr lang="en-US" sz="1600" dirty="0" err="1">
                <a:solidFill>
                  <a:schemeClr val="tx1">
                    <a:lumMod val="85000"/>
                    <a:lumOff val="15000"/>
                  </a:schemeClr>
                </a:solidFill>
              </a:rPr>
              <a:t>obdelavo</a:t>
            </a:r>
            <a:r>
              <a:rPr lang="en-US" sz="1600" dirty="0">
                <a:solidFill>
                  <a:schemeClr val="tx1">
                    <a:lumMod val="85000"/>
                    <a:lumOff val="15000"/>
                  </a:schemeClr>
                </a:solidFill>
              </a:rPr>
              <a:t>, </a:t>
            </a:r>
            <a:r>
              <a:rPr lang="en-US" sz="1600" dirty="0" err="1">
                <a:solidFill>
                  <a:schemeClr val="tx1">
                    <a:lumMod val="85000"/>
                    <a:lumOff val="15000"/>
                  </a:schemeClr>
                </a:solidFill>
              </a:rPr>
              <a:t>shranjevanje</a:t>
            </a:r>
            <a:r>
              <a:rPr lang="en-US" sz="1600" dirty="0">
                <a:solidFill>
                  <a:schemeClr val="tx1">
                    <a:lumMod val="85000"/>
                    <a:lumOff val="15000"/>
                  </a:schemeClr>
                </a:solidFill>
              </a:rPr>
              <a:t> in </a:t>
            </a:r>
            <a:r>
              <a:rPr lang="en-US" sz="1600" dirty="0" err="1">
                <a:solidFill>
                  <a:schemeClr val="tx1">
                    <a:lumMod val="85000"/>
                    <a:lumOff val="15000"/>
                  </a:schemeClr>
                </a:solidFill>
              </a:rPr>
              <a:t>distribucijo</a:t>
            </a:r>
            <a:r>
              <a:rPr lang="en-US" sz="1600" dirty="0">
                <a:solidFill>
                  <a:schemeClr val="tx1">
                    <a:lumMod val="85000"/>
                    <a:lumOff val="15000"/>
                  </a:schemeClr>
                </a:solidFill>
              </a:rPr>
              <a:t> </a:t>
            </a:r>
            <a:r>
              <a:rPr lang="en-US" sz="1600" dirty="0" err="1">
                <a:solidFill>
                  <a:schemeClr val="tx1">
                    <a:lumMod val="85000"/>
                    <a:lumOff val="15000"/>
                  </a:schemeClr>
                </a:solidFill>
              </a:rPr>
              <a:t>podatkov</a:t>
            </a:r>
            <a:r>
              <a:rPr lang="en-US" sz="1600" dirty="0">
                <a:solidFill>
                  <a:schemeClr val="tx1">
                    <a:lumMod val="85000"/>
                    <a:lumOff val="15000"/>
                  </a:schemeClr>
                </a:solidFill>
              </a:rPr>
              <a:t> oz. </a:t>
            </a:r>
            <a:r>
              <a:rPr lang="en-US" sz="1600" dirty="0" err="1">
                <a:solidFill>
                  <a:schemeClr val="tx1">
                    <a:lumMod val="85000"/>
                    <a:lumOff val="15000"/>
                  </a:schemeClr>
                </a:solidFill>
              </a:rPr>
              <a:t>informacij</a:t>
            </a:r>
            <a:r>
              <a:rPr lang="en-US" sz="1600" dirty="0">
                <a:solidFill>
                  <a:schemeClr val="tx1">
                    <a:lumMod val="85000"/>
                    <a:lumOff val="15000"/>
                  </a:schemeClr>
                </a:solidFill>
              </a:rPr>
              <a:t>.</a:t>
            </a:r>
          </a:p>
        </p:txBody>
      </p:sp>
      <p:sp>
        <p:nvSpPr>
          <p:cNvPr id="10" name="矩形 9"/>
          <p:cNvSpPr/>
          <p:nvPr>
            <p:custDataLst>
              <p:tags r:id="rId10"/>
            </p:custDataLst>
          </p:nvPr>
        </p:nvSpPr>
        <p:spPr>
          <a:xfrm>
            <a:off x="1485900" y="4725325"/>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Njegova osnovna funkcija je pretvorba podatkov v uporabne informacije.</a:t>
            </a:r>
          </a:p>
        </p:txBody>
      </p:sp>
    </p:spTree>
    <p:custDataLst>
      <p:tags r:id="rId1"/>
    </p:custDataLst>
    <p:extLst>
      <p:ext uri="{BB962C8B-B14F-4D97-AF65-F5344CB8AC3E}">
        <p14:creationId xmlns:p14="http://schemas.microsoft.com/office/powerpoint/2010/main" val="5612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2"/>
            </p:custDataLst>
          </p:nvPr>
        </p:nvSpPr>
        <p:spPr>
          <a:xfrm>
            <a:off x="0" y="652476"/>
            <a:ext cx="6768688" cy="27352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6" name="标题 5"/>
          <p:cNvSpPr>
            <a:spLocks noGrp="1"/>
          </p:cNvSpPr>
          <p:nvPr>
            <p:ph type="title"/>
            <p:custDataLst>
              <p:tags r:id="rId3"/>
            </p:custDataLst>
          </p:nvPr>
        </p:nvSpPr>
        <p:spPr>
          <a:xfrm>
            <a:off x="262147" y="783890"/>
            <a:ext cx="6393809" cy="2274214"/>
          </a:xfrm>
        </p:spPr>
        <p:txBody>
          <a:bodyPr wrap="square" anchor="ctr" anchorCtr="0">
            <a:normAutofit fontScale="90000"/>
          </a:bodyPr>
          <a:lstStyle/>
          <a:p>
            <a:pPr algn="l">
              <a:lnSpc>
                <a:spcPct val="120000"/>
              </a:lnSpc>
            </a:pPr>
            <a:r>
              <a:rPr lang="en-US" sz="4399" dirty="0"/>
              <a:t>OSNOVNE KOMPONENTE INFORMACIJSKIH SISTEMOV  </a:t>
            </a:r>
          </a:p>
        </p:txBody>
      </p:sp>
      <p:pic>
        <p:nvPicPr>
          <p:cNvPr id="28" name="图片 27" descr="C:\Users\rac32\OneDrive\Desktop\k 4.GIFk 4"/>
          <p:cNvPicPr>
            <a:picLocks noChangeAspect="1"/>
          </p:cNvPicPr>
          <p:nvPr>
            <p:custDataLst>
              <p:tags r:id="rId4"/>
            </p:custDataLst>
          </p:nvPr>
        </p:nvPicPr>
        <p:blipFill>
          <a:blip r:embed="rId26"/>
          <a:srcRect/>
          <a:stretch>
            <a:fillRect/>
          </a:stretch>
        </p:blipFill>
        <p:spPr>
          <a:xfrm>
            <a:off x="6869545" y="267524"/>
            <a:ext cx="4327668" cy="3251623"/>
          </a:xfrm>
          <a:custGeom>
            <a:avLst/>
            <a:gdLst>
              <a:gd name="connsiteX0" fmla="*/ 0 w 4428000"/>
              <a:gd name="connsiteY0" fmla="*/ 0 h 2736000"/>
              <a:gd name="connsiteX1" fmla="*/ 4428000 w 4428000"/>
              <a:gd name="connsiteY1" fmla="*/ 0 h 2736000"/>
              <a:gd name="connsiteX2" fmla="*/ 4428000 w 4428000"/>
              <a:gd name="connsiteY2" fmla="*/ 2736000 h 2736000"/>
              <a:gd name="connsiteX3" fmla="*/ 0 w 4428000"/>
              <a:gd name="connsiteY3" fmla="*/ 2736000 h 2736000"/>
            </a:gdLst>
            <a:ahLst/>
            <a:cxnLst>
              <a:cxn ang="0">
                <a:pos x="connsiteX0" y="connsiteY0"/>
              </a:cxn>
              <a:cxn ang="0">
                <a:pos x="connsiteX1" y="connsiteY1"/>
              </a:cxn>
              <a:cxn ang="0">
                <a:pos x="connsiteX2" y="connsiteY2"/>
              </a:cxn>
              <a:cxn ang="0">
                <a:pos x="connsiteX3" y="connsiteY3"/>
              </a:cxn>
            </a:cxnLst>
            <a:rect l="l" t="t" r="r" b="b"/>
            <a:pathLst>
              <a:path w="4428000" h="2736000">
                <a:moveTo>
                  <a:pt x="0" y="0"/>
                </a:moveTo>
                <a:lnTo>
                  <a:pt x="4428000" y="0"/>
                </a:lnTo>
                <a:lnTo>
                  <a:pt x="4428000" y="2736000"/>
                </a:lnTo>
                <a:lnTo>
                  <a:pt x="0" y="2736000"/>
                </a:lnTo>
                <a:close/>
              </a:path>
            </a:pathLst>
          </a:custGeom>
          <a:ln w="9525" cap="flat" cmpd="sng" algn="ctr">
            <a:solidFill>
              <a:schemeClr val="accent1">
                <a:alpha val="50000"/>
              </a:schemeClr>
            </a:solidFill>
            <a:prstDash val="solid"/>
            <a:round/>
            <a:headEnd type="none" w="med" len="med"/>
            <a:tailEnd type="none" w="med" len="med"/>
          </a:ln>
        </p:spPr>
      </p:pic>
      <p:sp>
        <p:nvSpPr>
          <p:cNvPr id="2" name="圆角矩形 1"/>
          <p:cNvSpPr/>
          <p:nvPr>
            <p:custDataLst>
              <p:tags r:id="rId5"/>
            </p:custDataLst>
          </p:nvPr>
        </p:nvSpPr>
        <p:spPr>
          <a:xfrm>
            <a:off x="670069" y="3833707"/>
            <a:ext cx="409468" cy="409468"/>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4" name="矩形 3"/>
          <p:cNvSpPr/>
          <p:nvPr>
            <p:custDataLst>
              <p:tags r:id="rId6"/>
            </p:custDataLst>
          </p:nvPr>
        </p:nvSpPr>
        <p:spPr>
          <a:xfrm>
            <a:off x="1276335" y="3831803"/>
            <a:ext cx="1227770" cy="410738"/>
          </a:xfrm>
          <a:prstGeom prst="rect">
            <a:avLst/>
          </a:prstGeom>
          <a:noFill/>
        </p:spPr>
        <p:txBody>
          <a:bodyPr wrap="square" lIns="0" tIns="0" rIns="0" bIns="0" rtlCol="0" anchor="t" anchorCtr="0">
            <a:normAutofit fontScale="85000" lnSpcReduction="20000"/>
          </a:bodyPr>
          <a:lstStyle/>
          <a:p>
            <a:pPr>
              <a:spcBef>
                <a:spcPct val="0"/>
              </a:spcBef>
              <a:spcAft>
                <a:spcPct val="0"/>
              </a:spcAft>
            </a:pPr>
            <a:r>
              <a:rPr lang="en-US" sz="1799" b="1">
                <a:latin typeface="+mj-lt"/>
              </a:rPr>
              <a:t>STROJNA OPREMA</a:t>
            </a:r>
          </a:p>
        </p:txBody>
      </p:sp>
      <p:sp>
        <p:nvSpPr>
          <p:cNvPr id="9" name="矩形 8"/>
          <p:cNvSpPr/>
          <p:nvPr>
            <p:custDataLst>
              <p:tags r:id="rId7"/>
            </p:custDataLst>
          </p:nvPr>
        </p:nvSpPr>
        <p:spPr>
          <a:xfrm>
            <a:off x="671338" y="4293327"/>
            <a:ext cx="1832133" cy="183721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Strežniki, računalniki, omrežni usmerjevalniki in drugi elektronski pripomočki</a:t>
            </a:r>
          </a:p>
        </p:txBody>
      </p:sp>
      <p:sp>
        <p:nvSpPr>
          <p:cNvPr id="5" name="圆角矩形 4"/>
          <p:cNvSpPr/>
          <p:nvPr>
            <p:custDataLst>
              <p:tags r:id="rId8"/>
            </p:custDataLst>
          </p:nvPr>
        </p:nvSpPr>
        <p:spPr>
          <a:xfrm>
            <a:off x="2914844" y="3833707"/>
            <a:ext cx="409468" cy="409468"/>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11" name="矩形 10"/>
          <p:cNvSpPr/>
          <p:nvPr>
            <p:custDataLst>
              <p:tags r:id="rId9"/>
            </p:custDataLst>
          </p:nvPr>
        </p:nvSpPr>
        <p:spPr>
          <a:xfrm>
            <a:off x="3534759" y="3826407"/>
            <a:ext cx="1420125"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PROGRAMSKA OPREMA</a:t>
            </a:r>
          </a:p>
          <a:p>
            <a:pPr>
              <a:spcBef>
                <a:spcPct val="0"/>
              </a:spcBef>
              <a:spcAft>
                <a:spcPct val="0"/>
              </a:spcAft>
            </a:pPr>
            <a:endParaRPr lang="en-US" sz="1300" b="1">
              <a:latin typeface="+mj-lt"/>
            </a:endParaRPr>
          </a:p>
        </p:txBody>
      </p:sp>
      <p:sp>
        <p:nvSpPr>
          <p:cNvPr id="17" name="矩形 16"/>
          <p:cNvSpPr/>
          <p:nvPr>
            <p:custDataLst>
              <p:tags r:id="rId10"/>
            </p:custDataLst>
          </p:nvPr>
        </p:nvSpPr>
        <p:spPr>
          <a:xfrm>
            <a:off x="2913574" y="4292057"/>
            <a:ext cx="1809914"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Aplikacije in operacijski sistemi</a:t>
            </a:r>
          </a:p>
        </p:txBody>
      </p:sp>
      <p:sp>
        <p:nvSpPr>
          <p:cNvPr id="7" name="圆角矩形 6"/>
          <p:cNvSpPr/>
          <p:nvPr>
            <p:custDataLst>
              <p:tags r:id="rId11"/>
            </p:custDataLst>
          </p:nvPr>
        </p:nvSpPr>
        <p:spPr>
          <a:xfrm>
            <a:off x="5147557" y="3833707"/>
            <a:ext cx="409468" cy="409468"/>
          </a:xfrm>
          <a:prstGeom prst="roundRect">
            <a:avLst>
              <a:gd name="adj" fmla="val 7537"/>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0" name="矩形 19"/>
          <p:cNvSpPr/>
          <p:nvPr>
            <p:custDataLst>
              <p:tags r:id="rId12"/>
            </p:custDataLst>
          </p:nvPr>
        </p:nvSpPr>
        <p:spPr>
          <a:xfrm>
            <a:off x="5753824"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PODATKI</a:t>
            </a:r>
          </a:p>
        </p:txBody>
      </p:sp>
      <p:sp>
        <p:nvSpPr>
          <p:cNvPr id="21" name="矩形 20"/>
          <p:cNvSpPr/>
          <p:nvPr>
            <p:custDataLst>
              <p:tags r:id="rId13"/>
            </p:custDataLst>
          </p:nvPr>
        </p:nvSpPr>
        <p:spPr>
          <a:xfrm>
            <a:off x="5147557"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 Informacije, ki jih sistem zbira, obdeluje in shranjuje</a:t>
            </a:r>
          </a:p>
        </p:txBody>
      </p:sp>
      <p:sp>
        <p:nvSpPr>
          <p:cNvPr id="22" name="矩形 21"/>
          <p:cNvSpPr/>
          <p:nvPr>
            <p:custDataLst>
              <p:tags r:id="rId14"/>
            </p:custDataLst>
          </p:nvPr>
        </p:nvSpPr>
        <p:spPr>
          <a:xfrm>
            <a:off x="10240835"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POSTOPKI</a:t>
            </a:r>
          </a:p>
        </p:txBody>
      </p:sp>
      <p:sp>
        <p:nvSpPr>
          <p:cNvPr id="23" name="矩形 22"/>
          <p:cNvSpPr/>
          <p:nvPr>
            <p:custDataLst>
              <p:tags r:id="rId15"/>
            </p:custDataLst>
          </p:nvPr>
        </p:nvSpPr>
        <p:spPr>
          <a:xfrm>
            <a:off x="9634568"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Pravila in smernice, ki določajo delo z podatki.</a:t>
            </a:r>
          </a:p>
        </p:txBody>
      </p:sp>
      <p:sp>
        <p:nvSpPr>
          <p:cNvPr id="25" name="矩形 24"/>
          <p:cNvSpPr/>
          <p:nvPr>
            <p:custDataLst>
              <p:tags r:id="rId16"/>
            </p:custDataLst>
          </p:nvPr>
        </p:nvSpPr>
        <p:spPr>
          <a:xfrm>
            <a:off x="7997329"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dirty="0">
                <a:latin typeface="+mj-lt"/>
              </a:rPr>
              <a:t>LJUDJE</a:t>
            </a:r>
          </a:p>
        </p:txBody>
      </p:sp>
      <p:sp>
        <p:nvSpPr>
          <p:cNvPr id="26" name="矩形 25"/>
          <p:cNvSpPr/>
          <p:nvPr>
            <p:custDataLst>
              <p:tags r:id="rId17"/>
            </p:custDataLst>
          </p:nvPr>
        </p:nvSpPr>
        <p:spPr>
          <a:xfrm>
            <a:off x="7391062"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Uporabniki, ki interagirajo s sistemom. Končni uporabniki in IT strokovnjaki. </a:t>
            </a:r>
          </a:p>
          <a:p>
            <a:pPr>
              <a:lnSpc>
                <a:spcPct val="150000"/>
              </a:lnSpc>
              <a:spcBef>
                <a:spcPct val="0"/>
              </a:spcBef>
              <a:spcAft>
                <a:spcPct val="0"/>
              </a:spcAft>
            </a:pPr>
            <a:endParaRPr lang="en-US" sz="1400">
              <a:ln>
                <a:noFill/>
                <a:prstDash val="sysDot"/>
              </a:ln>
              <a:solidFill>
                <a:schemeClr val="tx1">
                  <a:lumMod val="85000"/>
                  <a:lumOff val="15000"/>
                </a:schemeClr>
              </a:solidFill>
            </a:endParaRPr>
          </a:p>
        </p:txBody>
      </p:sp>
      <p:sp>
        <p:nvSpPr>
          <p:cNvPr id="27" name="圆角矩形 26"/>
          <p:cNvSpPr/>
          <p:nvPr>
            <p:custDataLst>
              <p:tags r:id="rId18"/>
            </p:custDataLst>
          </p:nvPr>
        </p:nvSpPr>
        <p:spPr>
          <a:xfrm>
            <a:off x="7391063" y="3833707"/>
            <a:ext cx="409468" cy="409468"/>
          </a:xfrm>
          <a:prstGeom prst="roundRect">
            <a:avLst>
              <a:gd name="adj" fmla="val 9555"/>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9" name="圆角矩形 28"/>
          <p:cNvSpPr/>
          <p:nvPr>
            <p:custDataLst>
              <p:tags r:id="rId19"/>
            </p:custDataLst>
          </p:nvPr>
        </p:nvSpPr>
        <p:spPr>
          <a:xfrm>
            <a:off x="9634569" y="3833707"/>
            <a:ext cx="409468" cy="409468"/>
          </a:xfrm>
          <a:prstGeom prst="roundRect">
            <a:avLst>
              <a:gd name="adj" fmla="val 9152"/>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30" name="图片 15" descr="343439383331313b343532303033313bd3a6d3c3c9ccb3c7"/>
          <p:cNvSpPr/>
          <p:nvPr>
            <p:custDataLst>
              <p:tags r:id="rId20"/>
            </p:custDataLst>
          </p:nvPr>
        </p:nvSpPr>
        <p:spPr>
          <a:xfrm>
            <a:off x="774181" y="3929567"/>
            <a:ext cx="202389" cy="218383"/>
          </a:xfrm>
          <a:custGeom>
            <a:avLst/>
            <a:gdLst>
              <a:gd name="connsiteX0" fmla="*/ 164599 w 202442"/>
              <a:gd name="connsiteY0" fmla="*/ 218554 h 218440"/>
              <a:gd name="connsiteX1" fmla="*/ 38073 w 202442"/>
              <a:gd name="connsiteY1" fmla="*/ 218554 h 218440"/>
              <a:gd name="connsiteX2" fmla="*/ 115 w 202442"/>
              <a:gd name="connsiteY2" fmla="*/ 182147 h 218440"/>
              <a:gd name="connsiteX3" fmla="*/ 115 w 202442"/>
              <a:gd name="connsiteY3" fmla="*/ 36521 h 218440"/>
              <a:gd name="connsiteX4" fmla="*/ 38073 w 202442"/>
              <a:gd name="connsiteY4" fmla="*/ 114 h 218440"/>
              <a:gd name="connsiteX5" fmla="*/ 164599 w 202442"/>
              <a:gd name="connsiteY5" fmla="*/ 114 h 218440"/>
              <a:gd name="connsiteX6" fmla="*/ 202557 w 202442"/>
              <a:gd name="connsiteY6" fmla="*/ 36521 h 218440"/>
              <a:gd name="connsiteX7" fmla="*/ 202557 w 202442"/>
              <a:gd name="connsiteY7" fmla="*/ 182147 h 218440"/>
              <a:gd name="connsiteX8" fmla="*/ 164599 w 202442"/>
              <a:gd name="connsiteY8" fmla="*/ 218554 h 218440"/>
              <a:gd name="connsiteX9" fmla="*/ 101336 w 202442"/>
              <a:gd name="connsiteY9" fmla="*/ 100666 h 218440"/>
              <a:gd name="connsiteX10" fmla="*/ 151946 w 202442"/>
              <a:gd name="connsiteY10" fmla="*/ 50390 h 218440"/>
              <a:gd name="connsiteX11" fmla="*/ 139294 w 202442"/>
              <a:gd name="connsiteY11" fmla="*/ 37821 h 218440"/>
              <a:gd name="connsiteX12" fmla="*/ 126641 w 202442"/>
              <a:gd name="connsiteY12" fmla="*/ 50390 h 218440"/>
              <a:gd name="connsiteX13" fmla="*/ 101336 w 202442"/>
              <a:gd name="connsiteY13" fmla="*/ 75528 h 218440"/>
              <a:gd name="connsiteX14" fmla="*/ 76031 w 202442"/>
              <a:gd name="connsiteY14" fmla="*/ 50390 h 218440"/>
              <a:gd name="connsiteX15" fmla="*/ 63378 w 202442"/>
              <a:gd name="connsiteY15" fmla="*/ 37821 h 218440"/>
              <a:gd name="connsiteX16" fmla="*/ 50725 w 202442"/>
              <a:gd name="connsiteY16" fmla="*/ 50390 h 218440"/>
              <a:gd name="connsiteX17" fmla="*/ 101336 w 202442"/>
              <a:gd name="connsiteY17" fmla="*/ 100666 h 218440"/>
              <a:gd name="connsiteX18" fmla="*/ 126641 w 202442"/>
              <a:gd name="connsiteY18" fmla="*/ 176080 h 218440"/>
              <a:gd name="connsiteX19" fmla="*/ 139294 w 202442"/>
              <a:gd name="connsiteY19" fmla="*/ 163510 h 218440"/>
              <a:gd name="connsiteX20" fmla="*/ 126641 w 202442"/>
              <a:gd name="connsiteY20" fmla="*/ 150941 h 218440"/>
              <a:gd name="connsiteX21" fmla="*/ 76031 w 202442"/>
              <a:gd name="connsiteY21" fmla="*/ 150941 h 218440"/>
              <a:gd name="connsiteX22" fmla="*/ 63378 w 202442"/>
              <a:gd name="connsiteY22" fmla="*/ 163510 h 218440"/>
              <a:gd name="connsiteX23" fmla="*/ 76031 w 202442"/>
              <a:gd name="connsiteY23" fmla="*/ 176080 h 218440"/>
              <a:gd name="connsiteX24" fmla="*/ 126641 w 202442"/>
              <a:gd name="connsiteY24" fmla="*/ 176080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442" h="218440">
                <a:moveTo>
                  <a:pt x="164599" y="218554"/>
                </a:moveTo>
                <a:lnTo>
                  <a:pt x="38073" y="218554"/>
                </a:lnTo>
                <a:cubicBezTo>
                  <a:pt x="16563" y="218554"/>
                  <a:pt x="115" y="202778"/>
                  <a:pt x="115" y="182147"/>
                </a:cubicBezTo>
                <a:lnTo>
                  <a:pt x="115" y="36521"/>
                </a:lnTo>
                <a:cubicBezTo>
                  <a:pt x="115" y="15890"/>
                  <a:pt x="16563" y="114"/>
                  <a:pt x="38073" y="114"/>
                </a:cubicBezTo>
                <a:lnTo>
                  <a:pt x="164599" y="114"/>
                </a:lnTo>
                <a:cubicBezTo>
                  <a:pt x="186109" y="114"/>
                  <a:pt x="202557" y="15890"/>
                  <a:pt x="202557" y="36521"/>
                </a:cubicBezTo>
                <a:lnTo>
                  <a:pt x="202557" y="182147"/>
                </a:lnTo>
                <a:cubicBezTo>
                  <a:pt x="202557" y="202778"/>
                  <a:pt x="186109" y="218554"/>
                  <a:pt x="164599" y="218554"/>
                </a:cubicBezTo>
                <a:moveTo>
                  <a:pt x="101336" y="100666"/>
                </a:moveTo>
                <a:cubicBezTo>
                  <a:pt x="129171" y="100666"/>
                  <a:pt x="151946" y="78042"/>
                  <a:pt x="151946" y="50390"/>
                </a:cubicBezTo>
                <a:cubicBezTo>
                  <a:pt x="151946" y="42849"/>
                  <a:pt x="146885" y="37821"/>
                  <a:pt x="139294" y="37821"/>
                </a:cubicBezTo>
                <a:cubicBezTo>
                  <a:pt x="131702" y="37821"/>
                  <a:pt x="126641" y="42849"/>
                  <a:pt x="126641" y="50390"/>
                </a:cubicBezTo>
                <a:cubicBezTo>
                  <a:pt x="126641" y="64216"/>
                  <a:pt x="115254" y="75528"/>
                  <a:pt x="101336" y="75528"/>
                </a:cubicBezTo>
                <a:cubicBezTo>
                  <a:pt x="87418" y="75528"/>
                  <a:pt x="76031" y="64216"/>
                  <a:pt x="76031" y="50390"/>
                </a:cubicBezTo>
                <a:cubicBezTo>
                  <a:pt x="76031" y="42849"/>
                  <a:pt x="70970" y="37821"/>
                  <a:pt x="63378" y="37821"/>
                </a:cubicBezTo>
                <a:cubicBezTo>
                  <a:pt x="55786" y="37821"/>
                  <a:pt x="50725" y="42849"/>
                  <a:pt x="50725" y="50390"/>
                </a:cubicBezTo>
                <a:cubicBezTo>
                  <a:pt x="50725" y="78042"/>
                  <a:pt x="73500" y="100666"/>
                  <a:pt x="101336" y="100666"/>
                </a:cubicBezTo>
                <a:moveTo>
                  <a:pt x="126641" y="176080"/>
                </a:moveTo>
                <a:cubicBezTo>
                  <a:pt x="134233" y="176080"/>
                  <a:pt x="139294" y="171052"/>
                  <a:pt x="139294" y="163510"/>
                </a:cubicBezTo>
                <a:cubicBezTo>
                  <a:pt x="139294" y="155969"/>
                  <a:pt x="134233" y="150941"/>
                  <a:pt x="126641" y="150941"/>
                </a:cubicBezTo>
                <a:lnTo>
                  <a:pt x="76031" y="150941"/>
                </a:lnTo>
                <a:cubicBezTo>
                  <a:pt x="68439" y="150941"/>
                  <a:pt x="63378" y="155969"/>
                  <a:pt x="63378" y="163510"/>
                </a:cubicBezTo>
                <a:cubicBezTo>
                  <a:pt x="63378" y="171052"/>
                  <a:pt x="68439" y="176080"/>
                  <a:pt x="76031" y="176080"/>
                </a:cubicBezTo>
                <a:lnTo>
                  <a:pt x="126641" y="176080"/>
                </a:lnTo>
              </a:path>
            </a:pathLst>
          </a:custGeom>
          <a:solidFill>
            <a:srgbClr val="FFFFFF"/>
          </a:solidFill>
          <a:ln w="7488"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1" name="任意多边形: 形状 12"/>
          <p:cNvSpPr/>
          <p:nvPr>
            <p:custDataLst>
              <p:tags r:id="rId21"/>
            </p:custDataLst>
          </p:nvPr>
        </p:nvSpPr>
        <p:spPr>
          <a:xfrm>
            <a:off x="3010703" y="3929567"/>
            <a:ext cx="218441" cy="218031"/>
          </a:xfrm>
          <a:custGeom>
            <a:avLst/>
            <a:gdLst>
              <a:gd name="connsiteX0" fmla="*/ 126113 w 218498"/>
              <a:gd name="connsiteY0" fmla="*/ 123727 h 218088"/>
              <a:gd name="connsiteX1" fmla="*/ 190824 w 218498"/>
              <a:gd name="connsiteY1" fmla="*/ 123727 h 218088"/>
              <a:gd name="connsiteX2" fmla="*/ 206008 w 218498"/>
              <a:gd name="connsiteY2" fmla="*/ 138796 h 218088"/>
              <a:gd name="connsiteX3" fmla="*/ 206008 w 218498"/>
              <a:gd name="connsiteY3" fmla="*/ 203019 h 218088"/>
              <a:gd name="connsiteX4" fmla="*/ 190824 w 218498"/>
              <a:gd name="connsiteY4" fmla="*/ 218088 h 218088"/>
              <a:gd name="connsiteX5" fmla="*/ 126113 w 218498"/>
              <a:gd name="connsiteY5" fmla="*/ 218088 h 218088"/>
              <a:gd name="connsiteX6" fmla="*/ 110930 w 218498"/>
              <a:gd name="connsiteY6" fmla="*/ 203019 h 218088"/>
              <a:gd name="connsiteX7" fmla="*/ 110930 w 218498"/>
              <a:gd name="connsiteY7" fmla="*/ 138796 h 218088"/>
              <a:gd name="connsiteX8" fmla="*/ 126113 w 218498"/>
              <a:gd name="connsiteY8" fmla="*/ 123727 h 218088"/>
              <a:gd name="connsiteX9" fmla="*/ 15183 w 218498"/>
              <a:gd name="connsiteY9" fmla="*/ 123727 h 218088"/>
              <a:gd name="connsiteX10" fmla="*/ 79894 w 218498"/>
              <a:gd name="connsiteY10" fmla="*/ 123727 h 218088"/>
              <a:gd name="connsiteX11" fmla="*/ 95078 w 218498"/>
              <a:gd name="connsiteY11" fmla="*/ 138796 h 218088"/>
              <a:gd name="connsiteX12" fmla="*/ 95078 w 218498"/>
              <a:gd name="connsiteY12" fmla="*/ 203019 h 218088"/>
              <a:gd name="connsiteX13" fmla="*/ 79894 w 218498"/>
              <a:gd name="connsiteY13" fmla="*/ 218088 h 218088"/>
              <a:gd name="connsiteX14" fmla="*/ 15183 w 218498"/>
              <a:gd name="connsiteY14" fmla="*/ 218088 h 218088"/>
              <a:gd name="connsiteX15" fmla="*/ 0 w 218498"/>
              <a:gd name="connsiteY15" fmla="*/ 203019 h 218088"/>
              <a:gd name="connsiteX16" fmla="*/ 0 w 218498"/>
              <a:gd name="connsiteY16" fmla="*/ 138796 h 218088"/>
              <a:gd name="connsiteX17" fmla="*/ 15183 w 218498"/>
              <a:gd name="connsiteY17" fmla="*/ 123727 h 218088"/>
              <a:gd name="connsiteX18" fmla="*/ 160365 w 218498"/>
              <a:gd name="connsiteY18" fmla="*/ 36373 h 218088"/>
              <a:gd name="connsiteX19" fmla="*/ 138896 w 218498"/>
              <a:gd name="connsiteY19" fmla="*/ 57681 h 218088"/>
              <a:gd name="connsiteX20" fmla="*/ 160365 w 218498"/>
              <a:gd name="connsiteY20" fmla="*/ 78988 h 218088"/>
              <a:gd name="connsiteX21" fmla="*/ 181835 w 218498"/>
              <a:gd name="connsiteY21" fmla="*/ 57681 h 218088"/>
              <a:gd name="connsiteX22" fmla="*/ 15183 w 218498"/>
              <a:gd name="connsiteY22" fmla="*/ 13634 h 218088"/>
              <a:gd name="connsiteX23" fmla="*/ 79894 w 218498"/>
              <a:gd name="connsiteY23" fmla="*/ 13634 h 218088"/>
              <a:gd name="connsiteX24" fmla="*/ 95078 w 218498"/>
              <a:gd name="connsiteY24" fmla="*/ 28703 h 218088"/>
              <a:gd name="connsiteX25" fmla="*/ 95078 w 218498"/>
              <a:gd name="connsiteY25" fmla="*/ 92927 h 218088"/>
              <a:gd name="connsiteX26" fmla="*/ 79894 w 218498"/>
              <a:gd name="connsiteY26" fmla="*/ 107995 h 218088"/>
              <a:gd name="connsiteX27" fmla="*/ 15183 w 218498"/>
              <a:gd name="connsiteY27" fmla="*/ 107995 h 218088"/>
              <a:gd name="connsiteX28" fmla="*/ 0 w 218498"/>
              <a:gd name="connsiteY28" fmla="*/ 92927 h 218088"/>
              <a:gd name="connsiteX29" fmla="*/ 0 w 218498"/>
              <a:gd name="connsiteY29" fmla="*/ 28703 h 218088"/>
              <a:gd name="connsiteX30" fmla="*/ 15183 w 218498"/>
              <a:gd name="connsiteY30" fmla="*/ 13634 h 218088"/>
              <a:gd name="connsiteX31" fmla="*/ 160350 w 218498"/>
              <a:gd name="connsiteY31" fmla="*/ 0 h 218088"/>
              <a:gd name="connsiteX32" fmla="*/ 171084 w 218498"/>
              <a:gd name="connsiteY32" fmla="*/ 4412 h 218088"/>
              <a:gd name="connsiteX33" fmla="*/ 171099 w 218498"/>
              <a:gd name="connsiteY33" fmla="*/ 4412 h 218088"/>
              <a:gd name="connsiteX34" fmla="*/ 214054 w 218498"/>
              <a:gd name="connsiteY34" fmla="*/ 47027 h 218088"/>
              <a:gd name="connsiteX35" fmla="*/ 214054 w 218498"/>
              <a:gd name="connsiteY35" fmla="*/ 68334 h 218088"/>
              <a:gd name="connsiteX36" fmla="*/ 171099 w 218498"/>
              <a:gd name="connsiteY36" fmla="*/ 110964 h 218088"/>
              <a:gd name="connsiteX37" fmla="*/ 149630 w 218498"/>
              <a:gd name="connsiteY37" fmla="*/ 110964 h 218088"/>
              <a:gd name="connsiteX38" fmla="*/ 106691 w 218498"/>
              <a:gd name="connsiteY38" fmla="*/ 68334 h 218088"/>
              <a:gd name="connsiteX39" fmla="*/ 106691 w 218498"/>
              <a:gd name="connsiteY39" fmla="*/ 47027 h 218088"/>
              <a:gd name="connsiteX40" fmla="*/ 149615 w 218498"/>
              <a:gd name="connsiteY40" fmla="*/ 4412 h 218088"/>
              <a:gd name="connsiteX41" fmla="*/ 160350 w 218498"/>
              <a:gd name="connsiteY41" fmla="*/ 0 h 2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8498" h="218088">
                <a:moveTo>
                  <a:pt x="126113" y="123727"/>
                </a:moveTo>
                <a:lnTo>
                  <a:pt x="190824" y="123727"/>
                </a:lnTo>
                <a:cubicBezTo>
                  <a:pt x="199210" y="123727"/>
                  <a:pt x="206008" y="130473"/>
                  <a:pt x="206008" y="138796"/>
                </a:cubicBezTo>
                <a:lnTo>
                  <a:pt x="206008" y="203019"/>
                </a:lnTo>
                <a:cubicBezTo>
                  <a:pt x="206008" y="211342"/>
                  <a:pt x="199210" y="218088"/>
                  <a:pt x="190824" y="218088"/>
                </a:cubicBezTo>
                <a:lnTo>
                  <a:pt x="126113" y="218088"/>
                </a:lnTo>
                <a:cubicBezTo>
                  <a:pt x="117727" y="218088"/>
                  <a:pt x="110930" y="211342"/>
                  <a:pt x="110930" y="203019"/>
                </a:cubicBezTo>
                <a:lnTo>
                  <a:pt x="110930" y="138796"/>
                </a:lnTo>
                <a:cubicBezTo>
                  <a:pt x="110930" y="130473"/>
                  <a:pt x="117727" y="123727"/>
                  <a:pt x="126113" y="123727"/>
                </a:cubicBezTo>
                <a:close/>
                <a:moveTo>
                  <a:pt x="15183" y="123727"/>
                </a:moveTo>
                <a:lnTo>
                  <a:pt x="79894" y="123727"/>
                </a:lnTo>
                <a:cubicBezTo>
                  <a:pt x="88280" y="123727"/>
                  <a:pt x="95078" y="130473"/>
                  <a:pt x="95078" y="138796"/>
                </a:cubicBezTo>
                <a:lnTo>
                  <a:pt x="95078" y="203019"/>
                </a:lnTo>
                <a:cubicBezTo>
                  <a:pt x="95078" y="211342"/>
                  <a:pt x="88280" y="218088"/>
                  <a:pt x="79894" y="218088"/>
                </a:cubicBezTo>
                <a:lnTo>
                  <a:pt x="15183" y="218088"/>
                </a:lnTo>
                <a:cubicBezTo>
                  <a:pt x="6797" y="218088"/>
                  <a:pt x="0" y="211342"/>
                  <a:pt x="0" y="203019"/>
                </a:cubicBezTo>
                <a:lnTo>
                  <a:pt x="0" y="138796"/>
                </a:lnTo>
                <a:cubicBezTo>
                  <a:pt x="0" y="130473"/>
                  <a:pt x="6797" y="123727"/>
                  <a:pt x="15183" y="123727"/>
                </a:cubicBezTo>
                <a:close/>
                <a:moveTo>
                  <a:pt x="160365" y="36373"/>
                </a:moveTo>
                <a:lnTo>
                  <a:pt x="138896" y="57681"/>
                </a:lnTo>
                <a:lnTo>
                  <a:pt x="160365" y="78988"/>
                </a:lnTo>
                <a:lnTo>
                  <a:pt x="181835" y="57681"/>
                </a:lnTo>
                <a:close/>
                <a:moveTo>
                  <a:pt x="15183" y="13634"/>
                </a:moveTo>
                <a:lnTo>
                  <a:pt x="79894" y="13634"/>
                </a:lnTo>
                <a:cubicBezTo>
                  <a:pt x="88280" y="13634"/>
                  <a:pt x="95078" y="20381"/>
                  <a:pt x="95078" y="28703"/>
                </a:cubicBezTo>
                <a:lnTo>
                  <a:pt x="95078" y="92927"/>
                </a:lnTo>
                <a:cubicBezTo>
                  <a:pt x="95078" y="101248"/>
                  <a:pt x="88280" y="107995"/>
                  <a:pt x="79894" y="107995"/>
                </a:cubicBezTo>
                <a:lnTo>
                  <a:pt x="15183" y="107995"/>
                </a:lnTo>
                <a:cubicBezTo>
                  <a:pt x="6797" y="107995"/>
                  <a:pt x="0" y="101248"/>
                  <a:pt x="0" y="92927"/>
                </a:cubicBezTo>
                <a:lnTo>
                  <a:pt x="0" y="28703"/>
                </a:lnTo>
                <a:cubicBezTo>
                  <a:pt x="0" y="20381"/>
                  <a:pt x="6797" y="13634"/>
                  <a:pt x="15183" y="13634"/>
                </a:cubicBezTo>
                <a:close/>
                <a:moveTo>
                  <a:pt x="160350" y="0"/>
                </a:moveTo>
                <a:cubicBezTo>
                  <a:pt x="164235" y="0"/>
                  <a:pt x="168120" y="1471"/>
                  <a:pt x="171084" y="4412"/>
                </a:cubicBezTo>
                <a:lnTo>
                  <a:pt x="171099" y="4412"/>
                </a:lnTo>
                <a:lnTo>
                  <a:pt x="214054" y="47027"/>
                </a:lnTo>
                <a:cubicBezTo>
                  <a:pt x="219980" y="52912"/>
                  <a:pt x="219980" y="62450"/>
                  <a:pt x="214054" y="68334"/>
                </a:cubicBezTo>
                <a:lnTo>
                  <a:pt x="171099" y="110964"/>
                </a:lnTo>
                <a:cubicBezTo>
                  <a:pt x="165170" y="116847"/>
                  <a:pt x="155559" y="116847"/>
                  <a:pt x="149630" y="110964"/>
                </a:cubicBezTo>
                <a:lnTo>
                  <a:pt x="106691" y="68334"/>
                </a:lnTo>
                <a:cubicBezTo>
                  <a:pt x="100765" y="62450"/>
                  <a:pt x="100765" y="52912"/>
                  <a:pt x="106691" y="47027"/>
                </a:cubicBezTo>
                <a:lnTo>
                  <a:pt x="149615" y="4412"/>
                </a:lnTo>
                <a:cubicBezTo>
                  <a:pt x="152580" y="1471"/>
                  <a:pt x="156465" y="0"/>
                  <a:pt x="160350" y="0"/>
                </a:cubicBezTo>
                <a:close/>
              </a:path>
            </a:pathLst>
          </a:custGeom>
          <a:solidFill>
            <a:srgbClr val="FFFFFF"/>
          </a:solidFill>
          <a:ln w="74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2" name="图片 14" descr="343435383038363b343532323339393bd6b4d0d0d5aad2aa"/>
          <p:cNvSpPr/>
          <p:nvPr>
            <p:custDataLst>
              <p:tags r:id="rId22"/>
            </p:custDataLst>
          </p:nvPr>
        </p:nvSpPr>
        <p:spPr>
          <a:xfrm>
            <a:off x="5259922" y="3929567"/>
            <a:ext cx="185858" cy="218383"/>
          </a:xfrm>
          <a:custGeom>
            <a:avLst/>
            <a:gdLst>
              <a:gd name="connsiteX0" fmla="*/ 61383 w 185906"/>
              <a:gd name="connsiteY0" fmla="*/ 22846 h 218440"/>
              <a:gd name="connsiteX1" fmla="*/ 92569 w 185906"/>
              <a:gd name="connsiteY1" fmla="*/ -392 h 218440"/>
              <a:gd name="connsiteX2" fmla="*/ 123756 w 185906"/>
              <a:gd name="connsiteY2" fmla="*/ 22846 h 218440"/>
              <a:gd name="connsiteX3" fmla="*/ 166932 w 185906"/>
              <a:gd name="connsiteY3" fmla="*/ 22846 h 218440"/>
              <a:gd name="connsiteX4" fmla="*/ 185523 w 185906"/>
              <a:gd name="connsiteY4" fmla="*/ 41437 h 218440"/>
              <a:gd name="connsiteX5" fmla="*/ 185523 w 185906"/>
              <a:gd name="connsiteY5" fmla="*/ 199458 h 218440"/>
              <a:gd name="connsiteX6" fmla="*/ 166932 w 185906"/>
              <a:gd name="connsiteY6" fmla="*/ 218048 h 218440"/>
              <a:gd name="connsiteX7" fmla="*/ 18207 w 185906"/>
              <a:gd name="connsiteY7" fmla="*/ 218048 h 218440"/>
              <a:gd name="connsiteX8" fmla="*/ -384 w 185906"/>
              <a:gd name="connsiteY8" fmla="*/ 199458 h 218440"/>
              <a:gd name="connsiteX9" fmla="*/ -384 w 185906"/>
              <a:gd name="connsiteY9" fmla="*/ 41437 h 218440"/>
              <a:gd name="connsiteX10" fmla="*/ 18207 w 185906"/>
              <a:gd name="connsiteY10" fmla="*/ 22846 h 218440"/>
              <a:gd name="connsiteX11" fmla="*/ 61383 w 185906"/>
              <a:gd name="connsiteY11" fmla="*/ 22846 h 218440"/>
              <a:gd name="connsiteX12" fmla="*/ 92569 w 185906"/>
              <a:gd name="connsiteY12" fmla="*/ 36789 h 218440"/>
              <a:gd name="connsiteX13" fmla="*/ 101865 w 185906"/>
              <a:gd name="connsiteY13" fmla="*/ 27494 h 218440"/>
              <a:gd name="connsiteX14" fmla="*/ 92569 w 185906"/>
              <a:gd name="connsiteY14" fmla="*/ 18199 h 218440"/>
              <a:gd name="connsiteX15" fmla="*/ 83274 w 185906"/>
              <a:gd name="connsiteY15" fmla="*/ 27494 h 218440"/>
              <a:gd name="connsiteX16" fmla="*/ 92569 w 185906"/>
              <a:gd name="connsiteY16" fmla="*/ 36789 h 218440"/>
              <a:gd name="connsiteX17" fmla="*/ 46093 w 185906"/>
              <a:gd name="connsiteY17" fmla="*/ 69323 h 218440"/>
              <a:gd name="connsiteX18" fmla="*/ 36797 w 185906"/>
              <a:gd name="connsiteY18" fmla="*/ 78618 h 218440"/>
              <a:gd name="connsiteX19" fmla="*/ 46093 w 185906"/>
              <a:gd name="connsiteY19" fmla="*/ 87914 h 218440"/>
              <a:gd name="connsiteX20" fmla="*/ 139046 w 185906"/>
              <a:gd name="connsiteY20" fmla="*/ 87914 h 218440"/>
              <a:gd name="connsiteX21" fmla="*/ 148341 w 185906"/>
              <a:gd name="connsiteY21" fmla="*/ 78618 h 218440"/>
              <a:gd name="connsiteX22" fmla="*/ 139046 w 185906"/>
              <a:gd name="connsiteY22" fmla="*/ 69323 h 218440"/>
              <a:gd name="connsiteX23" fmla="*/ 46093 w 185906"/>
              <a:gd name="connsiteY23" fmla="*/ 69323 h 218440"/>
              <a:gd name="connsiteX24" fmla="*/ 46093 w 185906"/>
              <a:gd name="connsiteY24" fmla="*/ 111152 h 218440"/>
              <a:gd name="connsiteX25" fmla="*/ 36797 w 185906"/>
              <a:gd name="connsiteY25" fmla="*/ 120447 h 218440"/>
              <a:gd name="connsiteX26" fmla="*/ 46093 w 185906"/>
              <a:gd name="connsiteY26" fmla="*/ 129743 h 218440"/>
              <a:gd name="connsiteX27" fmla="*/ 139046 w 185906"/>
              <a:gd name="connsiteY27" fmla="*/ 129743 h 218440"/>
              <a:gd name="connsiteX28" fmla="*/ 148341 w 185906"/>
              <a:gd name="connsiteY28" fmla="*/ 120447 h 218440"/>
              <a:gd name="connsiteX29" fmla="*/ 139046 w 185906"/>
              <a:gd name="connsiteY29" fmla="*/ 111152 h 218440"/>
              <a:gd name="connsiteX30" fmla="*/ 46093 w 185906"/>
              <a:gd name="connsiteY30" fmla="*/ 111152 h 218440"/>
              <a:gd name="connsiteX31" fmla="*/ 46093 w 185906"/>
              <a:gd name="connsiteY31" fmla="*/ 152981 h 218440"/>
              <a:gd name="connsiteX32" fmla="*/ 36797 w 185906"/>
              <a:gd name="connsiteY32" fmla="*/ 162276 h 218440"/>
              <a:gd name="connsiteX33" fmla="*/ 46093 w 185906"/>
              <a:gd name="connsiteY33" fmla="*/ 171572 h 218440"/>
              <a:gd name="connsiteX34" fmla="*/ 92569 w 185906"/>
              <a:gd name="connsiteY34" fmla="*/ 171572 h 218440"/>
              <a:gd name="connsiteX35" fmla="*/ 101865 w 185906"/>
              <a:gd name="connsiteY35" fmla="*/ 162276 h 218440"/>
              <a:gd name="connsiteX36" fmla="*/ 92569 w 185906"/>
              <a:gd name="connsiteY36" fmla="*/ 152981 h 218440"/>
              <a:gd name="connsiteX37" fmla="*/ 46093 w 185906"/>
              <a:gd name="connsiteY37" fmla="*/ 152981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5906" h="218440">
                <a:moveTo>
                  <a:pt x="61383" y="22846"/>
                </a:moveTo>
                <a:cubicBezTo>
                  <a:pt x="65383" y="9408"/>
                  <a:pt x="77832" y="-392"/>
                  <a:pt x="92569" y="-392"/>
                </a:cubicBezTo>
                <a:cubicBezTo>
                  <a:pt x="107307" y="-392"/>
                  <a:pt x="119756" y="9408"/>
                  <a:pt x="123756" y="22846"/>
                </a:cubicBezTo>
                <a:lnTo>
                  <a:pt x="166932" y="22846"/>
                </a:lnTo>
                <a:cubicBezTo>
                  <a:pt x="177199" y="22846"/>
                  <a:pt x="185523" y="31170"/>
                  <a:pt x="185523" y="41437"/>
                </a:cubicBezTo>
                <a:lnTo>
                  <a:pt x="185523" y="199458"/>
                </a:lnTo>
                <a:cubicBezTo>
                  <a:pt x="185523" y="209725"/>
                  <a:pt x="177199" y="218048"/>
                  <a:pt x="166932" y="218048"/>
                </a:cubicBezTo>
                <a:lnTo>
                  <a:pt x="18207" y="218048"/>
                </a:lnTo>
                <a:cubicBezTo>
                  <a:pt x="7939" y="218048"/>
                  <a:pt x="-384" y="209725"/>
                  <a:pt x="-384" y="199458"/>
                </a:cubicBezTo>
                <a:lnTo>
                  <a:pt x="-384" y="41437"/>
                </a:lnTo>
                <a:cubicBezTo>
                  <a:pt x="-384" y="31170"/>
                  <a:pt x="7939" y="22846"/>
                  <a:pt x="18207" y="22846"/>
                </a:cubicBezTo>
                <a:lnTo>
                  <a:pt x="61383" y="22846"/>
                </a:lnTo>
                <a:moveTo>
                  <a:pt x="92569" y="36789"/>
                </a:moveTo>
                <a:cubicBezTo>
                  <a:pt x="97703" y="36789"/>
                  <a:pt x="101865" y="32628"/>
                  <a:pt x="101865" y="27494"/>
                </a:cubicBezTo>
                <a:cubicBezTo>
                  <a:pt x="101865" y="22360"/>
                  <a:pt x="97703" y="18199"/>
                  <a:pt x="92569" y="18199"/>
                </a:cubicBezTo>
                <a:cubicBezTo>
                  <a:pt x="87436" y="18199"/>
                  <a:pt x="83274" y="22360"/>
                  <a:pt x="83274" y="27494"/>
                </a:cubicBezTo>
                <a:cubicBezTo>
                  <a:pt x="83274" y="32628"/>
                  <a:pt x="87436" y="36789"/>
                  <a:pt x="92569" y="36789"/>
                </a:cubicBezTo>
                <a:moveTo>
                  <a:pt x="46093" y="69323"/>
                </a:moveTo>
                <a:cubicBezTo>
                  <a:pt x="40959" y="69323"/>
                  <a:pt x="36797" y="73485"/>
                  <a:pt x="36797" y="78618"/>
                </a:cubicBezTo>
                <a:cubicBezTo>
                  <a:pt x="36797" y="83752"/>
                  <a:pt x="40959" y="87914"/>
                  <a:pt x="46093" y="87914"/>
                </a:cubicBezTo>
                <a:lnTo>
                  <a:pt x="139046" y="87914"/>
                </a:lnTo>
                <a:cubicBezTo>
                  <a:pt x="144180" y="87914"/>
                  <a:pt x="148341" y="83752"/>
                  <a:pt x="148341" y="78618"/>
                </a:cubicBezTo>
                <a:cubicBezTo>
                  <a:pt x="148341" y="73485"/>
                  <a:pt x="144180" y="69323"/>
                  <a:pt x="139046" y="69323"/>
                </a:cubicBezTo>
                <a:lnTo>
                  <a:pt x="46093" y="69323"/>
                </a:lnTo>
                <a:moveTo>
                  <a:pt x="46093" y="111152"/>
                </a:moveTo>
                <a:cubicBezTo>
                  <a:pt x="40959" y="111152"/>
                  <a:pt x="36797" y="115314"/>
                  <a:pt x="36797" y="120447"/>
                </a:cubicBezTo>
                <a:cubicBezTo>
                  <a:pt x="36797" y="125581"/>
                  <a:pt x="40959" y="129743"/>
                  <a:pt x="46093" y="129743"/>
                </a:cubicBezTo>
                <a:lnTo>
                  <a:pt x="139046" y="129743"/>
                </a:lnTo>
                <a:cubicBezTo>
                  <a:pt x="144180" y="129743"/>
                  <a:pt x="148341" y="125581"/>
                  <a:pt x="148341" y="120447"/>
                </a:cubicBezTo>
                <a:cubicBezTo>
                  <a:pt x="148341" y="115314"/>
                  <a:pt x="144180" y="111152"/>
                  <a:pt x="139046" y="111152"/>
                </a:cubicBezTo>
                <a:lnTo>
                  <a:pt x="46093" y="111152"/>
                </a:lnTo>
                <a:moveTo>
                  <a:pt x="46093" y="152981"/>
                </a:moveTo>
                <a:cubicBezTo>
                  <a:pt x="40959" y="152981"/>
                  <a:pt x="36797" y="157143"/>
                  <a:pt x="36797" y="162276"/>
                </a:cubicBezTo>
                <a:cubicBezTo>
                  <a:pt x="36797" y="167410"/>
                  <a:pt x="40959" y="171572"/>
                  <a:pt x="46093" y="171572"/>
                </a:cubicBezTo>
                <a:lnTo>
                  <a:pt x="92569" y="171572"/>
                </a:lnTo>
                <a:cubicBezTo>
                  <a:pt x="97703" y="171572"/>
                  <a:pt x="101865" y="167410"/>
                  <a:pt x="101865" y="162276"/>
                </a:cubicBezTo>
                <a:cubicBezTo>
                  <a:pt x="101865" y="157143"/>
                  <a:pt x="97703" y="152981"/>
                  <a:pt x="92569" y="152981"/>
                </a:cubicBezTo>
                <a:lnTo>
                  <a:pt x="46093" y="152981"/>
                </a:lnTo>
              </a:path>
            </a:pathLst>
          </a:custGeom>
          <a:solidFill>
            <a:srgbClr val="FFFFFF"/>
          </a:solidFill>
          <a:ln w="27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3" name="图片 72" descr="343439383331313b343532303031393bd2b5bca8b9dcc0ed"/>
          <p:cNvSpPr/>
          <p:nvPr>
            <p:custDataLst>
              <p:tags r:id="rId23"/>
            </p:custDataLst>
          </p:nvPr>
        </p:nvSpPr>
        <p:spPr>
          <a:xfrm>
            <a:off x="7486923" y="3937185"/>
            <a:ext cx="218382" cy="202733"/>
          </a:xfrm>
          <a:prstGeom prst="smileyFace">
            <a:avLst/>
          </a:prstGeom>
          <a:solidFill>
            <a:srgbClr val="FFFFFF"/>
          </a:solidFill>
          <a:ln w="7495"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4" name="任意多边形: 形状 29"/>
          <p:cNvSpPr/>
          <p:nvPr>
            <p:custDataLst>
              <p:tags r:id="rId24"/>
            </p:custDataLst>
          </p:nvPr>
        </p:nvSpPr>
        <p:spPr>
          <a:xfrm>
            <a:off x="9730429" y="3929567"/>
            <a:ext cx="217748" cy="217503"/>
          </a:xfrm>
          <a:custGeom>
            <a:avLst/>
            <a:gdLst>
              <a:gd name="connsiteX0" fmla="*/ 100163 w 217805"/>
              <a:gd name="connsiteY0" fmla="*/ 148263 h 217560"/>
              <a:gd name="connsiteX1" fmla="*/ 44421 w 217805"/>
              <a:gd name="connsiteY1" fmla="*/ 161841 h 217560"/>
              <a:gd name="connsiteX2" fmla="*/ 40663 w 217805"/>
              <a:gd name="connsiteY2" fmla="*/ 166643 h 217560"/>
              <a:gd name="connsiteX3" fmla="*/ 40663 w 217805"/>
              <a:gd name="connsiteY3" fmla="*/ 172317 h 217560"/>
              <a:gd name="connsiteX4" fmla="*/ 44421 w 217805"/>
              <a:gd name="connsiteY4" fmla="*/ 175274 h 217560"/>
              <a:gd name="connsiteX5" fmla="*/ 100163 w 217805"/>
              <a:gd name="connsiteY5" fmla="*/ 161696 h 217560"/>
              <a:gd name="connsiteX6" fmla="*/ 103921 w 217805"/>
              <a:gd name="connsiteY6" fmla="*/ 156895 h 217560"/>
              <a:gd name="connsiteX7" fmla="*/ 103921 w 217805"/>
              <a:gd name="connsiteY7" fmla="*/ 151222 h 217560"/>
              <a:gd name="connsiteX8" fmla="*/ 100163 w 217805"/>
              <a:gd name="connsiteY8" fmla="*/ 148263 h 217560"/>
              <a:gd name="connsiteX9" fmla="*/ 100163 w 217805"/>
              <a:gd name="connsiteY9" fmla="*/ 121399 h 217560"/>
              <a:gd name="connsiteX10" fmla="*/ 44421 w 217805"/>
              <a:gd name="connsiteY10" fmla="*/ 134977 h 217560"/>
              <a:gd name="connsiteX11" fmla="*/ 40663 w 217805"/>
              <a:gd name="connsiteY11" fmla="*/ 139778 h 217560"/>
              <a:gd name="connsiteX12" fmla="*/ 40663 w 217805"/>
              <a:gd name="connsiteY12" fmla="*/ 145452 h 217560"/>
              <a:gd name="connsiteX13" fmla="*/ 44421 w 217805"/>
              <a:gd name="connsiteY13" fmla="*/ 148409 h 217560"/>
              <a:gd name="connsiteX14" fmla="*/ 100163 w 217805"/>
              <a:gd name="connsiteY14" fmla="*/ 134831 h 217560"/>
              <a:gd name="connsiteX15" fmla="*/ 103921 w 217805"/>
              <a:gd name="connsiteY15" fmla="*/ 130031 h 217560"/>
              <a:gd name="connsiteX16" fmla="*/ 103921 w 217805"/>
              <a:gd name="connsiteY16" fmla="*/ 124357 h 217560"/>
              <a:gd name="connsiteX17" fmla="*/ 100163 w 217805"/>
              <a:gd name="connsiteY17" fmla="*/ 121399 h 217560"/>
              <a:gd name="connsiteX18" fmla="*/ 100163 w 217805"/>
              <a:gd name="connsiteY18" fmla="*/ 94533 h 217560"/>
              <a:gd name="connsiteX19" fmla="*/ 44421 w 217805"/>
              <a:gd name="connsiteY19" fmla="*/ 108111 h 217560"/>
              <a:gd name="connsiteX20" fmla="*/ 40663 w 217805"/>
              <a:gd name="connsiteY20" fmla="*/ 112913 h 217560"/>
              <a:gd name="connsiteX21" fmla="*/ 40663 w 217805"/>
              <a:gd name="connsiteY21" fmla="*/ 118586 h 217560"/>
              <a:gd name="connsiteX22" fmla="*/ 44421 w 217805"/>
              <a:gd name="connsiteY22" fmla="*/ 121544 h 217560"/>
              <a:gd name="connsiteX23" fmla="*/ 100163 w 217805"/>
              <a:gd name="connsiteY23" fmla="*/ 107966 h 217560"/>
              <a:gd name="connsiteX24" fmla="*/ 103921 w 217805"/>
              <a:gd name="connsiteY24" fmla="*/ 103166 h 217560"/>
              <a:gd name="connsiteX25" fmla="*/ 103921 w 217805"/>
              <a:gd name="connsiteY25" fmla="*/ 97492 h 217560"/>
              <a:gd name="connsiteX26" fmla="*/ 100163 w 217805"/>
              <a:gd name="connsiteY26" fmla="*/ 94533 h 217560"/>
              <a:gd name="connsiteX27" fmla="*/ 118324 w 217805"/>
              <a:gd name="connsiteY27" fmla="*/ 39713 h 217560"/>
              <a:gd name="connsiteX28" fmla="*/ 125016 w 217805"/>
              <a:gd name="connsiteY28" fmla="*/ 40707 h 217560"/>
              <a:gd name="connsiteX29" fmla="*/ 154379 w 217805"/>
              <a:gd name="connsiteY29" fmla="*/ 63523 h 217560"/>
              <a:gd name="connsiteX30" fmla="*/ 157433 w 217805"/>
              <a:gd name="connsiteY30" fmla="*/ 69778 h 217560"/>
              <a:gd name="connsiteX31" fmla="*/ 157433 w 217805"/>
              <a:gd name="connsiteY31" fmla="*/ 213680 h 217560"/>
              <a:gd name="connsiteX32" fmla="*/ 153554 w 217805"/>
              <a:gd name="connsiteY32" fmla="*/ 217560 h 217560"/>
              <a:gd name="connsiteX33" fmla="*/ 19326 w 217805"/>
              <a:gd name="connsiteY33" fmla="*/ 217560 h 217560"/>
              <a:gd name="connsiteX34" fmla="*/ 19305 w 217805"/>
              <a:gd name="connsiteY34" fmla="*/ 217539 h 217560"/>
              <a:gd name="connsiteX35" fmla="*/ 7759 w 217805"/>
              <a:gd name="connsiteY35" fmla="*/ 217539 h 217560"/>
              <a:gd name="connsiteX36" fmla="*/ 0 w 217805"/>
              <a:gd name="connsiteY36" fmla="*/ 209781 h 217560"/>
              <a:gd name="connsiteX37" fmla="*/ 7759 w 217805"/>
              <a:gd name="connsiteY37" fmla="*/ 202022 h 217560"/>
              <a:gd name="connsiteX38" fmla="*/ 15453 w 217805"/>
              <a:gd name="connsiteY38" fmla="*/ 202022 h 217560"/>
              <a:gd name="connsiteX39" fmla="*/ 15519 w 217805"/>
              <a:gd name="connsiteY39" fmla="*/ 83284 h 217560"/>
              <a:gd name="connsiteX40" fmla="*/ 19132 w 217805"/>
              <a:gd name="connsiteY40" fmla="*/ 77998 h 217560"/>
              <a:gd name="connsiteX41" fmla="*/ 148751 w 217805"/>
              <a:gd name="connsiteY41" fmla="*/ 292 h 217560"/>
              <a:gd name="connsiteX42" fmla="*/ 155540 w 217805"/>
              <a:gd name="connsiteY42" fmla="*/ 1359 h 217560"/>
              <a:gd name="connsiteX43" fmla="*/ 185364 w 217805"/>
              <a:gd name="connsiteY43" fmla="*/ 23156 h 217560"/>
              <a:gd name="connsiteX44" fmla="*/ 188467 w 217805"/>
              <a:gd name="connsiteY44" fmla="*/ 29194 h 217560"/>
              <a:gd name="connsiteX45" fmla="*/ 188467 w 217805"/>
              <a:gd name="connsiteY45" fmla="*/ 198651 h 217560"/>
              <a:gd name="connsiteX46" fmla="*/ 192347 w 217805"/>
              <a:gd name="connsiteY46" fmla="*/ 202434 h 217560"/>
              <a:gd name="connsiteX47" fmla="*/ 206579 w 217805"/>
              <a:gd name="connsiteY47" fmla="*/ 202434 h 217560"/>
              <a:gd name="connsiteX48" fmla="*/ 208009 w 217805"/>
              <a:gd name="connsiteY48" fmla="*/ 202701 h 217560"/>
              <a:gd name="connsiteX49" fmla="*/ 210022 w 217805"/>
              <a:gd name="connsiteY49" fmla="*/ 202434 h 217560"/>
              <a:gd name="connsiteX50" fmla="*/ 217805 w 217805"/>
              <a:gd name="connsiteY50" fmla="*/ 209975 h 217560"/>
              <a:gd name="connsiteX51" fmla="*/ 210046 w 217805"/>
              <a:gd name="connsiteY51" fmla="*/ 217539 h 217560"/>
              <a:gd name="connsiteX52" fmla="*/ 207985 w 217805"/>
              <a:gd name="connsiteY52" fmla="*/ 217272 h 217560"/>
              <a:gd name="connsiteX53" fmla="*/ 206603 w 217805"/>
              <a:gd name="connsiteY53" fmla="*/ 217515 h 217560"/>
              <a:gd name="connsiteX54" fmla="*/ 176853 w 217805"/>
              <a:gd name="connsiteY54" fmla="*/ 217515 h 217560"/>
              <a:gd name="connsiteX55" fmla="*/ 172973 w 217805"/>
              <a:gd name="connsiteY55" fmla="*/ 213733 h 217560"/>
              <a:gd name="connsiteX56" fmla="*/ 172973 w 217805"/>
              <a:gd name="connsiteY56" fmla="*/ 36734 h 217560"/>
              <a:gd name="connsiteX57" fmla="*/ 169870 w 217805"/>
              <a:gd name="connsiteY57" fmla="*/ 30697 h 217560"/>
              <a:gd name="connsiteX58" fmla="*/ 152728 w 217805"/>
              <a:gd name="connsiteY58" fmla="*/ 18186 h 217560"/>
              <a:gd name="connsiteX59" fmla="*/ 145939 w 217805"/>
              <a:gd name="connsiteY59" fmla="*/ 17119 h 217560"/>
              <a:gd name="connsiteX60" fmla="*/ 73224 w 217805"/>
              <a:gd name="connsiteY60" fmla="*/ 35764 h 217560"/>
              <a:gd name="connsiteX61" fmla="*/ 69611 w 217805"/>
              <a:gd name="connsiteY61" fmla="*/ 39983 h 217560"/>
              <a:gd name="connsiteX62" fmla="*/ 69611 w 217805"/>
              <a:gd name="connsiteY62" fmla="*/ 47742 h 217560"/>
              <a:gd name="connsiteX63" fmla="*/ 61852 w 217805"/>
              <a:gd name="connsiteY63" fmla="*/ 55307 h 217560"/>
              <a:gd name="connsiteX64" fmla="*/ 54094 w 217805"/>
              <a:gd name="connsiteY64" fmla="*/ 47742 h 217560"/>
              <a:gd name="connsiteX65" fmla="*/ 54021 w 217805"/>
              <a:gd name="connsiteY65" fmla="*/ 47742 h 217560"/>
              <a:gd name="connsiteX66" fmla="*/ 54021 w 217805"/>
              <a:gd name="connsiteY66" fmla="*/ 29848 h 217560"/>
              <a:gd name="connsiteX67" fmla="*/ 57706 w 217805"/>
              <a:gd name="connsiteY67" fmla="*/ 24878 h 2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7805" h="217560">
                <a:moveTo>
                  <a:pt x="100163" y="148263"/>
                </a:moveTo>
                <a:lnTo>
                  <a:pt x="44421" y="161841"/>
                </a:lnTo>
                <a:cubicBezTo>
                  <a:pt x="42360" y="162351"/>
                  <a:pt x="40663" y="164509"/>
                  <a:pt x="40663" y="166643"/>
                </a:cubicBezTo>
                <a:lnTo>
                  <a:pt x="40663" y="172317"/>
                </a:lnTo>
                <a:cubicBezTo>
                  <a:pt x="40663" y="174450"/>
                  <a:pt x="42336" y="175783"/>
                  <a:pt x="44421" y="175274"/>
                </a:cubicBezTo>
                <a:lnTo>
                  <a:pt x="100163" y="161696"/>
                </a:lnTo>
                <a:cubicBezTo>
                  <a:pt x="102224" y="161187"/>
                  <a:pt x="103921" y="159030"/>
                  <a:pt x="103921" y="156895"/>
                </a:cubicBezTo>
                <a:lnTo>
                  <a:pt x="103921" y="151222"/>
                </a:lnTo>
                <a:cubicBezTo>
                  <a:pt x="103921" y="149088"/>
                  <a:pt x="102248" y="147754"/>
                  <a:pt x="100163" y="148263"/>
                </a:cubicBezTo>
                <a:close/>
                <a:moveTo>
                  <a:pt x="100163" y="121399"/>
                </a:moveTo>
                <a:lnTo>
                  <a:pt x="44421" y="134977"/>
                </a:lnTo>
                <a:cubicBezTo>
                  <a:pt x="42360" y="135486"/>
                  <a:pt x="40663" y="137644"/>
                  <a:pt x="40663" y="139778"/>
                </a:cubicBezTo>
                <a:lnTo>
                  <a:pt x="40663" y="145452"/>
                </a:lnTo>
                <a:cubicBezTo>
                  <a:pt x="40663" y="147585"/>
                  <a:pt x="42336" y="148918"/>
                  <a:pt x="44421" y="148409"/>
                </a:cubicBezTo>
                <a:lnTo>
                  <a:pt x="100163" y="134831"/>
                </a:lnTo>
                <a:cubicBezTo>
                  <a:pt x="102224" y="134322"/>
                  <a:pt x="103921" y="132164"/>
                  <a:pt x="103921" y="130031"/>
                </a:cubicBezTo>
                <a:lnTo>
                  <a:pt x="103921" y="124357"/>
                </a:lnTo>
                <a:cubicBezTo>
                  <a:pt x="103921" y="122223"/>
                  <a:pt x="102248" y="120889"/>
                  <a:pt x="100163" y="121399"/>
                </a:cubicBezTo>
                <a:close/>
                <a:moveTo>
                  <a:pt x="100163" y="94533"/>
                </a:moveTo>
                <a:lnTo>
                  <a:pt x="44421" y="108111"/>
                </a:lnTo>
                <a:cubicBezTo>
                  <a:pt x="42360" y="108621"/>
                  <a:pt x="40663" y="110779"/>
                  <a:pt x="40663" y="112913"/>
                </a:cubicBezTo>
                <a:lnTo>
                  <a:pt x="40663" y="118586"/>
                </a:lnTo>
                <a:cubicBezTo>
                  <a:pt x="40663" y="120720"/>
                  <a:pt x="42336" y="122053"/>
                  <a:pt x="44421" y="121544"/>
                </a:cubicBezTo>
                <a:lnTo>
                  <a:pt x="100163" y="107966"/>
                </a:lnTo>
                <a:cubicBezTo>
                  <a:pt x="102224" y="107457"/>
                  <a:pt x="103921" y="105300"/>
                  <a:pt x="103921" y="103166"/>
                </a:cubicBezTo>
                <a:lnTo>
                  <a:pt x="103921" y="97492"/>
                </a:lnTo>
                <a:cubicBezTo>
                  <a:pt x="103921" y="95358"/>
                  <a:pt x="102248" y="94025"/>
                  <a:pt x="100163" y="94533"/>
                </a:cubicBezTo>
                <a:close/>
                <a:moveTo>
                  <a:pt x="118324" y="39713"/>
                </a:moveTo>
                <a:cubicBezTo>
                  <a:pt x="120312" y="38961"/>
                  <a:pt x="123343" y="39398"/>
                  <a:pt x="125016" y="40707"/>
                </a:cubicBezTo>
                <a:lnTo>
                  <a:pt x="154379" y="63523"/>
                </a:lnTo>
                <a:cubicBezTo>
                  <a:pt x="156051" y="64832"/>
                  <a:pt x="157433" y="67645"/>
                  <a:pt x="157433" y="69778"/>
                </a:cubicBezTo>
                <a:lnTo>
                  <a:pt x="157433" y="213680"/>
                </a:lnTo>
                <a:cubicBezTo>
                  <a:pt x="157433" y="215814"/>
                  <a:pt x="155687" y="217560"/>
                  <a:pt x="153554" y="217560"/>
                </a:cubicBezTo>
                <a:lnTo>
                  <a:pt x="19326" y="217560"/>
                </a:lnTo>
                <a:lnTo>
                  <a:pt x="19305" y="217539"/>
                </a:lnTo>
                <a:lnTo>
                  <a:pt x="7759" y="217539"/>
                </a:lnTo>
                <a:cubicBezTo>
                  <a:pt x="3491" y="217539"/>
                  <a:pt x="0" y="214048"/>
                  <a:pt x="0" y="209781"/>
                </a:cubicBezTo>
                <a:cubicBezTo>
                  <a:pt x="0" y="205513"/>
                  <a:pt x="3491" y="202022"/>
                  <a:pt x="7759" y="202022"/>
                </a:cubicBezTo>
                <a:lnTo>
                  <a:pt x="15453" y="202022"/>
                </a:lnTo>
                <a:lnTo>
                  <a:pt x="15519" y="83284"/>
                </a:lnTo>
                <a:cubicBezTo>
                  <a:pt x="15519" y="81150"/>
                  <a:pt x="17144" y="78774"/>
                  <a:pt x="19132" y="77998"/>
                </a:cubicBezTo>
                <a:close/>
                <a:moveTo>
                  <a:pt x="148751" y="292"/>
                </a:moveTo>
                <a:cubicBezTo>
                  <a:pt x="150788" y="-363"/>
                  <a:pt x="153843" y="122"/>
                  <a:pt x="155540" y="1359"/>
                </a:cubicBezTo>
                <a:lnTo>
                  <a:pt x="185364" y="23156"/>
                </a:lnTo>
                <a:cubicBezTo>
                  <a:pt x="187060" y="24393"/>
                  <a:pt x="188467" y="27108"/>
                  <a:pt x="188467" y="29194"/>
                </a:cubicBezTo>
                <a:lnTo>
                  <a:pt x="188467" y="198651"/>
                </a:lnTo>
                <a:cubicBezTo>
                  <a:pt x="188467" y="200737"/>
                  <a:pt x="190213" y="202434"/>
                  <a:pt x="192347" y="202434"/>
                </a:cubicBezTo>
                <a:lnTo>
                  <a:pt x="206579" y="202434"/>
                </a:lnTo>
                <a:cubicBezTo>
                  <a:pt x="207088" y="202434"/>
                  <a:pt x="207573" y="202531"/>
                  <a:pt x="208009" y="202701"/>
                </a:cubicBezTo>
                <a:cubicBezTo>
                  <a:pt x="208664" y="202531"/>
                  <a:pt x="209319" y="202434"/>
                  <a:pt x="210022" y="202434"/>
                </a:cubicBezTo>
                <a:cubicBezTo>
                  <a:pt x="214313" y="202434"/>
                  <a:pt x="217781" y="205828"/>
                  <a:pt x="217805" y="209975"/>
                </a:cubicBezTo>
                <a:cubicBezTo>
                  <a:pt x="217805" y="214145"/>
                  <a:pt x="214338" y="217539"/>
                  <a:pt x="210046" y="217539"/>
                </a:cubicBezTo>
                <a:cubicBezTo>
                  <a:pt x="209343" y="217539"/>
                  <a:pt x="208640" y="217442"/>
                  <a:pt x="207985" y="217272"/>
                </a:cubicBezTo>
                <a:cubicBezTo>
                  <a:pt x="207549" y="217418"/>
                  <a:pt x="207088" y="217515"/>
                  <a:pt x="206603" y="217515"/>
                </a:cubicBezTo>
                <a:lnTo>
                  <a:pt x="176853" y="217515"/>
                </a:lnTo>
                <a:cubicBezTo>
                  <a:pt x="174719" y="217515"/>
                  <a:pt x="172973" y="215818"/>
                  <a:pt x="172973" y="213733"/>
                </a:cubicBezTo>
                <a:lnTo>
                  <a:pt x="172973" y="36734"/>
                </a:lnTo>
                <a:cubicBezTo>
                  <a:pt x="172973" y="34673"/>
                  <a:pt x="171567" y="31933"/>
                  <a:pt x="169870" y="30697"/>
                </a:cubicBezTo>
                <a:lnTo>
                  <a:pt x="152728" y="18186"/>
                </a:lnTo>
                <a:cubicBezTo>
                  <a:pt x="151007" y="16949"/>
                  <a:pt x="147975" y="16464"/>
                  <a:pt x="145939" y="17119"/>
                </a:cubicBezTo>
                <a:lnTo>
                  <a:pt x="73224" y="35764"/>
                </a:lnTo>
                <a:cubicBezTo>
                  <a:pt x="71430" y="36346"/>
                  <a:pt x="69951" y="38141"/>
                  <a:pt x="69611" y="39983"/>
                </a:cubicBezTo>
                <a:lnTo>
                  <a:pt x="69611" y="47742"/>
                </a:lnTo>
                <a:cubicBezTo>
                  <a:pt x="69611" y="51913"/>
                  <a:pt x="66144" y="55307"/>
                  <a:pt x="61852" y="55307"/>
                </a:cubicBezTo>
                <a:cubicBezTo>
                  <a:pt x="57561" y="55307"/>
                  <a:pt x="54094" y="51913"/>
                  <a:pt x="54094" y="47742"/>
                </a:cubicBezTo>
                <a:lnTo>
                  <a:pt x="54021" y="47742"/>
                </a:lnTo>
                <a:lnTo>
                  <a:pt x="54021" y="29848"/>
                </a:lnTo>
                <a:cubicBezTo>
                  <a:pt x="54021" y="27763"/>
                  <a:pt x="55670" y="25532"/>
                  <a:pt x="57706" y="24878"/>
                </a:cubicBezTo>
                <a:close/>
              </a:path>
            </a:pathLst>
          </a:custGeom>
          <a:solidFill>
            <a:srgbClr val="FFFFFF"/>
          </a:solidFill>
          <a:ln w="74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Tree>
    <p:custDataLst>
      <p:tags r:id="rId1"/>
    </p:custDataLst>
    <p:extLst>
      <p:ext uri="{BB962C8B-B14F-4D97-AF65-F5344CB8AC3E}">
        <p14:creationId xmlns:p14="http://schemas.microsoft.com/office/powerpoint/2010/main" val="18357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heckerboard(across)">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9" grpId="0"/>
      <p:bldP spid="9" grpId="1"/>
      <p:bldP spid="11" grpId="0"/>
      <p:bldP spid="11" grpId="1"/>
      <p:bldP spid="17" grpId="0"/>
      <p:bldP spid="17" grpId="1"/>
      <p:bldP spid="20" grpId="0"/>
      <p:bldP spid="20" grpId="1"/>
      <p:bldP spid="21" grpId="0"/>
      <p:bldP spid="21" grpId="1"/>
      <p:bldP spid="22" grpId="0"/>
      <p:bldP spid="22" grpId="1"/>
      <p:bldP spid="23" grpId="0"/>
      <p:bldP spid="23" grpId="1"/>
      <p:bldP spid="25" grpId="0"/>
      <p:bldP spid="25" grpId="1"/>
      <p:bldP spid="26" grpId="0"/>
      <p:bldP spid="26"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a:xfrm>
            <a:off x="2205980" y="276413"/>
            <a:ext cx="10797188" cy="720000"/>
          </a:xfrm>
        </p:spPr>
        <p:txBody>
          <a:bodyPr wrap="square">
            <a:normAutofit/>
          </a:bodyPr>
          <a:lstStyle/>
          <a:p>
            <a:r>
              <a:rPr lang="en-US" b="1" dirty="0">
                <a:ln w="13462">
                  <a:solidFill>
                    <a:schemeClr val="bg1"/>
                  </a:solidFill>
                  <a:prstDash val="solid"/>
                </a:ln>
              </a:rPr>
              <a:t>VRSTE INFORMACIJSKIH SISTEMOV</a:t>
            </a:r>
          </a:p>
        </p:txBody>
      </p:sp>
      <p:sp>
        <p:nvSpPr>
          <p:cNvPr id="13" name="任意多边形: 形状 12"/>
          <p:cNvSpPr/>
          <p:nvPr>
            <p:custDataLst>
              <p:tags r:id="rId3"/>
            </p:custDataLst>
          </p:nvPr>
        </p:nvSpPr>
        <p:spPr>
          <a:xfrm>
            <a:off x="7318547" y="2132855"/>
            <a:ext cx="3956955" cy="3890041"/>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solidFill>
            <a:schemeClr val="accent1"/>
          </a:solidFill>
          <a:ln w="9525" cap="flat">
            <a:noFill/>
            <a:prstDash val="solid"/>
            <a:miter/>
          </a:ln>
        </p:spPr>
        <p:txBody>
          <a:bodyPr rot="0" spcFirstLastPara="0" vertOverflow="overflow" horzOverflow="overflow" vert="horz" wrap="square" lIns="91416" tIns="45708" rIns="91416" bIns="45708" numCol="1" spcCol="0" rtlCol="0" fromWordArt="0" anchor="ctr" anchorCtr="0" forceAA="0" compatLnSpc="1">
            <a:noAutofit/>
          </a:bodyPr>
          <a:lstStyle/>
          <a:p>
            <a:endParaRPr lang="en-US" sz="1799"/>
          </a:p>
        </p:txBody>
      </p:sp>
      <p:pic>
        <p:nvPicPr>
          <p:cNvPr id="31" name="图片 30" descr="C:\Users\rac32\OneDrive\Desktop\k9.jpgk9"/>
          <p:cNvPicPr>
            <a:picLocks noChangeAspect="1"/>
          </p:cNvPicPr>
          <p:nvPr>
            <p:custDataLst>
              <p:tags r:id="rId4"/>
            </p:custDataLst>
          </p:nvPr>
        </p:nvPicPr>
        <p:blipFill>
          <a:blip r:embed="rId15" cstate="print">
            <a:extLst>
              <a:ext uri="{28A0092B-C50C-407E-A947-70E740481C1C}">
                <a14:useLocalDpi xmlns:a14="http://schemas.microsoft.com/office/drawing/2010/main"/>
              </a:ext>
            </a:extLst>
          </a:blip>
          <a:srcRect/>
          <a:stretch>
            <a:fillRect/>
          </a:stretch>
        </p:blipFill>
        <p:spPr>
          <a:xfrm>
            <a:off x="7724590" y="2415141"/>
            <a:ext cx="3768455" cy="3850935"/>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
        <p:nvSpPr>
          <p:cNvPr id="2" name="矩形 1"/>
          <p:cNvSpPr/>
          <p:nvPr>
            <p:custDataLst>
              <p:tags r:id="rId5"/>
            </p:custDataLst>
          </p:nvPr>
        </p:nvSpPr>
        <p:spPr>
          <a:xfrm>
            <a:off x="1612344" y="1592909"/>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Obdelava naročil, plačil in inventarja</a:t>
            </a:r>
          </a:p>
        </p:txBody>
      </p:sp>
      <p:sp>
        <p:nvSpPr>
          <p:cNvPr id="3" name="矩形 2"/>
          <p:cNvSpPr/>
          <p:nvPr>
            <p:custDataLst>
              <p:tags r:id="rId6"/>
            </p:custDataLst>
          </p:nvPr>
        </p:nvSpPr>
        <p:spPr>
          <a:xfrm>
            <a:off x="1612345" y="1196097"/>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TRANSAKCIJSKI SISTEMI</a:t>
            </a:r>
          </a:p>
        </p:txBody>
      </p:sp>
      <p:sp>
        <p:nvSpPr>
          <p:cNvPr id="4" name="矩形 3"/>
          <p:cNvSpPr/>
          <p:nvPr>
            <p:custDataLst>
              <p:tags r:id="rId7"/>
            </p:custDataLst>
          </p:nvPr>
        </p:nvSpPr>
        <p:spPr>
          <a:xfrm>
            <a:off x="1612344" y="4429074"/>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Upravljanje interakcij s strankami in izboljšanje odnosov ter zadovoljstvo strank</a:t>
            </a:r>
          </a:p>
        </p:txBody>
      </p:sp>
      <p:sp>
        <p:nvSpPr>
          <p:cNvPr id="5" name="矩形 4"/>
          <p:cNvSpPr/>
          <p:nvPr>
            <p:custDataLst>
              <p:tags r:id="rId8"/>
            </p:custDataLst>
          </p:nvPr>
        </p:nvSpPr>
        <p:spPr>
          <a:xfrm>
            <a:off x="1557908" y="4002070"/>
            <a:ext cx="5168775" cy="367649"/>
          </a:xfrm>
          <a:prstGeom prst="rect">
            <a:avLst/>
          </a:prstGeom>
          <a:noFill/>
        </p:spPr>
        <p:txBody>
          <a:bodyPr wrap="square" lIns="0" tIns="0" rIns="0" bIns="0" rtlCol="0" anchor="b">
            <a:normAutofit fontScale="77500" lnSpcReduction="20000"/>
          </a:bodyPr>
          <a:lstStyle/>
          <a:p>
            <a:pPr>
              <a:spcBef>
                <a:spcPct val="0"/>
              </a:spcBef>
              <a:spcAft>
                <a:spcPct val="0"/>
              </a:spcAft>
              <a:buClr>
                <a:schemeClr val="accent1"/>
              </a:buClr>
              <a:buSzPct val="70000"/>
            </a:pPr>
            <a:r>
              <a:rPr lang="en-US" sz="1999" b="1" dirty="0">
                <a:solidFill>
                  <a:schemeClr val="accent1"/>
                </a:solidFill>
                <a:latin typeface="+mj-lt"/>
              </a:rPr>
              <a:t>SISTEMI ZA UPRAVLJANJE ODNOSOV S STRANKAMI (CRM)</a:t>
            </a:r>
          </a:p>
        </p:txBody>
      </p:sp>
      <p:sp>
        <p:nvSpPr>
          <p:cNvPr id="7" name="矩形 6"/>
          <p:cNvSpPr/>
          <p:nvPr>
            <p:custDataLst>
              <p:tags r:id="rId9"/>
            </p:custDataLst>
          </p:nvPr>
        </p:nvSpPr>
        <p:spPr>
          <a:xfrm>
            <a:off x="1612344" y="2415141"/>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Analiza podatkov in pripomočke za odločanje</a:t>
            </a:r>
          </a:p>
        </p:txBody>
      </p:sp>
      <p:sp>
        <p:nvSpPr>
          <p:cNvPr id="8" name="矩形 7"/>
          <p:cNvSpPr/>
          <p:nvPr>
            <p:custDataLst>
              <p:tags r:id="rId10"/>
            </p:custDataLst>
          </p:nvPr>
        </p:nvSpPr>
        <p:spPr>
          <a:xfrm>
            <a:off x="1612345" y="2004362"/>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SISTEMI ZA PODPORO ODLOČANJU</a:t>
            </a:r>
          </a:p>
        </p:txBody>
      </p:sp>
      <p:sp>
        <p:nvSpPr>
          <p:cNvPr id="18" name="矩形 17"/>
          <p:cNvSpPr/>
          <p:nvPr>
            <p:custDataLst>
              <p:tags r:id="rId11"/>
            </p:custDataLst>
          </p:nvPr>
        </p:nvSpPr>
        <p:spPr>
          <a:xfrm>
            <a:off x="1612344" y="3284984"/>
            <a:ext cx="5168868" cy="558610"/>
          </a:xfrm>
          <a:prstGeom prst="rect">
            <a:avLst/>
          </a:prstGeom>
          <a:noFill/>
        </p:spPr>
        <p:txBody>
          <a:bodyPr wrap="square" lIns="0" tIns="0" rIns="0" bIns="0" rtlCol="0" anchor="t" anchorCtr="0">
            <a:normAutofit fontScale="92500" lnSpcReduction="10000"/>
          </a:bodyPr>
          <a:lstStyle/>
          <a:p>
            <a:pPr>
              <a:lnSpc>
                <a:spcPct val="150000"/>
              </a:lnSpc>
              <a:spcBef>
                <a:spcPct val="0"/>
              </a:spcBef>
              <a:spcAft>
                <a:spcPct val="0"/>
              </a:spcAft>
            </a:pPr>
            <a:r>
              <a:rPr lang="en-US" sz="1400" dirty="0" err="1">
                <a:sym typeface="+mn-ea"/>
              </a:rPr>
              <a:t>Integracija</a:t>
            </a:r>
            <a:r>
              <a:rPr lang="en-US" sz="1400" dirty="0">
                <a:sym typeface="+mn-ea"/>
              </a:rPr>
              <a:t> </a:t>
            </a:r>
            <a:r>
              <a:rPr lang="en-US" sz="1400" dirty="0" err="1">
                <a:sym typeface="+mn-ea"/>
              </a:rPr>
              <a:t>vseh</a:t>
            </a:r>
            <a:r>
              <a:rPr lang="en-US" sz="1400" dirty="0">
                <a:sym typeface="+mn-ea"/>
              </a:rPr>
              <a:t> </a:t>
            </a:r>
            <a:r>
              <a:rPr lang="en-US" sz="1400" dirty="0" err="1">
                <a:sym typeface="+mn-ea"/>
              </a:rPr>
              <a:t>funkcij</a:t>
            </a:r>
            <a:r>
              <a:rPr lang="en-US" sz="1400" dirty="0">
                <a:sym typeface="+mn-ea"/>
              </a:rPr>
              <a:t> </a:t>
            </a:r>
            <a:r>
              <a:rPr lang="en-US" sz="1400" dirty="0" err="1">
                <a:sym typeface="+mn-ea"/>
              </a:rPr>
              <a:t>podjetja</a:t>
            </a:r>
            <a:r>
              <a:rPr lang="en-US" sz="1400" dirty="0">
                <a:sym typeface="+mn-ea"/>
              </a:rPr>
              <a:t>, od </a:t>
            </a:r>
            <a:r>
              <a:rPr lang="en-US" sz="1400" dirty="0" err="1">
                <a:sym typeface="+mn-ea"/>
              </a:rPr>
              <a:t>financ</a:t>
            </a:r>
            <a:r>
              <a:rPr lang="en-US" sz="1400" dirty="0">
                <a:sym typeface="+mn-ea"/>
              </a:rPr>
              <a:t>, </a:t>
            </a:r>
            <a:r>
              <a:rPr lang="en-US" sz="1400" dirty="0" err="1">
                <a:sym typeface="+mn-ea"/>
              </a:rPr>
              <a:t>človeških</a:t>
            </a:r>
            <a:r>
              <a:rPr lang="en-US" sz="1400" dirty="0">
                <a:sym typeface="+mn-ea"/>
              </a:rPr>
              <a:t> </a:t>
            </a:r>
            <a:r>
              <a:rPr lang="en-US" sz="1400" dirty="0" err="1">
                <a:sym typeface="+mn-ea"/>
              </a:rPr>
              <a:t>virov</a:t>
            </a:r>
            <a:r>
              <a:rPr lang="en-US" sz="1400" dirty="0">
                <a:sym typeface="+mn-ea"/>
              </a:rPr>
              <a:t> do </a:t>
            </a:r>
            <a:r>
              <a:rPr lang="en-US" sz="1400" dirty="0" err="1">
                <a:sym typeface="+mn-ea"/>
              </a:rPr>
              <a:t>proizvodnje</a:t>
            </a:r>
            <a:r>
              <a:rPr lang="en-US" sz="1400" dirty="0">
                <a:sym typeface="+mn-ea"/>
              </a:rPr>
              <a:t>, v </a:t>
            </a:r>
            <a:r>
              <a:rPr lang="en-US" sz="1400" dirty="0" err="1">
                <a:sym typeface="+mn-ea"/>
              </a:rPr>
              <a:t>enoten</a:t>
            </a:r>
            <a:r>
              <a:rPr lang="en-US" sz="1400" dirty="0">
                <a:sym typeface="+mn-ea"/>
              </a:rPr>
              <a:t> </a:t>
            </a:r>
            <a:r>
              <a:rPr lang="en-US" sz="1400" dirty="0" err="1">
                <a:sym typeface="+mn-ea"/>
              </a:rPr>
              <a:t>sistem</a:t>
            </a:r>
            <a:endParaRPr lang="en-US" sz="1400" dirty="0"/>
          </a:p>
          <a:p>
            <a:pPr>
              <a:lnSpc>
                <a:spcPct val="150000"/>
              </a:lnSpc>
              <a:spcBef>
                <a:spcPct val="0"/>
              </a:spcBef>
              <a:spcAft>
                <a:spcPct val="0"/>
              </a:spcAft>
            </a:pPr>
            <a:endParaRPr lang="en-US" sz="1400" dirty="0">
              <a:ln>
                <a:noFill/>
                <a:prstDash val="sysDot"/>
              </a:ln>
              <a:solidFill>
                <a:schemeClr val="tx1">
                  <a:lumMod val="85000"/>
                  <a:lumOff val="15000"/>
                </a:schemeClr>
              </a:solidFill>
            </a:endParaRPr>
          </a:p>
          <a:p>
            <a:pPr>
              <a:lnSpc>
                <a:spcPct val="150000"/>
              </a:lnSpc>
              <a:spcBef>
                <a:spcPct val="0"/>
              </a:spcBef>
              <a:spcAft>
                <a:spcPct val="0"/>
              </a:spcAft>
            </a:pPr>
            <a:endParaRPr lang="en-US" sz="1400" dirty="0">
              <a:ln>
                <a:noFill/>
                <a:prstDash val="sysDot"/>
              </a:ln>
              <a:solidFill>
                <a:schemeClr val="tx1">
                  <a:lumMod val="85000"/>
                  <a:lumOff val="15000"/>
                </a:schemeClr>
              </a:solidFill>
            </a:endParaRPr>
          </a:p>
        </p:txBody>
      </p:sp>
      <p:sp>
        <p:nvSpPr>
          <p:cNvPr id="19" name="矩形 18"/>
          <p:cNvSpPr/>
          <p:nvPr>
            <p:custDataLst>
              <p:tags r:id="rId12"/>
            </p:custDataLst>
          </p:nvPr>
        </p:nvSpPr>
        <p:spPr>
          <a:xfrm>
            <a:off x="1612345" y="2908486"/>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UPRAVNI SISTEMI (ERP)</a:t>
            </a:r>
          </a:p>
        </p:txBody>
      </p:sp>
      <p:sp>
        <p:nvSpPr>
          <p:cNvPr id="11" name="Text Box 10"/>
          <p:cNvSpPr txBox="1"/>
          <p:nvPr/>
        </p:nvSpPr>
        <p:spPr>
          <a:xfrm>
            <a:off x="1491852" y="5143277"/>
            <a:ext cx="5486876" cy="521834"/>
          </a:xfrm>
          <a:prstGeom prst="rect">
            <a:avLst/>
          </a:prstGeom>
          <a:noFill/>
        </p:spPr>
        <p:txBody>
          <a:bodyPr wrap="square" rtlCol="0">
            <a:spAutoFit/>
          </a:bodyPr>
          <a:lstStyle/>
          <a:p>
            <a:pPr>
              <a:spcBef>
                <a:spcPct val="0"/>
              </a:spcBef>
              <a:spcAft>
                <a:spcPct val="0"/>
              </a:spcAft>
              <a:buClr>
                <a:schemeClr val="accent1"/>
              </a:buClr>
              <a:buSzPct val="70000"/>
            </a:pPr>
            <a:r>
              <a:rPr lang="en-US" sz="1400" b="1" dirty="0">
                <a:solidFill>
                  <a:schemeClr val="accent1"/>
                </a:solidFill>
                <a:latin typeface="+mj-lt"/>
              </a:rPr>
              <a:t>SISTEMI ZA UPRAVLJANJE OSKRBOVALNE VERIGE (SCM)</a:t>
            </a:r>
          </a:p>
          <a:p>
            <a:pPr>
              <a:spcBef>
                <a:spcPct val="0"/>
              </a:spcBef>
              <a:spcAft>
                <a:spcPct val="0"/>
              </a:spcAft>
              <a:buClr>
                <a:schemeClr val="accent1"/>
              </a:buClr>
              <a:buSzPct val="70000"/>
            </a:pPr>
            <a:endParaRPr lang="en-US" sz="1400" b="1" dirty="0">
              <a:solidFill>
                <a:schemeClr val="accent5">
                  <a:lumMod val="90000"/>
                </a:schemeClr>
              </a:solidFill>
            </a:endParaRPr>
          </a:p>
        </p:txBody>
      </p:sp>
      <p:sp>
        <p:nvSpPr>
          <p:cNvPr id="12" name="Text Box 11"/>
          <p:cNvSpPr txBox="1"/>
          <p:nvPr/>
        </p:nvSpPr>
        <p:spPr>
          <a:xfrm>
            <a:off x="1448048" y="5501999"/>
            <a:ext cx="5574483" cy="306625"/>
          </a:xfrm>
          <a:prstGeom prst="rect">
            <a:avLst/>
          </a:prstGeom>
          <a:noFill/>
        </p:spPr>
        <p:txBody>
          <a:bodyPr wrap="square" rtlCol="0">
            <a:spAutoFit/>
          </a:bodyPr>
          <a:lstStyle/>
          <a:p>
            <a:r>
              <a:rPr lang="en-US" sz="1400" dirty="0" err="1"/>
              <a:t>Optimiziranje</a:t>
            </a:r>
            <a:r>
              <a:rPr lang="en-US" sz="1400" dirty="0"/>
              <a:t> </a:t>
            </a:r>
            <a:r>
              <a:rPr lang="en-US" sz="1400" dirty="0" err="1"/>
              <a:t>procesa</a:t>
            </a:r>
            <a:r>
              <a:rPr lang="en-US" sz="1400" dirty="0"/>
              <a:t> </a:t>
            </a:r>
            <a:r>
              <a:rPr lang="en-US" sz="1400" dirty="0" err="1"/>
              <a:t>dobave</a:t>
            </a:r>
            <a:r>
              <a:rPr lang="en-US" sz="1400" dirty="0"/>
              <a:t> in </a:t>
            </a:r>
            <a:r>
              <a:rPr lang="en-US" sz="1400" dirty="0" err="1"/>
              <a:t>distribucije</a:t>
            </a:r>
            <a:endParaRPr lang="en-US" sz="1400" dirty="0"/>
          </a:p>
        </p:txBody>
      </p:sp>
    </p:spTree>
    <p:custDataLst>
      <p:tags r:id="rId1"/>
    </p:custDataLst>
    <p:extLst>
      <p:ext uri="{BB962C8B-B14F-4D97-AF65-F5344CB8AC3E}">
        <p14:creationId xmlns:p14="http://schemas.microsoft.com/office/powerpoint/2010/main" val="3640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circle(in)">
                                      <p:cBhvr>
                                        <p:cTn id="51" dur="20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heel(1)">
                                      <p:cBhvr>
                                        <p:cTn id="56"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647589" y="324490"/>
            <a:ext cx="10797188" cy="720000"/>
          </a:xfrm>
        </p:spPr>
        <p:txBody>
          <a:bodyPr wrap="square">
            <a:normAutofit/>
          </a:bodyPr>
          <a:lstStyle/>
          <a:p>
            <a:r>
              <a:rPr lang="en-US" b="1" dirty="0">
                <a:ln w="9525">
                  <a:solidFill>
                    <a:schemeClr val="bg1"/>
                  </a:solidFill>
                  <a:prstDash val="solid"/>
                </a:ln>
              </a:rPr>
              <a:t>PREDNOSTI INFORMACIJSKIH SISTEMOV </a:t>
            </a:r>
          </a:p>
        </p:txBody>
      </p:sp>
      <p:sp>
        <p:nvSpPr>
          <p:cNvPr id="3" name="矩形 2"/>
          <p:cNvSpPr/>
          <p:nvPr>
            <p:custDataLst>
              <p:tags r:id="rId3"/>
            </p:custDataLst>
          </p:nvPr>
        </p:nvSpPr>
        <p:spPr>
          <a:xfrm>
            <a:off x="9431738" y="155814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Konkurenca na trgu in inovacije</a:t>
            </a:r>
          </a:p>
        </p:txBody>
      </p:sp>
      <p:sp>
        <p:nvSpPr>
          <p:cNvPr id="4" name="矩形 3"/>
          <p:cNvSpPr/>
          <p:nvPr>
            <p:custDataLst>
              <p:tags r:id="rId4"/>
            </p:custDataLst>
          </p:nvPr>
        </p:nvSpPr>
        <p:spPr>
          <a:xfrm>
            <a:off x="9431738" y="2188533"/>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2500" lnSpcReduction="10000"/>
          </a:bodyPr>
          <a:lstStyle/>
          <a:p>
            <a:pPr>
              <a:lnSpc>
                <a:spcPct val="130000"/>
              </a:lnSpc>
            </a:pPr>
            <a:r>
              <a:rPr lang="en-US" sz="1400" kern="0" dirty="0">
                <a:solidFill>
                  <a:schemeClr val="tx1">
                    <a:lumMod val="85000"/>
                    <a:lumOff val="15000"/>
                  </a:schemeClr>
                </a:solidFill>
                <a:sym typeface="+mn-ea"/>
              </a:rPr>
              <a:t>Hitrejša reakcija na tržne spremembe in uvedba novih storitev</a:t>
            </a:r>
          </a:p>
        </p:txBody>
      </p:sp>
      <p:sp>
        <p:nvSpPr>
          <p:cNvPr id="6" name="矩形 5"/>
          <p:cNvSpPr/>
          <p:nvPr>
            <p:custDataLst>
              <p:tags r:id="rId5"/>
            </p:custDataLst>
          </p:nvPr>
        </p:nvSpPr>
        <p:spPr>
          <a:xfrm>
            <a:off x="9431738" y="304936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Primeri uspešnih implementacij IS</a:t>
            </a:r>
          </a:p>
        </p:txBody>
      </p:sp>
      <p:sp>
        <p:nvSpPr>
          <p:cNvPr id="7" name="矩形 6"/>
          <p:cNvSpPr/>
          <p:nvPr>
            <p:custDataLst>
              <p:tags r:id="rId6"/>
            </p:custDataLst>
          </p:nvPr>
        </p:nvSpPr>
        <p:spPr>
          <a:xfrm>
            <a:off x="9431738" y="3679760"/>
            <a:ext cx="2002268" cy="1042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lstStyle/>
          <a:p>
            <a:pPr>
              <a:lnSpc>
                <a:spcPct val="130000"/>
              </a:lnSpc>
            </a:pPr>
            <a:r>
              <a:rPr lang="en-US" sz="1400" kern="0" dirty="0">
                <a:solidFill>
                  <a:schemeClr val="tx1">
                    <a:lumMod val="85000"/>
                    <a:lumOff val="15000"/>
                  </a:schemeClr>
                </a:solidFill>
                <a:sym typeface="+mn-ea"/>
              </a:rPr>
              <a:t>AMAZON, GOOGLE </a:t>
            </a:r>
          </a:p>
          <a:p>
            <a:pPr>
              <a:lnSpc>
                <a:spcPct val="130000"/>
              </a:lnSpc>
            </a:pPr>
            <a:r>
              <a:rPr lang="en-US" sz="1400" kern="0" dirty="0">
                <a:solidFill>
                  <a:schemeClr val="tx1">
                    <a:lumMod val="85000"/>
                    <a:lumOff val="15000"/>
                  </a:schemeClr>
                </a:solidFill>
                <a:sym typeface="+mn-ea"/>
              </a:rPr>
              <a:t>(uvedba IS jim je omogočila prednost in vodstvo na trgu)</a:t>
            </a:r>
          </a:p>
        </p:txBody>
      </p:sp>
      <p:sp>
        <p:nvSpPr>
          <p:cNvPr id="12" name="矩形 11"/>
          <p:cNvSpPr/>
          <p:nvPr>
            <p:custDataLst>
              <p:tags r:id="rId7"/>
            </p:custDataLst>
          </p:nvPr>
        </p:nvSpPr>
        <p:spPr>
          <a:xfrm>
            <a:off x="1509333" y="146737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Autofit/>
          </a:bodyPr>
          <a:lstStyle/>
          <a:p>
            <a:r>
              <a:rPr lang="en-US" sz="1600" b="1" kern="0" dirty="0">
                <a:solidFill>
                  <a:schemeClr val="accent1"/>
                </a:solidFill>
                <a:latin typeface="+mj-lt"/>
                <a:sym typeface="Arial" panose="020B0604020202020204" pitchFamily="34" charset="0"/>
              </a:rPr>
              <a:t>Povečana učinkovitost</a:t>
            </a:r>
          </a:p>
        </p:txBody>
      </p:sp>
      <p:sp>
        <p:nvSpPr>
          <p:cNvPr id="15" name="矩形 14"/>
          <p:cNvSpPr/>
          <p:nvPr>
            <p:custDataLst>
              <p:tags r:id="rId8"/>
            </p:custDataLst>
          </p:nvPr>
        </p:nvSpPr>
        <p:spPr>
          <a:xfrm>
            <a:off x="1509333" y="1959370"/>
            <a:ext cx="2656783" cy="1065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7500" lnSpcReduction="10000"/>
          </a:bodyPr>
          <a:lstStyle/>
          <a:p>
            <a:pPr>
              <a:lnSpc>
                <a:spcPct val="130000"/>
              </a:lnSpc>
            </a:pPr>
            <a:r>
              <a:rPr lang="en-US" sz="1400" kern="0" dirty="0">
                <a:solidFill>
                  <a:schemeClr val="tx1">
                    <a:lumMod val="85000"/>
                    <a:lumOff val="15000"/>
                  </a:schemeClr>
                </a:solidFill>
                <a:sym typeface="+mn-ea"/>
              </a:rPr>
              <a:t>avtomatizacija rutinskih nalog omogoča zaposlenim, da se osredotočijo na bolj strateške naloge</a:t>
            </a:r>
          </a:p>
        </p:txBody>
      </p:sp>
      <p:sp>
        <p:nvSpPr>
          <p:cNvPr id="18" name="矩形 17"/>
          <p:cNvSpPr/>
          <p:nvPr>
            <p:custDataLst>
              <p:tags r:id="rId9"/>
            </p:custDataLst>
          </p:nvPr>
        </p:nvSpPr>
        <p:spPr>
          <a:xfrm>
            <a:off x="1549962" y="3314742"/>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lstStyle/>
          <a:p>
            <a:r>
              <a:rPr lang="en-US" sz="1600" b="1" kern="0" dirty="0">
                <a:solidFill>
                  <a:schemeClr val="accent1"/>
                </a:solidFill>
                <a:latin typeface="+mj-lt"/>
                <a:sym typeface="Arial" panose="020B0604020202020204" pitchFamily="34" charset="0"/>
              </a:rPr>
              <a:t>Izboljšana komunikacija in sodelovanje</a:t>
            </a:r>
          </a:p>
        </p:txBody>
      </p:sp>
      <p:sp>
        <p:nvSpPr>
          <p:cNvPr id="21" name="矩形 20"/>
          <p:cNvSpPr/>
          <p:nvPr>
            <p:custDataLst>
              <p:tags r:id="rId10"/>
            </p:custDataLst>
          </p:nvPr>
        </p:nvSpPr>
        <p:spPr>
          <a:xfrm>
            <a:off x="1549962" y="3903234"/>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Lažji dostop do podatkov</a:t>
            </a:r>
          </a:p>
          <a:p>
            <a:pPr>
              <a:lnSpc>
                <a:spcPct val="130000"/>
              </a:lnSpc>
            </a:pPr>
            <a:endParaRPr lang="en-US" sz="1400" kern="0" dirty="0">
              <a:solidFill>
                <a:schemeClr val="tx1">
                  <a:lumMod val="85000"/>
                  <a:lumOff val="15000"/>
                </a:schemeClr>
              </a:solidFill>
              <a:sym typeface="+mn-ea"/>
            </a:endParaRPr>
          </a:p>
        </p:txBody>
      </p:sp>
      <p:sp>
        <p:nvSpPr>
          <p:cNvPr id="24" name="矩形 23"/>
          <p:cNvSpPr/>
          <p:nvPr>
            <p:custDataLst>
              <p:tags r:id="rId11"/>
            </p:custDataLst>
          </p:nvPr>
        </p:nvSpPr>
        <p:spPr>
          <a:xfrm>
            <a:off x="1529647" y="471010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fontScale="90000"/>
          </a:bodyPr>
          <a:lstStyle/>
          <a:p>
            <a:r>
              <a:rPr lang="en-US" sz="1799" b="1" kern="0" dirty="0">
                <a:solidFill>
                  <a:schemeClr val="accent1"/>
                </a:solidFill>
                <a:latin typeface="+mj-lt"/>
                <a:sym typeface="Arial" panose="020B0604020202020204" pitchFamily="34" charset="0"/>
              </a:rPr>
              <a:t>Boljše odločanje na podlagi podatkov</a:t>
            </a:r>
          </a:p>
        </p:txBody>
      </p:sp>
      <p:sp>
        <p:nvSpPr>
          <p:cNvPr id="27" name="矩形 26"/>
          <p:cNvSpPr/>
          <p:nvPr>
            <p:custDataLst>
              <p:tags r:id="rId12"/>
            </p:custDataLst>
          </p:nvPr>
        </p:nvSpPr>
        <p:spPr>
          <a:xfrm>
            <a:off x="1519490" y="5336690"/>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Hitrejše in bolj informirane odločitve</a:t>
            </a:r>
          </a:p>
          <a:p>
            <a:pPr>
              <a:lnSpc>
                <a:spcPct val="130000"/>
              </a:lnSpc>
            </a:pPr>
            <a:endParaRPr lang="en-US" sz="1400" kern="0" dirty="0">
              <a:solidFill>
                <a:schemeClr val="tx1">
                  <a:lumMod val="85000"/>
                  <a:lumOff val="15000"/>
                </a:schemeClr>
              </a:solidFill>
              <a:sym typeface="+mn-ea"/>
            </a:endParaRPr>
          </a:p>
        </p:txBody>
      </p:sp>
      <p:sp>
        <p:nvSpPr>
          <p:cNvPr id="28" name="任意多边形: 形状 4"/>
          <p:cNvSpPr/>
          <p:nvPr>
            <p:custDataLst>
              <p:tags r:id="rId13"/>
            </p:custDataLst>
          </p:nvPr>
        </p:nvSpPr>
        <p:spPr>
          <a:xfrm>
            <a:off x="4050325" y="14045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a:lnSpc>
                <a:spcPct val="150000"/>
              </a:lnSpc>
            </a:pPr>
            <a:r>
              <a:rPr lang="en-US" sz="1799" dirty="0">
                <a:latin typeface="Arial" panose="020B0604020202020204" pitchFamily="34" charset="0"/>
                <a:sym typeface="Arial" panose="020B0604020202020204" pitchFamily="34" charset="0"/>
              </a:rPr>
              <a:t>01</a:t>
            </a:r>
          </a:p>
        </p:txBody>
      </p:sp>
      <p:sp>
        <p:nvSpPr>
          <p:cNvPr id="29" name="任意多边形: 形状 32"/>
          <p:cNvSpPr/>
          <p:nvPr>
            <p:custDataLst>
              <p:tags r:id="rId14"/>
            </p:custDataLst>
          </p:nvPr>
        </p:nvSpPr>
        <p:spPr>
          <a:xfrm>
            <a:off x="3452562" y="3649981"/>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02</a:t>
            </a:r>
          </a:p>
        </p:txBody>
      </p:sp>
      <p:sp>
        <p:nvSpPr>
          <p:cNvPr id="30" name="任意多边形: 形状 33"/>
          <p:cNvSpPr/>
          <p:nvPr>
            <p:custDataLst>
              <p:tags r:id="rId15"/>
            </p:custDataLst>
          </p:nvPr>
        </p:nvSpPr>
        <p:spPr>
          <a:xfrm>
            <a:off x="3936528" y="5120265"/>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03</a:t>
            </a:r>
          </a:p>
        </p:txBody>
      </p:sp>
      <p:sp>
        <p:nvSpPr>
          <p:cNvPr id="31" name="任意多边形: 形状 34"/>
          <p:cNvSpPr/>
          <p:nvPr>
            <p:custDataLst>
              <p:tags r:id="rId16"/>
            </p:custDataLst>
          </p:nvPr>
        </p:nvSpPr>
        <p:spPr>
          <a:xfrm>
            <a:off x="8673344" y="1849370"/>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04</a:t>
            </a:r>
          </a:p>
        </p:txBody>
      </p:sp>
      <p:sp>
        <p:nvSpPr>
          <p:cNvPr id="32" name="任意多边形: 形状 35"/>
          <p:cNvSpPr/>
          <p:nvPr>
            <p:custDataLst>
              <p:tags r:id="rId17"/>
            </p:custDataLst>
          </p:nvPr>
        </p:nvSpPr>
        <p:spPr>
          <a:xfrm>
            <a:off x="8673344" y="33364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05</a:t>
            </a:r>
          </a:p>
        </p:txBody>
      </p:sp>
      <p:sp>
        <p:nvSpPr>
          <p:cNvPr id="39" name="任意多边形: 形状 46"/>
          <p:cNvSpPr/>
          <p:nvPr>
            <p:custDataLst>
              <p:tags r:id="rId18"/>
            </p:custDataLst>
          </p:nvPr>
        </p:nvSpPr>
        <p:spPr>
          <a:xfrm rot="3610423" flipV="1">
            <a:off x="3195185" y="3845298"/>
            <a:ext cx="3442228" cy="1084797"/>
          </a:xfrm>
          <a:custGeom>
            <a:avLst/>
            <a:gdLst>
              <a:gd name="connsiteX0" fmla="*/ 0 w 3443125"/>
              <a:gd name="connsiteY0" fmla="*/ 1085080 h 1085080"/>
              <a:gd name="connsiteX1" fmla="*/ 3443125 w 3443125"/>
              <a:gd name="connsiteY1" fmla="*/ 1085080 h 1085080"/>
              <a:gd name="connsiteX2" fmla="*/ 3398397 w 3443125"/>
              <a:gd name="connsiteY2" fmla="*/ 1007063 h 1085080"/>
              <a:gd name="connsiteX3" fmla="*/ 2900550 w 3443125"/>
              <a:gd name="connsiteY3" fmla="*/ 149254 h 1085080"/>
              <a:gd name="connsiteX4" fmla="*/ 2868895 w 3443125"/>
              <a:gd name="connsiteY4" fmla="*/ 107351 h 1085080"/>
              <a:gd name="connsiteX5" fmla="*/ 2619757 w 3443125"/>
              <a:gd name="connsiteY5" fmla="*/ 4636 h 1085080"/>
              <a:gd name="connsiteX6" fmla="*/ 1114682 w 3443125"/>
              <a:gd name="connsiteY6" fmla="*/ 73 h 1085080"/>
              <a:gd name="connsiteX7" fmla="*/ 1090509 w 3443125"/>
              <a:gd name="connsiteY7" fmla="*/ 0 h 1085080"/>
              <a:gd name="connsiteX8" fmla="*/ 829740 w 3443125"/>
              <a:gd name="connsiteY8" fmla="*/ 0 h 1085080"/>
              <a:gd name="connsiteX9" fmla="*/ 742515 w 3443125"/>
              <a:gd name="connsiteY9" fmla="*/ 10815 h 1085080"/>
              <a:gd name="connsiteX10" fmla="*/ 528994 w 3443125"/>
              <a:gd name="connsiteY10" fmla="*/ 175219 h 1085080"/>
              <a:gd name="connsiteX11" fmla="*/ 80704 w 3443125"/>
              <a:gd name="connsiteY11" fmla="*/ 946272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3125" h="1085080">
                <a:moveTo>
                  <a:pt x="0" y="1085080"/>
                </a:moveTo>
                <a:lnTo>
                  <a:pt x="3443125" y="1085080"/>
                </a:lnTo>
                <a:lnTo>
                  <a:pt x="3398397" y="1007063"/>
                </a:lnTo>
                <a:lnTo>
                  <a:pt x="2900550" y="149254"/>
                </a:lnTo>
                <a:lnTo>
                  <a:pt x="2868895" y="107351"/>
                </a:lnTo>
                <a:cubicBezTo>
                  <a:pt x="2804158" y="41622"/>
                  <a:pt x="2716893" y="4931"/>
                  <a:pt x="2619757" y="4636"/>
                </a:cubicBezTo>
                <a:cubicBezTo>
                  <a:pt x="2619757" y="4636"/>
                  <a:pt x="1616373" y="1594"/>
                  <a:pt x="1114682" y="73"/>
                </a:cubicBezTo>
                <a:lnTo>
                  <a:pt x="1090509" y="0"/>
                </a:lnTo>
                <a:lnTo>
                  <a:pt x="829740" y="0"/>
                </a:lnTo>
                <a:lnTo>
                  <a:pt x="742515" y="10815"/>
                </a:lnTo>
                <a:cubicBezTo>
                  <a:pt x="653224" y="34015"/>
                  <a:pt x="577817" y="91243"/>
                  <a:pt x="528994" y="175219"/>
                </a:cubicBezTo>
                <a:cubicBezTo>
                  <a:pt x="528994" y="175219"/>
                  <a:pt x="304848" y="560745"/>
                  <a:pt x="80704" y="946272"/>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dirty="0">
              <a:latin typeface="Arial" panose="020B0604020202020204" pitchFamily="34" charset="0"/>
              <a:sym typeface="Arial" panose="020B0604020202020204" pitchFamily="34" charset="0"/>
            </a:endParaRPr>
          </a:p>
        </p:txBody>
      </p:sp>
      <p:sp>
        <p:nvSpPr>
          <p:cNvPr id="40" name="任意多边形: 形状 47"/>
          <p:cNvSpPr/>
          <p:nvPr>
            <p:custDataLst>
              <p:tags r:id="rId19"/>
            </p:custDataLst>
          </p:nvPr>
        </p:nvSpPr>
        <p:spPr>
          <a:xfrm rot="10423" flipV="1">
            <a:off x="4368286" y="4527555"/>
            <a:ext cx="3441813" cy="1084797"/>
          </a:xfrm>
          <a:custGeom>
            <a:avLst/>
            <a:gdLst>
              <a:gd name="connsiteX0" fmla="*/ 0 w 3442710"/>
              <a:gd name="connsiteY0" fmla="*/ 1085080 h 1085080"/>
              <a:gd name="connsiteX1" fmla="*/ 3442710 w 3442710"/>
              <a:gd name="connsiteY1" fmla="*/ 1085080 h 1085080"/>
              <a:gd name="connsiteX2" fmla="*/ 2893659 w 3442710"/>
              <a:gd name="connsiteY2" fmla="*/ 139044 h 1085080"/>
              <a:gd name="connsiteX3" fmla="*/ 2869252 w 3442710"/>
              <a:gd name="connsiteY3" fmla="*/ 106736 h 1085080"/>
              <a:gd name="connsiteX4" fmla="*/ 2620114 w 3442710"/>
              <a:gd name="connsiteY4" fmla="*/ 4021 h 1085080"/>
              <a:gd name="connsiteX5" fmla="*/ 1400724 w 3442710"/>
              <a:gd name="connsiteY5" fmla="*/ 324 h 1085080"/>
              <a:gd name="connsiteX6" fmla="*/ 1293775 w 3442710"/>
              <a:gd name="connsiteY6" fmla="*/ 0 h 1085080"/>
              <a:gd name="connsiteX7" fmla="*/ 825136 w 3442710"/>
              <a:gd name="connsiteY7" fmla="*/ 0 h 1085080"/>
              <a:gd name="connsiteX8" fmla="*/ 742873 w 3442710"/>
              <a:gd name="connsiteY8" fmla="*/ 10201 h 1085080"/>
              <a:gd name="connsiteX9" fmla="*/ 529350 w 3442710"/>
              <a:gd name="connsiteY9" fmla="*/ 174604 h 1085080"/>
              <a:gd name="connsiteX10" fmla="*/ 81060 w 3442710"/>
              <a:gd name="connsiteY10" fmla="*/ 945657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710" h="1085080">
                <a:moveTo>
                  <a:pt x="0" y="1085080"/>
                </a:moveTo>
                <a:lnTo>
                  <a:pt x="3442710" y="1085080"/>
                </a:lnTo>
                <a:lnTo>
                  <a:pt x="2893659" y="139044"/>
                </a:lnTo>
                <a:lnTo>
                  <a:pt x="2869252" y="106736"/>
                </a:lnTo>
                <a:cubicBezTo>
                  <a:pt x="2804515" y="41007"/>
                  <a:pt x="2717249" y="4316"/>
                  <a:pt x="2620114" y="4021"/>
                </a:cubicBezTo>
                <a:cubicBezTo>
                  <a:pt x="2620114" y="4021"/>
                  <a:pt x="1923320" y="1909"/>
                  <a:pt x="1400724" y="324"/>
                </a:cubicBezTo>
                <a:lnTo>
                  <a:pt x="1293775" y="0"/>
                </a:lnTo>
                <a:lnTo>
                  <a:pt x="825136" y="0"/>
                </a:lnTo>
                <a:lnTo>
                  <a:pt x="742873" y="10201"/>
                </a:lnTo>
                <a:cubicBezTo>
                  <a:pt x="653581" y="33401"/>
                  <a:pt x="578174" y="90629"/>
                  <a:pt x="529350" y="174604"/>
                </a:cubicBezTo>
                <a:cubicBezTo>
                  <a:pt x="529350" y="174604"/>
                  <a:pt x="305205" y="560130"/>
                  <a:pt x="81060" y="945657"/>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1" name="任意多边形: 形状 48"/>
          <p:cNvSpPr/>
          <p:nvPr>
            <p:custDataLst>
              <p:tags r:id="rId20"/>
            </p:custDataLst>
          </p:nvPr>
        </p:nvSpPr>
        <p:spPr>
          <a:xfrm rot="18010423" flipV="1">
            <a:off x="5544704" y="3852100"/>
            <a:ext cx="3443550" cy="1084797"/>
          </a:xfrm>
          <a:custGeom>
            <a:avLst/>
            <a:gdLst>
              <a:gd name="connsiteX0" fmla="*/ 3444447 w 3444447"/>
              <a:gd name="connsiteY0" fmla="*/ 1085080 h 1085080"/>
              <a:gd name="connsiteX1" fmla="*/ 3369528 w 3444447"/>
              <a:gd name="connsiteY1" fmla="*/ 954403 h 1085080"/>
              <a:gd name="connsiteX2" fmla="*/ 3286785 w 3444447"/>
              <a:gd name="connsiteY2" fmla="*/ 810079 h 1085080"/>
              <a:gd name="connsiteX3" fmla="*/ 3270720 w 3444447"/>
              <a:gd name="connsiteY3" fmla="*/ 782058 h 1085080"/>
              <a:gd name="connsiteX4" fmla="*/ 2907612 w 3444447"/>
              <a:gd name="connsiteY4" fmla="*/ 156408 h 1085080"/>
              <a:gd name="connsiteX5" fmla="*/ 2869162 w 3444447"/>
              <a:gd name="connsiteY5" fmla="*/ 105510 h 1085080"/>
              <a:gd name="connsiteX6" fmla="*/ 2620024 w 3444447"/>
              <a:gd name="connsiteY6" fmla="*/ 2797 h 1085080"/>
              <a:gd name="connsiteX7" fmla="*/ 1728128 w 3444447"/>
              <a:gd name="connsiteY7" fmla="*/ 93 h 1085080"/>
              <a:gd name="connsiteX8" fmla="*/ 1697420 w 3444447"/>
              <a:gd name="connsiteY8" fmla="*/ 0 h 1085080"/>
              <a:gd name="connsiteX9" fmla="*/ 815176 w 3444447"/>
              <a:gd name="connsiteY9" fmla="*/ 0 h 1085080"/>
              <a:gd name="connsiteX10" fmla="*/ 742783 w 3444447"/>
              <a:gd name="connsiteY10" fmla="*/ 8977 h 1085080"/>
              <a:gd name="connsiteX11" fmla="*/ 529260 w 3444447"/>
              <a:gd name="connsiteY11" fmla="*/ 173380 h 1085080"/>
              <a:gd name="connsiteX12" fmla="*/ 490735 w 3444447"/>
              <a:gd name="connsiteY12" fmla="*/ 239642 h 1085080"/>
              <a:gd name="connsiteX13" fmla="*/ 452086 w 3444447"/>
              <a:gd name="connsiteY13" fmla="*/ 306118 h 1085080"/>
              <a:gd name="connsiteX14" fmla="*/ 0 w 3444447"/>
              <a:gd name="connsiteY14" fmla="*/ 1085080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447" h="1085080">
                <a:moveTo>
                  <a:pt x="3444447" y="1085080"/>
                </a:moveTo>
                <a:lnTo>
                  <a:pt x="3369528" y="954403"/>
                </a:lnTo>
                <a:cubicBezTo>
                  <a:pt x="3341803" y="906043"/>
                  <a:pt x="3314077" y="857683"/>
                  <a:pt x="3286785" y="810079"/>
                </a:cubicBezTo>
                <a:lnTo>
                  <a:pt x="3270720" y="782058"/>
                </a:lnTo>
                <a:lnTo>
                  <a:pt x="2907612" y="156408"/>
                </a:lnTo>
                <a:lnTo>
                  <a:pt x="2869162" y="105510"/>
                </a:lnTo>
                <a:cubicBezTo>
                  <a:pt x="2804425" y="39782"/>
                  <a:pt x="2717160" y="3091"/>
                  <a:pt x="2620024" y="2797"/>
                </a:cubicBezTo>
                <a:cubicBezTo>
                  <a:pt x="2620024" y="2797"/>
                  <a:pt x="2174076" y="1445"/>
                  <a:pt x="1728128" y="93"/>
                </a:cubicBezTo>
                <a:lnTo>
                  <a:pt x="1697420" y="0"/>
                </a:lnTo>
                <a:lnTo>
                  <a:pt x="815176" y="0"/>
                </a:lnTo>
                <a:lnTo>
                  <a:pt x="742783" y="8977"/>
                </a:lnTo>
                <a:cubicBezTo>
                  <a:pt x="653491" y="32177"/>
                  <a:pt x="578083" y="89405"/>
                  <a:pt x="529260" y="173380"/>
                </a:cubicBezTo>
                <a:cubicBezTo>
                  <a:pt x="529260" y="173380"/>
                  <a:pt x="515251" y="197475"/>
                  <a:pt x="490735" y="239642"/>
                </a:cubicBezTo>
                <a:lnTo>
                  <a:pt x="452086" y="306118"/>
                </a:lnTo>
                <a:lnTo>
                  <a:pt x="0" y="1085080"/>
                </a:lnTo>
                <a:close/>
              </a:path>
            </a:pathLst>
          </a:custGeom>
          <a:solidFill>
            <a:schemeClr val="accent1">
              <a:lumMod val="70000"/>
              <a:lumOff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2" name="任意多边形: 形状 49"/>
          <p:cNvSpPr/>
          <p:nvPr>
            <p:custDataLst>
              <p:tags r:id="rId21"/>
            </p:custDataLst>
          </p:nvPr>
        </p:nvSpPr>
        <p:spPr>
          <a:xfrm rot="14410423" flipV="1">
            <a:off x="5556196" y="2496197"/>
            <a:ext cx="3437139" cy="1081162"/>
          </a:xfrm>
          <a:custGeom>
            <a:avLst/>
            <a:gdLst>
              <a:gd name="connsiteX0" fmla="*/ 3438034 w 3438034"/>
              <a:gd name="connsiteY0" fmla="*/ 1081444 h 1081444"/>
              <a:gd name="connsiteX1" fmla="*/ 3366698 w 3438034"/>
              <a:gd name="connsiteY1" fmla="*/ 957016 h 1081444"/>
              <a:gd name="connsiteX2" fmla="*/ 2945022 w 3438034"/>
              <a:gd name="connsiteY2" fmla="*/ 221512 h 1081444"/>
              <a:gd name="connsiteX3" fmla="*/ 2934533 w 3438034"/>
              <a:gd name="connsiteY3" fmla="*/ 203217 h 1081444"/>
              <a:gd name="connsiteX4" fmla="*/ 2922484 w 3438034"/>
              <a:gd name="connsiteY4" fmla="*/ 182455 h 1081444"/>
              <a:gd name="connsiteX5" fmla="*/ 2866332 w 3438034"/>
              <a:gd name="connsiteY5" fmla="*/ 108124 h 1081444"/>
              <a:gd name="connsiteX6" fmla="*/ 2617193 w 3438034"/>
              <a:gd name="connsiteY6" fmla="*/ 5410 h 1081444"/>
              <a:gd name="connsiteX7" fmla="*/ 833400 w 3438034"/>
              <a:gd name="connsiteY7" fmla="*/ 2 h 1081444"/>
              <a:gd name="connsiteX8" fmla="*/ 526430 w 3438034"/>
              <a:gd name="connsiteY8" fmla="*/ 175992 h 1081444"/>
              <a:gd name="connsiteX9" fmla="*/ 78140 w 3438034"/>
              <a:gd name="connsiteY9" fmla="*/ 947045 h 1081444"/>
              <a:gd name="connsiteX10" fmla="*/ 0 w 3438034"/>
              <a:gd name="connsiteY10" fmla="*/ 1081444 h 108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8034" h="1081444">
                <a:moveTo>
                  <a:pt x="3438034" y="1081444"/>
                </a:moveTo>
                <a:lnTo>
                  <a:pt x="3366698" y="957016"/>
                </a:lnTo>
                <a:cubicBezTo>
                  <a:pt x="3186483" y="642678"/>
                  <a:pt x="3006267" y="328339"/>
                  <a:pt x="2945022" y="221512"/>
                </a:cubicBezTo>
                <a:lnTo>
                  <a:pt x="2934533" y="203217"/>
                </a:lnTo>
                <a:lnTo>
                  <a:pt x="2922484" y="182455"/>
                </a:lnTo>
                <a:lnTo>
                  <a:pt x="2866332" y="108124"/>
                </a:lnTo>
                <a:cubicBezTo>
                  <a:pt x="2801594" y="42396"/>
                  <a:pt x="2714330" y="5705"/>
                  <a:pt x="2617193" y="5410"/>
                </a:cubicBezTo>
                <a:cubicBezTo>
                  <a:pt x="2617193" y="5410"/>
                  <a:pt x="833400" y="2"/>
                  <a:pt x="833400" y="2"/>
                </a:cubicBezTo>
                <a:cubicBezTo>
                  <a:pt x="703885" y="-391"/>
                  <a:pt x="591527" y="64025"/>
                  <a:pt x="526430" y="175992"/>
                </a:cubicBezTo>
                <a:cubicBezTo>
                  <a:pt x="526430" y="175992"/>
                  <a:pt x="302285" y="561519"/>
                  <a:pt x="78140" y="947045"/>
                </a:cubicBezTo>
                <a:lnTo>
                  <a:pt x="0" y="1081444"/>
                </a:ln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3" name="任意多边形: 形状 50"/>
          <p:cNvSpPr/>
          <p:nvPr>
            <p:custDataLst>
              <p:tags r:id="rId22"/>
            </p:custDataLst>
          </p:nvPr>
        </p:nvSpPr>
        <p:spPr>
          <a:xfrm rot="10810423" flipV="1">
            <a:off x="4531642" y="1812270"/>
            <a:ext cx="3288045" cy="1084710"/>
          </a:xfrm>
          <a:custGeom>
            <a:avLst/>
            <a:gdLst>
              <a:gd name="connsiteX0" fmla="*/ 2619256 w 3288901"/>
              <a:gd name="connsiteY0" fmla="*/ 5410 h 1084993"/>
              <a:gd name="connsiteX1" fmla="*/ 835464 w 3288901"/>
              <a:gd name="connsiteY1" fmla="*/ 2 h 1084993"/>
              <a:gd name="connsiteX2" fmla="*/ 528493 w 3288901"/>
              <a:gd name="connsiteY2" fmla="*/ 175993 h 1084993"/>
              <a:gd name="connsiteX3" fmla="*/ 80203 w 3288901"/>
              <a:gd name="connsiteY3" fmla="*/ 947046 h 1084993"/>
              <a:gd name="connsiteX4" fmla="*/ 0 w 3288901"/>
              <a:gd name="connsiteY4" fmla="*/ 1084993 h 1084993"/>
              <a:gd name="connsiteX5" fmla="*/ 3134591 w 3288901"/>
              <a:gd name="connsiteY5" fmla="*/ 1084993 h 1084993"/>
              <a:gd name="connsiteX6" fmla="*/ 3288901 w 3288901"/>
              <a:gd name="connsiteY6" fmla="*/ 817721 h 1084993"/>
              <a:gd name="connsiteX7" fmla="*/ 3286018 w 3288901"/>
              <a:gd name="connsiteY7" fmla="*/ 812692 h 1084993"/>
              <a:gd name="connsiteX8" fmla="*/ 3205874 w 3288901"/>
              <a:gd name="connsiteY8" fmla="*/ 672902 h 1084993"/>
              <a:gd name="connsiteX9" fmla="*/ 3165811 w 3288901"/>
              <a:gd name="connsiteY9" fmla="*/ 603023 h 1084993"/>
              <a:gd name="connsiteX10" fmla="*/ 2912373 w 3288901"/>
              <a:gd name="connsiteY10" fmla="*/ 166340 h 1084993"/>
              <a:gd name="connsiteX11" fmla="*/ 2868395 w 3288901"/>
              <a:gd name="connsiteY11" fmla="*/ 108124 h 1084993"/>
              <a:gd name="connsiteX12" fmla="*/ 2619256 w 3288901"/>
              <a:gd name="connsiteY12" fmla="*/ 5410 h 108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8901" h="1084993">
                <a:moveTo>
                  <a:pt x="2619256" y="5410"/>
                </a:moveTo>
                <a:cubicBezTo>
                  <a:pt x="2619256" y="5410"/>
                  <a:pt x="835464" y="2"/>
                  <a:pt x="835464" y="2"/>
                </a:cubicBezTo>
                <a:cubicBezTo>
                  <a:pt x="705949" y="-391"/>
                  <a:pt x="593590" y="64026"/>
                  <a:pt x="528493" y="175993"/>
                </a:cubicBezTo>
                <a:cubicBezTo>
                  <a:pt x="528493" y="175993"/>
                  <a:pt x="304348" y="561519"/>
                  <a:pt x="80203" y="947046"/>
                </a:cubicBezTo>
                <a:lnTo>
                  <a:pt x="0" y="1084993"/>
                </a:lnTo>
                <a:lnTo>
                  <a:pt x="3134591" y="1084993"/>
                </a:lnTo>
                <a:lnTo>
                  <a:pt x="3288901" y="817721"/>
                </a:lnTo>
                <a:lnTo>
                  <a:pt x="3286018" y="812692"/>
                </a:lnTo>
                <a:cubicBezTo>
                  <a:pt x="3258726" y="765088"/>
                  <a:pt x="3231866" y="718240"/>
                  <a:pt x="3205874" y="672902"/>
                </a:cubicBezTo>
                <a:lnTo>
                  <a:pt x="3165811" y="603023"/>
                </a:lnTo>
                <a:lnTo>
                  <a:pt x="2912373" y="166340"/>
                </a:lnTo>
                <a:lnTo>
                  <a:pt x="2868395" y="108124"/>
                </a:lnTo>
                <a:cubicBezTo>
                  <a:pt x="2803657" y="42395"/>
                  <a:pt x="2716392" y="5705"/>
                  <a:pt x="2619256" y="541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4" name="任意多边形: 形状 51"/>
          <p:cNvSpPr/>
          <p:nvPr>
            <p:custDataLst>
              <p:tags r:id="rId23"/>
            </p:custDataLst>
          </p:nvPr>
        </p:nvSpPr>
        <p:spPr>
          <a:xfrm rot="7210423" flipV="1">
            <a:off x="3492358" y="2319248"/>
            <a:ext cx="3050430" cy="1083485"/>
          </a:xfrm>
          <a:custGeom>
            <a:avLst/>
            <a:gdLst>
              <a:gd name="connsiteX0" fmla="*/ 3020887 w 3051225"/>
              <a:gd name="connsiteY0" fmla="*/ 351854 h 1083767"/>
              <a:gd name="connsiteX1" fmla="*/ 3051225 w 3051225"/>
              <a:gd name="connsiteY1" fmla="*/ 404401 h 1083767"/>
              <a:gd name="connsiteX2" fmla="*/ 3038331 w 3051225"/>
              <a:gd name="connsiteY2" fmla="*/ 381912 h 1083767"/>
              <a:gd name="connsiteX3" fmla="*/ 527780 w 3051225"/>
              <a:gd name="connsiteY3" fmla="*/ 175993 h 1083767"/>
              <a:gd name="connsiteX4" fmla="*/ 79490 w 3051225"/>
              <a:gd name="connsiteY4" fmla="*/ 947046 h 1083767"/>
              <a:gd name="connsiteX5" fmla="*/ 0 w 3051225"/>
              <a:gd name="connsiteY5" fmla="*/ 1083767 h 1083767"/>
              <a:gd name="connsiteX6" fmla="*/ 2190514 w 3051225"/>
              <a:gd name="connsiteY6" fmla="*/ 1083767 h 1083767"/>
              <a:gd name="connsiteX7" fmla="*/ 1566082 w 3051225"/>
              <a:gd name="connsiteY7" fmla="*/ 2219 h 1083767"/>
              <a:gd name="connsiteX8" fmla="*/ 1560287 w 3051225"/>
              <a:gd name="connsiteY8" fmla="*/ 2202 h 1083767"/>
              <a:gd name="connsiteX9" fmla="*/ 834750 w 3051225"/>
              <a:gd name="connsiteY9" fmla="*/ 2 h 1083767"/>
              <a:gd name="connsiteX10" fmla="*/ 527780 w 3051225"/>
              <a:gd name="connsiteY10" fmla="*/ 175993 h 10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1225" h="1083767">
                <a:moveTo>
                  <a:pt x="3020887" y="351854"/>
                </a:moveTo>
                <a:lnTo>
                  <a:pt x="3051225" y="404401"/>
                </a:lnTo>
                <a:lnTo>
                  <a:pt x="3038331" y="381912"/>
                </a:lnTo>
                <a:close/>
                <a:moveTo>
                  <a:pt x="527780" y="175993"/>
                </a:moveTo>
                <a:cubicBezTo>
                  <a:pt x="527780" y="175993"/>
                  <a:pt x="303635" y="561520"/>
                  <a:pt x="79490" y="947046"/>
                </a:cubicBezTo>
                <a:lnTo>
                  <a:pt x="0" y="1083767"/>
                </a:lnTo>
                <a:lnTo>
                  <a:pt x="2190514" y="1083767"/>
                </a:lnTo>
                <a:lnTo>
                  <a:pt x="1566082" y="2219"/>
                </a:lnTo>
                <a:lnTo>
                  <a:pt x="1560287" y="2202"/>
                </a:lnTo>
                <a:cubicBezTo>
                  <a:pt x="1176180" y="1037"/>
                  <a:pt x="834750" y="2"/>
                  <a:pt x="834750" y="2"/>
                </a:cubicBezTo>
                <a:cubicBezTo>
                  <a:pt x="705235" y="-390"/>
                  <a:pt x="592877" y="64027"/>
                  <a:pt x="527780" y="1759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5" name="任意多边形: 形状 68"/>
          <p:cNvSpPr/>
          <p:nvPr>
            <p:custDataLst>
              <p:tags r:id="rId24"/>
            </p:custDataLst>
          </p:nvPr>
        </p:nvSpPr>
        <p:spPr>
          <a:xfrm>
            <a:off x="7474405" y="3525393"/>
            <a:ext cx="359956" cy="335194"/>
          </a:xfrm>
          <a:custGeom>
            <a:avLst/>
            <a:gdLst>
              <a:gd name="connsiteX0" fmla="*/ 259454 w 360050"/>
              <a:gd name="connsiteY0" fmla="*/ 199592 h 335281"/>
              <a:gd name="connsiteX1" fmla="*/ 223537 w 360050"/>
              <a:gd name="connsiteY1" fmla="*/ 235510 h 335281"/>
              <a:gd name="connsiteX2" fmla="*/ 259454 w 360050"/>
              <a:gd name="connsiteY2" fmla="*/ 271428 h 335281"/>
              <a:gd name="connsiteX3" fmla="*/ 295373 w 360050"/>
              <a:gd name="connsiteY3" fmla="*/ 235510 h 335281"/>
              <a:gd name="connsiteX4" fmla="*/ 259454 w 360050"/>
              <a:gd name="connsiteY4" fmla="*/ 199592 h 335281"/>
              <a:gd name="connsiteX5" fmla="*/ 83807 w 360050"/>
              <a:gd name="connsiteY5" fmla="*/ 167615 h 335281"/>
              <a:gd name="connsiteX6" fmla="*/ 127706 w 360050"/>
              <a:gd name="connsiteY6" fmla="*/ 185572 h 335281"/>
              <a:gd name="connsiteX7" fmla="*/ 161629 w 360050"/>
              <a:gd name="connsiteY7" fmla="*/ 175597 h 335281"/>
              <a:gd name="connsiteX8" fmla="*/ 149655 w 360050"/>
              <a:gd name="connsiteY8" fmla="*/ 197546 h 335281"/>
              <a:gd name="connsiteX9" fmla="*/ 153646 w 360050"/>
              <a:gd name="connsiteY9" fmla="*/ 217500 h 335281"/>
              <a:gd name="connsiteX10" fmla="*/ 171605 w 360050"/>
              <a:gd name="connsiteY10" fmla="*/ 229473 h 335281"/>
              <a:gd name="connsiteX11" fmla="*/ 171605 w 360050"/>
              <a:gd name="connsiteY11" fmla="*/ 235459 h 335281"/>
              <a:gd name="connsiteX12" fmla="*/ 171605 w 360050"/>
              <a:gd name="connsiteY12" fmla="*/ 241445 h 335281"/>
              <a:gd name="connsiteX13" fmla="*/ 155643 w 360050"/>
              <a:gd name="connsiteY13" fmla="*/ 253416 h 335281"/>
              <a:gd name="connsiteX14" fmla="*/ 151651 w 360050"/>
              <a:gd name="connsiteY14" fmla="*/ 273372 h 335281"/>
              <a:gd name="connsiteX15" fmla="*/ 171605 w 360050"/>
              <a:gd name="connsiteY15" fmla="*/ 309288 h 335281"/>
              <a:gd name="connsiteX16" fmla="*/ 175596 w 360050"/>
              <a:gd name="connsiteY16" fmla="*/ 311283 h 335281"/>
              <a:gd name="connsiteX17" fmla="*/ 63853 w 360050"/>
              <a:gd name="connsiteY17" fmla="*/ 311283 h 335281"/>
              <a:gd name="connsiteX18" fmla="*/ 37913 w 360050"/>
              <a:gd name="connsiteY18" fmla="*/ 285344 h 335281"/>
              <a:gd name="connsiteX19" fmla="*/ 37913 w 360050"/>
              <a:gd name="connsiteY19" fmla="*/ 185572 h 335281"/>
              <a:gd name="connsiteX20" fmla="*/ 39908 w 360050"/>
              <a:gd name="connsiteY20" fmla="*/ 185572 h 335281"/>
              <a:gd name="connsiteX21" fmla="*/ 83807 w 360050"/>
              <a:gd name="connsiteY21" fmla="*/ 167615 h 335281"/>
              <a:gd name="connsiteX22" fmla="*/ 239501 w 360050"/>
              <a:gd name="connsiteY22" fmla="*/ 139730 h 335281"/>
              <a:gd name="connsiteX23" fmla="*/ 279409 w 360050"/>
              <a:gd name="connsiteY23" fmla="*/ 139730 h 335281"/>
              <a:gd name="connsiteX24" fmla="*/ 285396 w 360050"/>
              <a:gd name="connsiteY24" fmla="*/ 143722 h 335281"/>
              <a:gd name="connsiteX25" fmla="*/ 289386 w 360050"/>
              <a:gd name="connsiteY25" fmla="*/ 169662 h 335281"/>
              <a:gd name="connsiteX26" fmla="*/ 307344 w 360050"/>
              <a:gd name="connsiteY26" fmla="*/ 179639 h 335281"/>
              <a:gd name="connsiteX27" fmla="*/ 333285 w 360050"/>
              <a:gd name="connsiteY27" fmla="*/ 169662 h 335281"/>
              <a:gd name="connsiteX28" fmla="*/ 339272 w 360050"/>
              <a:gd name="connsiteY28" fmla="*/ 171657 h 335281"/>
              <a:gd name="connsiteX29" fmla="*/ 359224 w 360050"/>
              <a:gd name="connsiteY29" fmla="*/ 205578 h 335281"/>
              <a:gd name="connsiteX30" fmla="*/ 357229 w 360050"/>
              <a:gd name="connsiteY30" fmla="*/ 211564 h 335281"/>
              <a:gd name="connsiteX31" fmla="*/ 335281 w 360050"/>
              <a:gd name="connsiteY31" fmla="*/ 227529 h 335281"/>
              <a:gd name="connsiteX32" fmla="*/ 335281 w 360050"/>
              <a:gd name="connsiteY32" fmla="*/ 237506 h 335281"/>
              <a:gd name="connsiteX33" fmla="*/ 335281 w 360050"/>
              <a:gd name="connsiteY33" fmla="*/ 247482 h 335281"/>
              <a:gd name="connsiteX34" fmla="*/ 357229 w 360050"/>
              <a:gd name="connsiteY34" fmla="*/ 263445 h 335281"/>
              <a:gd name="connsiteX35" fmla="*/ 359224 w 360050"/>
              <a:gd name="connsiteY35" fmla="*/ 269432 h 335281"/>
              <a:gd name="connsiteX36" fmla="*/ 339272 w 360050"/>
              <a:gd name="connsiteY36" fmla="*/ 303353 h 335281"/>
              <a:gd name="connsiteX37" fmla="*/ 333285 w 360050"/>
              <a:gd name="connsiteY37" fmla="*/ 305348 h 335281"/>
              <a:gd name="connsiteX38" fmla="*/ 307344 w 360050"/>
              <a:gd name="connsiteY38" fmla="*/ 295371 h 335281"/>
              <a:gd name="connsiteX39" fmla="*/ 289386 w 360050"/>
              <a:gd name="connsiteY39" fmla="*/ 305348 h 335281"/>
              <a:gd name="connsiteX40" fmla="*/ 285396 w 360050"/>
              <a:gd name="connsiteY40" fmla="*/ 331290 h 335281"/>
              <a:gd name="connsiteX41" fmla="*/ 279409 w 360050"/>
              <a:gd name="connsiteY41" fmla="*/ 335281 h 335281"/>
              <a:gd name="connsiteX42" fmla="*/ 239501 w 360050"/>
              <a:gd name="connsiteY42" fmla="*/ 335281 h 335281"/>
              <a:gd name="connsiteX43" fmla="*/ 233515 w 360050"/>
              <a:gd name="connsiteY43" fmla="*/ 331290 h 335281"/>
              <a:gd name="connsiteX44" fmla="*/ 229524 w 360050"/>
              <a:gd name="connsiteY44" fmla="*/ 305348 h 335281"/>
              <a:gd name="connsiteX45" fmla="*/ 211564 w 360050"/>
              <a:gd name="connsiteY45" fmla="*/ 295371 h 335281"/>
              <a:gd name="connsiteX46" fmla="*/ 185625 w 360050"/>
              <a:gd name="connsiteY46" fmla="*/ 305348 h 335281"/>
              <a:gd name="connsiteX47" fmla="*/ 179639 w 360050"/>
              <a:gd name="connsiteY47" fmla="*/ 303353 h 335281"/>
              <a:gd name="connsiteX48" fmla="*/ 159685 w 360050"/>
              <a:gd name="connsiteY48" fmla="*/ 269432 h 335281"/>
              <a:gd name="connsiteX49" fmla="*/ 163676 w 360050"/>
              <a:gd name="connsiteY49" fmla="*/ 261450 h 335281"/>
              <a:gd name="connsiteX50" fmla="*/ 185625 w 360050"/>
              <a:gd name="connsiteY50" fmla="*/ 245486 h 335281"/>
              <a:gd name="connsiteX51" fmla="*/ 185625 w 360050"/>
              <a:gd name="connsiteY51" fmla="*/ 225533 h 335281"/>
              <a:gd name="connsiteX52" fmla="*/ 163676 w 360050"/>
              <a:gd name="connsiteY52" fmla="*/ 209569 h 335281"/>
              <a:gd name="connsiteX53" fmla="*/ 161680 w 360050"/>
              <a:gd name="connsiteY53" fmla="*/ 203583 h 335281"/>
              <a:gd name="connsiteX54" fmla="*/ 181634 w 360050"/>
              <a:gd name="connsiteY54" fmla="*/ 169662 h 335281"/>
              <a:gd name="connsiteX55" fmla="*/ 187621 w 360050"/>
              <a:gd name="connsiteY55" fmla="*/ 167667 h 335281"/>
              <a:gd name="connsiteX56" fmla="*/ 211564 w 360050"/>
              <a:gd name="connsiteY56" fmla="*/ 177644 h 335281"/>
              <a:gd name="connsiteX57" fmla="*/ 229524 w 360050"/>
              <a:gd name="connsiteY57" fmla="*/ 167667 h 335281"/>
              <a:gd name="connsiteX58" fmla="*/ 233515 w 360050"/>
              <a:gd name="connsiteY58" fmla="*/ 143722 h 335281"/>
              <a:gd name="connsiteX59" fmla="*/ 239501 w 360050"/>
              <a:gd name="connsiteY59" fmla="*/ 139730 h 335281"/>
              <a:gd name="connsiteX60" fmla="*/ 27936 w 360050"/>
              <a:gd name="connsiteY60" fmla="*/ 39908 h 335281"/>
              <a:gd name="connsiteX61" fmla="*/ 325251 w 360050"/>
              <a:gd name="connsiteY61" fmla="*/ 39908 h 335281"/>
              <a:gd name="connsiteX62" fmla="*/ 359173 w 360050"/>
              <a:gd name="connsiteY62" fmla="*/ 121720 h 335281"/>
              <a:gd name="connsiteX63" fmla="*/ 341216 w 360050"/>
              <a:gd name="connsiteY63" fmla="*/ 159632 h 335281"/>
              <a:gd name="connsiteX64" fmla="*/ 335229 w 360050"/>
              <a:gd name="connsiteY64" fmla="*/ 157637 h 335281"/>
              <a:gd name="connsiteX65" fmla="*/ 331239 w 360050"/>
              <a:gd name="connsiteY65" fmla="*/ 157637 h 335281"/>
              <a:gd name="connsiteX66" fmla="*/ 309288 w 360050"/>
              <a:gd name="connsiteY66" fmla="*/ 165618 h 335281"/>
              <a:gd name="connsiteX67" fmla="*/ 299312 w 360050"/>
              <a:gd name="connsiteY67" fmla="*/ 159632 h 335281"/>
              <a:gd name="connsiteX68" fmla="*/ 295321 w 360050"/>
              <a:gd name="connsiteY68" fmla="*/ 137683 h 335281"/>
              <a:gd name="connsiteX69" fmla="*/ 279358 w 360050"/>
              <a:gd name="connsiteY69" fmla="*/ 125711 h 335281"/>
              <a:gd name="connsiteX70" fmla="*/ 269380 w 360050"/>
              <a:gd name="connsiteY70" fmla="*/ 125711 h 335281"/>
              <a:gd name="connsiteX71" fmla="*/ 239450 w 360050"/>
              <a:gd name="connsiteY71" fmla="*/ 125711 h 335281"/>
              <a:gd name="connsiteX72" fmla="*/ 223485 w 360050"/>
              <a:gd name="connsiteY72" fmla="*/ 137683 h 335281"/>
              <a:gd name="connsiteX73" fmla="*/ 219495 w 360050"/>
              <a:gd name="connsiteY73" fmla="*/ 159632 h 335281"/>
              <a:gd name="connsiteX74" fmla="*/ 211513 w 360050"/>
              <a:gd name="connsiteY74" fmla="*/ 165618 h 335281"/>
              <a:gd name="connsiteX75" fmla="*/ 179588 w 360050"/>
              <a:gd name="connsiteY75" fmla="*/ 121720 h 335281"/>
              <a:gd name="connsiteX76" fmla="*/ 135689 w 360050"/>
              <a:gd name="connsiteY76" fmla="*/ 165618 h 335281"/>
              <a:gd name="connsiteX77" fmla="*/ 89794 w 360050"/>
              <a:gd name="connsiteY77" fmla="*/ 121720 h 335281"/>
              <a:gd name="connsiteX78" fmla="*/ 45895 w 360050"/>
              <a:gd name="connsiteY78" fmla="*/ 165618 h 335281"/>
              <a:gd name="connsiteX79" fmla="*/ 0 w 360050"/>
              <a:gd name="connsiteY79" fmla="*/ 121720 h 335281"/>
              <a:gd name="connsiteX80" fmla="*/ 55872 w 360050"/>
              <a:gd name="connsiteY80" fmla="*/ 0 h 335281"/>
              <a:gd name="connsiteX81" fmla="*/ 295321 w 360050"/>
              <a:gd name="connsiteY81" fmla="*/ 0 h 335281"/>
              <a:gd name="connsiteX82" fmla="*/ 311283 w 360050"/>
              <a:gd name="connsiteY82" fmla="*/ 11972 h 335281"/>
              <a:gd name="connsiteX83" fmla="*/ 295321 w 360050"/>
              <a:gd name="connsiteY83" fmla="*/ 25940 h 335281"/>
              <a:gd name="connsiteX84" fmla="*/ 55872 w 360050"/>
              <a:gd name="connsiteY84" fmla="*/ 25940 h 335281"/>
              <a:gd name="connsiteX85" fmla="*/ 39908 w 360050"/>
              <a:gd name="connsiteY85" fmla="*/ 11972 h 335281"/>
              <a:gd name="connsiteX86" fmla="*/ 55872 w 360050"/>
              <a:gd name="connsiteY86" fmla="*/ 0 h 33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0050" h="335281">
                <a:moveTo>
                  <a:pt x="259454" y="199592"/>
                </a:moveTo>
                <a:cubicBezTo>
                  <a:pt x="239501" y="199592"/>
                  <a:pt x="223537" y="215555"/>
                  <a:pt x="223537" y="235510"/>
                </a:cubicBezTo>
                <a:cubicBezTo>
                  <a:pt x="223537" y="255463"/>
                  <a:pt x="239501" y="271428"/>
                  <a:pt x="259454" y="271428"/>
                </a:cubicBezTo>
                <a:cubicBezTo>
                  <a:pt x="279409" y="271428"/>
                  <a:pt x="295373" y="255463"/>
                  <a:pt x="295373" y="235510"/>
                </a:cubicBezTo>
                <a:cubicBezTo>
                  <a:pt x="295373" y="215555"/>
                  <a:pt x="279409" y="199592"/>
                  <a:pt x="259454" y="199592"/>
                </a:cubicBezTo>
                <a:close/>
                <a:moveTo>
                  <a:pt x="83807" y="167615"/>
                </a:moveTo>
                <a:cubicBezTo>
                  <a:pt x="95780" y="179587"/>
                  <a:pt x="111743" y="185572"/>
                  <a:pt x="127706" y="185572"/>
                </a:cubicBezTo>
                <a:cubicBezTo>
                  <a:pt x="139679" y="185572"/>
                  <a:pt x="151651" y="181581"/>
                  <a:pt x="161629" y="175597"/>
                </a:cubicBezTo>
                <a:lnTo>
                  <a:pt x="149655" y="197546"/>
                </a:lnTo>
                <a:cubicBezTo>
                  <a:pt x="145664" y="203531"/>
                  <a:pt x="147660" y="213508"/>
                  <a:pt x="153646" y="217500"/>
                </a:cubicBezTo>
                <a:lnTo>
                  <a:pt x="171605" y="229473"/>
                </a:lnTo>
                <a:lnTo>
                  <a:pt x="171605" y="235459"/>
                </a:lnTo>
                <a:lnTo>
                  <a:pt x="171605" y="241445"/>
                </a:lnTo>
                <a:lnTo>
                  <a:pt x="155643" y="253416"/>
                </a:lnTo>
                <a:cubicBezTo>
                  <a:pt x="149655" y="257407"/>
                  <a:pt x="147660" y="267385"/>
                  <a:pt x="151651" y="273372"/>
                </a:cubicBezTo>
                <a:lnTo>
                  <a:pt x="171605" y="309288"/>
                </a:lnTo>
                <a:cubicBezTo>
                  <a:pt x="173600" y="309288"/>
                  <a:pt x="175596" y="311283"/>
                  <a:pt x="175596" y="311283"/>
                </a:cubicBezTo>
                <a:lnTo>
                  <a:pt x="63853" y="311283"/>
                </a:lnTo>
                <a:cubicBezTo>
                  <a:pt x="53876" y="311283"/>
                  <a:pt x="37913" y="301306"/>
                  <a:pt x="37913" y="285344"/>
                </a:cubicBezTo>
                <a:lnTo>
                  <a:pt x="37913" y="185572"/>
                </a:lnTo>
                <a:lnTo>
                  <a:pt x="39908" y="185572"/>
                </a:lnTo>
                <a:cubicBezTo>
                  <a:pt x="57867" y="185572"/>
                  <a:pt x="71835" y="179587"/>
                  <a:pt x="83807" y="167615"/>
                </a:cubicBezTo>
                <a:close/>
                <a:moveTo>
                  <a:pt x="239501" y="139730"/>
                </a:moveTo>
                <a:lnTo>
                  <a:pt x="279409" y="139730"/>
                </a:lnTo>
                <a:cubicBezTo>
                  <a:pt x="283400" y="139730"/>
                  <a:pt x="285396" y="141725"/>
                  <a:pt x="285396" y="143722"/>
                </a:cubicBezTo>
                <a:lnTo>
                  <a:pt x="289386" y="169662"/>
                </a:lnTo>
                <a:cubicBezTo>
                  <a:pt x="295373" y="171657"/>
                  <a:pt x="301359" y="175648"/>
                  <a:pt x="307344" y="179639"/>
                </a:cubicBezTo>
                <a:lnTo>
                  <a:pt x="333285" y="169662"/>
                </a:lnTo>
                <a:cubicBezTo>
                  <a:pt x="335281" y="167667"/>
                  <a:pt x="337276" y="169662"/>
                  <a:pt x="339272" y="171657"/>
                </a:cubicBezTo>
                <a:lnTo>
                  <a:pt x="359224" y="205578"/>
                </a:lnTo>
                <a:cubicBezTo>
                  <a:pt x="359224" y="207573"/>
                  <a:pt x="359224" y="209569"/>
                  <a:pt x="357229" y="211564"/>
                </a:cubicBezTo>
                <a:lnTo>
                  <a:pt x="335281" y="227529"/>
                </a:lnTo>
                <a:lnTo>
                  <a:pt x="335281" y="237506"/>
                </a:lnTo>
                <a:lnTo>
                  <a:pt x="335281" y="247482"/>
                </a:lnTo>
                <a:lnTo>
                  <a:pt x="357229" y="263445"/>
                </a:lnTo>
                <a:cubicBezTo>
                  <a:pt x="359224" y="265440"/>
                  <a:pt x="361220" y="267437"/>
                  <a:pt x="359224" y="269432"/>
                </a:cubicBezTo>
                <a:lnTo>
                  <a:pt x="339272" y="303353"/>
                </a:lnTo>
                <a:cubicBezTo>
                  <a:pt x="339272" y="305348"/>
                  <a:pt x="335281" y="305348"/>
                  <a:pt x="333285" y="305348"/>
                </a:cubicBezTo>
                <a:lnTo>
                  <a:pt x="307344" y="295371"/>
                </a:lnTo>
                <a:cubicBezTo>
                  <a:pt x="301359" y="299362"/>
                  <a:pt x="295373" y="303353"/>
                  <a:pt x="289386" y="305348"/>
                </a:cubicBezTo>
                <a:lnTo>
                  <a:pt x="285396" y="331290"/>
                </a:lnTo>
                <a:cubicBezTo>
                  <a:pt x="283400" y="333285"/>
                  <a:pt x="281405" y="335281"/>
                  <a:pt x="279409" y="335281"/>
                </a:cubicBezTo>
                <a:lnTo>
                  <a:pt x="239501" y="335281"/>
                </a:lnTo>
                <a:cubicBezTo>
                  <a:pt x="235510" y="335281"/>
                  <a:pt x="233515" y="333285"/>
                  <a:pt x="233515" y="331290"/>
                </a:cubicBezTo>
                <a:lnTo>
                  <a:pt x="229524" y="305348"/>
                </a:lnTo>
                <a:cubicBezTo>
                  <a:pt x="223537" y="303353"/>
                  <a:pt x="217550" y="299362"/>
                  <a:pt x="211564" y="295371"/>
                </a:cubicBezTo>
                <a:lnTo>
                  <a:pt x="185625" y="305348"/>
                </a:lnTo>
                <a:cubicBezTo>
                  <a:pt x="183630" y="305348"/>
                  <a:pt x="181634" y="305348"/>
                  <a:pt x="179639" y="303353"/>
                </a:cubicBezTo>
                <a:lnTo>
                  <a:pt x="159685" y="269432"/>
                </a:lnTo>
                <a:cubicBezTo>
                  <a:pt x="159685" y="265440"/>
                  <a:pt x="159685" y="263445"/>
                  <a:pt x="163676" y="261450"/>
                </a:cubicBezTo>
                <a:lnTo>
                  <a:pt x="185625" y="245486"/>
                </a:lnTo>
                <a:lnTo>
                  <a:pt x="185625" y="225533"/>
                </a:lnTo>
                <a:lnTo>
                  <a:pt x="163676" y="209569"/>
                </a:lnTo>
                <a:cubicBezTo>
                  <a:pt x="161680" y="207573"/>
                  <a:pt x="159685" y="205578"/>
                  <a:pt x="161680" y="203583"/>
                </a:cubicBezTo>
                <a:lnTo>
                  <a:pt x="181634" y="169662"/>
                </a:lnTo>
                <a:cubicBezTo>
                  <a:pt x="181634" y="167667"/>
                  <a:pt x="185625" y="167667"/>
                  <a:pt x="187621" y="167667"/>
                </a:cubicBezTo>
                <a:lnTo>
                  <a:pt x="211564" y="177644"/>
                </a:lnTo>
                <a:cubicBezTo>
                  <a:pt x="217550" y="173653"/>
                  <a:pt x="223537" y="169662"/>
                  <a:pt x="229524" y="167667"/>
                </a:cubicBezTo>
                <a:lnTo>
                  <a:pt x="233515" y="143722"/>
                </a:lnTo>
                <a:cubicBezTo>
                  <a:pt x="235510" y="141725"/>
                  <a:pt x="237506" y="139730"/>
                  <a:pt x="239501" y="139730"/>
                </a:cubicBezTo>
                <a:close/>
                <a:moveTo>
                  <a:pt x="27936" y="39908"/>
                </a:moveTo>
                <a:lnTo>
                  <a:pt x="325251" y="39908"/>
                </a:lnTo>
                <a:lnTo>
                  <a:pt x="359173" y="121720"/>
                </a:lnTo>
                <a:cubicBezTo>
                  <a:pt x="359173" y="135687"/>
                  <a:pt x="351193" y="149656"/>
                  <a:pt x="341216" y="159632"/>
                </a:cubicBezTo>
                <a:cubicBezTo>
                  <a:pt x="339220" y="157637"/>
                  <a:pt x="337225" y="157637"/>
                  <a:pt x="335229" y="157637"/>
                </a:cubicBezTo>
                <a:lnTo>
                  <a:pt x="331239" y="157637"/>
                </a:lnTo>
                <a:lnTo>
                  <a:pt x="309288" y="165618"/>
                </a:lnTo>
                <a:cubicBezTo>
                  <a:pt x="305297" y="163623"/>
                  <a:pt x="303303" y="161627"/>
                  <a:pt x="299312" y="159632"/>
                </a:cubicBezTo>
                <a:lnTo>
                  <a:pt x="295321" y="137683"/>
                </a:lnTo>
                <a:cubicBezTo>
                  <a:pt x="293326" y="131696"/>
                  <a:pt x="287340" y="125711"/>
                  <a:pt x="279358" y="125711"/>
                </a:cubicBezTo>
                <a:lnTo>
                  <a:pt x="269380" y="125711"/>
                </a:lnTo>
                <a:lnTo>
                  <a:pt x="239450" y="125711"/>
                </a:lnTo>
                <a:cubicBezTo>
                  <a:pt x="229473" y="125711"/>
                  <a:pt x="223485" y="131696"/>
                  <a:pt x="223485" y="137683"/>
                </a:cubicBezTo>
                <a:lnTo>
                  <a:pt x="219495" y="159632"/>
                </a:lnTo>
                <a:cubicBezTo>
                  <a:pt x="217499" y="161627"/>
                  <a:pt x="213508" y="163623"/>
                  <a:pt x="211513" y="165618"/>
                </a:cubicBezTo>
                <a:cubicBezTo>
                  <a:pt x="193554" y="159632"/>
                  <a:pt x="179588" y="141673"/>
                  <a:pt x="179588" y="121720"/>
                </a:cubicBezTo>
                <a:cubicBezTo>
                  <a:pt x="179588" y="143670"/>
                  <a:pt x="159634" y="165618"/>
                  <a:pt x="135689" y="165618"/>
                </a:cubicBezTo>
                <a:cubicBezTo>
                  <a:pt x="109748" y="165618"/>
                  <a:pt x="89794" y="147661"/>
                  <a:pt x="89794" y="121720"/>
                </a:cubicBezTo>
                <a:cubicBezTo>
                  <a:pt x="89794" y="143670"/>
                  <a:pt x="69840" y="165618"/>
                  <a:pt x="45895" y="165618"/>
                </a:cubicBezTo>
                <a:cubicBezTo>
                  <a:pt x="19954" y="165618"/>
                  <a:pt x="0" y="147661"/>
                  <a:pt x="0" y="121720"/>
                </a:cubicBezTo>
                <a:close/>
                <a:moveTo>
                  <a:pt x="55872" y="0"/>
                </a:moveTo>
                <a:lnTo>
                  <a:pt x="295321" y="0"/>
                </a:lnTo>
                <a:cubicBezTo>
                  <a:pt x="305297" y="0"/>
                  <a:pt x="311283" y="5986"/>
                  <a:pt x="311283" y="11972"/>
                </a:cubicBezTo>
                <a:cubicBezTo>
                  <a:pt x="311283" y="19954"/>
                  <a:pt x="305297" y="25940"/>
                  <a:pt x="295321" y="25940"/>
                </a:cubicBezTo>
                <a:lnTo>
                  <a:pt x="55872" y="25940"/>
                </a:lnTo>
                <a:cubicBezTo>
                  <a:pt x="47890" y="25940"/>
                  <a:pt x="39908" y="19954"/>
                  <a:pt x="39908" y="11972"/>
                </a:cubicBezTo>
                <a:cubicBezTo>
                  <a:pt x="39908" y="5986"/>
                  <a:pt x="47890" y="0"/>
                  <a:pt x="55872" y="0"/>
                </a:cubicBezTo>
                <a:close/>
              </a:path>
            </a:pathLst>
          </a:custGeom>
          <a:solidFill>
            <a:schemeClr val="lt1">
              <a:lumMod val="100000"/>
            </a:schemeClr>
          </a:solidFill>
          <a:ln w="12212"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46" name="任意多边形: 形状 58"/>
          <p:cNvSpPr/>
          <p:nvPr>
            <p:custDataLst>
              <p:tags r:id="rId25"/>
            </p:custDataLst>
          </p:nvPr>
        </p:nvSpPr>
        <p:spPr>
          <a:xfrm>
            <a:off x="6686278" y="2232513"/>
            <a:ext cx="359905" cy="244221"/>
          </a:xfrm>
          <a:custGeom>
            <a:avLst/>
            <a:gdLst>
              <a:gd name="connsiteX0" fmla="*/ 303701 w 359999"/>
              <a:gd name="connsiteY0" fmla="*/ 107512 h 244285"/>
              <a:gd name="connsiteX1" fmla="*/ 226213 w 359999"/>
              <a:gd name="connsiteY1" fmla="*/ 705 h 244285"/>
              <a:gd name="connsiteX2" fmla="*/ 131931 w 359999"/>
              <a:gd name="connsiteY2" fmla="*/ 62982 h 244285"/>
              <a:gd name="connsiteX3" fmla="*/ 80693 w 359999"/>
              <a:gd name="connsiteY3" fmla="*/ 59064 h 244285"/>
              <a:gd name="connsiteX4" fmla="*/ 58873 w 359999"/>
              <a:gd name="connsiteY4" fmla="*/ 107307 h 244285"/>
              <a:gd name="connsiteX5" fmla="*/ 114 w 359999"/>
              <a:gd name="connsiteY5" fmla="*/ 181454 h 244285"/>
              <a:gd name="connsiteX6" fmla="*/ 63897 w 359999"/>
              <a:gd name="connsiteY6" fmla="*/ 244404 h 244285"/>
              <a:gd name="connsiteX7" fmla="*/ 162250 w 359999"/>
              <a:gd name="connsiteY7" fmla="*/ 244404 h 244285"/>
              <a:gd name="connsiteX8" fmla="*/ 162250 w 359999"/>
              <a:gd name="connsiteY8" fmla="*/ 179262 h 244285"/>
              <a:gd name="connsiteX9" fmla="*/ 131338 w 359999"/>
              <a:gd name="connsiteY9" fmla="*/ 179262 h 244285"/>
              <a:gd name="connsiteX10" fmla="*/ 183322 w 359999"/>
              <a:gd name="connsiteY10" fmla="*/ 120873 h 244285"/>
              <a:gd name="connsiteX11" fmla="*/ 235307 w 359999"/>
              <a:gd name="connsiteY11" fmla="*/ 179262 h 244285"/>
              <a:gd name="connsiteX12" fmla="*/ 204394 w 359999"/>
              <a:gd name="connsiteY12" fmla="*/ 179262 h 244285"/>
              <a:gd name="connsiteX13" fmla="*/ 204394 w 359999"/>
              <a:gd name="connsiteY13" fmla="*/ 244404 h 244285"/>
              <a:gd name="connsiteX14" fmla="*/ 293654 w 359999"/>
              <a:gd name="connsiteY14" fmla="*/ 244404 h 244285"/>
              <a:gd name="connsiteX15" fmla="*/ 359935 w 359999"/>
              <a:gd name="connsiteY15" fmla="*/ 185168 h 244285"/>
              <a:gd name="connsiteX16" fmla="*/ 303701 w 359999"/>
              <a:gd name="connsiteY16" fmla="*/ 107512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999" h="244285">
                <a:moveTo>
                  <a:pt x="303701" y="107512"/>
                </a:moveTo>
                <a:cubicBezTo>
                  <a:pt x="303701" y="107512"/>
                  <a:pt x="310475" y="11669"/>
                  <a:pt x="226213" y="705"/>
                </a:cubicBezTo>
                <a:cubicBezTo>
                  <a:pt x="153929" y="-6956"/>
                  <a:pt x="131931" y="62982"/>
                  <a:pt x="131931" y="62982"/>
                </a:cubicBezTo>
                <a:cubicBezTo>
                  <a:pt x="131931" y="62982"/>
                  <a:pt x="110059" y="41053"/>
                  <a:pt x="80693" y="59064"/>
                </a:cubicBezTo>
                <a:cubicBezTo>
                  <a:pt x="54211" y="75934"/>
                  <a:pt x="58873" y="107307"/>
                  <a:pt x="58873" y="107307"/>
                </a:cubicBezTo>
                <a:cubicBezTo>
                  <a:pt x="58873" y="107307"/>
                  <a:pt x="114" y="118944"/>
                  <a:pt x="114" y="181454"/>
                </a:cubicBezTo>
                <a:cubicBezTo>
                  <a:pt x="1479" y="243732"/>
                  <a:pt x="63897" y="244404"/>
                  <a:pt x="63897" y="244404"/>
                </a:cubicBezTo>
                <a:lnTo>
                  <a:pt x="162250" y="244404"/>
                </a:lnTo>
                <a:lnTo>
                  <a:pt x="162250" y="179262"/>
                </a:lnTo>
                <a:lnTo>
                  <a:pt x="131338" y="179262"/>
                </a:lnTo>
                <a:lnTo>
                  <a:pt x="183322" y="120873"/>
                </a:lnTo>
                <a:lnTo>
                  <a:pt x="235307" y="179262"/>
                </a:lnTo>
                <a:lnTo>
                  <a:pt x="204394" y="179262"/>
                </a:lnTo>
                <a:lnTo>
                  <a:pt x="204394" y="244404"/>
                </a:lnTo>
                <a:lnTo>
                  <a:pt x="293654" y="244404"/>
                </a:lnTo>
                <a:cubicBezTo>
                  <a:pt x="293654" y="244404"/>
                  <a:pt x="351821" y="244404"/>
                  <a:pt x="359935" y="185168"/>
                </a:cubicBezTo>
                <a:cubicBezTo>
                  <a:pt x="363799" y="120259"/>
                  <a:pt x="303701" y="107512"/>
                  <a:pt x="303701" y="107512"/>
                </a:cubicBezTo>
                <a:close/>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3" name="任意多边形: 形状 60"/>
          <p:cNvSpPr/>
          <p:nvPr>
            <p:custDataLst>
              <p:tags r:id="rId26"/>
            </p:custDataLst>
          </p:nvPr>
        </p:nvSpPr>
        <p:spPr>
          <a:xfrm>
            <a:off x="5126012" y="2207717"/>
            <a:ext cx="359906" cy="293813"/>
          </a:xfrm>
          <a:custGeom>
            <a:avLst/>
            <a:gdLst>
              <a:gd name="connsiteX0" fmla="*/ 54985 w 360000"/>
              <a:gd name="connsiteY0" fmla="*/ 182858 h 293890"/>
              <a:gd name="connsiteX1" fmla="*/ 54985 w 360000"/>
              <a:gd name="connsiteY1" fmla="*/ 236325 h 293890"/>
              <a:gd name="connsiteX2" fmla="*/ 63497 w 360000"/>
              <a:gd name="connsiteY2" fmla="*/ 248835 h 293890"/>
              <a:gd name="connsiteX3" fmla="*/ 175595 w 360000"/>
              <a:gd name="connsiteY3" fmla="*/ 293069 h 293890"/>
              <a:gd name="connsiteX4" fmla="*/ 185583 w 360000"/>
              <a:gd name="connsiteY4" fmla="*/ 293023 h 293890"/>
              <a:gd name="connsiteX5" fmla="*/ 298242 w 360000"/>
              <a:gd name="connsiteY5" fmla="*/ 247361 h 293890"/>
              <a:gd name="connsiteX6" fmla="*/ 306639 w 360000"/>
              <a:gd name="connsiteY6" fmla="*/ 234897 h 293890"/>
              <a:gd name="connsiteX7" fmla="*/ 306639 w 360000"/>
              <a:gd name="connsiteY7" fmla="*/ 180962 h 293890"/>
              <a:gd name="connsiteX8" fmla="*/ 351916 w 360000"/>
              <a:gd name="connsiteY8" fmla="*/ 161747 h 293890"/>
              <a:gd name="connsiteX9" fmla="*/ 359041 w 360000"/>
              <a:gd name="connsiteY9" fmla="*/ 144113 h 293890"/>
              <a:gd name="connsiteX10" fmla="*/ 356283 w 360000"/>
              <a:gd name="connsiteY10" fmla="*/ 139970 h 293890"/>
              <a:gd name="connsiteX11" fmla="*/ 306235 w 360000"/>
              <a:gd name="connsiteY11" fmla="*/ 88731 h 293890"/>
              <a:gd name="connsiteX12" fmla="*/ 351981 w 360000"/>
              <a:gd name="connsiteY12" fmla="*/ 44654 h 293890"/>
              <a:gd name="connsiteX13" fmla="*/ 352335 w 360000"/>
              <a:gd name="connsiteY13" fmla="*/ 25638 h 293890"/>
              <a:gd name="connsiteX14" fmla="*/ 345554 w 360000"/>
              <a:gd name="connsiteY14" fmla="*/ 21838 h 293890"/>
              <a:gd name="connsiteX15" fmla="*/ 249635 w 360000"/>
              <a:gd name="connsiteY15" fmla="*/ 623 h 293890"/>
              <a:gd name="connsiteX16" fmla="*/ 238181 w 360000"/>
              <a:gd name="connsiteY16" fmla="*/ 3373 h 293890"/>
              <a:gd name="connsiteX17" fmla="*/ 184467 w 360000"/>
              <a:gd name="connsiteY17" fmla="*/ 47611 h 293890"/>
              <a:gd name="connsiteX18" fmla="*/ 125846 w 360000"/>
              <a:gd name="connsiteY18" fmla="*/ 2875 h 293890"/>
              <a:gd name="connsiteX19" fmla="*/ 115109 w 360000"/>
              <a:gd name="connsiteY19" fmla="*/ 367 h 293890"/>
              <a:gd name="connsiteX20" fmla="*/ 16071 w 360000"/>
              <a:gd name="connsiteY20" fmla="*/ 19712 h 293890"/>
              <a:gd name="connsiteX21" fmla="*/ 5451 w 360000"/>
              <a:gd name="connsiteY21" fmla="*/ 35489 h 293890"/>
              <a:gd name="connsiteX22" fmla="*/ 9170 w 360000"/>
              <a:gd name="connsiteY22" fmla="*/ 42450 h 293890"/>
              <a:gd name="connsiteX23" fmla="*/ 56123 w 360000"/>
              <a:gd name="connsiteY23" fmla="*/ 89112 h 293890"/>
              <a:gd name="connsiteX24" fmla="*/ 64571 w 360000"/>
              <a:gd name="connsiteY24" fmla="*/ 89112 h 293890"/>
              <a:gd name="connsiteX25" fmla="*/ 180599 w 360000"/>
              <a:gd name="connsiteY25" fmla="*/ 51860 h 293890"/>
              <a:gd name="connsiteX26" fmla="*/ 297029 w 360000"/>
              <a:gd name="connsiteY26" fmla="*/ 89112 h 293890"/>
              <a:gd name="connsiteX27" fmla="*/ 187528 w 360000"/>
              <a:gd name="connsiteY27" fmla="*/ 136757 h 293890"/>
              <a:gd name="connsiteX28" fmla="*/ 64571 w 360000"/>
              <a:gd name="connsiteY28" fmla="*/ 89112 h 293890"/>
              <a:gd name="connsiteX29" fmla="*/ 55901 w 360000"/>
              <a:gd name="connsiteY29" fmla="*/ 89112 h 293890"/>
              <a:gd name="connsiteX30" fmla="*/ 4092 w 360000"/>
              <a:gd name="connsiteY30" fmla="*/ 140500 h 293890"/>
              <a:gd name="connsiteX31" fmla="*/ 4014 w 360000"/>
              <a:gd name="connsiteY31" fmla="*/ 159518 h 293890"/>
              <a:gd name="connsiteX32" fmla="*/ 8170 w 360000"/>
              <a:gd name="connsiteY32" fmla="*/ 162368 h 293890"/>
              <a:gd name="connsiteX33" fmla="*/ 54985 w 360000"/>
              <a:gd name="connsiteY33" fmla="*/ 182858 h 2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0000" h="293890">
                <a:moveTo>
                  <a:pt x="54985" y="182858"/>
                </a:moveTo>
                <a:lnTo>
                  <a:pt x="54985" y="236325"/>
                </a:lnTo>
                <a:cubicBezTo>
                  <a:pt x="54985" y="241847"/>
                  <a:pt x="58360" y="246808"/>
                  <a:pt x="63497" y="248835"/>
                </a:cubicBezTo>
                <a:lnTo>
                  <a:pt x="175595" y="293069"/>
                </a:lnTo>
                <a:cubicBezTo>
                  <a:pt x="178806" y="294335"/>
                  <a:pt x="182384" y="294319"/>
                  <a:pt x="185583" y="293023"/>
                </a:cubicBezTo>
                <a:lnTo>
                  <a:pt x="298242" y="247361"/>
                </a:lnTo>
                <a:cubicBezTo>
                  <a:pt x="303318" y="245304"/>
                  <a:pt x="306639" y="240373"/>
                  <a:pt x="306639" y="234897"/>
                </a:cubicBezTo>
                <a:lnTo>
                  <a:pt x="306639" y="180962"/>
                </a:lnTo>
                <a:lnTo>
                  <a:pt x="351916" y="161747"/>
                </a:lnTo>
                <a:cubicBezTo>
                  <a:pt x="358754" y="158845"/>
                  <a:pt x="361944" y="150950"/>
                  <a:pt x="359041" y="144113"/>
                </a:cubicBezTo>
                <a:cubicBezTo>
                  <a:pt x="358388" y="142572"/>
                  <a:pt x="357452" y="141167"/>
                  <a:pt x="356283" y="139970"/>
                </a:cubicBezTo>
                <a:lnTo>
                  <a:pt x="306235" y="88731"/>
                </a:lnTo>
                <a:lnTo>
                  <a:pt x="351981" y="44654"/>
                </a:lnTo>
                <a:cubicBezTo>
                  <a:pt x="357329" y="39501"/>
                  <a:pt x="357488" y="30987"/>
                  <a:pt x="352335" y="25638"/>
                </a:cubicBezTo>
                <a:cubicBezTo>
                  <a:pt x="350498" y="23732"/>
                  <a:pt x="348140" y="22410"/>
                  <a:pt x="345554" y="21838"/>
                </a:cubicBezTo>
                <a:lnTo>
                  <a:pt x="249635" y="623"/>
                </a:lnTo>
                <a:cubicBezTo>
                  <a:pt x="245598" y="-270"/>
                  <a:pt x="241374" y="744"/>
                  <a:pt x="238181" y="3373"/>
                </a:cubicBezTo>
                <a:lnTo>
                  <a:pt x="184467" y="47611"/>
                </a:lnTo>
                <a:lnTo>
                  <a:pt x="125846" y="2875"/>
                </a:lnTo>
                <a:cubicBezTo>
                  <a:pt x="122790" y="542"/>
                  <a:pt x="118882" y="-370"/>
                  <a:pt x="115109" y="367"/>
                </a:cubicBezTo>
                <a:lnTo>
                  <a:pt x="16071" y="19712"/>
                </a:lnTo>
                <a:cubicBezTo>
                  <a:pt x="8782" y="21136"/>
                  <a:pt x="4027" y="28200"/>
                  <a:pt x="5451" y="35489"/>
                </a:cubicBezTo>
                <a:cubicBezTo>
                  <a:pt x="5966" y="38129"/>
                  <a:pt x="7262" y="40554"/>
                  <a:pt x="9170" y="42450"/>
                </a:cubicBezTo>
                <a:lnTo>
                  <a:pt x="56123" y="89112"/>
                </a:lnTo>
                <a:lnTo>
                  <a:pt x="64571" y="89112"/>
                </a:lnTo>
                <a:lnTo>
                  <a:pt x="180599" y="51860"/>
                </a:lnTo>
                <a:lnTo>
                  <a:pt x="297029" y="89112"/>
                </a:lnTo>
                <a:lnTo>
                  <a:pt x="187528" y="136757"/>
                </a:lnTo>
                <a:lnTo>
                  <a:pt x="64571" y="89112"/>
                </a:lnTo>
                <a:lnTo>
                  <a:pt x="55901" y="89112"/>
                </a:lnTo>
                <a:lnTo>
                  <a:pt x="4092" y="140500"/>
                </a:lnTo>
                <a:cubicBezTo>
                  <a:pt x="-1182" y="145730"/>
                  <a:pt x="-1216" y="154245"/>
                  <a:pt x="4014" y="159518"/>
                </a:cubicBezTo>
                <a:cubicBezTo>
                  <a:pt x="5208" y="160722"/>
                  <a:pt x="6617" y="161689"/>
                  <a:pt x="8170" y="162368"/>
                </a:cubicBezTo>
                <a:lnTo>
                  <a:pt x="54985" y="182858"/>
                </a:lnTo>
                <a:close/>
              </a:path>
            </a:pathLst>
          </a:custGeom>
          <a:solidFill>
            <a:schemeClr val="lt1">
              <a:lumMod val="100000"/>
            </a:schemeClr>
          </a:solidFill>
          <a:ln w="131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4" name="任意多边形: 形状 62"/>
          <p:cNvSpPr/>
          <p:nvPr>
            <p:custDataLst>
              <p:tags r:id="rId27"/>
            </p:custDataLst>
          </p:nvPr>
        </p:nvSpPr>
        <p:spPr>
          <a:xfrm>
            <a:off x="4353323" y="3506720"/>
            <a:ext cx="359906" cy="359435"/>
          </a:xfrm>
          <a:custGeom>
            <a:avLst/>
            <a:gdLst>
              <a:gd name="connsiteX0" fmla="*/ 307013 w 360000"/>
              <a:gd name="connsiteY0" fmla="*/ 114 h 359529"/>
              <a:gd name="connsiteX1" fmla="*/ 119203 w 360000"/>
              <a:gd name="connsiteY1" fmla="*/ 114 h 359529"/>
              <a:gd name="connsiteX2" fmla="*/ 66491 w 360000"/>
              <a:gd name="connsiteY2" fmla="*/ 52582 h 359529"/>
              <a:gd name="connsiteX3" fmla="*/ 66491 w 360000"/>
              <a:gd name="connsiteY3" fmla="*/ 80953 h 359529"/>
              <a:gd name="connsiteX4" fmla="*/ 37988 w 360000"/>
              <a:gd name="connsiteY4" fmla="*/ 80953 h 359529"/>
              <a:gd name="connsiteX5" fmla="*/ 114 w 360000"/>
              <a:gd name="connsiteY5" fmla="*/ 118263 h 359529"/>
              <a:gd name="connsiteX6" fmla="*/ 114 w 360000"/>
              <a:gd name="connsiteY6" fmla="*/ 271390 h 359529"/>
              <a:gd name="connsiteX7" fmla="*/ 37988 w 360000"/>
              <a:gd name="connsiteY7" fmla="*/ 309089 h 359529"/>
              <a:gd name="connsiteX8" fmla="*/ 76253 w 360000"/>
              <a:gd name="connsiteY8" fmla="*/ 309089 h 359529"/>
              <a:gd name="connsiteX9" fmla="*/ 76253 w 360000"/>
              <a:gd name="connsiteY9" fmla="*/ 352228 h 359529"/>
              <a:gd name="connsiteX10" fmla="*/ 84452 w 360000"/>
              <a:gd name="connsiteY10" fmla="*/ 359614 h 359529"/>
              <a:gd name="connsiteX11" fmla="*/ 89138 w 360000"/>
              <a:gd name="connsiteY11" fmla="*/ 357670 h 359529"/>
              <a:gd name="connsiteX12" fmla="*/ 137554 w 360000"/>
              <a:gd name="connsiteY12" fmla="*/ 309478 h 359529"/>
              <a:gd name="connsiteX13" fmla="*/ 137945 w 360000"/>
              <a:gd name="connsiteY13" fmla="*/ 309089 h 359529"/>
              <a:gd name="connsiteX14" fmla="*/ 241806 w 360000"/>
              <a:gd name="connsiteY14" fmla="*/ 309089 h 359529"/>
              <a:gd name="connsiteX15" fmla="*/ 279680 w 360000"/>
              <a:gd name="connsiteY15" fmla="*/ 271779 h 359529"/>
              <a:gd name="connsiteX16" fmla="*/ 279680 w 360000"/>
              <a:gd name="connsiteY16" fmla="*/ 246128 h 359529"/>
              <a:gd name="connsiteX17" fmla="*/ 307402 w 360000"/>
              <a:gd name="connsiteY17" fmla="*/ 246128 h 359529"/>
              <a:gd name="connsiteX18" fmla="*/ 360114 w 360000"/>
              <a:gd name="connsiteY18" fmla="*/ 193660 h 359529"/>
              <a:gd name="connsiteX19" fmla="*/ 360114 w 360000"/>
              <a:gd name="connsiteY19" fmla="*/ 52582 h 359529"/>
              <a:gd name="connsiteX20" fmla="*/ 307013 w 360000"/>
              <a:gd name="connsiteY20" fmla="*/ 114 h 359529"/>
              <a:gd name="connsiteX21" fmla="*/ 168790 w 360000"/>
              <a:gd name="connsiteY21" fmla="*/ 234469 h 359529"/>
              <a:gd name="connsiteX22" fmla="*/ 151611 w 360000"/>
              <a:gd name="connsiteY22" fmla="*/ 245351 h 359529"/>
              <a:gd name="connsiteX23" fmla="*/ 149268 w 360000"/>
              <a:gd name="connsiteY23" fmla="*/ 248460 h 359529"/>
              <a:gd name="connsiteX24" fmla="*/ 149268 w 360000"/>
              <a:gd name="connsiteY24" fmla="*/ 257010 h 359529"/>
              <a:gd name="connsiteX25" fmla="*/ 144192 w 360000"/>
              <a:gd name="connsiteY25" fmla="*/ 262840 h 359529"/>
              <a:gd name="connsiteX26" fmla="*/ 134040 w 360000"/>
              <a:gd name="connsiteY26" fmla="*/ 262840 h 359529"/>
              <a:gd name="connsiteX27" fmla="*/ 128183 w 360000"/>
              <a:gd name="connsiteY27" fmla="*/ 257399 h 359529"/>
              <a:gd name="connsiteX28" fmla="*/ 128183 w 360000"/>
              <a:gd name="connsiteY28" fmla="*/ 250403 h 359529"/>
              <a:gd name="connsiteX29" fmla="*/ 127793 w 360000"/>
              <a:gd name="connsiteY29" fmla="*/ 247293 h 359529"/>
              <a:gd name="connsiteX30" fmla="*/ 125060 w 360000"/>
              <a:gd name="connsiteY30" fmla="*/ 246516 h 359529"/>
              <a:gd name="connsiteX31" fmla="*/ 108270 w 360000"/>
              <a:gd name="connsiteY31" fmla="*/ 241853 h 359529"/>
              <a:gd name="connsiteX32" fmla="*/ 103975 w 360000"/>
              <a:gd name="connsiteY32" fmla="*/ 232525 h 359529"/>
              <a:gd name="connsiteX33" fmla="*/ 106708 w 360000"/>
              <a:gd name="connsiteY33" fmla="*/ 223198 h 359529"/>
              <a:gd name="connsiteX34" fmla="*/ 111394 w 360000"/>
              <a:gd name="connsiteY34" fmla="*/ 218534 h 359529"/>
              <a:gd name="connsiteX35" fmla="*/ 115298 w 360000"/>
              <a:gd name="connsiteY35" fmla="*/ 219700 h 359529"/>
              <a:gd name="connsiteX36" fmla="*/ 132869 w 360000"/>
              <a:gd name="connsiteY36" fmla="*/ 224752 h 359529"/>
              <a:gd name="connsiteX37" fmla="*/ 143802 w 360000"/>
              <a:gd name="connsiteY37" fmla="*/ 223198 h 359529"/>
              <a:gd name="connsiteX38" fmla="*/ 148487 w 360000"/>
              <a:gd name="connsiteY38" fmla="*/ 217368 h 359529"/>
              <a:gd name="connsiteX39" fmla="*/ 145364 w 360000"/>
              <a:gd name="connsiteY39" fmla="*/ 210373 h 359529"/>
              <a:gd name="connsiteX40" fmla="*/ 139116 w 360000"/>
              <a:gd name="connsiteY40" fmla="*/ 206874 h 359529"/>
              <a:gd name="connsiteX41" fmla="*/ 133259 w 360000"/>
              <a:gd name="connsiteY41" fmla="*/ 204543 h 359529"/>
              <a:gd name="connsiteX42" fmla="*/ 120374 w 360000"/>
              <a:gd name="connsiteY42" fmla="*/ 198713 h 359529"/>
              <a:gd name="connsiteX43" fmla="*/ 104756 w 360000"/>
              <a:gd name="connsiteY43" fmla="*/ 171896 h 359529"/>
              <a:gd name="connsiteX44" fmla="*/ 126231 w 360000"/>
              <a:gd name="connsiteY44" fmla="*/ 144691 h 359529"/>
              <a:gd name="connsiteX45" fmla="*/ 129745 w 360000"/>
              <a:gd name="connsiteY45" fmla="*/ 139638 h 359529"/>
              <a:gd name="connsiteX46" fmla="*/ 129745 w 360000"/>
              <a:gd name="connsiteY46" fmla="*/ 137696 h 359529"/>
              <a:gd name="connsiteX47" fmla="*/ 129745 w 360000"/>
              <a:gd name="connsiteY47" fmla="*/ 134197 h 359529"/>
              <a:gd name="connsiteX48" fmla="*/ 136383 w 360000"/>
              <a:gd name="connsiteY48" fmla="*/ 127590 h 359529"/>
              <a:gd name="connsiteX49" fmla="*/ 140678 w 360000"/>
              <a:gd name="connsiteY49" fmla="*/ 127590 h 359529"/>
              <a:gd name="connsiteX50" fmla="*/ 150049 w 360000"/>
              <a:gd name="connsiteY50" fmla="*/ 137696 h 359529"/>
              <a:gd name="connsiteX51" fmla="*/ 154344 w 360000"/>
              <a:gd name="connsiteY51" fmla="*/ 142360 h 359529"/>
              <a:gd name="connsiteX52" fmla="*/ 167619 w 360000"/>
              <a:gd name="connsiteY52" fmla="*/ 146245 h 359529"/>
              <a:gd name="connsiteX53" fmla="*/ 171133 w 360000"/>
              <a:gd name="connsiteY53" fmla="*/ 153241 h 359529"/>
              <a:gd name="connsiteX54" fmla="*/ 171133 w 360000"/>
              <a:gd name="connsiteY54" fmla="*/ 153630 h 359529"/>
              <a:gd name="connsiteX55" fmla="*/ 170352 w 360000"/>
              <a:gd name="connsiteY55" fmla="*/ 156739 h 359529"/>
              <a:gd name="connsiteX56" fmla="*/ 168011 w 360000"/>
              <a:gd name="connsiteY56" fmla="*/ 164512 h 359529"/>
              <a:gd name="connsiteX57" fmla="*/ 159811 w 360000"/>
              <a:gd name="connsiteY57" fmla="*/ 168009 h 359529"/>
              <a:gd name="connsiteX58" fmla="*/ 140288 w 360000"/>
              <a:gd name="connsiteY58" fmla="*/ 164124 h 359529"/>
              <a:gd name="connsiteX59" fmla="*/ 135602 w 360000"/>
              <a:gd name="connsiteY59" fmla="*/ 164901 h 359529"/>
              <a:gd name="connsiteX60" fmla="*/ 131697 w 360000"/>
              <a:gd name="connsiteY60" fmla="*/ 169565 h 359529"/>
              <a:gd name="connsiteX61" fmla="*/ 134431 w 360000"/>
              <a:gd name="connsiteY61" fmla="*/ 175006 h 359529"/>
              <a:gd name="connsiteX62" fmla="*/ 142630 w 360000"/>
              <a:gd name="connsiteY62" fmla="*/ 179280 h 359529"/>
              <a:gd name="connsiteX63" fmla="*/ 144583 w 360000"/>
              <a:gd name="connsiteY63" fmla="*/ 180058 h 359529"/>
              <a:gd name="connsiteX64" fmla="*/ 159030 w 360000"/>
              <a:gd name="connsiteY64" fmla="*/ 186665 h 359529"/>
              <a:gd name="connsiteX65" fmla="*/ 175428 w 360000"/>
              <a:gd name="connsiteY65" fmla="*/ 208818 h 359529"/>
              <a:gd name="connsiteX66" fmla="*/ 168790 w 360000"/>
              <a:gd name="connsiteY66" fmla="*/ 234469 h 359529"/>
              <a:gd name="connsiteX67" fmla="*/ 323411 w 360000"/>
              <a:gd name="connsiteY67" fmla="*/ 193660 h 359529"/>
              <a:gd name="connsiteX68" fmla="*/ 306621 w 360000"/>
              <a:gd name="connsiteY68" fmla="*/ 210373 h 359529"/>
              <a:gd name="connsiteX69" fmla="*/ 278899 w 360000"/>
              <a:gd name="connsiteY69" fmla="*/ 210373 h 359529"/>
              <a:gd name="connsiteX70" fmla="*/ 278899 w 360000"/>
              <a:gd name="connsiteY70" fmla="*/ 118652 h 359529"/>
              <a:gd name="connsiteX71" fmla="*/ 241025 w 360000"/>
              <a:gd name="connsiteY71" fmla="*/ 81341 h 359529"/>
              <a:gd name="connsiteX72" fmla="*/ 102023 w 360000"/>
              <a:gd name="connsiteY72" fmla="*/ 81341 h 359529"/>
              <a:gd name="connsiteX73" fmla="*/ 102023 w 360000"/>
              <a:gd name="connsiteY73" fmla="*/ 52970 h 359529"/>
              <a:gd name="connsiteX74" fmla="*/ 118813 w 360000"/>
              <a:gd name="connsiteY74" fmla="*/ 36647 h 359529"/>
              <a:gd name="connsiteX75" fmla="*/ 306621 w 360000"/>
              <a:gd name="connsiteY75" fmla="*/ 36647 h 359529"/>
              <a:gd name="connsiteX76" fmla="*/ 323411 w 360000"/>
              <a:gd name="connsiteY76" fmla="*/ 53359 h 359529"/>
              <a:gd name="connsiteX77" fmla="*/ 323411 w 360000"/>
              <a:gd name="connsiteY77" fmla="*/ 193660 h 35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60000" h="359529">
                <a:moveTo>
                  <a:pt x="307013" y="114"/>
                </a:moveTo>
                <a:lnTo>
                  <a:pt x="119203" y="114"/>
                </a:lnTo>
                <a:cubicBezTo>
                  <a:pt x="89919" y="114"/>
                  <a:pt x="66491" y="23433"/>
                  <a:pt x="66491" y="52582"/>
                </a:cubicBezTo>
                <a:lnTo>
                  <a:pt x="66491" y="80953"/>
                </a:lnTo>
                <a:lnTo>
                  <a:pt x="37988" y="80953"/>
                </a:lnTo>
                <a:cubicBezTo>
                  <a:pt x="17294" y="80953"/>
                  <a:pt x="114" y="97665"/>
                  <a:pt x="114" y="118263"/>
                </a:cubicBezTo>
                <a:lnTo>
                  <a:pt x="114" y="271390"/>
                </a:lnTo>
                <a:cubicBezTo>
                  <a:pt x="114" y="291988"/>
                  <a:pt x="16904" y="309089"/>
                  <a:pt x="37988" y="309089"/>
                </a:cubicBezTo>
                <a:lnTo>
                  <a:pt x="76253" y="309089"/>
                </a:lnTo>
                <a:lnTo>
                  <a:pt x="76253" y="352228"/>
                </a:lnTo>
                <a:cubicBezTo>
                  <a:pt x="76643" y="356504"/>
                  <a:pt x="80157" y="360003"/>
                  <a:pt x="84452" y="359614"/>
                </a:cubicBezTo>
                <a:cubicBezTo>
                  <a:pt x="86405" y="359614"/>
                  <a:pt x="87966" y="358836"/>
                  <a:pt x="89138" y="357670"/>
                </a:cubicBezTo>
                <a:lnTo>
                  <a:pt x="137554" y="309478"/>
                </a:lnTo>
                <a:lnTo>
                  <a:pt x="137945" y="309089"/>
                </a:lnTo>
                <a:lnTo>
                  <a:pt x="241806" y="309089"/>
                </a:lnTo>
                <a:cubicBezTo>
                  <a:pt x="262500" y="309089"/>
                  <a:pt x="279680" y="292377"/>
                  <a:pt x="279680" y="271779"/>
                </a:cubicBezTo>
                <a:lnTo>
                  <a:pt x="279680" y="246128"/>
                </a:lnTo>
                <a:lnTo>
                  <a:pt x="307402" y="246128"/>
                </a:lnTo>
                <a:cubicBezTo>
                  <a:pt x="336687" y="246128"/>
                  <a:pt x="360114" y="222421"/>
                  <a:pt x="360114" y="193660"/>
                </a:cubicBezTo>
                <a:lnTo>
                  <a:pt x="360114" y="52582"/>
                </a:lnTo>
                <a:cubicBezTo>
                  <a:pt x="359723" y="23822"/>
                  <a:pt x="335906" y="114"/>
                  <a:pt x="307013" y="114"/>
                </a:cubicBezTo>
                <a:moveTo>
                  <a:pt x="168790" y="234469"/>
                </a:moveTo>
                <a:cubicBezTo>
                  <a:pt x="164495" y="239909"/>
                  <a:pt x="158249" y="243796"/>
                  <a:pt x="151611" y="245351"/>
                </a:cubicBezTo>
                <a:cubicBezTo>
                  <a:pt x="149659" y="245739"/>
                  <a:pt x="148878" y="246516"/>
                  <a:pt x="149268" y="248460"/>
                </a:cubicBezTo>
                <a:lnTo>
                  <a:pt x="149268" y="257010"/>
                </a:lnTo>
                <a:cubicBezTo>
                  <a:pt x="149659" y="260119"/>
                  <a:pt x="147316" y="262452"/>
                  <a:pt x="144192" y="262840"/>
                </a:cubicBezTo>
                <a:lnTo>
                  <a:pt x="134040" y="262840"/>
                </a:lnTo>
                <a:cubicBezTo>
                  <a:pt x="130916" y="262840"/>
                  <a:pt x="128183" y="260507"/>
                  <a:pt x="128183" y="257399"/>
                </a:cubicBezTo>
                <a:lnTo>
                  <a:pt x="128183" y="250403"/>
                </a:lnTo>
                <a:cubicBezTo>
                  <a:pt x="128183" y="249238"/>
                  <a:pt x="128183" y="248460"/>
                  <a:pt x="127793" y="247293"/>
                </a:cubicBezTo>
                <a:cubicBezTo>
                  <a:pt x="127012" y="246905"/>
                  <a:pt x="125841" y="246905"/>
                  <a:pt x="125060" y="246516"/>
                </a:cubicBezTo>
                <a:cubicBezTo>
                  <a:pt x="119203" y="245739"/>
                  <a:pt x="113346" y="244185"/>
                  <a:pt x="108270" y="241853"/>
                </a:cubicBezTo>
                <a:cubicBezTo>
                  <a:pt x="103585" y="239521"/>
                  <a:pt x="102413" y="237578"/>
                  <a:pt x="103975" y="232525"/>
                </a:cubicBezTo>
                <a:cubicBezTo>
                  <a:pt x="104756" y="229417"/>
                  <a:pt x="105537" y="226307"/>
                  <a:pt x="106708" y="223198"/>
                </a:cubicBezTo>
                <a:cubicBezTo>
                  <a:pt x="107099" y="221644"/>
                  <a:pt x="108270" y="218534"/>
                  <a:pt x="111394" y="218534"/>
                </a:cubicBezTo>
                <a:cubicBezTo>
                  <a:pt x="112956" y="218534"/>
                  <a:pt x="114127" y="218923"/>
                  <a:pt x="115298" y="219700"/>
                </a:cubicBezTo>
                <a:cubicBezTo>
                  <a:pt x="120765" y="222421"/>
                  <a:pt x="126622" y="224364"/>
                  <a:pt x="132869" y="224752"/>
                </a:cubicBezTo>
                <a:cubicBezTo>
                  <a:pt x="136383" y="225141"/>
                  <a:pt x="140288" y="224752"/>
                  <a:pt x="143802" y="223198"/>
                </a:cubicBezTo>
                <a:cubicBezTo>
                  <a:pt x="146145" y="222032"/>
                  <a:pt x="148097" y="220088"/>
                  <a:pt x="148487" y="217368"/>
                </a:cubicBezTo>
                <a:cubicBezTo>
                  <a:pt x="148878" y="214648"/>
                  <a:pt x="147706" y="211927"/>
                  <a:pt x="145364" y="210373"/>
                </a:cubicBezTo>
                <a:cubicBezTo>
                  <a:pt x="143411" y="208818"/>
                  <a:pt x="141459" y="207651"/>
                  <a:pt x="139116" y="206874"/>
                </a:cubicBezTo>
                <a:lnTo>
                  <a:pt x="133259" y="204543"/>
                </a:lnTo>
                <a:cubicBezTo>
                  <a:pt x="128964" y="202989"/>
                  <a:pt x="124279" y="201044"/>
                  <a:pt x="120374" y="198713"/>
                </a:cubicBezTo>
                <a:cubicBezTo>
                  <a:pt x="109051" y="192106"/>
                  <a:pt x="103975" y="183167"/>
                  <a:pt x="104756" y="171896"/>
                </a:cubicBezTo>
                <a:cubicBezTo>
                  <a:pt x="105537" y="158682"/>
                  <a:pt x="112956" y="149355"/>
                  <a:pt x="126231" y="144691"/>
                </a:cubicBezTo>
                <a:cubicBezTo>
                  <a:pt x="129745" y="143525"/>
                  <a:pt x="129745" y="143525"/>
                  <a:pt x="129745" y="139638"/>
                </a:cubicBezTo>
                <a:lnTo>
                  <a:pt x="129745" y="137696"/>
                </a:lnTo>
                <a:lnTo>
                  <a:pt x="129745" y="134197"/>
                </a:lnTo>
                <a:cubicBezTo>
                  <a:pt x="129745" y="129146"/>
                  <a:pt x="131307" y="127590"/>
                  <a:pt x="136383" y="127590"/>
                </a:cubicBezTo>
                <a:lnTo>
                  <a:pt x="140678" y="127590"/>
                </a:lnTo>
                <a:cubicBezTo>
                  <a:pt x="149268" y="127590"/>
                  <a:pt x="150049" y="129146"/>
                  <a:pt x="150049" y="137696"/>
                </a:cubicBezTo>
                <a:cubicBezTo>
                  <a:pt x="150049" y="141971"/>
                  <a:pt x="150049" y="141971"/>
                  <a:pt x="154344" y="142360"/>
                </a:cubicBezTo>
                <a:cubicBezTo>
                  <a:pt x="159030" y="143137"/>
                  <a:pt x="163325" y="144303"/>
                  <a:pt x="167619" y="146245"/>
                </a:cubicBezTo>
                <a:cubicBezTo>
                  <a:pt x="170743" y="147023"/>
                  <a:pt x="172305" y="150521"/>
                  <a:pt x="171133" y="153241"/>
                </a:cubicBezTo>
                <a:lnTo>
                  <a:pt x="171133" y="153630"/>
                </a:lnTo>
                <a:lnTo>
                  <a:pt x="170352" y="156739"/>
                </a:lnTo>
                <a:cubicBezTo>
                  <a:pt x="169571" y="159459"/>
                  <a:pt x="168790" y="161792"/>
                  <a:pt x="168011" y="164512"/>
                </a:cubicBezTo>
                <a:cubicBezTo>
                  <a:pt x="167230" y="166455"/>
                  <a:pt x="166057" y="170731"/>
                  <a:pt x="159811" y="168009"/>
                </a:cubicBezTo>
                <a:cubicBezTo>
                  <a:pt x="153563" y="164901"/>
                  <a:pt x="146925" y="163735"/>
                  <a:pt x="140288" y="164124"/>
                </a:cubicBezTo>
                <a:cubicBezTo>
                  <a:pt x="138726" y="164124"/>
                  <a:pt x="137164" y="164512"/>
                  <a:pt x="135602" y="164901"/>
                </a:cubicBezTo>
                <a:cubicBezTo>
                  <a:pt x="133650" y="165678"/>
                  <a:pt x="132088" y="167621"/>
                  <a:pt x="131697" y="169565"/>
                </a:cubicBezTo>
                <a:cubicBezTo>
                  <a:pt x="131697" y="171896"/>
                  <a:pt x="132478" y="173839"/>
                  <a:pt x="134431" y="175006"/>
                </a:cubicBezTo>
                <a:cubicBezTo>
                  <a:pt x="136773" y="176949"/>
                  <a:pt x="139897" y="178503"/>
                  <a:pt x="142630" y="179280"/>
                </a:cubicBezTo>
                <a:lnTo>
                  <a:pt x="144583" y="180058"/>
                </a:lnTo>
                <a:cubicBezTo>
                  <a:pt x="149659" y="182002"/>
                  <a:pt x="154344" y="184333"/>
                  <a:pt x="159030" y="186665"/>
                </a:cubicBezTo>
                <a:cubicBezTo>
                  <a:pt x="167619" y="191329"/>
                  <a:pt x="173476" y="199101"/>
                  <a:pt x="175428" y="208818"/>
                </a:cubicBezTo>
                <a:cubicBezTo>
                  <a:pt x="176990" y="218145"/>
                  <a:pt x="174647" y="227472"/>
                  <a:pt x="168790" y="234469"/>
                </a:cubicBezTo>
                <a:moveTo>
                  <a:pt x="323411" y="193660"/>
                </a:moveTo>
                <a:cubicBezTo>
                  <a:pt x="323411" y="202989"/>
                  <a:pt x="315992" y="210373"/>
                  <a:pt x="306621" y="210373"/>
                </a:cubicBezTo>
                <a:lnTo>
                  <a:pt x="278899" y="210373"/>
                </a:lnTo>
                <a:lnTo>
                  <a:pt x="278899" y="118652"/>
                </a:lnTo>
                <a:cubicBezTo>
                  <a:pt x="278899" y="98053"/>
                  <a:pt x="262109" y="81341"/>
                  <a:pt x="241025" y="81341"/>
                </a:cubicBezTo>
                <a:lnTo>
                  <a:pt x="102023" y="81341"/>
                </a:lnTo>
                <a:lnTo>
                  <a:pt x="102023" y="52970"/>
                </a:lnTo>
                <a:cubicBezTo>
                  <a:pt x="102023" y="44031"/>
                  <a:pt x="109442" y="36647"/>
                  <a:pt x="118813" y="36647"/>
                </a:cubicBezTo>
                <a:lnTo>
                  <a:pt x="306621" y="36647"/>
                </a:lnTo>
                <a:cubicBezTo>
                  <a:pt x="315992" y="36647"/>
                  <a:pt x="323411" y="44031"/>
                  <a:pt x="323411" y="53359"/>
                </a:cubicBezTo>
                <a:lnTo>
                  <a:pt x="323411" y="193660"/>
                </a:lnTo>
              </a:path>
            </a:pathLst>
          </a:custGeom>
          <a:solidFill>
            <a:schemeClr val="lt1">
              <a:lumMod val="100000"/>
            </a:schemeClr>
          </a:solidFill>
          <a:ln w="1259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5" name="任意多边形: 形状 75"/>
          <p:cNvSpPr/>
          <p:nvPr>
            <p:custDataLst>
              <p:tags r:id="rId28"/>
            </p:custDataLst>
          </p:nvPr>
        </p:nvSpPr>
        <p:spPr>
          <a:xfrm>
            <a:off x="5139832" y="4890113"/>
            <a:ext cx="332533" cy="359906"/>
          </a:xfrm>
          <a:custGeom>
            <a:avLst/>
            <a:gdLst>
              <a:gd name="connsiteX0" fmla="*/ 313058 w 332620"/>
              <a:gd name="connsiteY0" fmla="*/ 203206 h 360000"/>
              <a:gd name="connsiteX1" fmla="*/ 326752 w 332620"/>
              <a:gd name="connsiteY1" fmla="*/ 209180 h 360000"/>
              <a:gd name="connsiteX2" fmla="*/ 326752 w 332620"/>
              <a:gd name="connsiteY2" fmla="*/ 237063 h 360000"/>
              <a:gd name="connsiteX3" fmla="*/ 209374 w 332620"/>
              <a:gd name="connsiteY3" fmla="*/ 356557 h 360000"/>
              <a:gd name="connsiteX4" fmla="*/ 199592 w 332620"/>
              <a:gd name="connsiteY4" fmla="*/ 358549 h 360000"/>
              <a:gd name="connsiteX5" fmla="*/ 183941 w 332620"/>
              <a:gd name="connsiteY5" fmla="*/ 352574 h 360000"/>
              <a:gd name="connsiteX6" fmla="*/ 136989 w 332620"/>
              <a:gd name="connsiteY6" fmla="*/ 302785 h 360000"/>
              <a:gd name="connsiteX7" fmla="*/ 136989 w 332620"/>
              <a:gd name="connsiteY7" fmla="*/ 274903 h 360000"/>
              <a:gd name="connsiteX8" fmla="*/ 164378 w 332620"/>
              <a:gd name="connsiteY8" fmla="*/ 274903 h 360000"/>
              <a:gd name="connsiteX9" fmla="*/ 199592 w 332620"/>
              <a:gd name="connsiteY9" fmla="*/ 310752 h 360000"/>
              <a:gd name="connsiteX10" fmla="*/ 299364 w 332620"/>
              <a:gd name="connsiteY10" fmla="*/ 209180 h 360000"/>
              <a:gd name="connsiteX11" fmla="*/ 313058 w 332620"/>
              <a:gd name="connsiteY11" fmla="*/ 203206 h 360000"/>
              <a:gd name="connsiteX12" fmla="*/ 97816 w 332620"/>
              <a:gd name="connsiteY12" fmla="*/ 59747 h 360000"/>
              <a:gd name="connsiteX13" fmla="*/ 78252 w 332620"/>
              <a:gd name="connsiteY13" fmla="*/ 79663 h 360000"/>
              <a:gd name="connsiteX14" fmla="*/ 156505 w 332620"/>
              <a:gd name="connsiteY14" fmla="*/ 159326 h 360000"/>
              <a:gd name="connsiteX15" fmla="*/ 234758 w 332620"/>
              <a:gd name="connsiteY15" fmla="*/ 79663 h 360000"/>
              <a:gd name="connsiteX16" fmla="*/ 215195 w 332620"/>
              <a:gd name="connsiteY16" fmla="*/ 59747 h 360000"/>
              <a:gd name="connsiteX17" fmla="*/ 195631 w 332620"/>
              <a:gd name="connsiteY17" fmla="*/ 79663 h 360000"/>
              <a:gd name="connsiteX18" fmla="*/ 156505 w 332620"/>
              <a:gd name="connsiteY18" fmla="*/ 119495 h 360000"/>
              <a:gd name="connsiteX19" fmla="*/ 117379 w 332620"/>
              <a:gd name="connsiteY19" fmla="*/ 79663 h 360000"/>
              <a:gd name="connsiteX20" fmla="*/ 97816 w 332620"/>
              <a:gd name="connsiteY20" fmla="*/ 59747 h 360000"/>
              <a:gd name="connsiteX21" fmla="*/ 58689 w 332620"/>
              <a:gd name="connsiteY21" fmla="*/ 0 h 360000"/>
              <a:gd name="connsiteX22" fmla="*/ 254321 w 332620"/>
              <a:gd name="connsiteY22" fmla="*/ 0 h 360000"/>
              <a:gd name="connsiteX23" fmla="*/ 313010 w 332620"/>
              <a:gd name="connsiteY23" fmla="*/ 59747 h 360000"/>
              <a:gd name="connsiteX24" fmla="*/ 313600 w 332620"/>
              <a:gd name="connsiteY24" fmla="*/ 179297 h 360000"/>
              <a:gd name="connsiteX25" fmla="*/ 197983 w 332620"/>
              <a:gd name="connsiteY25" fmla="*/ 292086 h 360000"/>
              <a:gd name="connsiteX26" fmla="*/ 168843 w 332620"/>
              <a:gd name="connsiteY26" fmla="*/ 263397 h 360000"/>
              <a:gd name="connsiteX27" fmla="*/ 124387 w 332620"/>
              <a:gd name="connsiteY27" fmla="*/ 263397 h 360000"/>
              <a:gd name="connsiteX28" fmla="*/ 124387 w 332620"/>
              <a:gd name="connsiteY28" fmla="*/ 307058 h 360000"/>
              <a:gd name="connsiteX29" fmla="*/ 171500 w 332620"/>
              <a:gd name="connsiteY29" fmla="*/ 360000 h 360000"/>
              <a:gd name="connsiteX30" fmla="*/ 58689 w 332620"/>
              <a:gd name="connsiteY30" fmla="*/ 358485 h 360000"/>
              <a:gd name="connsiteX31" fmla="*/ 0 w 332620"/>
              <a:gd name="connsiteY31" fmla="*/ 298737 h 360000"/>
              <a:gd name="connsiteX32" fmla="*/ 0 w 332620"/>
              <a:gd name="connsiteY32" fmla="*/ 59747 h 360000"/>
              <a:gd name="connsiteX33" fmla="*/ 58689 w 332620"/>
              <a:gd name="connsiteY33"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620" h="360000">
                <a:moveTo>
                  <a:pt x="313058" y="203206"/>
                </a:moveTo>
                <a:cubicBezTo>
                  <a:pt x="317949" y="203206"/>
                  <a:pt x="322840" y="205197"/>
                  <a:pt x="326752" y="209180"/>
                </a:cubicBezTo>
                <a:cubicBezTo>
                  <a:pt x="334577" y="217148"/>
                  <a:pt x="334577" y="229097"/>
                  <a:pt x="326752" y="237063"/>
                </a:cubicBezTo>
                <a:lnTo>
                  <a:pt x="209374" y="356557"/>
                </a:lnTo>
                <a:lnTo>
                  <a:pt x="199592" y="358549"/>
                </a:lnTo>
                <a:cubicBezTo>
                  <a:pt x="193722" y="358549"/>
                  <a:pt x="187853" y="356557"/>
                  <a:pt x="183941" y="352574"/>
                </a:cubicBezTo>
                <a:lnTo>
                  <a:pt x="136989" y="302785"/>
                </a:lnTo>
                <a:cubicBezTo>
                  <a:pt x="129164" y="294819"/>
                  <a:pt x="129164" y="282869"/>
                  <a:pt x="136989" y="274903"/>
                </a:cubicBezTo>
                <a:cubicBezTo>
                  <a:pt x="144815" y="266936"/>
                  <a:pt x="156552" y="266936"/>
                  <a:pt x="164378" y="274903"/>
                </a:cubicBezTo>
                <a:lnTo>
                  <a:pt x="199592" y="310752"/>
                </a:lnTo>
                <a:lnTo>
                  <a:pt x="299364" y="209180"/>
                </a:lnTo>
                <a:cubicBezTo>
                  <a:pt x="303277" y="205197"/>
                  <a:pt x="308168" y="203206"/>
                  <a:pt x="313058" y="203206"/>
                </a:cubicBezTo>
                <a:close/>
                <a:moveTo>
                  <a:pt x="97816" y="59747"/>
                </a:moveTo>
                <a:cubicBezTo>
                  <a:pt x="86078" y="59747"/>
                  <a:pt x="78252" y="67714"/>
                  <a:pt x="78252" y="79663"/>
                </a:cubicBezTo>
                <a:cubicBezTo>
                  <a:pt x="78252" y="123478"/>
                  <a:pt x="113466" y="159326"/>
                  <a:pt x="156505" y="159326"/>
                </a:cubicBezTo>
                <a:cubicBezTo>
                  <a:pt x="199545" y="159326"/>
                  <a:pt x="234758" y="123478"/>
                  <a:pt x="234758" y="79663"/>
                </a:cubicBezTo>
                <a:cubicBezTo>
                  <a:pt x="234758" y="67714"/>
                  <a:pt x="226933" y="59747"/>
                  <a:pt x="215195" y="59747"/>
                </a:cubicBezTo>
                <a:cubicBezTo>
                  <a:pt x="203457" y="59747"/>
                  <a:pt x="195631" y="67714"/>
                  <a:pt x="195631" y="79663"/>
                </a:cubicBezTo>
                <a:cubicBezTo>
                  <a:pt x="195631" y="101571"/>
                  <a:pt x="178024" y="119495"/>
                  <a:pt x="156505" y="119495"/>
                </a:cubicBezTo>
                <a:cubicBezTo>
                  <a:pt x="134985" y="119495"/>
                  <a:pt x="117379" y="101571"/>
                  <a:pt x="117379" y="79663"/>
                </a:cubicBezTo>
                <a:cubicBezTo>
                  <a:pt x="117379" y="67714"/>
                  <a:pt x="109554" y="59747"/>
                  <a:pt x="97816" y="59747"/>
                </a:cubicBezTo>
                <a:close/>
                <a:moveTo>
                  <a:pt x="58689" y="0"/>
                </a:moveTo>
                <a:lnTo>
                  <a:pt x="254321" y="0"/>
                </a:lnTo>
                <a:cubicBezTo>
                  <a:pt x="287578" y="0"/>
                  <a:pt x="313010" y="25890"/>
                  <a:pt x="313010" y="59747"/>
                </a:cubicBezTo>
                <a:lnTo>
                  <a:pt x="313600" y="179297"/>
                </a:lnTo>
                <a:lnTo>
                  <a:pt x="197983" y="292086"/>
                </a:lnTo>
                <a:lnTo>
                  <a:pt x="168843" y="263397"/>
                </a:lnTo>
                <a:cubicBezTo>
                  <a:pt x="156414" y="250922"/>
                  <a:pt x="136817" y="250922"/>
                  <a:pt x="124387" y="263397"/>
                </a:cubicBezTo>
                <a:cubicBezTo>
                  <a:pt x="111957" y="275871"/>
                  <a:pt x="111957" y="294584"/>
                  <a:pt x="124387" y="307058"/>
                </a:cubicBezTo>
                <a:lnTo>
                  <a:pt x="171500" y="360000"/>
                </a:lnTo>
                <a:lnTo>
                  <a:pt x="58689" y="358485"/>
                </a:lnTo>
                <a:cubicBezTo>
                  <a:pt x="25432" y="358485"/>
                  <a:pt x="0" y="332595"/>
                  <a:pt x="0" y="298737"/>
                </a:cubicBezTo>
                <a:lnTo>
                  <a:pt x="0" y="59747"/>
                </a:lnTo>
                <a:cubicBezTo>
                  <a:pt x="0" y="25890"/>
                  <a:pt x="25432" y="0"/>
                  <a:pt x="58689" y="0"/>
                </a:cubicBezTo>
                <a:close/>
              </a:path>
            </a:pathLst>
          </a:custGeom>
          <a:solidFill>
            <a:schemeClr val="lt1">
              <a:lumMod val="100000"/>
            </a:schemeClr>
          </a:solidFill>
          <a:ln w="12537"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6" name="任意多边形: 形状 70"/>
          <p:cNvSpPr/>
          <p:nvPr>
            <p:custDataLst>
              <p:tags r:id="rId29"/>
            </p:custDataLst>
          </p:nvPr>
        </p:nvSpPr>
        <p:spPr>
          <a:xfrm>
            <a:off x="6686278" y="4890001"/>
            <a:ext cx="359906" cy="359906"/>
          </a:xfrm>
          <a:custGeom>
            <a:avLst/>
            <a:gdLst>
              <a:gd name="connsiteX0" fmla="*/ 347746 w 360000"/>
              <a:gd name="connsiteY0" fmla="*/ 334246 h 360000"/>
              <a:gd name="connsiteX1" fmla="*/ 360114 w 360000"/>
              <a:gd name="connsiteY1" fmla="*/ 347746 h 360000"/>
              <a:gd name="connsiteX2" fmla="*/ 347746 w 360000"/>
              <a:gd name="connsiteY2" fmla="*/ 360114 h 360000"/>
              <a:gd name="connsiteX3" fmla="*/ 12457 w 360000"/>
              <a:gd name="connsiteY3" fmla="*/ 360114 h 360000"/>
              <a:gd name="connsiteX4" fmla="*/ 114 w 360000"/>
              <a:gd name="connsiteY4" fmla="*/ 346614 h 360000"/>
              <a:gd name="connsiteX5" fmla="*/ 12483 w 360000"/>
              <a:gd name="connsiteY5" fmla="*/ 334246 h 360000"/>
              <a:gd name="connsiteX6" fmla="*/ 31614 w 360000"/>
              <a:gd name="connsiteY6" fmla="*/ 334246 h 360000"/>
              <a:gd name="connsiteX7" fmla="*/ 31614 w 360000"/>
              <a:gd name="connsiteY7" fmla="*/ 18114 h 360000"/>
              <a:gd name="connsiteX8" fmla="*/ 49614 w 360000"/>
              <a:gd name="connsiteY8" fmla="*/ 114 h 360000"/>
              <a:gd name="connsiteX9" fmla="*/ 214983 w 360000"/>
              <a:gd name="connsiteY9" fmla="*/ 114 h 360000"/>
              <a:gd name="connsiteX10" fmla="*/ 232983 w 360000"/>
              <a:gd name="connsiteY10" fmla="*/ 18114 h 360000"/>
              <a:gd name="connsiteX11" fmla="*/ 232983 w 360000"/>
              <a:gd name="connsiteY11" fmla="*/ 118245 h 360000"/>
              <a:gd name="connsiteX12" fmla="*/ 303877 w 360000"/>
              <a:gd name="connsiteY12" fmla="*/ 140745 h 360000"/>
              <a:gd name="connsiteX13" fmla="*/ 328614 w 360000"/>
              <a:gd name="connsiteY13" fmla="*/ 174483 h 360000"/>
              <a:gd name="connsiteX14" fmla="*/ 328614 w 360000"/>
              <a:gd name="connsiteY14" fmla="*/ 334246 h 360000"/>
              <a:gd name="connsiteX15" fmla="*/ 347746 w 360000"/>
              <a:gd name="connsiteY15" fmla="*/ 334246 h 360000"/>
              <a:gd name="connsiteX16" fmla="*/ 148614 w 360000"/>
              <a:gd name="connsiteY16" fmla="*/ 75457 h 360000"/>
              <a:gd name="connsiteX17" fmla="*/ 148614 w 360000"/>
              <a:gd name="connsiteY17" fmla="*/ 106957 h 360000"/>
              <a:gd name="connsiteX18" fmla="*/ 199245 w 360000"/>
              <a:gd name="connsiteY18" fmla="*/ 106957 h 360000"/>
              <a:gd name="connsiteX19" fmla="*/ 199245 w 360000"/>
              <a:gd name="connsiteY19" fmla="*/ 75483 h 360000"/>
              <a:gd name="connsiteX20" fmla="*/ 148614 w 360000"/>
              <a:gd name="connsiteY20" fmla="*/ 75483 h 360000"/>
              <a:gd name="connsiteX21" fmla="*/ 148614 w 360000"/>
              <a:gd name="connsiteY21" fmla="*/ 75483 h 360000"/>
              <a:gd name="connsiteX22" fmla="*/ 148614 w 360000"/>
              <a:gd name="connsiteY22" fmla="*/ 75457 h 360000"/>
              <a:gd name="connsiteX23" fmla="*/ 115983 w 360000"/>
              <a:gd name="connsiteY23" fmla="*/ 274588 h 360000"/>
              <a:gd name="connsiteX24" fmla="*/ 115983 w 360000"/>
              <a:gd name="connsiteY24" fmla="*/ 243114 h 360000"/>
              <a:gd name="connsiteX25" fmla="*/ 65377 w 360000"/>
              <a:gd name="connsiteY25" fmla="*/ 243114 h 360000"/>
              <a:gd name="connsiteX26" fmla="*/ 65377 w 360000"/>
              <a:gd name="connsiteY26" fmla="*/ 274614 h 360000"/>
              <a:gd name="connsiteX27" fmla="*/ 115983 w 360000"/>
              <a:gd name="connsiteY27" fmla="*/ 274614 h 360000"/>
              <a:gd name="connsiteX28" fmla="*/ 115983 w 360000"/>
              <a:gd name="connsiteY28" fmla="*/ 274614 h 360000"/>
              <a:gd name="connsiteX29" fmla="*/ 115983 w 360000"/>
              <a:gd name="connsiteY29" fmla="*/ 274588 h 360000"/>
              <a:gd name="connsiteX30" fmla="*/ 65377 w 360000"/>
              <a:gd name="connsiteY30" fmla="*/ 191351 h 360000"/>
              <a:gd name="connsiteX31" fmla="*/ 115983 w 360000"/>
              <a:gd name="connsiteY31" fmla="*/ 191351 h 360000"/>
              <a:gd name="connsiteX32" fmla="*/ 115983 w 360000"/>
              <a:gd name="connsiteY32" fmla="*/ 159877 h 360000"/>
              <a:gd name="connsiteX33" fmla="*/ 65377 w 360000"/>
              <a:gd name="connsiteY33" fmla="*/ 159877 h 360000"/>
              <a:gd name="connsiteX34" fmla="*/ 65377 w 360000"/>
              <a:gd name="connsiteY34" fmla="*/ 191403 h 360000"/>
              <a:gd name="connsiteX35" fmla="*/ 65377 w 360000"/>
              <a:gd name="connsiteY35" fmla="*/ 191351 h 360000"/>
              <a:gd name="connsiteX36" fmla="*/ 65377 w 360000"/>
              <a:gd name="connsiteY36" fmla="*/ 107008 h 360000"/>
              <a:gd name="connsiteX37" fmla="*/ 115983 w 360000"/>
              <a:gd name="connsiteY37" fmla="*/ 107008 h 360000"/>
              <a:gd name="connsiteX38" fmla="*/ 115983 w 360000"/>
              <a:gd name="connsiteY38" fmla="*/ 75457 h 360000"/>
              <a:gd name="connsiteX39" fmla="*/ 65377 w 360000"/>
              <a:gd name="connsiteY39" fmla="*/ 75457 h 360000"/>
              <a:gd name="connsiteX40" fmla="*/ 65377 w 360000"/>
              <a:gd name="connsiteY40" fmla="*/ 106957 h 360000"/>
              <a:gd name="connsiteX41" fmla="*/ 65377 w 360000"/>
              <a:gd name="connsiteY41" fmla="*/ 107008 h 360000"/>
              <a:gd name="connsiteX42" fmla="*/ 148614 w 360000"/>
              <a:gd name="connsiteY42" fmla="*/ 158745 h 360000"/>
              <a:gd name="connsiteX43" fmla="*/ 148614 w 360000"/>
              <a:gd name="connsiteY43" fmla="*/ 191377 h 360000"/>
              <a:gd name="connsiteX44" fmla="*/ 199245 w 360000"/>
              <a:gd name="connsiteY44" fmla="*/ 191377 h 360000"/>
              <a:gd name="connsiteX45" fmla="*/ 199245 w 360000"/>
              <a:gd name="connsiteY45" fmla="*/ 158720 h 360000"/>
              <a:gd name="connsiteX46" fmla="*/ 148614 w 360000"/>
              <a:gd name="connsiteY46" fmla="*/ 158720 h 360000"/>
              <a:gd name="connsiteX47" fmla="*/ 148614 w 360000"/>
              <a:gd name="connsiteY47" fmla="*/ 158720 h 360000"/>
              <a:gd name="connsiteX48" fmla="*/ 148614 w 360000"/>
              <a:gd name="connsiteY48" fmla="*/ 158745 h 360000"/>
              <a:gd name="connsiteX49" fmla="*/ 200377 w 360000"/>
              <a:gd name="connsiteY49" fmla="*/ 274614 h 360000"/>
              <a:gd name="connsiteX50" fmla="*/ 200377 w 360000"/>
              <a:gd name="connsiteY50" fmla="*/ 243114 h 360000"/>
              <a:gd name="connsiteX51" fmla="*/ 149720 w 360000"/>
              <a:gd name="connsiteY51" fmla="*/ 243114 h 360000"/>
              <a:gd name="connsiteX52" fmla="*/ 149720 w 360000"/>
              <a:gd name="connsiteY52" fmla="*/ 274614 h 360000"/>
              <a:gd name="connsiteX53" fmla="*/ 200377 w 360000"/>
              <a:gd name="connsiteY53" fmla="*/ 274614 h 360000"/>
              <a:gd name="connsiteX54" fmla="*/ 200377 w 360000"/>
              <a:gd name="connsiteY54" fmla="*/ 274614 h 360000"/>
              <a:gd name="connsiteX55" fmla="*/ 254377 w 360000"/>
              <a:gd name="connsiteY55" fmla="*/ 311746 h 360000"/>
              <a:gd name="connsiteX56" fmla="*/ 280246 w 360000"/>
              <a:gd name="connsiteY56" fmla="*/ 311746 h 360000"/>
              <a:gd name="connsiteX57" fmla="*/ 280246 w 360000"/>
              <a:gd name="connsiteY57" fmla="*/ 259983 h 360000"/>
              <a:gd name="connsiteX58" fmla="*/ 254377 w 360000"/>
              <a:gd name="connsiteY58" fmla="*/ 259983 h 360000"/>
              <a:gd name="connsiteX59" fmla="*/ 254377 w 360000"/>
              <a:gd name="connsiteY59" fmla="*/ 311746 h 360000"/>
              <a:gd name="connsiteX60" fmla="*/ 254377 w 360000"/>
              <a:gd name="connsiteY60" fmla="*/ 236377 h 360000"/>
              <a:gd name="connsiteX61" fmla="*/ 280246 w 360000"/>
              <a:gd name="connsiteY61" fmla="*/ 236377 h 360000"/>
              <a:gd name="connsiteX62" fmla="*/ 280246 w 360000"/>
              <a:gd name="connsiteY62" fmla="*/ 184614 h 360000"/>
              <a:gd name="connsiteX63" fmla="*/ 254377 w 360000"/>
              <a:gd name="connsiteY63" fmla="*/ 184614 h 360000"/>
              <a:gd name="connsiteX64" fmla="*/ 254377 w 360000"/>
              <a:gd name="connsiteY64" fmla="*/ 236377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60000" h="360000">
                <a:moveTo>
                  <a:pt x="347746" y="334246"/>
                </a:moveTo>
                <a:cubicBezTo>
                  <a:pt x="354483" y="334246"/>
                  <a:pt x="360114" y="339851"/>
                  <a:pt x="360114" y="347746"/>
                </a:cubicBezTo>
                <a:cubicBezTo>
                  <a:pt x="360045" y="354547"/>
                  <a:pt x="354547" y="360045"/>
                  <a:pt x="347746" y="360114"/>
                </a:cubicBezTo>
                <a:lnTo>
                  <a:pt x="12457" y="360114"/>
                </a:lnTo>
                <a:cubicBezTo>
                  <a:pt x="5771" y="360114"/>
                  <a:pt x="114" y="354483"/>
                  <a:pt x="114" y="346614"/>
                </a:cubicBezTo>
                <a:cubicBezTo>
                  <a:pt x="114" y="339851"/>
                  <a:pt x="5745" y="334246"/>
                  <a:pt x="12483" y="334246"/>
                </a:cubicBezTo>
                <a:lnTo>
                  <a:pt x="31614" y="334246"/>
                </a:lnTo>
                <a:lnTo>
                  <a:pt x="31614" y="18114"/>
                </a:lnTo>
                <a:cubicBezTo>
                  <a:pt x="31614" y="7983"/>
                  <a:pt x="39483" y="114"/>
                  <a:pt x="49614" y="114"/>
                </a:cubicBezTo>
                <a:lnTo>
                  <a:pt x="214983" y="114"/>
                </a:lnTo>
                <a:cubicBezTo>
                  <a:pt x="225114" y="114"/>
                  <a:pt x="232983" y="7983"/>
                  <a:pt x="232983" y="18114"/>
                </a:cubicBezTo>
                <a:lnTo>
                  <a:pt x="232983" y="118245"/>
                </a:lnTo>
                <a:lnTo>
                  <a:pt x="303877" y="140745"/>
                </a:lnTo>
                <a:cubicBezTo>
                  <a:pt x="318483" y="145245"/>
                  <a:pt x="328614" y="158745"/>
                  <a:pt x="328614" y="174483"/>
                </a:cubicBezTo>
                <a:lnTo>
                  <a:pt x="328614" y="334246"/>
                </a:lnTo>
                <a:lnTo>
                  <a:pt x="347746" y="334246"/>
                </a:lnTo>
                <a:moveTo>
                  <a:pt x="148614" y="75457"/>
                </a:moveTo>
                <a:lnTo>
                  <a:pt x="148614" y="106957"/>
                </a:lnTo>
                <a:lnTo>
                  <a:pt x="199245" y="106957"/>
                </a:lnTo>
                <a:lnTo>
                  <a:pt x="199245" y="75483"/>
                </a:lnTo>
                <a:lnTo>
                  <a:pt x="148614" y="75483"/>
                </a:lnTo>
                <a:cubicBezTo>
                  <a:pt x="149745" y="74351"/>
                  <a:pt x="148614" y="74351"/>
                  <a:pt x="148614" y="75483"/>
                </a:cubicBezTo>
                <a:lnTo>
                  <a:pt x="148614" y="75457"/>
                </a:lnTo>
                <a:moveTo>
                  <a:pt x="115983" y="274588"/>
                </a:moveTo>
                <a:lnTo>
                  <a:pt x="115983" y="243114"/>
                </a:lnTo>
                <a:lnTo>
                  <a:pt x="65377" y="243114"/>
                </a:lnTo>
                <a:lnTo>
                  <a:pt x="65377" y="274614"/>
                </a:lnTo>
                <a:lnTo>
                  <a:pt x="115983" y="274614"/>
                </a:lnTo>
                <a:cubicBezTo>
                  <a:pt x="115983" y="275746"/>
                  <a:pt x="115983" y="274614"/>
                  <a:pt x="115983" y="274614"/>
                </a:cubicBezTo>
                <a:lnTo>
                  <a:pt x="115983" y="274588"/>
                </a:lnTo>
                <a:moveTo>
                  <a:pt x="65377" y="191351"/>
                </a:moveTo>
                <a:lnTo>
                  <a:pt x="115983" y="191351"/>
                </a:lnTo>
                <a:lnTo>
                  <a:pt x="115983" y="159877"/>
                </a:lnTo>
                <a:lnTo>
                  <a:pt x="65377" y="159877"/>
                </a:lnTo>
                <a:lnTo>
                  <a:pt x="65377" y="191403"/>
                </a:lnTo>
                <a:lnTo>
                  <a:pt x="65377" y="191351"/>
                </a:lnTo>
                <a:moveTo>
                  <a:pt x="65377" y="107008"/>
                </a:moveTo>
                <a:lnTo>
                  <a:pt x="115983" y="107008"/>
                </a:lnTo>
                <a:lnTo>
                  <a:pt x="115983" y="75457"/>
                </a:lnTo>
                <a:lnTo>
                  <a:pt x="65377" y="75457"/>
                </a:lnTo>
                <a:lnTo>
                  <a:pt x="65377" y="106957"/>
                </a:lnTo>
                <a:lnTo>
                  <a:pt x="65377" y="107008"/>
                </a:lnTo>
                <a:moveTo>
                  <a:pt x="148614" y="158745"/>
                </a:moveTo>
                <a:lnTo>
                  <a:pt x="148614" y="191377"/>
                </a:lnTo>
                <a:lnTo>
                  <a:pt x="199245" y="191377"/>
                </a:lnTo>
                <a:lnTo>
                  <a:pt x="199245" y="158720"/>
                </a:lnTo>
                <a:lnTo>
                  <a:pt x="148614" y="158720"/>
                </a:lnTo>
                <a:cubicBezTo>
                  <a:pt x="149745" y="158720"/>
                  <a:pt x="148614" y="158720"/>
                  <a:pt x="148614" y="158720"/>
                </a:cubicBezTo>
                <a:lnTo>
                  <a:pt x="148614" y="158745"/>
                </a:lnTo>
                <a:moveTo>
                  <a:pt x="200377" y="274614"/>
                </a:moveTo>
                <a:lnTo>
                  <a:pt x="200377" y="243114"/>
                </a:lnTo>
                <a:lnTo>
                  <a:pt x="149720" y="243114"/>
                </a:lnTo>
                <a:lnTo>
                  <a:pt x="149720" y="274614"/>
                </a:lnTo>
                <a:lnTo>
                  <a:pt x="200377" y="274614"/>
                </a:lnTo>
                <a:cubicBezTo>
                  <a:pt x="200377" y="275746"/>
                  <a:pt x="200377" y="274614"/>
                  <a:pt x="200377" y="274614"/>
                </a:cubicBezTo>
                <a:moveTo>
                  <a:pt x="254377" y="311746"/>
                </a:moveTo>
                <a:lnTo>
                  <a:pt x="280246" y="311746"/>
                </a:lnTo>
                <a:lnTo>
                  <a:pt x="280246" y="259983"/>
                </a:lnTo>
                <a:lnTo>
                  <a:pt x="254377" y="259983"/>
                </a:lnTo>
                <a:lnTo>
                  <a:pt x="254377" y="311746"/>
                </a:lnTo>
                <a:moveTo>
                  <a:pt x="254377" y="236377"/>
                </a:moveTo>
                <a:lnTo>
                  <a:pt x="280246" y="236377"/>
                </a:lnTo>
                <a:lnTo>
                  <a:pt x="280246" y="184614"/>
                </a:lnTo>
                <a:lnTo>
                  <a:pt x="254377" y="184614"/>
                </a:lnTo>
                <a:lnTo>
                  <a:pt x="254377" y="236377"/>
                </a:lnTo>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Tree>
    <p:custDataLst>
      <p:tags r:id="rId1"/>
    </p:custDataLst>
    <p:extLst>
      <p:ext uri="{BB962C8B-B14F-4D97-AF65-F5344CB8AC3E}">
        <p14:creationId xmlns:p14="http://schemas.microsoft.com/office/powerpoint/2010/main" val="50442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heel(1)">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down)">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a:t>PRIMER PODATKOV</a:t>
            </a:r>
          </a:p>
        </p:txBody>
      </p:sp>
      <p:sp>
        <p:nvSpPr>
          <p:cNvPr id="47107" name="Ograda vsebine 2"/>
          <p:cNvSpPr>
            <a:spLocks noGrp="1"/>
          </p:cNvSpPr>
          <p:nvPr>
            <p:ph idx="1"/>
          </p:nvPr>
        </p:nvSpPr>
        <p:spPr/>
        <p:txBody>
          <a:bodyPr/>
          <a:lstStyle/>
          <a:p>
            <a:pPr eaLnBrk="1" hangingPunct="1"/>
            <a:r>
              <a:rPr lang="sl-SI" altLang="en-US"/>
              <a:t>temperatura zraka – 35  </a:t>
            </a:r>
            <a:r>
              <a:rPr lang="sl-SI" altLang="en-US" baseline="30000"/>
              <a:t>0</a:t>
            </a:r>
            <a:r>
              <a:rPr lang="sl-SI" altLang="en-US"/>
              <a:t>C</a:t>
            </a:r>
          </a:p>
          <a:p>
            <a:pPr eaLnBrk="1" hangingPunct="1"/>
            <a:r>
              <a:rPr lang="sl-SI" altLang="en-US"/>
              <a:t>velikost čevljev – 46</a:t>
            </a:r>
          </a:p>
          <a:p>
            <a:pPr eaLnBrk="1" hangingPunct="1"/>
            <a:r>
              <a:rPr lang="sl-SI" altLang="en-US"/>
              <a:t>hitrost avtomobila – 180 km/h</a:t>
            </a:r>
          </a:p>
          <a:p>
            <a:pPr eaLnBrk="1" hangingPunct="1"/>
            <a:r>
              <a:rPr lang="sl-SI" altLang="en-US"/>
              <a:t>prometni znak -   </a:t>
            </a:r>
          </a:p>
          <a:p>
            <a:pPr eaLnBrk="1" hangingPunct="1"/>
            <a:r>
              <a:rPr lang="sl-SI" altLang="en-US"/>
              <a:t>nadmorska višina vrha gore – 2864 m</a:t>
            </a:r>
          </a:p>
          <a:p>
            <a:pPr eaLnBrk="1" hangingPunct="1"/>
            <a:endParaRPr lang="sl-SI" altLang="en-US"/>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2"/>
            </p:custDataLst>
          </p:nvPr>
        </p:nvSpPr>
        <p:spPr>
          <a:xfrm flipH="1">
            <a:off x="11677415" y="5708462"/>
            <a:ext cx="511410" cy="1148645"/>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806" h="1809">
                <a:moveTo>
                  <a:pt x="0" y="0"/>
                </a:moveTo>
                <a:lnTo>
                  <a:pt x="806" y="1809"/>
                </a:lnTo>
                <a:lnTo>
                  <a:pt x="0" y="1809"/>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11" name="图片 10" descr="C:\Users\rac32\OneDrive\Desktop\klara 6.pngklara 6"/>
          <p:cNvPicPr>
            <a:picLocks noChangeAspect="1"/>
          </p:cNvPicPr>
          <p:nvPr>
            <p:custDataLst>
              <p:tags r:id="rId3"/>
            </p:custDataLst>
          </p:nvPr>
        </p:nvPicPr>
        <p:blipFill>
          <a:blip r:embed="rId16" cstate="print">
            <a:extLst>
              <a:ext uri="{28A0092B-C50C-407E-A947-70E740481C1C}">
                <a14:useLocalDpi xmlns:a14="http://schemas.microsoft.com/office/drawing/2010/main"/>
              </a:ext>
            </a:extLst>
          </a:blip>
          <a:srcRect l="17261" r="17261"/>
          <a:stretch>
            <a:fillRect/>
          </a:stretch>
        </p:blipFill>
        <p:spPr>
          <a:xfrm>
            <a:off x="370108" y="1068685"/>
            <a:ext cx="4328303" cy="4810142"/>
          </a:xfrm>
          <a:custGeom>
            <a:avLst/>
            <a:gdLst>
              <a:gd name="connsiteX0" fmla="*/ 4524548 w 6414770"/>
              <a:gd name="connsiteY0" fmla="*/ 3601085 h 6857365"/>
              <a:gd name="connsiteX1" fmla="*/ 1753918 w 6414770"/>
              <a:gd name="connsiteY1" fmla="*/ 3601085 h 6857365"/>
              <a:gd name="connsiteX2" fmla="*/ 3342125 w 6414770"/>
              <a:gd name="connsiteY2" fmla="*/ 6857365 h 6857365"/>
              <a:gd name="connsiteX3" fmla="*/ 6112755 w 6414770"/>
              <a:gd name="connsiteY3" fmla="*/ 6857365 h 6857365"/>
              <a:gd name="connsiteX4" fmla="*/ 2768523 w 6414770"/>
              <a:gd name="connsiteY4" fmla="*/ 0 h 6857365"/>
              <a:gd name="connsiteX5" fmla="*/ 0 w 6414770"/>
              <a:gd name="connsiteY5" fmla="*/ 0 h 6857365"/>
              <a:gd name="connsiteX6" fmla="*/ 0 w 6414770"/>
              <a:gd name="connsiteY6" fmla="*/ 5080 h 6857365"/>
              <a:gd name="connsiteX7" fmla="*/ 1640159 w 6414770"/>
              <a:gd name="connsiteY7" fmla="*/ 3367405 h 6857365"/>
              <a:gd name="connsiteX8" fmla="*/ 4410587 w 6414770"/>
              <a:gd name="connsiteY8" fmla="*/ 3367405 h 6857365"/>
              <a:gd name="connsiteX9" fmla="*/ 5389933 w 6414770"/>
              <a:gd name="connsiteY9" fmla="*/ 0 h 6857365"/>
              <a:gd name="connsiteX10" fmla="*/ 3056429 w 6414770"/>
              <a:gd name="connsiteY10" fmla="*/ 0 h 6857365"/>
              <a:gd name="connsiteX11" fmla="*/ 6400801 w 6414770"/>
              <a:gd name="connsiteY11" fmla="*/ 6857365 h 6857365"/>
              <a:gd name="connsiteX12" fmla="*/ 6414770 w 6414770"/>
              <a:gd name="connsiteY12" fmla="*/ 6857365 h 6857365"/>
              <a:gd name="connsiteX13" fmla="*/ 6414770 w 6414770"/>
              <a:gd name="connsiteY13" fmla="*/ 2100580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4770" h="6857365">
                <a:moveTo>
                  <a:pt x="4524548" y="3601085"/>
                </a:moveTo>
                <a:lnTo>
                  <a:pt x="1753918" y="3601085"/>
                </a:lnTo>
                <a:lnTo>
                  <a:pt x="3342125" y="6857365"/>
                </a:lnTo>
                <a:lnTo>
                  <a:pt x="6112755" y="6857365"/>
                </a:lnTo>
                <a:close/>
                <a:moveTo>
                  <a:pt x="2768523" y="0"/>
                </a:moveTo>
                <a:lnTo>
                  <a:pt x="0" y="0"/>
                </a:lnTo>
                <a:lnTo>
                  <a:pt x="0" y="5080"/>
                </a:lnTo>
                <a:lnTo>
                  <a:pt x="1640159" y="3367405"/>
                </a:lnTo>
                <a:lnTo>
                  <a:pt x="4410587" y="3367405"/>
                </a:lnTo>
                <a:close/>
                <a:moveTo>
                  <a:pt x="5389933" y="0"/>
                </a:moveTo>
                <a:lnTo>
                  <a:pt x="3056429" y="0"/>
                </a:lnTo>
                <a:lnTo>
                  <a:pt x="6400801" y="6857365"/>
                </a:lnTo>
                <a:lnTo>
                  <a:pt x="6414770" y="6857365"/>
                </a:lnTo>
                <a:lnTo>
                  <a:pt x="6414770" y="2100580"/>
                </a:lnTo>
                <a:close/>
              </a:path>
            </a:pathLst>
          </a:custGeom>
          <a:ln w="9525" cap="flat" cmpd="sng" algn="ctr">
            <a:solidFill>
              <a:schemeClr val="accent1">
                <a:alpha val="50000"/>
              </a:schemeClr>
            </a:solidFill>
            <a:prstDash val="solid"/>
            <a:round/>
            <a:headEnd type="none" w="med" len="med"/>
            <a:tailEnd type="none" w="med" len="med"/>
          </a:ln>
        </p:spPr>
      </p:pic>
      <p:sp>
        <p:nvSpPr>
          <p:cNvPr id="32" name="任意多边形 13"/>
          <p:cNvSpPr/>
          <p:nvPr>
            <p:custDataLst>
              <p:tags r:id="rId4"/>
            </p:custDataLst>
          </p:nvPr>
        </p:nvSpPr>
        <p:spPr>
          <a:xfrm>
            <a:off x="1974336" y="-100045"/>
            <a:ext cx="3357466" cy="6855579"/>
          </a:xfrm>
          <a:custGeom>
            <a:avLst/>
            <a:gdLst/>
            <a:ahLst/>
            <a:cxnLst>
              <a:cxn ang="3">
                <a:pos x="hc" y="t"/>
              </a:cxn>
              <a:cxn ang="cd2">
                <a:pos x="l" y="vc"/>
              </a:cxn>
              <a:cxn ang="cd4">
                <a:pos x="hc" y="b"/>
              </a:cxn>
              <a:cxn ang="0">
                <a:pos x="r" y="vc"/>
              </a:cxn>
            </a:cxnLst>
            <a:rect l="l" t="t" r="r" b="b"/>
            <a:pathLst>
              <a:path w="5289" h="10799">
                <a:moveTo>
                  <a:pt x="1614" y="0"/>
                </a:moveTo>
                <a:lnTo>
                  <a:pt x="5289" y="0"/>
                </a:lnTo>
                <a:lnTo>
                  <a:pt x="22" y="10799"/>
                </a:lnTo>
                <a:lnTo>
                  <a:pt x="0" y="10799"/>
                </a:lnTo>
                <a:lnTo>
                  <a:pt x="0" y="3308"/>
                </a:lnTo>
                <a:lnTo>
                  <a:pt x="1614" y="0"/>
                </a:lnTo>
                <a:close/>
              </a:path>
            </a:pathLst>
          </a:cu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3" name="标题 2"/>
          <p:cNvSpPr>
            <a:spLocks noGrp="1"/>
          </p:cNvSpPr>
          <p:nvPr>
            <p:ph type="title"/>
            <p:custDataLst>
              <p:tags r:id="rId5"/>
            </p:custDataLst>
          </p:nvPr>
        </p:nvSpPr>
        <p:spPr>
          <a:xfrm>
            <a:off x="6413098" y="452094"/>
            <a:ext cx="5486736" cy="791794"/>
          </a:xfrm>
        </p:spPr>
        <p:txBody>
          <a:bodyPr wrap="square" anchor="b">
            <a:normAutofit/>
          </a:bodyPr>
          <a:lstStyle/>
          <a:p>
            <a:pPr algn="l"/>
            <a:r>
              <a:rPr lang="en-US" b="1" dirty="0">
                <a:ln w="9525">
                  <a:solidFill>
                    <a:schemeClr val="bg1"/>
                  </a:solidFill>
                  <a:prstDash val="solid"/>
                </a:ln>
              </a:rPr>
              <a:t>IZZIVI PRI IMPLEMENTACIJI</a:t>
            </a:r>
          </a:p>
        </p:txBody>
      </p:sp>
      <p:sp>
        <p:nvSpPr>
          <p:cNvPr id="20" name="正文"/>
          <p:cNvSpPr txBox="1"/>
          <p:nvPr>
            <p:custDataLst>
              <p:tags r:id="rId6"/>
            </p:custDataLst>
          </p:nvPr>
        </p:nvSpPr>
        <p:spPr>
          <a:xfrm>
            <a:off x="6603661" y="1801826"/>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Zahteva začetno vlaganje in vzdrževanje</a:t>
            </a:r>
          </a:p>
        </p:txBody>
      </p:sp>
      <p:sp>
        <p:nvSpPr>
          <p:cNvPr id="21" name="标题"/>
          <p:cNvSpPr txBox="1"/>
          <p:nvPr>
            <p:custDataLst>
              <p:tags r:id="rId7"/>
            </p:custDataLst>
          </p:nvPr>
        </p:nvSpPr>
        <p:spPr>
          <a:xfrm>
            <a:off x="6613183" y="1441897"/>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Visoki</a:t>
            </a:r>
            <a:r>
              <a:rPr lang="en-US" sz="1799" b="1" dirty="0">
                <a:solidFill>
                  <a:schemeClr val="accent1"/>
                </a:solidFill>
                <a:sym typeface="+mn-ea"/>
              </a:rPr>
              <a:t> stroški nakupa in vzdrževanja;</a:t>
            </a:r>
          </a:p>
        </p:txBody>
      </p:sp>
      <p:sp>
        <p:nvSpPr>
          <p:cNvPr id="22" name="正文"/>
          <p:cNvSpPr txBox="1"/>
          <p:nvPr>
            <p:custDataLst>
              <p:tags r:id="rId8"/>
            </p:custDataLst>
          </p:nvPr>
        </p:nvSpPr>
        <p:spPr>
          <a:xfrm>
            <a:off x="4789414" y="5545218"/>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Stalno posodabljanje in prilagajanje sistemov</a:t>
            </a:r>
          </a:p>
        </p:txBody>
      </p:sp>
      <p:sp>
        <p:nvSpPr>
          <p:cNvPr id="23" name="标题"/>
          <p:cNvSpPr txBox="1"/>
          <p:nvPr>
            <p:custDataLst>
              <p:tags r:id="rId9"/>
            </p:custDataLst>
          </p:nvPr>
        </p:nvSpPr>
        <p:spPr>
          <a:xfrm>
            <a:off x="4789414" y="5184654"/>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Hitra</a:t>
            </a:r>
            <a:r>
              <a:rPr lang="en-US" sz="1799" b="1" dirty="0">
                <a:solidFill>
                  <a:schemeClr val="accent1"/>
                </a:solidFill>
                <a:sym typeface="+mn-ea"/>
              </a:rPr>
              <a:t> tehnološka sprememba in prilagodljivost;</a:t>
            </a:r>
          </a:p>
        </p:txBody>
      </p:sp>
      <p:sp>
        <p:nvSpPr>
          <p:cNvPr id="6" name="正文"/>
          <p:cNvSpPr txBox="1"/>
          <p:nvPr>
            <p:custDataLst>
              <p:tags r:id="rId10"/>
            </p:custDataLst>
          </p:nvPr>
        </p:nvSpPr>
        <p:spPr>
          <a:xfrm>
            <a:off x="6011396" y="3023174"/>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Odpori in težave pri uvajanju zaposlenih v nove sisteme</a:t>
            </a:r>
          </a:p>
        </p:txBody>
      </p:sp>
      <p:sp>
        <p:nvSpPr>
          <p:cNvPr id="7" name="标题"/>
          <p:cNvSpPr txBox="1"/>
          <p:nvPr>
            <p:custDataLst>
              <p:tags r:id="rId11"/>
            </p:custDataLst>
          </p:nvPr>
        </p:nvSpPr>
        <p:spPr>
          <a:xfrm>
            <a:off x="6011396" y="2663245"/>
            <a:ext cx="5482027" cy="367590"/>
          </a:xfrm>
          <a:prstGeom prst="rect">
            <a:avLst/>
          </a:prstGeom>
          <a:noFill/>
        </p:spPr>
        <p:txBody>
          <a:bodyPr wrap="square" lIns="0" tIns="0" rIns="0" bIns="0" rtlCol="0" anchor="b">
            <a:normAutofit fontScale="97500"/>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999" b="1" dirty="0" err="1">
                <a:solidFill>
                  <a:schemeClr val="accent1"/>
                </a:solidFill>
                <a:sym typeface="+mn-ea"/>
              </a:rPr>
              <a:t>Usposabljanje</a:t>
            </a:r>
            <a:r>
              <a:rPr lang="en-US" sz="1999" b="1" dirty="0">
                <a:solidFill>
                  <a:schemeClr val="accent1"/>
                </a:solidFill>
                <a:sym typeface="+mn-ea"/>
              </a:rPr>
              <a:t> zaposlenih in sprememba kulture;</a:t>
            </a:r>
          </a:p>
        </p:txBody>
      </p:sp>
      <p:sp>
        <p:nvSpPr>
          <p:cNvPr id="2" name="正文"/>
          <p:cNvSpPr txBox="1"/>
          <p:nvPr>
            <p:custDataLst>
              <p:tags r:id="rId12"/>
            </p:custDataLst>
          </p:nvPr>
        </p:nvSpPr>
        <p:spPr>
          <a:xfrm>
            <a:off x="5401993" y="4282609"/>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Zaščita pred hekerskimi napadi in izgubi podatkov</a:t>
            </a:r>
          </a:p>
        </p:txBody>
      </p:sp>
      <p:sp>
        <p:nvSpPr>
          <p:cNvPr id="4" name="标题"/>
          <p:cNvSpPr txBox="1"/>
          <p:nvPr>
            <p:custDataLst>
              <p:tags r:id="rId13"/>
            </p:custDataLst>
          </p:nvPr>
        </p:nvSpPr>
        <p:spPr>
          <a:xfrm>
            <a:off x="5401993" y="3922045"/>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Varnost</a:t>
            </a:r>
            <a:r>
              <a:rPr lang="en-US" sz="1799" b="1" dirty="0">
                <a:solidFill>
                  <a:schemeClr val="accent1"/>
                </a:solidFill>
                <a:sym typeface="+mn-ea"/>
              </a:rPr>
              <a:t> in zaščita podatkov;</a:t>
            </a:r>
          </a:p>
        </p:txBody>
      </p:sp>
    </p:spTree>
    <p:custDataLst>
      <p:tags r:id="rId1"/>
    </p:custDataLst>
    <p:extLst>
      <p:ext uri="{BB962C8B-B14F-4D97-AF65-F5344CB8AC3E}">
        <p14:creationId xmlns:p14="http://schemas.microsoft.com/office/powerpoint/2010/main" val="394078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ircle(in)">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heel(1)">
                                      <p:cBhvr>
                                        <p:cTn id="37" dur="20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2326668" y="565260"/>
            <a:ext cx="8768336" cy="763071"/>
          </a:xfrm>
        </p:spPr>
        <p:txBody>
          <a:bodyPr vert="horz" wrap="square" lIns="0" tIns="45708" rIns="90147" bIns="45708" rtlCol="0" anchor="b" anchorCtr="0">
            <a:normAutofit fontScale="90000"/>
          </a:bodyPr>
          <a:lstStyle/>
          <a:p>
            <a:pPr lvl="0" algn="l">
              <a:lnSpc>
                <a:spcPct val="90000"/>
              </a:lnSpc>
              <a:buClrTx/>
              <a:buSzTx/>
              <a:buFontTx/>
            </a:pPr>
            <a:r>
              <a:rPr lang="en-US" b="1" dirty="0">
                <a:ln/>
                <a:effectLst>
                  <a:innerShdw blurRad="63500" dist="50800" dir="13500000">
                    <a:srgbClr val="000000">
                      <a:alpha val="50000"/>
                    </a:srgbClr>
                  </a:innerShdw>
                </a:effectLst>
                <a:sym typeface="+mn-ea"/>
              </a:rPr>
              <a:t>TEHNOLOŠKI NAPREDEK IN PRIHODNOST INFORMACIJSKIH SISTEMOV</a:t>
            </a:r>
          </a:p>
        </p:txBody>
      </p:sp>
      <p:sp>
        <p:nvSpPr>
          <p:cNvPr id="22" name="矩形 21"/>
          <p:cNvSpPr/>
          <p:nvPr>
            <p:custDataLst>
              <p:tags r:id="rId3"/>
            </p:custDataLst>
          </p:nvPr>
        </p:nvSpPr>
        <p:spPr>
          <a:xfrm>
            <a:off x="10627131" y="893"/>
            <a:ext cx="1625177" cy="685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21" name="圆角矩形 20"/>
          <p:cNvSpPr/>
          <p:nvPr>
            <p:custDataLst>
              <p:tags r:id="rId4"/>
            </p:custDataLst>
          </p:nvPr>
        </p:nvSpPr>
        <p:spPr>
          <a:xfrm>
            <a:off x="6475313" y="2166314"/>
            <a:ext cx="5344673" cy="3855986"/>
          </a:xfrm>
          <a:prstGeom prst="roundRect">
            <a:avLst>
              <a:gd name="adj" fmla="val 3764"/>
            </a:avLst>
          </a:prstGeom>
          <a:solidFill>
            <a:schemeClr val="lt1">
              <a:lumMod val="100000"/>
              <a:alpha val="3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3" name="圆角矩形 22"/>
          <p:cNvSpPr/>
          <p:nvPr>
            <p:custDataLst>
              <p:tags r:id="rId5"/>
            </p:custDataLst>
          </p:nvPr>
        </p:nvSpPr>
        <p:spPr>
          <a:xfrm>
            <a:off x="6275975" y="1886986"/>
            <a:ext cx="5344673" cy="3855986"/>
          </a:xfrm>
          <a:prstGeom prst="roundRect">
            <a:avLst>
              <a:gd name="adj" fmla="val 3764"/>
            </a:avLst>
          </a:prstGeom>
          <a:solidFill>
            <a:schemeClr val="lt1">
              <a:lumMod val="100000"/>
              <a:alpha val="4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4" name="圆角矩形 23"/>
          <p:cNvSpPr/>
          <p:nvPr>
            <p:custDataLst>
              <p:tags r:id="rId6"/>
            </p:custDataLst>
          </p:nvPr>
        </p:nvSpPr>
        <p:spPr>
          <a:xfrm>
            <a:off x="6067115" y="1607659"/>
            <a:ext cx="5344673" cy="3855986"/>
          </a:xfrm>
          <a:prstGeom prst="roundRect">
            <a:avLst>
              <a:gd name="adj" fmla="val 3764"/>
            </a:avLst>
          </a:prstGeom>
          <a:solidFill>
            <a:schemeClr val="lt1">
              <a:lumMod val="10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pic>
        <p:nvPicPr>
          <p:cNvPr id="25" name="图片 24" descr="VCG41N1380127221"/>
          <p:cNvPicPr>
            <a:picLocks noChangeAspect="1"/>
          </p:cNvPicPr>
          <p:nvPr>
            <p:custDataLst>
              <p:tags r:id="rId7"/>
            </p:custDataLst>
          </p:nvPr>
        </p:nvPicPr>
        <p:blipFill>
          <a:blip r:embed="rId13" cstate="print">
            <a:extLst>
              <a:ext uri="{28A0092B-C50C-407E-A947-70E740481C1C}">
                <a14:useLocalDpi xmlns:a14="http://schemas.microsoft.com/office/drawing/2010/main"/>
              </a:ext>
            </a:extLst>
          </a:blip>
          <a:srcRect/>
          <a:stretch>
            <a:fillRect/>
          </a:stretch>
        </p:blipFill>
        <p:spPr>
          <a:xfrm>
            <a:off x="6384531" y="1907301"/>
            <a:ext cx="4710473" cy="3256702"/>
          </a:xfrm>
          <a:custGeom>
            <a:avLst/>
            <a:gdLst/>
            <a:ahLst/>
            <a:cxnLst>
              <a:cxn ang="3">
                <a:pos x="hc" y="t"/>
              </a:cxn>
              <a:cxn ang="cd2">
                <a:pos x="l" y="vc"/>
              </a:cxn>
              <a:cxn ang="cd4">
                <a:pos x="hc" y="b"/>
              </a:cxn>
              <a:cxn ang="0">
                <a:pos x="r" y="vc"/>
              </a:cxn>
            </a:cxnLst>
            <a:rect l="l" t="t" r="r" b="b"/>
            <a:pathLst>
              <a:path w="7420" h="3602">
                <a:moveTo>
                  <a:pt x="136" y="0"/>
                </a:moveTo>
                <a:lnTo>
                  <a:pt x="7284" y="0"/>
                </a:lnTo>
                <a:cubicBezTo>
                  <a:pt x="7359" y="0"/>
                  <a:pt x="7420" y="61"/>
                  <a:pt x="7420" y="136"/>
                </a:cubicBezTo>
                <a:lnTo>
                  <a:pt x="7420" y="3466"/>
                </a:lnTo>
                <a:cubicBezTo>
                  <a:pt x="7420" y="3541"/>
                  <a:pt x="7359" y="3602"/>
                  <a:pt x="7284" y="3602"/>
                </a:cubicBezTo>
                <a:lnTo>
                  <a:pt x="136" y="3602"/>
                </a:lnTo>
                <a:cubicBezTo>
                  <a:pt x="61" y="3602"/>
                  <a:pt x="0" y="3541"/>
                  <a:pt x="0" y="3466"/>
                </a:cubicBezTo>
                <a:lnTo>
                  <a:pt x="0" y="136"/>
                </a:lnTo>
                <a:cubicBezTo>
                  <a:pt x="0" y="61"/>
                  <a:pt x="61" y="0"/>
                  <a:pt x="136"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8" name="矩形 7"/>
          <p:cNvSpPr/>
          <p:nvPr>
            <p:custDataLst>
              <p:tags r:id="rId8"/>
            </p:custDataLst>
          </p:nvPr>
        </p:nvSpPr>
        <p:spPr>
          <a:xfrm>
            <a:off x="1773931" y="3807463"/>
            <a:ext cx="3395527"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endParaRPr lang="en-US" sz="1400" b="1" dirty="0">
              <a:effectLst>
                <a:reflection blurRad="6350" stA="50000" endA="300" endPos="50000" dist="29997" dir="5400000" sy="-100000" algn="bl" rotWithShape="0"/>
              </a:effectLst>
              <a:latin typeface="+mj-lt"/>
              <a:sym typeface="+mn-ea"/>
            </a:endParaRPr>
          </a:p>
        </p:txBody>
      </p:sp>
      <p:sp>
        <p:nvSpPr>
          <p:cNvPr id="9" name="矩形 8"/>
          <p:cNvSpPr/>
          <p:nvPr>
            <p:custDataLst>
              <p:tags r:id="rId9"/>
            </p:custDataLst>
          </p:nvPr>
        </p:nvSpPr>
        <p:spPr>
          <a:xfrm>
            <a:off x="1917946" y="4863260"/>
            <a:ext cx="3530205" cy="600640"/>
          </a:xfrm>
          <a:prstGeom prst="rect">
            <a:avLst/>
          </a:prstGeom>
          <a:noFill/>
        </p:spPr>
        <p:txBody>
          <a:bodyPr wrap="square" lIns="0" tIns="0" rIns="0" bIns="0" rtlCol="0" anchor="t" anchorCtr="0">
            <a:normAutofit/>
          </a:bodyPr>
          <a:lstStyle/>
          <a:p>
            <a:pPr>
              <a:lnSpc>
                <a:spcPct val="150000"/>
              </a:lnSpc>
              <a:spcBef>
                <a:spcPct val="0"/>
              </a:spcBef>
              <a:spcAft>
                <a:spcPct val="0"/>
              </a:spcAft>
              <a:buClr>
                <a:srgbClr val="376FFF"/>
              </a:buClr>
              <a:buSzPct val="80000"/>
            </a:pPr>
            <a:endParaRPr lang="en-US" sz="1400" b="1" dirty="0">
              <a:solidFill>
                <a:schemeClr val="accent1"/>
              </a:solidFill>
              <a:effectLst>
                <a:reflection blurRad="6350" stA="50000" endA="300" endPos="50000" dist="29997" dir="5400000" sy="-100000" algn="bl" rotWithShape="0"/>
              </a:effectLst>
              <a:sym typeface="+mn-ea"/>
            </a:endParaRPr>
          </a:p>
        </p:txBody>
      </p:sp>
      <p:sp>
        <p:nvSpPr>
          <p:cNvPr id="10" name="矩形 9"/>
          <p:cNvSpPr/>
          <p:nvPr>
            <p:custDataLst>
              <p:tags r:id="rId10"/>
            </p:custDataLst>
          </p:nvPr>
        </p:nvSpPr>
        <p:spPr>
          <a:xfrm>
            <a:off x="1740716" y="2856302"/>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endParaRPr lang="en-US" sz="1400" b="1" dirty="0">
              <a:effectLst>
                <a:reflection blurRad="6350" stA="60000" endA="900" endPos="58000" dir="5400000" sy="-100000" algn="bl" rotWithShape="0"/>
              </a:effectLst>
              <a:latin typeface="+mj-lt"/>
              <a:sym typeface="+mn-ea"/>
            </a:endParaRPr>
          </a:p>
        </p:txBody>
      </p:sp>
      <p:sp>
        <p:nvSpPr>
          <p:cNvPr id="4" name="Označba mesta številke diapozitiva 3">
            <a:extLst>
              <a:ext uri="{FF2B5EF4-FFF2-40B4-BE49-F238E27FC236}">
                <a16:creationId xmlns:a16="http://schemas.microsoft.com/office/drawing/2014/main" id="{6BD5B582-D19B-9819-4961-F334CEAF7BB4}"/>
              </a:ext>
            </a:extLst>
          </p:cNvPr>
          <p:cNvSpPr>
            <a:spLocks noGrp="1"/>
          </p:cNvSpPr>
          <p:nvPr>
            <p:ph type="sldNum" sz="quarter" idx="12"/>
          </p:nvPr>
        </p:nvSpPr>
        <p:spPr/>
        <p:txBody>
          <a:bodyPr/>
          <a:lstStyle/>
          <a:p>
            <a:fld id="{49AE70B2-8BF9-45C0-BB95-33D1B9D3A854}" type="slidenum">
              <a:rPr lang="en-US" smtClean="0"/>
              <a:t>51</a:t>
            </a:fld>
            <a:endParaRPr lang="en-US" dirty="0"/>
          </a:p>
        </p:txBody>
      </p:sp>
      <p:sp>
        <p:nvSpPr>
          <p:cNvPr id="6" name="PoljeZBesedilom 5">
            <a:extLst>
              <a:ext uri="{FF2B5EF4-FFF2-40B4-BE49-F238E27FC236}">
                <a16:creationId xmlns:a16="http://schemas.microsoft.com/office/drawing/2014/main" id="{71D64496-4584-F5DF-6F6E-E2965D96546B}"/>
              </a:ext>
            </a:extLst>
          </p:cNvPr>
          <p:cNvSpPr txBox="1"/>
          <p:nvPr/>
        </p:nvSpPr>
        <p:spPr>
          <a:xfrm>
            <a:off x="1701924" y="2618505"/>
            <a:ext cx="6126040" cy="369332"/>
          </a:xfrm>
          <a:prstGeom prst="rect">
            <a:avLst/>
          </a:prstGeom>
          <a:noFill/>
        </p:spPr>
        <p:txBody>
          <a:bodyPr wrap="square">
            <a:spAutoFit/>
          </a:bodyPr>
          <a:lstStyle/>
          <a:p>
            <a:r>
              <a:rPr lang="sl-SI" dirty="0"/>
              <a:t>Uporaba umetne inteligence in strojnega učenja</a:t>
            </a:r>
          </a:p>
        </p:txBody>
      </p:sp>
      <p:sp>
        <p:nvSpPr>
          <p:cNvPr id="11" name="PoljeZBesedilom 10">
            <a:extLst>
              <a:ext uri="{FF2B5EF4-FFF2-40B4-BE49-F238E27FC236}">
                <a16:creationId xmlns:a16="http://schemas.microsoft.com/office/drawing/2014/main" id="{624F7EC3-1ADF-318A-8A9D-DD9F1B796F24}"/>
              </a:ext>
            </a:extLst>
          </p:cNvPr>
          <p:cNvSpPr txBox="1"/>
          <p:nvPr/>
        </p:nvSpPr>
        <p:spPr>
          <a:xfrm>
            <a:off x="1701924" y="2998797"/>
            <a:ext cx="6126040" cy="369332"/>
          </a:xfrm>
          <a:prstGeom prst="rect">
            <a:avLst/>
          </a:prstGeom>
          <a:noFill/>
        </p:spPr>
        <p:txBody>
          <a:bodyPr wrap="square">
            <a:spAutoFit/>
          </a:bodyPr>
          <a:lstStyle/>
          <a:p>
            <a:r>
              <a:rPr lang="sl-SI" dirty="0"/>
              <a:t>Oblak in mobilni sistemi</a:t>
            </a:r>
          </a:p>
        </p:txBody>
      </p:sp>
      <p:sp>
        <p:nvSpPr>
          <p:cNvPr id="14" name="PoljeZBesedilom 13">
            <a:extLst>
              <a:ext uri="{FF2B5EF4-FFF2-40B4-BE49-F238E27FC236}">
                <a16:creationId xmlns:a16="http://schemas.microsoft.com/office/drawing/2014/main" id="{71FCB431-3006-2397-CB29-D7846AEED00B}"/>
              </a:ext>
            </a:extLst>
          </p:cNvPr>
          <p:cNvSpPr txBox="1"/>
          <p:nvPr/>
        </p:nvSpPr>
        <p:spPr>
          <a:xfrm>
            <a:off x="1679040" y="3496245"/>
            <a:ext cx="6126040" cy="369332"/>
          </a:xfrm>
          <a:prstGeom prst="rect">
            <a:avLst/>
          </a:prstGeom>
          <a:noFill/>
        </p:spPr>
        <p:txBody>
          <a:bodyPr wrap="square">
            <a:spAutoFit/>
          </a:bodyPr>
          <a:lstStyle/>
          <a:p>
            <a:r>
              <a:rPr lang="sl-SI" dirty="0"/>
              <a:t>Razvoj odprtokodnih rešitev</a:t>
            </a:r>
          </a:p>
        </p:txBody>
      </p:sp>
      <p:sp>
        <p:nvSpPr>
          <p:cNvPr id="16" name="PoljeZBesedilom 15">
            <a:extLst>
              <a:ext uri="{FF2B5EF4-FFF2-40B4-BE49-F238E27FC236}">
                <a16:creationId xmlns:a16="http://schemas.microsoft.com/office/drawing/2014/main" id="{D46C9CA2-8E82-BC6F-745B-6C602F688E05}"/>
              </a:ext>
            </a:extLst>
          </p:cNvPr>
          <p:cNvSpPr txBox="1"/>
          <p:nvPr/>
        </p:nvSpPr>
        <p:spPr>
          <a:xfrm>
            <a:off x="1629916" y="4014962"/>
            <a:ext cx="6126040" cy="369332"/>
          </a:xfrm>
          <a:prstGeom prst="rect">
            <a:avLst/>
          </a:prstGeom>
          <a:noFill/>
        </p:spPr>
        <p:txBody>
          <a:bodyPr wrap="square">
            <a:spAutoFit/>
          </a:bodyPr>
          <a:lstStyle/>
          <a:p>
            <a:r>
              <a:rPr lang="sl-SI" dirty="0"/>
              <a:t>Učinek digitalne transformacije na poslovanje</a:t>
            </a:r>
          </a:p>
        </p:txBody>
      </p:sp>
    </p:spTree>
    <p:custDataLst>
      <p:tags r:id="rId1"/>
    </p:custDataLst>
    <p:extLst>
      <p:ext uri="{BB962C8B-B14F-4D97-AF65-F5344CB8AC3E}">
        <p14:creationId xmlns:p14="http://schemas.microsoft.com/office/powerpoint/2010/main" val="13541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nodePh="1">
                                  <p:stCondLst>
                                    <p:cond delay="0"/>
                                  </p:stCondLst>
                                  <p:endCondLst>
                                    <p:cond evt="begin" delay="0">
                                      <p:tn val="10"/>
                                    </p:cond>
                                  </p:end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ask group111"/>
          <p:cNvPicPr>
            <a:picLocks noChangeAspect="1"/>
          </p:cNvPicPr>
          <p:nvPr>
            <p:custDataLst>
              <p:tags r:id="rId2"/>
            </p:custDataLst>
          </p:nvPr>
        </p:nvPicPr>
        <p:blipFill>
          <a:blip r:embed="rId7" cstate="print">
            <a:alphaModFix amt="53000"/>
            <a:extLst>
              <a:ext uri="{28A0092B-C50C-407E-A947-70E740481C1C}">
                <a14:useLocalDpi xmlns:a14="http://schemas.microsoft.com/office/drawing/2010/main"/>
              </a:ext>
            </a:extLst>
          </a:blip>
          <a:srcRect t="21875" b="21875"/>
          <a:stretch>
            <a:fillRect/>
          </a:stretch>
        </p:blipFill>
        <p:spPr>
          <a:xfrm>
            <a:off x="1629916" y="1478345"/>
            <a:ext cx="5958166" cy="1675734"/>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29" name="标题"/>
          <p:cNvSpPr txBox="1"/>
          <p:nvPr>
            <p:custDataLst>
              <p:tags r:id="rId3"/>
            </p:custDataLst>
          </p:nvPr>
        </p:nvSpPr>
        <p:spPr>
          <a:xfrm>
            <a:off x="1557908" y="0"/>
            <a:ext cx="10772509" cy="1072871"/>
          </a:xfrm>
          <a:prstGeom prst="rect">
            <a:avLst/>
          </a:prstGeom>
          <a:noFill/>
        </p:spPr>
        <p:txBody>
          <a:bodyPr wrap="square" lIns="0" tIns="0" rIns="0" bIns="0" rtlCol="0" anchor="b">
            <a:normAutofit/>
          </a:bodyPr>
          <a:lstStyle>
            <a:defPPr>
              <a:defRPr lang="en-US">
                <a:latin typeface="+mj-lt"/>
              </a:defRPr>
            </a:defPPr>
            <a:lvl1pPr>
              <a:lnSpc>
                <a:spcPct val="131000"/>
              </a:lnSpc>
              <a:defRPr sz="3400" b="1">
                <a:solidFill>
                  <a:schemeClr val="dk1"/>
                </a:solidFill>
                <a:latin typeface="+mj-lt"/>
              </a:defRPr>
            </a:lvl1pPr>
          </a:lstStyle>
          <a:p>
            <a:r>
              <a:rPr lang="en-US" sz="3399" dirty="0">
                <a:ln w="9525">
                  <a:solidFill>
                    <a:schemeClr val="bg1"/>
                  </a:solidFill>
                  <a:prstDash val="solid"/>
                </a:ln>
                <a:solidFill>
                  <a:schemeClr val="tx1"/>
                </a:solidFill>
              </a:rPr>
              <a:t>NAJPOGOSTEJŠE APLIKACIJE / SISTEMI ZA IS </a:t>
            </a:r>
          </a:p>
        </p:txBody>
      </p:sp>
      <p:sp>
        <p:nvSpPr>
          <p:cNvPr id="4" name="矩形 3"/>
          <p:cNvSpPr/>
          <p:nvPr>
            <p:custDataLst>
              <p:tags r:id="rId4"/>
            </p:custDataLst>
          </p:nvPr>
        </p:nvSpPr>
        <p:spPr>
          <a:xfrm>
            <a:off x="1500114" y="4024476"/>
            <a:ext cx="9470463" cy="2006712"/>
          </a:xfrm>
          <a:prstGeom prst="rect">
            <a:avLst/>
          </a:prstGeom>
          <a:noFill/>
        </p:spPr>
        <p:txBody>
          <a:bodyPr wrap="square" lIns="0" tIns="0" rIns="0" bIns="0" rtlCol="0" anchor="t"/>
          <a:lstStyle/>
          <a:p>
            <a:pPr>
              <a:lnSpc>
                <a:spcPct val="150000"/>
              </a:lnSpc>
              <a:spcBef>
                <a:spcPct val="0"/>
              </a:spcBef>
              <a:spcAft>
                <a:spcPct val="0"/>
              </a:spcAft>
            </a:pPr>
            <a:r>
              <a:rPr lang="en-US" sz="1400" dirty="0">
                <a:solidFill>
                  <a:srgbClr val="000000"/>
                </a:solidFill>
                <a:sym typeface="+mn-ea"/>
              </a:rPr>
              <a:t>Microsoft Dynamics</a:t>
            </a:r>
          </a:p>
          <a:p>
            <a:pPr>
              <a:lnSpc>
                <a:spcPct val="150000"/>
              </a:lnSpc>
              <a:spcBef>
                <a:spcPct val="0"/>
              </a:spcBef>
              <a:spcAft>
                <a:spcPct val="0"/>
              </a:spcAft>
            </a:pPr>
            <a:r>
              <a:rPr lang="en-US" sz="1400" dirty="0">
                <a:solidFill>
                  <a:srgbClr val="000000"/>
                </a:solidFill>
                <a:sym typeface="+mn-ea"/>
              </a:rPr>
              <a:t>SAP / SAP ERP</a:t>
            </a:r>
          </a:p>
          <a:p>
            <a:pPr>
              <a:lnSpc>
                <a:spcPct val="150000"/>
              </a:lnSpc>
              <a:spcBef>
                <a:spcPct val="0"/>
              </a:spcBef>
              <a:spcAft>
                <a:spcPct val="0"/>
              </a:spcAft>
            </a:pPr>
            <a:r>
              <a:rPr lang="en-US" sz="1400" dirty="0">
                <a:solidFill>
                  <a:srgbClr val="000000"/>
                </a:solidFill>
                <a:sym typeface="+mn-ea"/>
              </a:rPr>
              <a:t>Salesforce</a:t>
            </a:r>
          </a:p>
          <a:p>
            <a:pPr>
              <a:lnSpc>
                <a:spcPct val="150000"/>
              </a:lnSpc>
              <a:spcBef>
                <a:spcPct val="0"/>
              </a:spcBef>
              <a:spcAft>
                <a:spcPct val="0"/>
              </a:spcAft>
            </a:pPr>
            <a:r>
              <a:rPr lang="en-US" sz="1400" dirty="0">
                <a:solidFill>
                  <a:srgbClr val="000000"/>
                </a:solidFill>
                <a:sym typeface="+mn-ea"/>
              </a:rPr>
              <a:t>ORACLE NetSuite</a:t>
            </a:r>
          </a:p>
          <a:p>
            <a:pPr>
              <a:lnSpc>
                <a:spcPct val="150000"/>
              </a:lnSpc>
              <a:spcBef>
                <a:spcPct val="0"/>
              </a:spcBef>
              <a:spcAft>
                <a:spcPct val="0"/>
              </a:spcAft>
            </a:pPr>
            <a:r>
              <a:rPr lang="en-US" sz="1400" dirty="0">
                <a:solidFill>
                  <a:srgbClr val="000000"/>
                </a:solidFill>
                <a:sym typeface="+mn-ea"/>
              </a:rPr>
              <a:t>IBM Watson</a:t>
            </a:r>
          </a:p>
          <a:p>
            <a:pPr>
              <a:lnSpc>
                <a:spcPct val="150000"/>
              </a:lnSpc>
              <a:spcBef>
                <a:spcPct val="0"/>
              </a:spcBef>
              <a:spcAft>
                <a:spcPct val="0"/>
              </a:spcAft>
            </a:pPr>
            <a:r>
              <a:rPr lang="en-US" sz="1400" dirty="0">
                <a:solidFill>
                  <a:srgbClr val="000000"/>
                </a:solidFill>
                <a:sym typeface="+mn-ea"/>
              </a:rPr>
              <a:t>Trello</a:t>
            </a:r>
          </a:p>
          <a:p>
            <a:pPr>
              <a:lnSpc>
                <a:spcPct val="150000"/>
              </a:lnSpc>
              <a:spcBef>
                <a:spcPct val="0"/>
              </a:spcBef>
              <a:spcAft>
                <a:spcPct val="0"/>
              </a:spcAft>
            </a:pPr>
            <a:r>
              <a:rPr lang="en-US" sz="1400" dirty="0">
                <a:solidFill>
                  <a:srgbClr val="000000"/>
                </a:solidFill>
                <a:sym typeface="+mn-ea"/>
              </a:rPr>
              <a:t>Google Workspace</a:t>
            </a:r>
          </a:p>
        </p:txBody>
      </p:sp>
      <p:pic>
        <p:nvPicPr>
          <p:cNvPr id="3" name="Picture 2" descr="k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87023" y="3508989"/>
            <a:ext cx="2468237" cy="2242236"/>
          </a:xfrm>
          <a:prstGeom prst="rect">
            <a:avLst/>
          </a:prstGeom>
        </p:spPr>
      </p:pic>
      <p:pic>
        <p:nvPicPr>
          <p:cNvPr id="5" name="Picture 4" descr="k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65129" y="4610428"/>
            <a:ext cx="2514580" cy="2514580"/>
          </a:xfrm>
          <a:prstGeom prst="rect">
            <a:avLst/>
          </a:prstGeom>
        </p:spPr>
      </p:pic>
      <p:pic>
        <p:nvPicPr>
          <p:cNvPr id="8" name="Picture 7" descr="k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32475" y="3600405"/>
            <a:ext cx="2300006" cy="1696278"/>
          </a:xfrm>
          <a:prstGeom prst="rect">
            <a:avLst/>
          </a:prstGeom>
        </p:spPr>
      </p:pic>
      <p:pic>
        <p:nvPicPr>
          <p:cNvPr id="9" name="Picture 8" descr="k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01998" y="5508718"/>
            <a:ext cx="2007982" cy="717363"/>
          </a:xfrm>
          <a:prstGeom prst="rect">
            <a:avLst/>
          </a:prstGeom>
        </p:spPr>
      </p:pic>
      <p:pic>
        <p:nvPicPr>
          <p:cNvPr id="10" name="Picture 9" descr="k1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97912" y="3786412"/>
            <a:ext cx="2593299" cy="1324265"/>
          </a:xfrm>
          <a:prstGeom prst="rect">
            <a:avLst/>
          </a:prstGeom>
        </p:spPr>
      </p:pic>
    </p:spTree>
    <p:custDataLst>
      <p:tags r:id="rId1"/>
    </p:custDataLst>
    <p:extLst>
      <p:ext uri="{BB962C8B-B14F-4D97-AF65-F5344CB8AC3E}">
        <p14:creationId xmlns:p14="http://schemas.microsoft.com/office/powerpoint/2010/main" val="4200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ANALOGNO IN DIGITALNO</a:t>
            </a:r>
          </a:p>
        </p:txBody>
      </p:sp>
      <p:sp>
        <p:nvSpPr>
          <p:cNvPr id="3" name="Označba mesta vsebine 2"/>
          <p:cNvSpPr>
            <a:spLocks noGrp="1"/>
          </p:cNvSpPr>
          <p:nvPr>
            <p:ph idx="1"/>
          </p:nvPr>
        </p:nvSpPr>
        <p:spPr/>
        <p:txBody>
          <a:bodyPr/>
          <a:lstStyle/>
          <a:p>
            <a:pPr marL="0" indent="0">
              <a:buNone/>
            </a:pPr>
            <a:r>
              <a:rPr lang="sl-SI" dirty="0"/>
              <a:t>Vse naprave in stroji so bili do sedaj analogni.</a:t>
            </a:r>
          </a:p>
          <a:p>
            <a:pPr marL="0" indent="0">
              <a:buNone/>
            </a:pPr>
            <a:r>
              <a:rPr lang="sl-SI" dirty="0"/>
              <a:t>Novejši 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ZVEZNI ALI ANALOGNI </a:t>
            </a:r>
            <a:br>
              <a:rPr lang="sl-SI" dirty="0"/>
            </a:br>
            <a:r>
              <a:rPr lang="sl-SI" dirty="0"/>
              <a:t>ZAPIS  PODATKOV</a:t>
            </a:r>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a:t>Diskretno ali digitalno</a:t>
            </a:r>
          </a:p>
          <a:p>
            <a:pPr marL="274320" indent="-274320">
              <a:buClr>
                <a:schemeClr val="accent3"/>
              </a:buClr>
              <a:buFont typeface="Wingdings 2"/>
              <a:buChar char=""/>
              <a:defRPr/>
            </a:pPr>
            <a:endParaRPr lang="sl-SI" b="1" dirty="0"/>
          </a:p>
          <a:p>
            <a:pPr marL="274320" indent="-274320">
              <a:buClr>
                <a:schemeClr val="accent3"/>
              </a:buClr>
              <a:buFont typeface="Wingdings 2"/>
              <a:buChar char=""/>
              <a:defRPr/>
            </a:pPr>
            <a:r>
              <a:rPr lang="sl-SI" dirty="0"/>
              <a:t>Danes se čedalje bolj uveljavljajo digitalne naprave.</a:t>
            </a:r>
          </a:p>
          <a:p>
            <a:pPr marL="274320" indent="-274320">
              <a:buClr>
                <a:schemeClr val="accent3"/>
              </a:buClr>
              <a:buFont typeface="Wingdings 2"/>
              <a:buChar char=""/>
              <a:defRPr/>
            </a:pPr>
            <a:r>
              <a:rPr lang="sl-SI" dirty="0"/>
              <a:t>Digitalne naprave prikazujejo podatke v diskretni ali digitalni obliki.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digitalni termometer. </a:t>
            </a:r>
          </a:p>
          <a:p>
            <a:pPr marL="274320" indent="-274320">
              <a:buClr>
                <a:schemeClr val="accent3"/>
              </a:buClr>
              <a:buFont typeface="Wingdings 2"/>
              <a:buChar char=""/>
              <a:defRPr/>
            </a:pPr>
            <a:r>
              <a:rPr lang="sl-SI" dirty="0"/>
              <a:t>Ali lahko prikaže vrednost 31.467 </a:t>
            </a:r>
            <a:r>
              <a:rPr lang="sl-SI" baseline="30000" dirty="0"/>
              <a:t>0</a:t>
            </a:r>
            <a:r>
              <a:rPr lang="sl-SI" dirty="0"/>
              <a:t>C ?  </a:t>
            </a:r>
          </a:p>
          <a:p>
            <a:pPr marL="274320" indent="-274320">
              <a:buClr>
                <a:schemeClr val="accent3"/>
              </a:buClr>
              <a:buFont typeface="Wingdings 2"/>
              <a:buChar char=""/>
              <a:defRPr/>
            </a:pPr>
            <a:r>
              <a:rPr lang="sl-SI" dirty="0"/>
              <a:t>Ne. Lahko prikaže 31.4 </a:t>
            </a:r>
            <a:r>
              <a:rPr lang="sl-SI" baseline="30000" dirty="0"/>
              <a:t>0</a:t>
            </a:r>
            <a:r>
              <a:rPr lang="sl-SI" dirty="0"/>
              <a:t>C ali 31.5 </a:t>
            </a:r>
            <a:r>
              <a:rPr lang="sl-SI" baseline="30000" dirty="0"/>
              <a:t>0</a:t>
            </a:r>
            <a:r>
              <a:rPr lang="sl-SI" dirty="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a:t>ANALOGNI V </a:t>
            </a:r>
            <a:br>
              <a:rPr lang="sl-SI" altLang="en-US">
                <a:latin typeface="Arial" panose="020B0604020202020204" pitchFamily="34" charset="0"/>
              </a:rPr>
            </a:br>
            <a:r>
              <a:rPr lang="sl-SI" altLang="en-US"/>
              <a:t>DIGITALNO </a:t>
            </a:r>
            <a:br>
              <a:rPr lang="sl-SI" altLang="en-US">
                <a:latin typeface="Arial" panose="020B0604020202020204" pitchFamily="34" charset="0"/>
              </a:rPr>
            </a:br>
            <a:r>
              <a:rPr lang="sl-SI" altLang="en-US"/>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a:t>Podatki v računalniku so zapisani v digitalni obliki.</a:t>
            </a:r>
          </a:p>
          <a:p>
            <a:pPr eaLnBrk="1" hangingPunct="1"/>
            <a:endParaRPr lang="sl-SI" altLang="en-US"/>
          </a:p>
          <a:p>
            <a:pPr eaLnBrk="1" hangingPunct="1">
              <a:buFont typeface="Wingdings 2" panose="05020102010507070707" pitchFamily="18" charset="2"/>
              <a:buNone/>
            </a:pPr>
            <a:r>
              <a:rPr lang="sl-SI" altLang="en-US"/>
              <a:t>  </a:t>
            </a:r>
          </a:p>
          <a:p>
            <a:pPr eaLnBrk="1" hangingPunct="1"/>
            <a:endParaRPr lang="sl-SI" altLang="en-US"/>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8131" name="Ograda vsebine 2"/>
          <p:cNvSpPr>
            <a:spLocks noGrp="1"/>
          </p:cNvSpPr>
          <p:nvPr>
            <p:ph idx="1"/>
          </p:nvPr>
        </p:nvSpPr>
        <p:spPr/>
        <p:txBody>
          <a:bodyPr/>
          <a:lstStyle/>
          <a:p>
            <a:pPr eaLnBrk="1" hangingPunct="1"/>
            <a:r>
              <a:rPr lang="sl-SI" altLang="en-US"/>
              <a:t>Informacija je podatek (sporočilo), ki nam pove nekaj novega.</a:t>
            </a:r>
          </a:p>
          <a:p>
            <a:pPr eaLnBrk="1" hangingPunct="1"/>
            <a:r>
              <a:rPr lang="sl-SI" altLang="en-US"/>
              <a:t>Ko prejemnik dobi sporočilo in iz njega nekaj razbere (ugotovi) je s tem izvedel nekaj novega. </a:t>
            </a:r>
          </a:p>
          <a:p>
            <a:pPr eaLnBrk="1" hangingPunct="1"/>
            <a:r>
              <a:rPr lang="sl-SI" altLang="en-US"/>
              <a:t>Dobil je informacijo.</a:t>
            </a:r>
          </a:p>
          <a:p>
            <a:pPr eaLnBrk="1" hangingPunct="1"/>
            <a:r>
              <a:rPr lang="sl-SI" altLang="en-US"/>
              <a:t>Informacija nastane samo </a:t>
            </a:r>
          </a:p>
          <a:p>
            <a:pPr lvl="1" eaLnBrk="1" hangingPunct="1">
              <a:buFont typeface="Wingdings 2" panose="05020102010507070707" pitchFamily="18" charset="2"/>
              <a:buNone/>
            </a:pPr>
            <a:r>
              <a:rPr lang="sl-SI" altLang="en-US"/>
              <a:t>v glavah ljudi.</a:t>
            </a:r>
          </a:p>
          <a:p>
            <a:pPr eaLnBrk="1" hangingPunct="1"/>
            <a:endParaRPr lang="sl-SI" altLang="en-US"/>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7822604" y="1196752"/>
            <a:ext cx="3600400" cy="1931988"/>
          </a:xfrm>
        </p:spPr>
        <p:txBody>
          <a:bodyPr>
            <a:normAutofit/>
          </a:bodyPr>
          <a:lstStyle/>
          <a:p>
            <a:pPr algn="ctr" eaLnBrk="1" hangingPunct="1"/>
            <a:r>
              <a:rPr lang="sl-SI" altLang="en-US" dirty="0"/>
              <a:t>ZAPIS PODATKOV V RAČUNALNIKU</a:t>
            </a:r>
          </a:p>
        </p:txBody>
      </p:sp>
      <p:sp>
        <p:nvSpPr>
          <p:cNvPr id="82947" name="Ograda vsebine 2"/>
          <p:cNvSpPr>
            <a:spLocks noGrp="1"/>
          </p:cNvSpPr>
          <p:nvPr>
            <p:ph idx="1"/>
          </p:nvPr>
        </p:nvSpPr>
        <p:spPr>
          <a:xfrm>
            <a:off x="1269876" y="4653135"/>
            <a:ext cx="8939336" cy="1671465"/>
          </a:xfrm>
        </p:spPr>
        <p:txBody>
          <a:bodyPr>
            <a:normAutofit/>
          </a:bodyPr>
          <a:lstStyle/>
          <a:p>
            <a:pPr eaLnBrk="1" hangingPunct="1"/>
            <a:r>
              <a:rPr lang="sl-SI" altLang="en-US" sz="2200" dirty="0"/>
              <a:t>Večina podatkov v vsakdanjem življenju je zapisna  s številkami, črkami in drugimi znaki, slikovno ali z zvokom.</a:t>
            </a:r>
          </a:p>
          <a:p>
            <a:pPr eaLnBrk="1" hangingPunct="1"/>
            <a:endParaRPr lang="sl-SI" altLang="en-US" sz="2200" dirty="0"/>
          </a:p>
          <a:p>
            <a:pPr eaLnBrk="1" hangingPunct="1"/>
            <a:r>
              <a:rPr lang="sl-SI" altLang="en-US" sz="2200" dirty="0"/>
              <a:t>Kaj pa v računalniku?</a:t>
            </a:r>
          </a:p>
          <a:p>
            <a:pPr eaLnBrk="1" hangingPunct="1"/>
            <a:endParaRPr lang="sl-SI" altLang="en-US" sz="2200" dirty="0"/>
          </a:p>
        </p:txBody>
      </p:sp>
      <p:pic>
        <p:nvPicPr>
          <p:cNvPr id="3" name="Slika 2">
            <a:extLst>
              <a:ext uri="{FF2B5EF4-FFF2-40B4-BE49-F238E27FC236}">
                <a16:creationId xmlns:a16="http://schemas.microsoft.com/office/drawing/2014/main" id="{F114EBB7-73CB-4AE3-BD6E-95A860DA7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860" y="0"/>
            <a:ext cx="6048672" cy="4194866"/>
          </a:xfrm>
          <a:prstGeom prst="rect">
            <a:avLst/>
          </a:prstGeom>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a:t>ZAPIS PODATKOV V RAČUNALNIKU</a:t>
            </a:r>
          </a:p>
        </p:txBody>
      </p:sp>
      <p:sp>
        <p:nvSpPr>
          <p:cNvPr id="83971" name="Ograda vsebine 2"/>
          <p:cNvSpPr>
            <a:spLocks noGrp="1"/>
          </p:cNvSpPr>
          <p:nvPr>
            <p:ph idx="1"/>
          </p:nvPr>
        </p:nvSpPr>
        <p:spPr/>
        <p:txBody>
          <a:bodyPr/>
          <a:lstStyle/>
          <a:p>
            <a:pPr eaLnBrk="1" hangingPunct="1"/>
            <a:r>
              <a:rPr lang="sl-SI" altLang="en-US"/>
              <a:t>V računalniku so vsi podatki izraženi s številkami, zato je potrebno vse druge tipe podatkov pretvoriti v številke!</a:t>
            </a:r>
          </a:p>
          <a:p>
            <a:pPr eaLnBrk="1" hangingPunct="1"/>
            <a:endParaRPr lang="sl-SI" altLang="en-US"/>
          </a:p>
          <a:p>
            <a:pPr eaLnBrk="1" hangingPunct="1"/>
            <a:r>
              <a:rPr lang="sl-SI" altLang="en-US"/>
              <a:t>Človek uporablja desetiški številski sistem?</a:t>
            </a:r>
          </a:p>
          <a:p>
            <a:pPr eaLnBrk="1" hangingPunct="1"/>
            <a:endParaRPr lang="sl-SI" altLang="en-US"/>
          </a:p>
          <a:p>
            <a:pPr eaLnBrk="1" hangingPunct="1"/>
            <a:r>
              <a:rPr lang="sl-SI" altLang="en-US"/>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V dvojiškem zapisu obstajata za zapis s samo dva znaka: 0 (nič) in 1 (ena).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V računalniku je tak zapis izveden na različne načine:</a:t>
            </a:r>
          </a:p>
          <a:p>
            <a:pPr marL="640080" lvl="1">
              <a:buFont typeface="Wingdings 2"/>
              <a:buChar char=""/>
              <a:defRPr/>
            </a:pPr>
            <a:r>
              <a:rPr lang="sl-SI" dirty="0"/>
              <a:t>Stikalo je sklenjeno (1) ali razklenjeno (0)</a:t>
            </a:r>
          </a:p>
          <a:p>
            <a:pPr marL="640080" lvl="1">
              <a:buFont typeface="Wingdings 2"/>
              <a:buChar char=""/>
              <a:defRPr/>
            </a:pPr>
            <a:r>
              <a:rPr lang="sl-SI" dirty="0"/>
              <a:t>V vodniku je električna napetost (1) ali je ni (0)</a:t>
            </a:r>
          </a:p>
          <a:p>
            <a:pPr marL="640080" lvl="1">
              <a:buFont typeface="Wingdings 2"/>
              <a:buChar char=""/>
              <a:defRPr/>
            </a:pPr>
            <a:r>
              <a:rPr lang="sl-SI" dirty="0"/>
              <a:t>Točka žari (1) ali ne žari (0)</a:t>
            </a:r>
          </a:p>
          <a:p>
            <a:pPr marL="640080" lvl="1">
              <a:buFont typeface="Wingdings 2"/>
              <a:buChar char=""/>
              <a:defRPr/>
            </a:pPr>
            <a:endParaRPr lang="sl-SI" dirty="0"/>
          </a:p>
          <a:p>
            <a:pPr marL="274320" indent="-274320">
              <a:buClr>
                <a:schemeClr val="accent3"/>
              </a:buClr>
              <a:buFont typeface="Wingdings 2"/>
              <a:buChar char=""/>
              <a:defRPr/>
            </a:pPr>
            <a:r>
              <a:rPr lang="sl-SI" dirty="0"/>
              <a:t>Znak, ki zavzame samo dve vrednosti imenujemo </a:t>
            </a:r>
            <a:r>
              <a:rPr lang="sl-SI" dirty="0" err="1"/>
              <a:t>binary</a:t>
            </a:r>
            <a:r>
              <a:rPr lang="sl-SI" dirty="0"/>
              <a:t> </a:t>
            </a:r>
            <a:r>
              <a:rPr lang="sl-SI" dirty="0" err="1"/>
              <a:t>digit</a:t>
            </a:r>
            <a:r>
              <a:rPr lang="sl-SI" dirty="0"/>
              <a:t> - BIT</a:t>
            </a:r>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6019" name="Ograda vsebine 2"/>
          <p:cNvSpPr>
            <a:spLocks noGrp="1"/>
          </p:cNvSpPr>
          <p:nvPr>
            <p:ph idx="1"/>
          </p:nvPr>
        </p:nvSpPr>
        <p:spPr/>
        <p:txBody>
          <a:bodyPr/>
          <a:lstStyle/>
          <a:p>
            <a:pPr eaLnBrk="1" hangingPunct="1"/>
            <a:r>
              <a:rPr lang="sl-SI" altLang="en-US"/>
              <a:t>Vse črke in zanki so zapisani s kombinacijo 0 in 1.</a:t>
            </a:r>
          </a:p>
          <a:p>
            <a:pPr eaLnBrk="1" hangingPunct="1"/>
            <a:r>
              <a:rPr lang="sl-SI" altLang="en-US"/>
              <a:t>Kombinacija 0 in 1 za vsako črko (in znake) je določena v tabeli ASCII - 1970.</a:t>
            </a:r>
          </a:p>
          <a:p>
            <a:pPr eaLnBrk="1" hangingPunct="1"/>
            <a:r>
              <a:rPr lang="sl-SI" altLang="en-US"/>
              <a:t>American Standard Code for Information Interchange – ASCII</a:t>
            </a:r>
          </a:p>
          <a:p>
            <a:pPr eaLnBrk="1" hangingPunct="1"/>
            <a:r>
              <a:rPr lang="sl-SI" altLang="en-US"/>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0100 0000 </a:t>
            </a:r>
            <a:r>
              <a:rPr lang="sl-SI" dirty="0">
                <a:hlinkClick r:id="rId2" action="ppaction://hlinkfile" tooltip="A"/>
              </a:rPr>
              <a:t>A</a:t>
            </a:r>
            <a:r>
              <a:rPr lang="sl-SI" dirty="0"/>
              <a:t> </a:t>
            </a:r>
          </a:p>
          <a:p>
            <a:pPr marL="274320" indent="-274320">
              <a:buClr>
                <a:schemeClr val="accent3"/>
              </a:buClr>
              <a:buFont typeface="Wingdings 2"/>
              <a:buChar char=""/>
              <a:defRPr/>
            </a:pPr>
            <a:r>
              <a:rPr lang="sl-SI" dirty="0"/>
              <a:t>0100 0010 </a:t>
            </a:r>
            <a:r>
              <a:rPr lang="sl-SI" dirty="0">
                <a:hlinkClick r:id="rId3" action="ppaction://hlinkfile" tooltip="B"/>
              </a:rPr>
              <a:t>B</a:t>
            </a:r>
            <a:r>
              <a:rPr lang="sl-SI" dirty="0"/>
              <a:t> </a:t>
            </a:r>
          </a:p>
          <a:p>
            <a:pPr marL="274320" indent="-274320">
              <a:buClr>
                <a:schemeClr val="accent3"/>
              </a:buClr>
              <a:buFont typeface="Wingdings 2"/>
              <a:buChar char=""/>
              <a:defRPr/>
            </a:pPr>
            <a:r>
              <a:rPr lang="sl-SI" dirty="0"/>
              <a:t>0100 0011 </a:t>
            </a:r>
            <a:r>
              <a:rPr lang="sl-SI" dirty="0">
                <a:hlinkClick r:id="rId4" action="ppaction://hlinkfile" tooltip="C"/>
              </a:rPr>
              <a:t>C</a:t>
            </a:r>
            <a:r>
              <a:rPr lang="sl-SI" dirty="0"/>
              <a:t> </a:t>
            </a:r>
          </a:p>
          <a:p>
            <a:pPr marL="274320" indent="-274320">
              <a:buClr>
                <a:schemeClr val="accent3"/>
              </a:buClr>
              <a:buFont typeface="Wingdings 2"/>
              <a:buChar char=""/>
              <a:defRPr/>
            </a:pPr>
            <a:r>
              <a:rPr lang="sl-SI" dirty="0"/>
              <a:t>0100 0100 </a:t>
            </a:r>
            <a:r>
              <a:rPr lang="sl-SI" dirty="0">
                <a:hlinkClick r:id="rId5" action="ppaction://hlinkfile" tooltip="D"/>
              </a:rPr>
              <a:t>D</a:t>
            </a:r>
            <a:r>
              <a:rPr lang="sl-SI" dirty="0"/>
              <a:t> </a:t>
            </a:r>
          </a:p>
          <a:p>
            <a:pPr marL="274320" indent="-274320">
              <a:buClr>
                <a:schemeClr val="accent3"/>
              </a:buClr>
              <a:buFont typeface="Wingdings 2"/>
              <a:buChar char=""/>
              <a:defRPr/>
            </a:pPr>
            <a:r>
              <a:rPr lang="sl-SI" dirty="0"/>
              <a:t>0100 0101 </a:t>
            </a:r>
            <a:r>
              <a:rPr lang="sl-SI" dirty="0">
                <a:hlinkClick r:id="rId6" action="ppaction://hlinkfile" tooltip="E"/>
              </a:rPr>
              <a:t>E</a:t>
            </a:r>
            <a:r>
              <a:rPr lang="sl-SI" dirty="0"/>
              <a:t> </a:t>
            </a:r>
          </a:p>
          <a:p>
            <a:pPr marL="274320" indent="-274320">
              <a:buClr>
                <a:schemeClr val="accent3"/>
              </a:buClr>
              <a:buFont typeface="Wingdings 2"/>
              <a:buChar char=""/>
              <a:defRPr/>
            </a:pPr>
            <a:r>
              <a:rPr lang="sl-SI" dirty="0"/>
              <a:t>0100 0110 </a:t>
            </a:r>
            <a:r>
              <a:rPr lang="sl-SI" dirty="0">
                <a:hlinkClick r:id="rId7" action="ppaction://hlinkfile" tooltip="F"/>
              </a:rPr>
              <a:t>F</a:t>
            </a:r>
            <a:r>
              <a:rPr lang="sl-SI" dirty="0"/>
              <a:t> </a:t>
            </a:r>
          </a:p>
          <a:p>
            <a:pPr marL="274320" indent="-274320">
              <a:buClr>
                <a:schemeClr val="accent3"/>
              </a:buClr>
              <a:buFont typeface="Wingdings 2"/>
              <a:buChar char=""/>
              <a:defRPr/>
            </a:pPr>
            <a:r>
              <a:rPr lang="sl-SI" dirty="0"/>
              <a:t>0100 0111 </a:t>
            </a:r>
            <a:r>
              <a:rPr lang="sl-SI" dirty="0">
                <a:hlinkClick r:id="rId8" action="ppaction://hlinkfile" tooltip="G"/>
              </a:rPr>
              <a:t>G</a:t>
            </a:r>
            <a:r>
              <a:rPr lang="sl-SI" dirty="0"/>
              <a:t> </a:t>
            </a:r>
          </a:p>
          <a:p>
            <a:pPr marL="274320" indent="-274320">
              <a:buClr>
                <a:schemeClr val="accent3"/>
              </a:buClr>
              <a:buFont typeface="Wingdings 2"/>
              <a:buChar char=""/>
              <a:defRPr/>
            </a:pPr>
            <a:r>
              <a:rPr lang="sl-SI" dirty="0"/>
              <a:t>0100 1000 </a:t>
            </a:r>
            <a:r>
              <a:rPr lang="sl-SI" dirty="0">
                <a:hlinkClick r:id="rId9" action="ppaction://hlinkfile" tooltip="H"/>
              </a:rPr>
              <a:t>H</a:t>
            </a:r>
            <a:r>
              <a:rPr lang="sl-SI" dirty="0"/>
              <a:t> </a:t>
            </a:r>
          </a:p>
          <a:p>
            <a:pPr marL="274320" indent="-274320">
              <a:buClr>
                <a:schemeClr val="accent3"/>
              </a:buClr>
              <a:buFont typeface="Wingdings 2"/>
              <a:buChar char=""/>
              <a:defRPr/>
            </a:pPr>
            <a:r>
              <a:rPr lang="sl-SI" dirty="0"/>
              <a:t>0100 1001 </a:t>
            </a:r>
            <a:r>
              <a:rPr lang="sl-SI" dirty="0">
                <a:hlinkClick r:id="rId10" action="ppaction://hlinkfile" tooltip="I"/>
              </a:rPr>
              <a:t>I</a:t>
            </a:r>
            <a:r>
              <a:rPr lang="sl-SI" dirty="0"/>
              <a:t> </a:t>
            </a:r>
          </a:p>
          <a:p>
            <a:pPr marL="274320" indent="-274320">
              <a:buClr>
                <a:schemeClr val="accent3"/>
              </a:buClr>
              <a:buFont typeface="Wingdings 2"/>
              <a:buChar char=""/>
              <a:defRPr/>
            </a:pPr>
            <a:r>
              <a:rPr lang="sl-SI" dirty="0"/>
              <a:t>0100 1010 </a:t>
            </a:r>
            <a:r>
              <a:rPr lang="sl-SI" dirty="0">
                <a:hlinkClick r:id="rId11" action="ppaction://hlinkfile" tooltip="J"/>
              </a:rPr>
              <a:t>J</a:t>
            </a:r>
            <a:r>
              <a:rPr lang="sl-SI" dirty="0"/>
              <a:t> </a:t>
            </a:r>
          </a:p>
          <a:p>
            <a:pPr marL="274320" indent="-274320">
              <a:buClr>
                <a:schemeClr val="accent3"/>
              </a:buClr>
              <a:buFont typeface="Wingdings 2"/>
              <a:buChar char=""/>
              <a:defRPr/>
            </a:pPr>
            <a:r>
              <a:rPr lang="sl-SI" dirty="0"/>
              <a:t>0100 1011 </a:t>
            </a:r>
            <a:r>
              <a:rPr lang="sl-SI" dirty="0">
                <a:hlinkClick r:id="rId12" action="ppaction://hlinkfile" tooltip="K"/>
              </a:rPr>
              <a:t>K</a:t>
            </a:r>
            <a:r>
              <a:rPr lang="sl-SI" dirty="0"/>
              <a:t> </a:t>
            </a:r>
          </a:p>
          <a:p>
            <a:pPr marL="274320" indent="-274320">
              <a:buClr>
                <a:schemeClr val="accent3"/>
              </a:buClr>
              <a:buFont typeface="Wingdings 2"/>
              <a:buChar char=""/>
              <a:defRPr/>
            </a:pPr>
            <a:r>
              <a:rPr lang="sl-SI" dirty="0"/>
              <a:t>0100 1100 </a:t>
            </a:r>
            <a:r>
              <a:rPr lang="sl-SI" dirty="0">
                <a:hlinkClick r:id="rId13" action="ppaction://hlinkfile" tooltip="L"/>
              </a:rPr>
              <a:t>L</a:t>
            </a:r>
            <a:r>
              <a:rPr lang="sl-SI" dirty="0"/>
              <a:t> </a:t>
            </a:r>
          </a:p>
          <a:p>
            <a:pPr marL="274320" indent="-274320">
              <a:buClr>
                <a:schemeClr val="accent3"/>
              </a:buClr>
              <a:buFont typeface="Wingdings 2"/>
              <a:buChar char=""/>
              <a:defRPr/>
            </a:pPr>
            <a:r>
              <a:rPr lang="sl-SI" dirty="0"/>
              <a:t>0100 1101 </a:t>
            </a:r>
            <a:r>
              <a:rPr lang="sl-SI" dirty="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ASCII TABELA  - 2</a:t>
            </a:r>
            <a:r>
              <a:rPr lang="sl-SI" baseline="30000" dirty="0"/>
              <a:t>8</a:t>
            </a:r>
            <a:r>
              <a:rPr lang="sl-SI" dirty="0"/>
              <a:t> = 256</a:t>
            </a:r>
          </a:p>
          <a:p>
            <a:pPr marL="274320" indent="-274320">
              <a:buClr>
                <a:schemeClr val="accent3"/>
              </a:buClr>
              <a:buFont typeface="Wingdings 2"/>
              <a:buChar char=""/>
              <a:defRPr/>
            </a:pPr>
            <a:r>
              <a:rPr lang="sl-SI" dirty="0"/>
              <a:t>Določenih 256 različnih črk (znakov)</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a:p>
          <a:p>
            <a:pPr eaLnBrk="1" hangingPunct="1">
              <a:lnSpc>
                <a:spcPct val="90000"/>
              </a:lnSpc>
            </a:pPr>
            <a:r>
              <a:rPr lang="sl-SI" altLang="en-US"/>
              <a:t>Več  različnih standardov:</a:t>
            </a:r>
          </a:p>
          <a:p>
            <a:pPr eaLnBrk="1" hangingPunct="1">
              <a:lnSpc>
                <a:spcPct val="90000"/>
              </a:lnSpc>
            </a:pPr>
            <a:endParaRPr lang="sl-SI" altLang="en-US"/>
          </a:p>
          <a:p>
            <a:pPr eaLnBrk="1" hangingPunct="1">
              <a:lnSpc>
                <a:spcPct val="90000"/>
              </a:lnSpc>
            </a:pPr>
            <a:r>
              <a:rPr lang="sl-SI" altLang="en-US"/>
              <a:t>7 BITNA ASCII </a:t>
            </a:r>
            <a:r>
              <a:rPr lang="sl-SI" altLang="en-US" sz="1100"/>
              <a:t>(7 znakov + 1 kontrolni)</a:t>
            </a:r>
          </a:p>
          <a:p>
            <a:pPr eaLnBrk="1" hangingPunct="1">
              <a:lnSpc>
                <a:spcPct val="90000"/>
              </a:lnSpc>
            </a:pPr>
            <a:r>
              <a:rPr lang="sl-SI" altLang="en-US"/>
              <a:t>8 BITNA ASCII</a:t>
            </a:r>
          </a:p>
          <a:p>
            <a:pPr eaLnBrk="1" hangingPunct="1">
              <a:lnSpc>
                <a:spcPct val="90000"/>
              </a:lnSpc>
            </a:pPr>
            <a:r>
              <a:rPr lang="sl-SI" altLang="en-US"/>
              <a:t>ISO 8859</a:t>
            </a:r>
          </a:p>
          <a:p>
            <a:pPr eaLnBrk="1" hangingPunct="1">
              <a:lnSpc>
                <a:spcPct val="90000"/>
              </a:lnSpc>
            </a:pPr>
            <a:r>
              <a:rPr lang="sl-SI" altLang="en-US"/>
              <a:t>ISO 1250</a:t>
            </a:r>
          </a:p>
          <a:p>
            <a:pPr eaLnBrk="1" hangingPunct="1">
              <a:lnSpc>
                <a:spcPct val="90000"/>
              </a:lnSpc>
            </a:pPr>
            <a:endParaRPr lang="sl-SI" altLang="en-US"/>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a:t>UNICODE standard</a:t>
            </a:r>
            <a:endParaRPr lang="en-US" altLang="en-US" dirty="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a:t>Rešitev je 16-bitni standard UNICODE .</a:t>
            </a:r>
          </a:p>
          <a:p>
            <a:pPr marL="274320" indent="-274320">
              <a:buClr>
                <a:schemeClr val="accent3"/>
              </a:buClr>
              <a:buNone/>
              <a:defRPr/>
            </a:pPr>
            <a:r>
              <a:rPr lang="sl-SI" dirty="0"/>
              <a:t>	(</a:t>
            </a:r>
            <a:r>
              <a:rPr lang="sl-SI" i="1" dirty="0" err="1"/>
              <a:t>The</a:t>
            </a:r>
            <a:r>
              <a:rPr lang="sl-SI" i="1" dirty="0"/>
              <a:t> </a:t>
            </a:r>
            <a:r>
              <a:rPr lang="sl-SI" i="1" dirty="0" err="1"/>
              <a:t>universal</a:t>
            </a:r>
            <a:r>
              <a:rPr lang="sl-SI" i="1" dirty="0"/>
              <a:t> </a:t>
            </a:r>
            <a:r>
              <a:rPr lang="sl-SI" i="1" dirty="0" err="1"/>
              <a:t>character</a:t>
            </a:r>
            <a:r>
              <a:rPr lang="sl-SI" i="1" dirty="0"/>
              <a:t> </a:t>
            </a:r>
            <a:r>
              <a:rPr lang="sl-SI" i="1" dirty="0" err="1"/>
              <a:t>encoding</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Torej: vsaka črka (znak) definiran s kombinacijo 16 </a:t>
            </a:r>
            <a:r>
              <a:rPr lang="sl-SI" dirty="0" err="1"/>
              <a:t>enic</a:t>
            </a:r>
            <a:r>
              <a:rPr lang="sl-SI" dirty="0"/>
              <a:t> in ničel.</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sz="2600" dirty="0"/>
              <a:t>V prvih 256 znakih se </a:t>
            </a:r>
            <a:r>
              <a:rPr lang="sl-SI" sz="2600" dirty="0" err="1"/>
              <a:t>Unicode</a:t>
            </a:r>
            <a:r>
              <a:rPr lang="sl-SI" sz="2600" dirty="0"/>
              <a:t> ujema s starim  standardom. </a:t>
            </a:r>
          </a:p>
          <a:p>
            <a:pPr marL="274320" indent="-274320">
              <a:buClr>
                <a:schemeClr val="accent3"/>
              </a:buClr>
              <a:buFont typeface="Wingdings 2"/>
              <a:buChar char=""/>
              <a:defRPr/>
            </a:pPr>
            <a:r>
              <a:rPr lang="sl-SI" sz="2600" dirty="0"/>
              <a:t>Naslednji znaki kodirajo pismenke, potrebne za zapis grščine, cirilice, armenščine, hebrejščine, arabščine, </a:t>
            </a:r>
            <a:r>
              <a:rPr lang="sl-SI" sz="2600" dirty="0" err="1"/>
              <a:t>devanagarija</a:t>
            </a:r>
            <a:r>
              <a:rPr lang="sl-SI" sz="2600" dirty="0"/>
              <a:t>, </a:t>
            </a:r>
            <a:r>
              <a:rPr lang="sl-SI" sz="2600" dirty="0" err="1"/>
              <a:t>bengalščine</a:t>
            </a:r>
            <a:r>
              <a:rPr lang="sl-SI" sz="2600" dirty="0"/>
              <a:t>, </a:t>
            </a:r>
            <a:r>
              <a:rPr lang="sl-SI" sz="2600" dirty="0" err="1"/>
              <a:t>gurmukščine</a:t>
            </a:r>
            <a:r>
              <a:rPr lang="sl-SI" sz="2600" dirty="0"/>
              <a:t>, </a:t>
            </a:r>
            <a:r>
              <a:rPr lang="sl-SI" sz="2600" dirty="0" err="1"/>
              <a:t>orijščine</a:t>
            </a:r>
            <a:r>
              <a:rPr lang="sl-SI" sz="2600" dirty="0"/>
              <a:t>, tamilščine, tajščine, </a:t>
            </a:r>
            <a:r>
              <a:rPr lang="sl-SI" sz="2600" dirty="0" err="1"/>
              <a:t>laoščine</a:t>
            </a:r>
            <a:r>
              <a:rPr lang="sl-SI" sz="2600" dirty="0"/>
              <a:t>, gruzijščine, tibetanščine, japonske </a:t>
            </a:r>
            <a:r>
              <a:rPr lang="sl-SI" sz="2600" dirty="0" err="1"/>
              <a:t>katakane</a:t>
            </a:r>
            <a:r>
              <a:rPr lang="sl-SI" sz="2600" dirty="0"/>
              <a:t>, celoten nabor korejskih </a:t>
            </a:r>
            <a:r>
              <a:rPr lang="sl-SI" sz="2600" dirty="0" err="1"/>
              <a:t>hangulskih</a:t>
            </a:r>
            <a:r>
              <a:rPr lang="sl-SI" sz="2600" dirty="0"/>
              <a:t> pismenk in </a:t>
            </a:r>
            <a:r>
              <a:rPr lang="sl-SI" sz="2600" dirty="0" err="1"/>
              <a:t>unificiranih</a:t>
            </a:r>
            <a:r>
              <a:rPr lang="sl-SI" sz="2600" dirty="0"/>
              <a:t> kitajsko/japonsko/korejskih (CJK).</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NOVI STANDARD: UNICODE (16 bit za vsak znak)  2</a:t>
            </a:r>
            <a:r>
              <a:rPr lang="sl-SI" baseline="30000" dirty="0"/>
              <a:t>16</a:t>
            </a:r>
            <a:r>
              <a:rPr lang="sl-SI" dirty="0"/>
              <a:t>= 65.536</a:t>
            </a:r>
            <a:endParaRPr lang="sl-SI" baseline="30000"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a:t>Cela števila zapišemo z nizom ničel in enic.</a:t>
            </a:r>
          </a:p>
          <a:p>
            <a:pPr eaLnBrk="1" hangingPunct="1"/>
            <a:endParaRPr lang="sl-SI" altLang="en-US"/>
          </a:p>
          <a:p>
            <a:pPr eaLnBrk="1" hangingPunct="1"/>
            <a:r>
              <a:rPr lang="sl-SI" altLang="en-US"/>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a:t>Primer:</a:t>
            </a:r>
          </a:p>
          <a:p>
            <a:pPr eaLnBrk="1" hangingPunct="1"/>
            <a:r>
              <a:rPr lang="sl-SI" altLang="en-US"/>
              <a:t>11 = ? V dvojiškem</a:t>
            </a:r>
          </a:p>
          <a:p>
            <a:pPr eaLnBrk="1" hangingPunct="1"/>
            <a:endParaRPr lang="sl-SI" altLang="en-US"/>
          </a:p>
          <a:p>
            <a:pPr eaLnBrk="1" hangingPunct="1"/>
            <a:r>
              <a:rPr lang="sl-SI" altLang="en-US"/>
              <a:t>11 : 2 = 5, ost.:1</a:t>
            </a:r>
          </a:p>
          <a:p>
            <a:pPr eaLnBrk="1" hangingPunct="1"/>
            <a:r>
              <a:rPr lang="sl-SI" altLang="en-US"/>
              <a:t>  5 : 2 = 2, ost.: 1</a:t>
            </a:r>
          </a:p>
          <a:p>
            <a:pPr eaLnBrk="1" hangingPunct="1"/>
            <a:r>
              <a:rPr lang="sl-SI" altLang="en-US"/>
              <a:t>  2 : 2 = 1, ost.: 0</a:t>
            </a:r>
          </a:p>
          <a:p>
            <a:pPr eaLnBrk="1" hangingPunct="1"/>
            <a:r>
              <a:rPr lang="sl-SI" altLang="en-US"/>
              <a:t>  1 : 2 = 0, ost.: 1</a:t>
            </a:r>
          </a:p>
          <a:p>
            <a:pPr eaLnBrk="1" hangingPunct="1"/>
            <a:r>
              <a:rPr lang="sl-SI" altLang="en-US"/>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a:t>16</a:t>
            </a:r>
            <a:r>
              <a:rPr lang="sl-SI" altLang="en-US" baseline="-25000"/>
              <a:t>10</a:t>
            </a:r>
            <a:r>
              <a:rPr lang="sl-SI" altLang="en-US"/>
              <a:t>=10000</a:t>
            </a:r>
            <a:r>
              <a:rPr lang="sl-SI" altLang="en-US" baseline="-2500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a:p>
          <a:p>
            <a:pPr eaLnBrk="1" hangingPunct="1"/>
            <a:r>
              <a:rPr lang="sl-SI" altLang="en-US"/>
              <a:t>16:2 = 8 + </a:t>
            </a:r>
            <a:r>
              <a:rPr lang="sl-SI" altLang="en-US" b="1"/>
              <a:t>0</a:t>
            </a:r>
            <a:r>
              <a:rPr lang="sl-SI" altLang="en-US"/>
              <a:t>   </a:t>
            </a:r>
          </a:p>
          <a:p>
            <a:pPr eaLnBrk="1" hangingPunct="1"/>
            <a:r>
              <a:rPr lang="sl-SI" altLang="en-US"/>
              <a:t>  8:2 = 4 + </a:t>
            </a:r>
            <a:r>
              <a:rPr lang="sl-SI" altLang="en-US" b="1"/>
              <a:t>0</a:t>
            </a:r>
            <a:endParaRPr lang="sl-SI" altLang="en-US"/>
          </a:p>
          <a:p>
            <a:pPr eaLnBrk="1" hangingPunct="1"/>
            <a:r>
              <a:rPr lang="sl-SI" altLang="en-US"/>
              <a:t>  4:2 = 2 + </a:t>
            </a:r>
            <a:r>
              <a:rPr lang="sl-SI" altLang="en-US" b="1"/>
              <a:t>0</a:t>
            </a:r>
            <a:endParaRPr lang="sl-SI" altLang="en-US"/>
          </a:p>
          <a:p>
            <a:pPr eaLnBrk="1" hangingPunct="1"/>
            <a:r>
              <a:rPr lang="sl-SI" altLang="en-US"/>
              <a:t>  2:2 = 1 + </a:t>
            </a:r>
            <a:r>
              <a:rPr lang="sl-SI" altLang="en-US" b="1"/>
              <a:t>0</a:t>
            </a:r>
            <a:endParaRPr lang="sl-SI" altLang="en-US"/>
          </a:p>
          <a:p>
            <a:pPr eaLnBrk="1" hangingPunct="1"/>
            <a:r>
              <a:rPr lang="sl-SI" altLang="en-US"/>
              <a:t>  1:2 = 0 + </a:t>
            </a:r>
            <a:r>
              <a:rPr lang="sl-SI" altLang="en-US" b="1"/>
              <a:t>1</a:t>
            </a:r>
            <a:endParaRPr lang="sl-SI" altLang="en-US"/>
          </a:p>
          <a:p>
            <a:pPr eaLnBrk="1" hangingPunct="1"/>
            <a:endParaRPr lang="sl-SI" altLang="en-US"/>
          </a:p>
          <a:p>
            <a:pPr eaLnBrk="1" hangingPunct="1"/>
            <a:r>
              <a:rPr lang="sl-SI" altLang="en-US"/>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9155" name="Ograda vsebine 2"/>
          <p:cNvSpPr>
            <a:spLocks noGrp="1"/>
          </p:cNvSpPr>
          <p:nvPr>
            <p:ph idx="1"/>
          </p:nvPr>
        </p:nvSpPr>
        <p:spPr/>
        <p:txBody>
          <a:bodyPr/>
          <a:lstStyle/>
          <a:p>
            <a:pPr eaLnBrk="1" hangingPunct="1"/>
            <a:r>
              <a:rPr lang="sl-SI" altLang="en-US" b="1"/>
              <a:t>Podatek:</a:t>
            </a:r>
            <a:r>
              <a:rPr lang="sl-SI" altLang="en-US"/>
              <a:t>        </a:t>
            </a:r>
            <a:br>
              <a:rPr lang="sl-SI" altLang="en-US"/>
            </a:br>
            <a:r>
              <a:rPr lang="sl-SI" altLang="en-US"/>
              <a:t>Termometer kaže 40°C.</a:t>
            </a:r>
          </a:p>
          <a:p>
            <a:pPr eaLnBrk="1" hangingPunct="1"/>
            <a:endParaRPr lang="sl-SI" altLang="en-US"/>
          </a:p>
          <a:p>
            <a:pPr eaLnBrk="1" hangingPunct="1"/>
            <a:r>
              <a:rPr lang="sl-SI" altLang="en-US" b="1"/>
              <a:t>Informacija: </a:t>
            </a:r>
            <a:r>
              <a:rPr lang="sl-SI" altLang="en-US"/>
              <a:t>  </a:t>
            </a:r>
            <a:br>
              <a:rPr lang="sl-SI" altLang="en-US"/>
            </a:br>
            <a:r>
              <a:rPr lang="sl-SI" altLang="en-US"/>
              <a:t>Zunaj  je resnična vročina. </a:t>
            </a:r>
            <a:br>
              <a:rPr lang="sl-SI" altLang="en-US"/>
            </a:br>
            <a:r>
              <a:rPr lang="sl-SI" altLang="en-US" i="1"/>
              <a:t>ali</a:t>
            </a:r>
            <a:br>
              <a:rPr lang="sl-SI" altLang="en-US"/>
            </a:br>
            <a:r>
              <a:rPr lang="sl-SI" altLang="en-US"/>
              <a:t>Nekdo je hudo bolan.</a:t>
            </a:r>
          </a:p>
          <a:p>
            <a:pPr eaLnBrk="1" hangingPunct="1"/>
            <a:endParaRPr lang="sl-SI" altLang="en-US"/>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a:t>Slike so v računalniku shranjene tako, da razdeljena na slikovne točke ali </a:t>
            </a:r>
            <a:r>
              <a:rPr lang="sl-SI" altLang="en-US" sz="2400" dirty="0" err="1"/>
              <a:t>piksle</a:t>
            </a:r>
            <a:r>
              <a:rPr lang="sl-SI" altLang="en-US" sz="2400" dirty="0"/>
              <a:t>.</a:t>
            </a:r>
          </a:p>
          <a:p>
            <a:pPr eaLnBrk="1" hangingPunct="1"/>
            <a:r>
              <a:rPr lang="sl-SI" altLang="en-US" sz="2400" dirty="0"/>
              <a:t>Vsak </a:t>
            </a:r>
            <a:r>
              <a:rPr lang="sl-SI" altLang="en-US" sz="2400" dirty="0" err="1"/>
              <a:t>piksel</a:t>
            </a:r>
            <a:r>
              <a:rPr lang="sl-SI" altLang="en-US" sz="2400" dirty="0"/>
              <a:t> žari na zaslonu v določeni barvi.</a:t>
            </a:r>
          </a:p>
          <a:p>
            <a:pPr eaLnBrk="1" hangingPunct="1"/>
            <a:r>
              <a:rPr lang="sl-SI" altLang="en-US" sz="2400" dirty="0"/>
              <a:t>Taki sliki rečemo BITNA SLIKA.</a:t>
            </a:r>
          </a:p>
          <a:p>
            <a:pPr eaLnBrk="1" hangingPunct="1"/>
            <a:r>
              <a:rPr lang="sl-SI" altLang="en-US" sz="2400" dirty="0"/>
              <a:t>Več kot je </a:t>
            </a:r>
            <a:r>
              <a:rPr lang="sl-SI" altLang="en-US" sz="2400" dirty="0" err="1"/>
              <a:t>pikslov</a:t>
            </a:r>
            <a:r>
              <a:rPr lang="sl-SI" altLang="en-US" sz="2400" dirty="0"/>
              <a:t> kvalitetnejša je slika.</a:t>
            </a:r>
          </a:p>
          <a:p>
            <a:pPr eaLnBrk="1" hangingPunct="1">
              <a:buFont typeface="Wingdings 2" panose="05020102010507070707" pitchFamily="18" charset="2"/>
              <a:buNone/>
            </a:pPr>
            <a:endParaRPr lang="sl-SI" altLang="en-US" dirty="0"/>
          </a:p>
          <a:p>
            <a:pPr eaLnBrk="1" hangingPunct="1"/>
            <a:endParaRPr lang="sl-SI" altLang="en-US" dirty="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a:t>Kvaliteta prikaza bitnih slik je odvisna od ločljivosti.</a:t>
            </a:r>
          </a:p>
          <a:p>
            <a:r>
              <a:rPr lang="sl-SI" altLang="en-US" sz="2000" dirty="0"/>
              <a:t>Ločljivost (resolucija)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p>
          <a:p>
            <a:r>
              <a:rPr lang="sl-SI" altLang="en-US" sz="2000" dirty="0"/>
              <a:t>Slika, ki jo prikazuje zaslon monitorja, je resolucije 72 ali 96 </a:t>
            </a:r>
            <a:r>
              <a:rPr lang="sl-SI" altLang="en-US" sz="2000" dirty="0" err="1"/>
              <a:t>ppi</a:t>
            </a:r>
            <a:r>
              <a:rPr lang="sl-SI" altLang="en-US" sz="2000" dirty="0"/>
              <a:t>. </a:t>
            </a:r>
          </a:p>
          <a:p>
            <a:r>
              <a:rPr lang="sl-SI" altLang="en-US" sz="2000" dirty="0"/>
              <a:t>Vendar 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a:p>
          <a:p>
            <a:pPr eaLnBrk="1" hangingPunct="1"/>
            <a:r>
              <a:rPr lang="sl-SI" altLang="en-US"/>
              <a:t>Monokromatsko (1 bit – črno ali belo)</a:t>
            </a:r>
          </a:p>
          <a:p>
            <a:pPr eaLnBrk="1" hangingPunct="1"/>
            <a:endParaRPr lang="sl-SI" altLang="en-US"/>
          </a:p>
          <a:p>
            <a:pPr eaLnBrk="1" hangingPunct="1"/>
            <a:endParaRPr lang="sl-SI" altLang="en-US"/>
          </a:p>
          <a:p>
            <a:pPr eaLnBrk="1" hangingPunct="1"/>
            <a:endParaRPr lang="sl-SI" altLang="en-US"/>
          </a:p>
          <a:p>
            <a:pPr eaLnBrk="1" hangingPunct="1"/>
            <a:endParaRPr lang="sl-SI" altLang="en-US"/>
          </a:p>
          <a:p>
            <a:pPr eaLnBrk="1" hangingPunct="1"/>
            <a:r>
              <a:rPr lang="sl-SI" altLang="en-US"/>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a:t>Opis barve slike s:</a:t>
            </a:r>
          </a:p>
          <a:p>
            <a:endParaRPr lang="sl-SI" altLang="en-US" dirty="0"/>
          </a:p>
          <a:p>
            <a:r>
              <a:rPr lang="sl-SI" altLang="en-US" dirty="0"/>
              <a:t>4 biti  - 2</a:t>
            </a:r>
            <a:r>
              <a:rPr lang="sl-SI" altLang="en-US" baseline="30000" dirty="0"/>
              <a:t>4</a:t>
            </a:r>
            <a:r>
              <a:rPr lang="sl-SI" altLang="en-US" dirty="0"/>
              <a:t> = 16 barv</a:t>
            </a:r>
          </a:p>
          <a:p>
            <a:r>
              <a:rPr lang="sl-SI" altLang="en-US" dirty="0"/>
              <a:t>8 biti – 2</a:t>
            </a:r>
            <a:r>
              <a:rPr lang="sl-SI" altLang="en-US" baseline="30000" dirty="0"/>
              <a:t>8</a:t>
            </a:r>
            <a:r>
              <a:rPr lang="sl-SI" altLang="en-US" dirty="0"/>
              <a:t> = 256 barv</a:t>
            </a:r>
          </a:p>
          <a:p>
            <a:r>
              <a:rPr lang="sl-SI" altLang="en-US" dirty="0"/>
              <a:t>16 biti – 2</a:t>
            </a:r>
            <a:r>
              <a:rPr lang="sl-SI" altLang="en-US" baseline="30000" dirty="0"/>
              <a:t>16</a:t>
            </a:r>
            <a:r>
              <a:rPr lang="sl-SI" altLang="en-US" dirty="0"/>
              <a:t> = 65.536 barv</a:t>
            </a:r>
          </a:p>
          <a:p>
            <a:r>
              <a:rPr lang="sl-SI" altLang="en-US" dirty="0"/>
              <a:t>24 biti – 2</a:t>
            </a:r>
            <a:r>
              <a:rPr lang="sl-SI" altLang="en-US" baseline="30000" dirty="0"/>
              <a:t>24</a:t>
            </a:r>
            <a:r>
              <a:rPr lang="sl-SI" altLang="en-US" dirty="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8B056D-55D2-0BF2-0B7A-005992DDD360}"/>
              </a:ext>
            </a:extLst>
          </p:cNvPr>
          <p:cNvSpPr>
            <a:spLocks noGrp="1"/>
          </p:cNvSpPr>
          <p:nvPr>
            <p:ph type="title"/>
          </p:nvPr>
        </p:nvSpPr>
        <p:spPr/>
        <p:txBody>
          <a:bodyPr/>
          <a:lstStyle/>
          <a:p>
            <a:r>
              <a:rPr lang="sl-SI" dirty="0"/>
              <a:t>S</a:t>
            </a:r>
            <a:r>
              <a:rPr lang="pl-PL" dirty="0"/>
              <a:t>tandardni formati bitne (rasterske) grafike</a:t>
            </a:r>
            <a:endParaRPr lang="sl-SI" dirty="0"/>
          </a:p>
        </p:txBody>
      </p:sp>
      <p:sp>
        <p:nvSpPr>
          <p:cNvPr id="3" name="Označba mesta vsebine 2">
            <a:extLst>
              <a:ext uri="{FF2B5EF4-FFF2-40B4-BE49-F238E27FC236}">
                <a16:creationId xmlns:a16="http://schemas.microsoft.com/office/drawing/2014/main" id="{41EA4277-0E09-E8B7-A2D2-CDB1ED55B16F}"/>
              </a:ext>
            </a:extLst>
          </p:cNvPr>
          <p:cNvSpPr>
            <a:spLocks noGrp="1"/>
          </p:cNvSpPr>
          <p:nvPr>
            <p:ph idx="1"/>
          </p:nvPr>
        </p:nvSpPr>
        <p:spPr/>
        <p:txBody>
          <a:bodyPr>
            <a:normAutofit fontScale="70000" lnSpcReduction="20000"/>
          </a:bodyPr>
          <a:lstStyle/>
          <a:p>
            <a:r>
              <a:rPr lang="sl-SI" b="1" dirty="0"/>
              <a:t>JPEG (</a:t>
            </a:r>
            <a:r>
              <a:rPr lang="sl-SI" b="1" dirty="0" err="1"/>
              <a:t>Joint</a:t>
            </a:r>
            <a:r>
              <a:rPr lang="sl-SI" b="1" dirty="0"/>
              <a:t> </a:t>
            </a:r>
            <a:r>
              <a:rPr lang="sl-SI" b="1" dirty="0" err="1"/>
              <a:t>Photographic</a:t>
            </a:r>
            <a:r>
              <a:rPr lang="sl-SI" b="1" dirty="0"/>
              <a:t> </a:t>
            </a:r>
            <a:r>
              <a:rPr lang="sl-SI" b="1" dirty="0" err="1"/>
              <a:t>Experts</a:t>
            </a:r>
            <a:r>
              <a:rPr lang="sl-SI" b="1" dirty="0"/>
              <a:t> </a:t>
            </a:r>
            <a:r>
              <a:rPr lang="sl-SI" b="1" dirty="0" err="1"/>
              <a:t>Group</a:t>
            </a:r>
            <a:r>
              <a:rPr lang="sl-SI" b="1" dirty="0"/>
              <a:t>)</a:t>
            </a:r>
          </a:p>
          <a:p>
            <a:pPr marL="0" indent="0">
              <a:buNone/>
            </a:pPr>
            <a:r>
              <a:rPr lang="sl-SI" dirty="0"/>
              <a:t>je eden najpogostejših formatov za shranjevanje slik, saj uporablja kompresijo z izgubo podatkov. </a:t>
            </a:r>
          </a:p>
          <a:p>
            <a:pPr marL="0" indent="0">
              <a:buNone/>
            </a:pPr>
            <a:r>
              <a:rPr lang="sl-SI" dirty="0"/>
              <a:t>Primeren je predvsem za fotografije in slike z veliko barvnimi prehodi, kjer manjša izguba kakovosti ni moteča. </a:t>
            </a:r>
          </a:p>
          <a:p>
            <a:pPr marL="0" indent="0">
              <a:buNone/>
            </a:pPr>
            <a:r>
              <a:rPr lang="sl-SI" dirty="0"/>
              <a:t>Tipična velikost datoteke je majhna (npr. 200–500 KB za spletno sliko), zato je zelo primeren za objavo na spletu.</a:t>
            </a:r>
          </a:p>
          <a:p>
            <a:endParaRPr lang="sl-SI" dirty="0"/>
          </a:p>
          <a:p>
            <a:r>
              <a:rPr lang="sl-SI" b="1" dirty="0"/>
              <a:t>PNG (</a:t>
            </a:r>
            <a:r>
              <a:rPr lang="sl-SI" b="1" dirty="0" err="1"/>
              <a:t>Portable</a:t>
            </a:r>
            <a:r>
              <a:rPr lang="sl-SI" b="1" dirty="0"/>
              <a:t> </a:t>
            </a:r>
            <a:r>
              <a:rPr lang="sl-SI" b="1" dirty="0" err="1"/>
              <a:t>Network</a:t>
            </a:r>
            <a:r>
              <a:rPr lang="sl-SI" b="1" dirty="0"/>
              <a:t> </a:t>
            </a:r>
            <a:r>
              <a:rPr lang="sl-SI" b="1" dirty="0" err="1"/>
              <a:t>Graphics</a:t>
            </a:r>
            <a:r>
              <a:rPr lang="sl-SI" b="1" dirty="0"/>
              <a:t>)</a:t>
            </a:r>
          </a:p>
          <a:p>
            <a:pPr marL="0" indent="0">
              <a:buNone/>
            </a:pPr>
            <a:r>
              <a:rPr lang="sl-SI" dirty="0"/>
              <a:t>je format, ki uporablja kompresijo brez izgube, kar pomeni, da slika ohrani vse podatke tudi po večkratnem shranjevanju. </a:t>
            </a:r>
          </a:p>
          <a:p>
            <a:pPr marL="0" indent="0">
              <a:buNone/>
            </a:pPr>
            <a:r>
              <a:rPr lang="sl-SI" dirty="0"/>
              <a:t>Poleg tega podpira prosojnost, zato je idealen za logotipe, ikone in spletno grafiko. </a:t>
            </a:r>
          </a:p>
          <a:p>
            <a:pPr marL="0" indent="0">
              <a:buNone/>
            </a:pPr>
            <a:r>
              <a:rPr lang="sl-SI" dirty="0"/>
              <a:t>Datoteke so večje kot pri JPEG (lahko tudi 1–3 MB), vendar omogočajo ostre robove in brezhibno kakovost.</a:t>
            </a:r>
          </a:p>
          <a:p>
            <a:endParaRPr lang="sl-SI" dirty="0"/>
          </a:p>
        </p:txBody>
      </p:sp>
    </p:spTree>
    <p:extLst>
      <p:ext uri="{BB962C8B-B14F-4D97-AF65-F5344CB8AC3E}">
        <p14:creationId xmlns:p14="http://schemas.microsoft.com/office/powerpoint/2010/main" val="36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8B056D-55D2-0BF2-0B7A-005992DDD360}"/>
              </a:ext>
            </a:extLst>
          </p:cNvPr>
          <p:cNvSpPr>
            <a:spLocks noGrp="1"/>
          </p:cNvSpPr>
          <p:nvPr>
            <p:ph type="title"/>
          </p:nvPr>
        </p:nvSpPr>
        <p:spPr/>
        <p:txBody>
          <a:bodyPr/>
          <a:lstStyle/>
          <a:p>
            <a:r>
              <a:rPr lang="sl-SI" dirty="0"/>
              <a:t>S</a:t>
            </a:r>
            <a:r>
              <a:rPr lang="pl-PL" dirty="0"/>
              <a:t>tandardni formati bitne (rasterske) grafike</a:t>
            </a:r>
            <a:endParaRPr lang="sl-SI" dirty="0"/>
          </a:p>
        </p:txBody>
      </p:sp>
      <p:sp>
        <p:nvSpPr>
          <p:cNvPr id="3" name="Označba mesta vsebine 2">
            <a:extLst>
              <a:ext uri="{FF2B5EF4-FFF2-40B4-BE49-F238E27FC236}">
                <a16:creationId xmlns:a16="http://schemas.microsoft.com/office/drawing/2014/main" id="{41EA4277-0E09-E8B7-A2D2-CDB1ED55B16F}"/>
              </a:ext>
            </a:extLst>
          </p:cNvPr>
          <p:cNvSpPr>
            <a:spLocks noGrp="1"/>
          </p:cNvSpPr>
          <p:nvPr>
            <p:ph idx="1"/>
          </p:nvPr>
        </p:nvSpPr>
        <p:spPr/>
        <p:txBody>
          <a:bodyPr>
            <a:normAutofit fontScale="70000" lnSpcReduction="20000"/>
          </a:bodyPr>
          <a:lstStyle/>
          <a:p>
            <a:r>
              <a:rPr lang="sl-SI" b="1" dirty="0"/>
              <a:t>GIF (</a:t>
            </a:r>
            <a:r>
              <a:rPr lang="sl-SI" b="1" dirty="0" err="1"/>
              <a:t>Graphics</a:t>
            </a:r>
            <a:r>
              <a:rPr lang="sl-SI" b="1" dirty="0"/>
              <a:t> </a:t>
            </a:r>
            <a:r>
              <a:rPr lang="sl-SI" b="1" dirty="0" err="1"/>
              <a:t>Interchange</a:t>
            </a:r>
            <a:r>
              <a:rPr lang="sl-SI" b="1" dirty="0"/>
              <a:t> Format)</a:t>
            </a:r>
          </a:p>
          <a:p>
            <a:pPr marL="0" indent="0">
              <a:buNone/>
            </a:pPr>
            <a:r>
              <a:rPr lang="sl-SI" dirty="0"/>
              <a:t>je poseben format, ki podpira enostavne animacije in omejeno paleto 256 barv. </a:t>
            </a:r>
          </a:p>
          <a:p>
            <a:pPr marL="0" indent="0">
              <a:buNone/>
            </a:pPr>
            <a:r>
              <a:rPr lang="sl-SI" dirty="0"/>
              <a:t>Zaradi tega je primeren za kratke animirane sličice, smeške in preproste grafike. </a:t>
            </a:r>
          </a:p>
          <a:p>
            <a:pPr marL="0" indent="0">
              <a:buNone/>
            </a:pPr>
            <a:r>
              <a:rPr lang="sl-SI" dirty="0"/>
              <a:t>Njegova največja prednost je enostavna podpora za animacije, a omejeno število barv pomeni, da ni primeren za fotografije.</a:t>
            </a:r>
          </a:p>
          <a:p>
            <a:pPr marL="0" indent="0">
              <a:buNone/>
            </a:pPr>
            <a:endParaRPr lang="sl-SI" dirty="0"/>
          </a:p>
          <a:p>
            <a:pPr marL="0" indent="0">
              <a:buNone/>
            </a:pPr>
            <a:endParaRPr lang="sl-SI" dirty="0"/>
          </a:p>
          <a:p>
            <a:r>
              <a:rPr lang="sl-SI" b="1" dirty="0"/>
              <a:t>BMP (</a:t>
            </a:r>
            <a:r>
              <a:rPr lang="sl-SI" b="1" dirty="0" err="1"/>
              <a:t>Bitmap</a:t>
            </a:r>
            <a:r>
              <a:rPr lang="sl-SI" b="1" dirty="0"/>
              <a:t>)</a:t>
            </a:r>
          </a:p>
          <a:p>
            <a:pPr marL="0" indent="0">
              <a:buNone/>
            </a:pPr>
            <a:r>
              <a:rPr lang="sl-SI" dirty="0"/>
              <a:t>je zelo osnovni slikovni format brez kompresije, zato datoteke zasedejo veliko prostora. </a:t>
            </a:r>
          </a:p>
          <a:p>
            <a:pPr marL="0" indent="0">
              <a:buNone/>
            </a:pPr>
            <a:r>
              <a:rPr lang="sl-SI" dirty="0"/>
              <a:t>Danes se redkeje uporablja, predvsem v okolju Windows in za tehnične namene. </a:t>
            </a:r>
          </a:p>
          <a:p>
            <a:pPr marL="0" indent="0">
              <a:buNone/>
            </a:pPr>
            <a:r>
              <a:rPr lang="sl-SI" dirty="0"/>
              <a:t>Na primer, enostavna slika BMP v velikosti 1920×1080 pik lahko zavzame tudi več kot 6 MB.</a:t>
            </a:r>
          </a:p>
          <a:p>
            <a:endParaRPr lang="sl-SI" dirty="0"/>
          </a:p>
        </p:txBody>
      </p:sp>
    </p:spTree>
    <p:extLst>
      <p:ext uri="{BB962C8B-B14F-4D97-AF65-F5344CB8AC3E}">
        <p14:creationId xmlns:p14="http://schemas.microsoft.com/office/powerpoint/2010/main" val="288993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8B056D-55D2-0BF2-0B7A-005992DDD360}"/>
              </a:ext>
            </a:extLst>
          </p:cNvPr>
          <p:cNvSpPr>
            <a:spLocks noGrp="1"/>
          </p:cNvSpPr>
          <p:nvPr>
            <p:ph type="title"/>
          </p:nvPr>
        </p:nvSpPr>
        <p:spPr/>
        <p:txBody>
          <a:bodyPr/>
          <a:lstStyle/>
          <a:p>
            <a:r>
              <a:rPr lang="sl-SI" dirty="0"/>
              <a:t>S</a:t>
            </a:r>
            <a:r>
              <a:rPr lang="pl-PL" dirty="0"/>
              <a:t>tandardni formati bitne (rasterske) grafike</a:t>
            </a:r>
            <a:endParaRPr lang="sl-SI" dirty="0"/>
          </a:p>
        </p:txBody>
      </p:sp>
      <p:sp>
        <p:nvSpPr>
          <p:cNvPr id="3" name="Označba mesta vsebine 2">
            <a:extLst>
              <a:ext uri="{FF2B5EF4-FFF2-40B4-BE49-F238E27FC236}">
                <a16:creationId xmlns:a16="http://schemas.microsoft.com/office/drawing/2014/main" id="{41EA4277-0E09-E8B7-A2D2-CDB1ED55B16F}"/>
              </a:ext>
            </a:extLst>
          </p:cNvPr>
          <p:cNvSpPr>
            <a:spLocks noGrp="1"/>
          </p:cNvSpPr>
          <p:nvPr>
            <p:ph idx="1"/>
          </p:nvPr>
        </p:nvSpPr>
        <p:spPr/>
        <p:txBody>
          <a:bodyPr>
            <a:normAutofit fontScale="70000" lnSpcReduction="20000"/>
          </a:bodyPr>
          <a:lstStyle/>
          <a:p>
            <a:r>
              <a:rPr lang="sl-SI" b="1" dirty="0"/>
              <a:t>WEBP (</a:t>
            </a:r>
            <a:r>
              <a:rPr lang="sl-SI" b="1" dirty="0" err="1"/>
              <a:t>Web</a:t>
            </a:r>
            <a:r>
              <a:rPr lang="sl-SI" b="1" dirty="0"/>
              <a:t> Picture Format)</a:t>
            </a:r>
          </a:p>
          <a:p>
            <a:pPr marL="0" indent="0">
              <a:buNone/>
            </a:pPr>
            <a:r>
              <a:rPr lang="sl-SI" dirty="0"/>
              <a:t>je sodoben format, ki ga je razvilo podjetje Google in omogoča učinkovito stiskanje slik z dobro kakovostjo. </a:t>
            </a:r>
          </a:p>
          <a:p>
            <a:pPr marL="0" indent="0">
              <a:buNone/>
            </a:pPr>
            <a:r>
              <a:rPr lang="sl-SI" dirty="0"/>
              <a:t>Podpira tako prosojnost kot animacije in je zelo primeren za spletne strani, saj so datoteke običajno manjše kot enake slike v PNG ali JPEG formatu (npr. 100–300 KB).</a:t>
            </a:r>
          </a:p>
          <a:p>
            <a:pPr marL="0" indent="0">
              <a:buNone/>
            </a:pPr>
            <a:endParaRPr lang="sl-SI" dirty="0"/>
          </a:p>
          <a:p>
            <a:pPr marL="0" indent="0">
              <a:buNone/>
            </a:pPr>
            <a:endParaRPr lang="sl-SI" dirty="0"/>
          </a:p>
          <a:p>
            <a:r>
              <a:rPr lang="sl-SI" b="1" dirty="0"/>
              <a:t>HEIC (</a:t>
            </a:r>
            <a:r>
              <a:rPr lang="sl-SI" b="1" dirty="0" err="1"/>
              <a:t>High</a:t>
            </a:r>
            <a:r>
              <a:rPr lang="sl-SI" b="1" dirty="0"/>
              <a:t> </a:t>
            </a:r>
            <a:r>
              <a:rPr lang="sl-SI" b="1" dirty="0" err="1"/>
              <a:t>Efficiency</a:t>
            </a:r>
            <a:r>
              <a:rPr lang="sl-SI" b="1" dirty="0"/>
              <a:t> Image </a:t>
            </a:r>
            <a:r>
              <a:rPr lang="sl-SI" b="1" dirty="0" err="1"/>
              <a:t>Container</a:t>
            </a:r>
            <a:r>
              <a:rPr lang="sl-SI" b="1" dirty="0"/>
              <a:t>)</a:t>
            </a:r>
          </a:p>
          <a:p>
            <a:pPr marL="0" indent="0">
              <a:buNone/>
            </a:pPr>
            <a:r>
              <a:rPr lang="sl-SI" dirty="0"/>
              <a:t>oziroma </a:t>
            </a:r>
            <a:r>
              <a:rPr lang="sl-SI" b="1" dirty="0"/>
              <a:t>HEIF (</a:t>
            </a:r>
            <a:r>
              <a:rPr lang="sl-SI" b="1" dirty="0" err="1"/>
              <a:t>High</a:t>
            </a:r>
            <a:r>
              <a:rPr lang="sl-SI" b="1" dirty="0"/>
              <a:t> </a:t>
            </a:r>
            <a:r>
              <a:rPr lang="sl-SI" b="1" dirty="0" err="1"/>
              <a:t>Efficiency</a:t>
            </a:r>
            <a:r>
              <a:rPr lang="sl-SI" b="1" dirty="0"/>
              <a:t> Image Format)</a:t>
            </a:r>
            <a:r>
              <a:rPr lang="sl-SI" dirty="0"/>
              <a:t> je format, ki se uporablja predvsem na mobilnih napravah, kot so </a:t>
            </a:r>
            <a:r>
              <a:rPr lang="sl-SI" dirty="0" err="1"/>
              <a:t>iPhoni</a:t>
            </a:r>
            <a:r>
              <a:rPr lang="sl-SI" dirty="0"/>
              <a:t>. </a:t>
            </a:r>
          </a:p>
          <a:p>
            <a:pPr marL="0" indent="0">
              <a:buNone/>
            </a:pPr>
            <a:r>
              <a:rPr lang="sl-SI" dirty="0"/>
              <a:t>Omogoča visoko kakovost slik ob majhni velikosti datoteke ter podpira tudi shranjevanje več slik v eni datoteki (na primer serija posnetkov). Povprečna fotografija v HEIC formatu je lahko le 1–2 MB, a vseeno ohrani visoko kakovost.</a:t>
            </a:r>
          </a:p>
          <a:p>
            <a:endParaRPr lang="sl-SI" dirty="0"/>
          </a:p>
        </p:txBody>
      </p:sp>
    </p:spTree>
    <p:extLst>
      <p:ext uri="{BB962C8B-B14F-4D97-AF65-F5344CB8AC3E}">
        <p14:creationId xmlns:p14="http://schemas.microsoft.com/office/powerpoint/2010/main" val="15846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3093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a:t>na primer ravna črta s krajiščema, krožnica s središčem in polmerom,</a:t>
            </a:r>
          </a:p>
          <a:p>
            <a:r>
              <a:rPr lang="sl-SI" sz="2200" dirty="0"/>
              <a:t>s kombinacijo črt in krivulj lahko narišemo različne predmete. Predmete lahko zapolnimo z barvo, barvnim prelivom ali celo z vzorcem.</a:t>
            </a:r>
            <a:endParaRPr lang="sl-SI" altLang="en-US" sz="2200" dirty="0"/>
          </a:p>
          <a:p>
            <a:pPr eaLnBrk="1" hangingPunct="1">
              <a:buFont typeface="Wingdings 2" panose="05020102010507070707" pitchFamily="18" charset="2"/>
              <a:buNone/>
            </a:pPr>
            <a:endParaRPr lang="sl-SI" altLang="en-US" dirty="0"/>
          </a:p>
          <a:p>
            <a:pPr eaLnBrk="1" hangingPunct="1"/>
            <a:endParaRPr lang="sl-SI" altLang="en-US" dirty="0"/>
          </a:p>
          <a:p>
            <a:pPr eaLnBrk="1" hangingPunct="1"/>
            <a:endParaRPr lang="sl-SI" altLang="en-US" dirty="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fontScale="85000" lnSpcReduction="20000"/>
          </a:bodyPr>
          <a:lstStyle/>
          <a:p>
            <a:pPr marL="0" indent="0">
              <a:buNone/>
            </a:pPr>
            <a:endParaRPr lang="sl-SI" altLang="en-US" sz="2200" dirty="0"/>
          </a:p>
          <a:p>
            <a:pPr marL="0" indent="0">
              <a:buNone/>
            </a:pPr>
            <a:r>
              <a:rPr lang="sl-SI" altLang="en-US" sz="2200" dirty="0"/>
              <a:t>Vektorske slike so slike, ki so sestavljene iz geometrijskih oblik, kot so črte, krogi, poligoni in krivulje. </a:t>
            </a:r>
          </a:p>
          <a:p>
            <a:pPr marL="0" indent="0">
              <a:buNone/>
            </a:pPr>
            <a:r>
              <a:rPr lang="sl-SI" altLang="en-US" sz="2200" dirty="0"/>
              <a:t>Namesto da bi shranjevale barvo vsake posamezne točke (kot pri bitnih slikah), vektorske slike shranjujejo matematične formule, ki opisujejo oblike in njihove lastnosti (velikost, položaj, barva, rob, debelina črte ...).</a:t>
            </a:r>
          </a:p>
          <a:p>
            <a:pPr marL="0" indent="0">
              <a:buNone/>
            </a:pPr>
            <a:r>
              <a:rPr lang="sl-SI" altLang="en-US" sz="2200" dirty="0"/>
              <a:t>Programi za risanje in urejanje vektorskih slik v datoteko shranjujejo navodila, kako naj bo slika narisana.</a:t>
            </a:r>
          </a:p>
          <a:p>
            <a:pPr marL="0" indent="0">
              <a:buNone/>
            </a:pPr>
            <a:r>
              <a:rPr lang="sl-SI" altLang="en-US" sz="2200" dirty="0"/>
              <a:t>To je ključna razlika med bitnimi in vektorskimi slikami. Ker je vektorska slika matematično določena, jo lahko poljubno povečamo ali pomanjšamo, ne da bi pri tem izgubili kvaliteto slike. </a:t>
            </a:r>
          </a:p>
          <a:p>
            <a:pPr marL="0" indent="0" eaLnBrk="1" hangingPunct="1">
              <a:buNone/>
            </a:pPr>
            <a:endParaRPr lang="sl-SI" altLang="en-US" dirty="0"/>
          </a:p>
          <a:p>
            <a:pPr eaLnBrk="1" hangingPunct="1"/>
            <a:endParaRPr lang="sl-SI" altLang="en-US" dirty="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a:t>Informacije, ki jih človek dobiva, zmanjšujejo njegovo stopnjo neznanja. </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b="1"/>
              <a:t>Znanje</a:t>
            </a:r>
            <a:r>
              <a:rPr lang="sl-SI" altLang="en-US"/>
              <a:t> je torej zbirka informacij, ki smo jih pridobili, in s katerimi si sestavljamo našo sliko realnosti. </a:t>
            </a:r>
          </a:p>
          <a:p>
            <a:pPr eaLnBrk="1" hangingPunct="1"/>
            <a:endParaRPr lang="sl-SI" altLang="en-US"/>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a:xfrm>
            <a:off x="1593437" y="1600200"/>
            <a:ext cx="9397520" cy="3124944"/>
          </a:xfrm>
        </p:spPr>
        <p:txBody>
          <a:bodyPr/>
          <a:lstStyle/>
          <a:p>
            <a:pPr eaLnBrk="1" hangingPunct="1"/>
            <a:r>
              <a:rPr lang="sl-SI" altLang="en-US" sz="1800" dirty="0"/>
              <a:t>Ker je vektorska grafika sestavljena iz objektov, ki so matematično opisani (črte, krivulje), se pri povečavi slike njihova kvaliteta ohrani. </a:t>
            </a:r>
          </a:p>
          <a:p>
            <a:pPr eaLnBrk="1" hangingPunct="1"/>
            <a:r>
              <a:rPr lang="sl-SI" altLang="en-US" sz="1800" dirty="0"/>
              <a:t>Zelo primerne so za tehnične risbe, logotipe, simbole, ikone. </a:t>
            </a:r>
          </a:p>
          <a:p>
            <a:pPr eaLnBrk="1" hangingPunct="1"/>
            <a:r>
              <a:rPr lang="sl-SI" altLang="en-US" sz="1800" dirty="0"/>
              <a:t>Ker vsebujejo formule, ne pa vsake posamezne točke, so pogosto manjše kot rastrske slike.</a:t>
            </a:r>
          </a:p>
          <a:p>
            <a:pPr eaLnBrk="1" hangingPunct="1"/>
            <a:endParaRPr lang="sl-SI" altLang="en-US" sz="1800" dirty="0"/>
          </a:p>
          <a:p>
            <a:pPr eaLnBrk="1" hangingPunct="1"/>
            <a:endParaRPr lang="sl-SI" altLang="en-US" sz="1800" dirty="0"/>
          </a:p>
          <a:p>
            <a:pPr eaLnBrk="1" hangingPunct="1"/>
            <a:endParaRPr lang="sl-SI" altLang="en-US" dirty="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p>
          <a:p>
            <a:pPr marL="0" indent="0">
              <a:buNone/>
            </a:pPr>
            <a:r>
              <a:rPr lang="sl-SI" altLang="en-US" dirty="0"/>
              <a:t>Vektorsko risbo je nemogoče oblikovati tako, da bi do potankosti izgledala kot bitna slika. Ohranja nenaraven videz.</a:t>
            </a:r>
          </a:p>
          <a:p>
            <a:pPr eaLnBrk="1" hangingPunct="1"/>
            <a:endParaRPr lang="sl-SI" altLang="en-US" dirty="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a:t>ZAPIS SLIK – vektorske slike</a:t>
            </a:r>
          </a:p>
        </p:txBody>
      </p:sp>
      <p:sp>
        <p:nvSpPr>
          <p:cNvPr id="3" name="Ograda vsebine 2"/>
          <p:cNvSpPr>
            <a:spLocks noGrp="1"/>
          </p:cNvSpPr>
          <p:nvPr>
            <p:ph idx="1"/>
          </p:nvPr>
        </p:nvSpPr>
        <p:spPr/>
        <p:txBody>
          <a:bodyPr/>
          <a:lstStyle/>
          <a:p>
            <a:pPr>
              <a:defRPr/>
            </a:pPr>
            <a:r>
              <a:rPr lang="sl-SI" dirty="0"/>
              <a:t>Primer programov z vektorsko grafiko:</a:t>
            </a:r>
          </a:p>
          <a:p>
            <a:pPr>
              <a:buFont typeface="Wingdings 2" panose="05020102010507070707" pitchFamily="18" charset="2"/>
              <a:buNone/>
              <a:defRPr/>
            </a:pPr>
            <a:r>
              <a:rPr lang="sl-SI" dirty="0"/>
              <a:t>	</a:t>
            </a:r>
            <a:r>
              <a:rPr lang="sl-SI" dirty="0" err="1"/>
              <a:t>CorelDraw</a:t>
            </a:r>
            <a:r>
              <a:rPr lang="sl-SI" dirty="0"/>
              <a:t>, </a:t>
            </a:r>
            <a:r>
              <a:rPr lang="sl-SI" dirty="0" err="1"/>
              <a:t>Macromedia</a:t>
            </a:r>
            <a:r>
              <a:rPr lang="sl-SI" dirty="0"/>
              <a:t> </a:t>
            </a:r>
            <a:r>
              <a:rPr lang="sl-SI" dirty="0" err="1"/>
              <a:t>Flach</a:t>
            </a:r>
            <a:r>
              <a:rPr lang="sl-SI" dirty="0"/>
              <a:t>, </a:t>
            </a:r>
            <a:r>
              <a:rPr lang="sl-SI" dirty="0" err="1"/>
              <a:t>Draw</a:t>
            </a:r>
            <a:r>
              <a:rPr lang="sl-SI" dirty="0"/>
              <a:t>, </a:t>
            </a:r>
            <a:r>
              <a:rPr lang="sl-SI" dirty="0" err="1"/>
              <a:t>Autocad</a:t>
            </a:r>
            <a:endParaRPr lang="sl-SI" dirty="0"/>
          </a:p>
          <a:p>
            <a:pPr>
              <a:defRPr/>
            </a:pPr>
            <a:endParaRPr lang="sl-SI" dirty="0"/>
          </a:p>
          <a:p>
            <a:pPr marL="274320" indent="-274320">
              <a:buClr>
                <a:schemeClr val="accent3"/>
              </a:buClr>
              <a:buFont typeface="Wingdings 2"/>
              <a:buChar char=""/>
              <a:defRPr/>
            </a:pPr>
            <a:r>
              <a:rPr lang="sl-SI" dirty="0"/>
              <a:t>Nekaj različnih formatov datotek – VEKTORSKE SLIKE:</a:t>
            </a:r>
          </a:p>
          <a:p>
            <a:pPr marL="274320" indent="-274320">
              <a:buClr>
                <a:schemeClr val="accent3"/>
              </a:buClr>
              <a:buFont typeface="Wingdings 2"/>
              <a:buChar char=""/>
              <a:defRPr/>
            </a:pPr>
            <a:r>
              <a:rPr lang="sl-SI" dirty="0"/>
              <a:t>EPS – </a:t>
            </a:r>
            <a:r>
              <a:rPr lang="sl-SI" dirty="0" err="1"/>
              <a:t>Encapsulated</a:t>
            </a:r>
            <a:r>
              <a:rPr lang="sl-SI" dirty="0"/>
              <a:t> </a:t>
            </a:r>
            <a:r>
              <a:rPr lang="sl-SI" dirty="0" err="1"/>
              <a:t>PostScript</a:t>
            </a:r>
            <a:endParaRPr lang="sl-SI" dirty="0"/>
          </a:p>
          <a:p>
            <a:pPr marL="274320" indent="-274320">
              <a:buClr>
                <a:schemeClr val="accent3"/>
              </a:buClr>
              <a:buFont typeface="Wingdings 2"/>
              <a:buChar char=""/>
              <a:defRPr/>
            </a:pPr>
            <a:r>
              <a:rPr lang="sl-SI" dirty="0"/>
              <a:t>SWF – </a:t>
            </a:r>
            <a:r>
              <a:rPr lang="sl-SI" dirty="0" err="1"/>
              <a:t>Shockwave</a:t>
            </a:r>
            <a:r>
              <a:rPr lang="sl-SI" dirty="0"/>
              <a:t> </a:t>
            </a:r>
            <a:r>
              <a:rPr lang="sl-SI" dirty="0" err="1"/>
              <a:t>Flash</a:t>
            </a:r>
            <a:endParaRPr lang="sl-SI" dirty="0"/>
          </a:p>
          <a:p>
            <a:pPr marL="274320" indent="-274320">
              <a:buClr>
                <a:schemeClr val="accent3"/>
              </a:buClr>
              <a:buFont typeface="Wingdings 2"/>
              <a:buChar char=""/>
              <a:defRPr/>
            </a:pPr>
            <a:r>
              <a:rPr lang="sl-SI" dirty="0"/>
              <a:t>PDF – </a:t>
            </a:r>
            <a:r>
              <a:rPr lang="sl-SI" dirty="0" err="1"/>
              <a:t>Portable</a:t>
            </a:r>
            <a:r>
              <a:rPr lang="sl-SI" dirty="0"/>
              <a:t> </a:t>
            </a:r>
            <a:r>
              <a:rPr lang="sl-SI" dirty="0" err="1"/>
              <a:t>Document</a:t>
            </a:r>
            <a:r>
              <a:rPr lang="sl-SI" dirty="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Model kjer vsako barvo predstavimo kot vsoto rdeče (R), zelene (G) in modre barve (B). Je barvni sistem, na katerem temelji delovanje monitorjev. Če vsako barvo predstavimo z 8 biti, imamo na voljo okoli 16,7 milijona barvnih in sivih odtenkov.</a:t>
            </a:r>
          </a:p>
          <a:p>
            <a:pPr>
              <a:defRPr/>
            </a:pPr>
            <a:r>
              <a:rPr lang="sl-SI" sz="2400" dirty="0"/>
              <a:t>Vsaka 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err="1"/>
              <a:t>Key</a:t>
            </a:r>
            <a:r>
              <a:rPr lang="sl-SI" sz="2400" dirty="0"/>
              <a:t> </a:t>
            </a:r>
            <a:r>
              <a:rPr lang="sl-SI" sz="2400" dirty="0" err="1"/>
              <a:t>color</a:t>
            </a:r>
            <a:r>
              <a:rPr lang="sl-SI" sz="2400" dirty="0"/>
              <a:t>) kot ključno barvo za dosego črnih kontrastov.</a:t>
            </a:r>
          </a:p>
          <a:p>
            <a:pPr>
              <a:defRPr/>
            </a:pPr>
            <a:r>
              <a:rPr lang="sl-SI" sz="2400" dirty="0"/>
              <a:t>Te barve včasih imenujemo tudi obdelovalne barve, ker jih uporabljamo v procesu štiri-barvnega tiskanja.</a:t>
            </a:r>
          </a:p>
          <a:p>
            <a:pPr>
              <a:defRPr/>
            </a:pPr>
            <a:r>
              <a:rPr lang="sl-SI" sz="2400" dirty="0"/>
              <a:t>Če 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a:t>Barvna globina določa število barv, ki jih lahko zavzamejo slikovne pike, ki sestavljajo sliko. Barvno globino označujemo s številom bitov na piko (</a:t>
            </a:r>
            <a:r>
              <a:rPr lang="sl-SI" sz="2400" dirty="0" err="1"/>
              <a:t>bpp</a:t>
            </a:r>
            <a:r>
              <a:rPr lang="sl-SI" sz="2400" dirty="0"/>
              <a:t>-bit per </a:t>
            </a:r>
            <a:r>
              <a:rPr lang="sl-SI" sz="2400" dirty="0" err="1"/>
              <a:t>pixel</a:t>
            </a:r>
            <a:r>
              <a:rPr lang="sl-SI" sz="2400" dirty="0"/>
              <a:t>).</a:t>
            </a:r>
          </a:p>
          <a:p>
            <a:pPr>
              <a:defRPr/>
            </a:pPr>
            <a:r>
              <a:rPr lang="sl-SI" sz="2400" dirty="0"/>
              <a:t>Starejšim 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a:t>Današnji računalniki uporabljajo 32 bitov za barvni prikaz, pri čemer je število barv enako kot pri kot 24 bitnem načinu. Dodatnih osem bitov se uporablja za prikaz prosojnosti.</a:t>
            </a:r>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a:t>Zvočni zapis lahko shranimo v računalniku.</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a:t>Zvočno valovanje ima določeno amplitudo (jakost zvoka) in frekvenco (višina zvoka).</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BAEE-1A64-CAE8-8AFB-B6E9C572738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F675F17-4F64-D862-45D1-95879051B064}"/>
              </a:ext>
            </a:extLst>
          </p:cNvPr>
          <p:cNvSpPr>
            <a:spLocks noGrp="1"/>
          </p:cNvSpPr>
          <p:nvPr>
            <p:ph type="title"/>
          </p:nvPr>
        </p:nvSpPr>
        <p:spPr>
          <a:xfrm>
            <a:off x="1557908" y="605027"/>
            <a:ext cx="11026744" cy="911254"/>
          </a:xfrm>
        </p:spPr>
        <p:txBody>
          <a:bodyPr rtlCol="0" anchor="b">
            <a:normAutofit/>
          </a:bodyPr>
          <a:lstStyle/>
          <a:p>
            <a:pPr>
              <a:buNone/>
            </a:pPr>
            <a:r>
              <a:rPr lang="sl-SI" b="1" dirty="0"/>
              <a:t>Pot zvoka od izvora do sprejemnika</a:t>
            </a:r>
          </a:p>
        </p:txBody>
      </p:sp>
      <p:pic>
        <p:nvPicPr>
          <p:cNvPr id="5" name="Označba mesta vsebine 4" descr="Slika, ki vsebuje besede besedilo, posnetek zaslona, pisava, krog&#10;&#10;Vsebina, ustvarjena z umetno inteligenco, morda ni pravilna.">
            <a:extLst>
              <a:ext uri="{FF2B5EF4-FFF2-40B4-BE49-F238E27FC236}">
                <a16:creationId xmlns:a16="http://schemas.microsoft.com/office/drawing/2014/main" id="{A69F6BC4-4D02-5262-4E39-E2253EF5DE5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280027" y="1773927"/>
            <a:ext cx="7592921" cy="4745577"/>
          </a:xfrm>
          <a:noFill/>
        </p:spPr>
      </p:pic>
      <p:sp>
        <p:nvSpPr>
          <p:cNvPr id="10" name="Date Placeholder 3">
            <a:extLst>
              <a:ext uri="{FF2B5EF4-FFF2-40B4-BE49-F238E27FC236}">
                <a16:creationId xmlns:a16="http://schemas.microsoft.com/office/drawing/2014/main" id="{99D0A6A5-883E-A9BD-302C-6FF4B934B2E0}"/>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128533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56E8-BAE6-608C-511B-0C92859ECCB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4075814-C79E-8773-3950-A922AF52D3E5}"/>
              </a:ext>
            </a:extLst>
          </p:cNvPr>
          <p:cNvSpPr>
            <a:spLocks noGrp="1"/>
          </p:cNvSpPr>
          <p:nvPr>
            <p:ph type="title"/>
          </p:nvPr>
        </p:nvSpPr>
        <p:spPr/>
        <p:txBody>
          <a:bodyPr rtlCol="0"/>
          <a:lstStyle/>
          <a:p>
            <a:pPr rtl="0"/>
            <a:r>
              <a:rPr lang="sl-SI" dirty="0"/>
              <a:t>Kaj je zvok?</a:t>
            </a:r>
            <a:endParaRPr lang="sl" dirty="0"/>
          </a:p>
        </p:txBody>
      </p:sp>
      <p:pic>
        <p:nvPicPr>
          <p:cNvPr id="4" name="Slika 3" descr="Slika, ki vsebuje besede krog, vzorec, simetrija, črno in belo&#10;&#10;Vsebina, ustvarjena z umetno inteligenco, morda ni pravilna.">
            <a:extLst>
              <a:ext uri="{FF2B5EF4-FFF2-40B4-BE49-F238E27FC236}">
                <a16:creationId xmlns:a16="http://schemas.microsoft.com/office/drawing/2014/main" id="{6FFFBD4F-A47F-4F30-19F2-2B1BE591CC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55008" y="2207333"/>
            <a:ext cx="7079536" cy="3982239"/>
          </a:xfrm>
          <a:prstGeom prst="rect">
            <a:avLst/>
          </a:prstGeom>
        </p:spPr>
      </p:pic>
    </p:spTree>
    <p:extLst>
      <p:ext uri="{BB962C8B-B14F-4D97-AF65-F5344CB8AC3E}">
        <p14:creationId xmlns:p14="http://schemas.microsoft.com/office/powerpoint/2010/main" val="29883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27. 05. 2025</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339AC-9D19-0126-2889-594A5E0086D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D64EEF6-99A5-4D65-1C06-46AA92799030}"/>
              </a:ext>
            </a:extLst>
          </p:cNvPr>
          <p:cNvSpPr>
            <a:spLocks noGrp="1"/>
          </p:cNvSpPr>
          <p:nvPr>
            <p:ph type="title"/>
          </p:nvPr>
        </p:nvSpPr>
        <p:spPr/>
        <p:txBody>
          <a:bodyPr rtlCol="0"/>
          <a:lstStyle/>
          <a:p>
            <a:pPr rtl="0"/>
            <a:r>
              <a:rPr lang="sl-SI" dirty="0"/>
              <a:t>Kaj je zvok?</a:t>
            </a:r>
            <a:endParaRPr lang="sl" dirty="0"/>
          </a:p>
        </p:txBody>
      </p:sp>
      <p:pic>
        <p:nvPicPr>
          <p:cNvPr id="3" name="Slika 2" descr="Slika, ki vsebuje besede vzorec, krog, simetrija, umetnost&#10;&#10;Vsebina, ustvarjena z umetno inteligenco, morda ni pravilna.">
            <a:extLst>
              <a:ext uri="{FF2B5EF4-FFF2-40B4-BE49-F238E27FC236}">
                <a16:creationId xmlns:a16="http://schemas.microsoft.com/office/drawing/2014/main" id="{20561374-BDF2-F6D0-8EF8-C892992215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8837" y="2085152"/>
            <a:ext cx="7131715" cy="4011590"/>
          </a:xfrm>
          <a:prstGeom prst="rect">
            <a:avLst/>
          </a:prstGeom>
        </p:spPr>
      </p:pic>
    </p:spTree>
    <p:extLst>
      <p:ext uri="{BB962C8B-B14F-4D97-AF65-F5344CB8AC3E}">
        <p14:creationId xmlns:p14="http://schemas.microsoft.com/office/powerpoint/2010/main" val="330086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8F4-DBA2-9403-EC39-46FBABFA6CE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1A0F517-BBAD-F40E-8DAD-D74ECE9CDB7A}"/>
              </a:ext>
            </a:extLst>
          </p:cNvPr>
          <p:cNvSpPr>
            <a:spLocks noGrp="1"/>
          </p:cNvSpPr>
          <p:nvPr>
            <p:ph type="title"/>
          </p:nvPr>
        </p:nvSpPr>
        <p:spPr/>
        <p:txBody>
          <a:bodyPr rtlCol="0"/>
          <a:lstStyle/>
          <a:p>
            <a:pPr rtl="0"/>
            <a:r>
              <a:rPr lang="sl-SI" dirty="0"/>
              <a:t>Kaj je zvok?</a:t>
            </a:r>
            <a:endParaRPr lang="sl" dirty="0"/>
          </a:p>
        </p:txBody>
      </p:sp>
      <p:pic>
        <p:nvPicPr>
          <p:cNvPr id="6" name="Slika 5" descr="Slika, ki vsebuje besede elektronika, zvočnik, nizkotonec, zvočna oprema&#10;&#10;Vsebina, ustvarjena z umetno inteligenco, morda ni pravilna.">
            <a:extLst>
              <a:ext uri="{FF2B5EF4-FFF2-40B4-BE49-F238E27FC236}">
                <a16:creationId xmlns:a16="http://schemas.microsoft.com/office/drawing/2014/main" id="{A9302045-8F13-F1E5-B80D-6FD543E1FA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7712" y="1992881"/>
            <a:ext cx="7505311" cy="4221737"/>
          </a:xfrm>
          <a:prstGeom prst="rect">
            <a:avLst/>
          </a:prstGeom>
        </p:spPr>
      </p:pic>
    </p:spTree>
    <p:extLst>
      <p:ext uri="{BB962C8B-B14F-4D97-AF65-F5344CB8AC3E}">
        <p14:creationId xmlns:p14="http://schemas.microsoft.com/office/powerpoint/2010/main" val="415537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082BC-7889-CC6D-DFED-0D00953D501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F81D8C4-608F-FC4C-0AB7-303F9402CA1E}"/>
              </a:ext>
            </a:extLst>
          </p:cNvPr>
          <p:cNvSpPr>
            <a:spLocks noGrp="1"/>
          </p:cNvSpPr>
          <p:nvPr>
            <p:ph type="title"/>
          </p:nvPr>
        </p:nvSpPr>
        <p:spPr/>
        <p:txBody>
          <a:bodyPr rtlCol="0"/>
          <a:lstStyle/>
          <a:p>
            <a:pPr rtl="0"/>
            <a:r>
              <a:rPr lang="sl-SI" dirty="0"/>
              <a:t>Kaj je zvok?</a:t>
            </a:r>
            <a:endParaRPr lang="sl" dirty="0"/>
          </a:p>
        </p:txBody>
      </p:sp>
      <p:pic>
        <p:nvPicPr>
          <p:cNvPr id="4" name="Slika 3" descr="Slika, ki vsebuje besede besedilo, posnetek zaslona, vrstica, pravokotnik&#10;&#10;Vsebina, ustvarjena z umetno inteligenco, morda ni pravilna.">
            <a:extLst>
              <a:ext uri="{FF2B5EF4-FFF2-40B4-BE49-F238E27FC236}">
                <a16:creationId xmlns:a16="http://schemas.microsoft.com/office/drawing/2014/main" id="{A834861A-CC4A-3E12-CAA5-611DCA627F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4188" y="1992011"/>
            <a:ext cx="7860123" cy="4421319"/>
          </a:xfrm>
          <a:prstGeom prst="rect">
            <a:avLst/>
          </a:prstGeom>
        </p:spPr>
      </p:pic>
    </p:spTree>
    <p:extLst>
      <p:ext uri="{BB962C8B-B14F-4D97-AF65-F5344CB8AC3E}">
        <p14:creationId xmlns:p14="http://schemas.microsoft.com/office/powerpoint/2010/main" val="323965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E229-A382-8D63-8A70-F7E44FC7034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BF06E1B-1546-1124-36A8-994398D994CC}"/>
              </a:ext>
            </a:extLst>
          </p:cNvPr>
          <p:cNvSpPr>
            <a:spLocks noGrp="1"/>
          </p:cNvSpPr>
          <p:nvPr>
            <p:ph type="title"/>
          </p:nvPr>
        </p:nvSpPr>
        <p:spPr>
          <a:xfrm>
            <a:off x="581040" y="702866"/>
            <a:ext cx="11026744" cy="1188410"/>
          </a:xfrm>
        </p:spPr>
        <p:txBody>
          <a:bodyPr rtlCol="0" anchor="b">
            <a:normAutofit/>
          </a:bodyPr>
          <a:lstStyle/>
          <a:p>
            <a:pPr rtl="0"/>
            <a:r>
              <a:rPr lang="sl-SI" dirty="0"/>
              <a:t>Slišno območje človeka</a:t>
            </a:r>
            <a:endParaRPr lang="sl" dirty="0"/>
          </a:p>
        </p:txBody>
      </p:sp>
      <p:sp>
        <p:nvSpPr>
          <p:cNvPr id="11" name="Date Placeholder 3">
            <a:extLst>
              <a:ext uri="{FF2B5EF4-FFF2-40B4-BE49-F238E27FC236}">
                <a16:creationId xmlns:a16="http://schemas.microsoft.com/office/drawing/2014/main" id="{2B1FB425-AA9E-6226-D652-812D3FE3F780}"/>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10356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7D633-6555-AF21-5FBD-4029C3AEFFD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C62796F-E962-36F6-3EF9-4A361BA3C08A}"/>
              </a:ext>
            </a:extLst>
          </p:cNvPr>
          <p:cNvSpPr>
            <a:spLocks noGrp="1"/>
          </p:cNvSpPr>
          <p:nvPr>
            <p:ph type="title"/>
          </p:nvPr>
        </p:nvSpPr>
        <p:spPr>
          <a:xfrm>
            <a:off x="2205980" y="702866"/>
            <a:ext cx="9401804" cy="1188410"/>
          </a:xfrm>
        </p:spPr>
        <p:txBody>
          <a:bodyPr rtlCol="0" anchor="b">
            <a:normAutofit/>
          </a:bodyPr>
          <a:lstStyle/>
          <a:p>
            <a:pPr rtl="0"/>
            <a:r>
              <a:rPr lang="sl-SI" dirty="0"/>
              <a:t>Slišno območje človeka</a:t>
            </a:r>
            <a:endParaRPr lang="sl" dirty="0"/>
          </a:p>
        </p:txBody>
      </p:sp>
      <p:sp>
        <p:nvSpPr>
          <p:cNvPr id="11" name="Date Placeholder 3">
            <a:extLst>
              <a:ext uri="{FF2B5EF4-FFF2-40B4-BE49-F238E27FC236}">
                <a16:creationId xmlns:a16="http://schemas.microsoft.com/office/drawing/2014/main" id="{91DCE76B-2634-2C37-0EBA-F16E316F2A37}"/>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pic>
        <p:nvPicPr>
          <p:cNvPr id="13" name="Slika 12" descr="Slika, ki vsebuje besede besedilo, sesalec, silhueta&#10;&#10;Vsebina, ustvarjena z umetno inteligenco, morda ni pravilna.">
            <a:extLst>
              <a:ext uri="{FF2B5EF4-FFF2-40B4-BE49-F238E27FC236}">
                <a16:creationId xmlns:a16="http://schemas.microsoft.com/office/drawing/2014/main" id="{8821FE45-F280-DDAA-8914-C2853EB294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29916" y="2182277"/>
            <a:ext cx="9630200" cy="3996533"/>
          </a:xfrm>
          <a:prstGeom prst="rect">
            <a:avLst/>
          </a:prstGeom>
        </p:spPr>
      </p:pic>
    </p:spTree>
    <p:extLst>
      <p:ext uri="{BB962C8B-B14F-4D97-AF65-F5344CB8AC3E}">
        <p14:creationId xmlns:p14="http://schemas.microsoft.com/office/powerpoint/2010/main" val="276920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804C7-EFF5-4C05-6B5A-4CAE6523A1C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D398D91-92C2-758B-D7FE-5D94B748607C}"/>
              </a:ext>
            </a:extLst>
          </p:cNvPr>
          <p:cNvSpPr>
            <a:spLocks noGrp="1"/>
          </p:cNvSpPr>
          <p:nvPr>
            <p:ph type="title"/>
          </p:nvPr>
        </p:nvSpPr>
        <p:spPr>
          <a:xfrm>
            <a:off x="1773932" y="498433"/>
            <a:ext cx="11026744" cy="1188410"/>
          </a:xfrm>
        </p:spPr>
        <p:txBody>
          <a:bodyPr rtlCol="0" anchor="b">
            <a:normAutofit/>
          </a:bodyPr>
          <a:lstStyle/>
          <a:p>
            <a:pPr rtl="0"/>
            <a:r>
              <a:rPr lang="sl-SI" dirty="0"/>
              <a:t>Frekvenčni spekter</a:t>
            </a:r>
            <a:endParaRPr lang="sl" dirty="0"/>
          </a:p>
        </p:txBody>
      </p:sp>
      <p:sp>
        <p:nvSpPr>
          <p:cNvPr id="11" name="Date Placeholder 3">
            <a:extLst>
              <a:ext uri="{FF2B5EF4-FFF2-40B4-BE49-F238E27FC236}">
                <a16:creationId xmlns:a16="http://schemas.microsoft.com/office/drawing/2014/main" id="{23A39D47-598F-4DD3-89E5-C30EFE5C63A2}"/>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pic>
        <p:nvPicPr>
          <p:cNvPr id="15" name="Slika 14">
            <a:extLst>
              <a:ext uri="{FF2B5EF4-FFF2-40B4-BE49-F238E27FC236}">
                <a16:creationId xmlns:a16="http://schemas.microsoft.com/office/drawing/2014/main" id="{2CAAADD2-114E-F0CC-9501-1E56F64C7871}"/>
              </a:ext>
            </a:extLst>
          </p:cNvPr>
          <p:cNvPicPr>
            <a:picLocks noChangeAspect="1"/>
          </p:cNvPicPr>
          <p:nvPr/>
        </p:nvPicPr>
        <p:blipFill>
          <a:blip r:embed="rId2"/>
          <a:stretch>
            <a:fillRect/>
          </a:stretch>
        </p:blipFill>
        <p:spPr>
          <a:xfrm>
            <a:off x="2409364" y="1823147"/>
            <a:ext cx="7693698" cy="4428958"/>
          </a:xfrm>
          <a:prstGeom prst="rect">
            <a:avLst/>
          </a:prstGeom>
        </p:spPr>
      </p:pic>
    </p:spTree>
    <p:extLst>
      <p:ext uri="{BB962C8B-B14F-4D97-AF65-F5344CB8AC3E}">
        <p14:creationId xmlns:p14="http://schemas.microsoft.com/office/powerpoint/2010/main" val="356780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598C-C908-7B10-8FDF-E19D5B5062C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4019D25-A41E-10A0-2B20-AA0629FD6443}"/>
              </a:ext>
            </a:extLst>
          </p:cNvPr>
          <p:cNvSpPr>
            <a:spLocks noGrp="1"/>
          </p:cNvSpPr>
          <p:nvPr>
            <p:ph type="title"/>
          </p:nvPr>
        </p:nvSpPr>
        <p:spPr>
          <a:xfrm>
            <a:off x="1485900" y="476672"/>
            <a:ext cx="11026744" cy="1188410"/>
          </a:xfrm>
        </p:spPr>
        <p:txBody>
          <a:bodyPr rtlCol="0" anchor="b">
            <a:normAutofit/>
          </a:bodyPr>
          <a:lstStyle/>
          <a:p>
            <a:pPr rtl="0"/>
            <a:r>
              <a:rPr lang="sl-SI" dirty="0"/>
              <a:t>Hitrosti valovanj</a:t>
            </a:r>
            <a:endParaRPr lang="sl" dirty="0"/>
          </a:p>
        </p:txBody>
      </p:sp>
      <p:pic>
        <p:nvPicPr>
          <p:cNvPr id="6" name="Označba mesta vsebine 5" descr="Slika, ki vsebuje besede besedilo, posnetek zaslona, pisava&#10;&#10;Vsebina, ustvarjena z umetno inteligenco, morda ni pravilna.">
            <a:extLst>
              <a:ext uri="{FF2B5EF4-FFF2-40B4-BE49-F238E27FC236}">
                <a16:creationId xmlns:a16="http://schemas.microsoft.com/office/drawing/2014/main" id="{F90DA712-AACD-19B3-4459-2A3ACF500A2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22048" y="1792138"/>
            <a:ext cx="7031077" cy="4447157"/>
          </a:xfrm>
          <a:noFill/>
        </p:spPr>
      </p:pic>
      <p:sp>
        <p:nvSpPr>
          <p:cNvPr id="11" name="Date Placeholder 3">
            <a:extLst>
              <a:ext uri="{FF2B5EF4-FFF2-40B4-BE49-F238E27FC236}">
                <a16:creationId xmlns:a16="http://schemas.microsoft.com/office/drawing/2014/main" id="{225FEC41-CB99-EA4E-DBDF-575810A94E6A}"/>
              </a:ext>
            </a:extLst>
          </p:cNvPr>
          <p:cNvSpPr>
            <a:spLocks noGrp="1"/>
          </p:cNvSpPr>
          <p:nvPr>
            <p:ph type="dt" sz="half" idx="10"/>
          </p:nvPr>
        </p:nvSpPr>
        <p:spPr>
          <a:xfrm>
            <a:off x="7603970" y="6423135"/>
            <a:ext cx="2844058" cy="365030"/>
          </a:xfrm>
        </p:spPr>
        <p:txBody>
          <a:bodyPr/>
          <a:lstStyle/>
          <a:p>
            <a:pPr>
              <a:spcAft>
                <a:spcPts val="600"/>
              </a:spcAft>
            </a:pPr>
            <a:fld id="{E393B910-5D51-4DC5-A653-C537723235AB}" type="datetime1">
              <a:rPr lang="sl-SI" smtClean="0"/>
              <a:pPr>
                <a:spcAft>
                  <a:spcPts val="600"/>
                </a:spcAft>
              </a:pPr>
              <a:t>27. 05. 2025</a:t>
            </a:fld>
            <a:endParaRPr lang="en-US"/>
          </a:p>
        </p:txBody>
      </p:sp>
    </p:spTree>
    <p:extLst>
      <p:ext uri="{BB962C8B-B14F-4D97-AF65-F5344CB8AC3E}">
        <p14:creationId xmlns:p14="http://schemas.microsoft.com/office/powerpoint/2010/main" val="27762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6B665-D6C2-62E9-2D13-CAC396A3545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60CFA9C-8619-4391-16C8-FEC824BD6D86}"/>
              </a:ext>
            </a:extLst>
          </p:cNvPr>
          <p:cNvSpPr>
            <a:spLocks noGrp="1"/>
          </p:cNvSpPr>
          <p:nvPr>
            <p:ph type="title"/>
          </p:nvPr>
        </p:nvSpPr>
        <p:spPr/>
        <p:txBody>
          <a:bodyPr rtlCol="0"/>
          <a:lstStyle/>
          <a:p>
            <a:pPr rtl="0"/>
            <a:r>
              <a:rPr lang="sl-SI" dirty="0"/>
              <a:t>Valovna dolžina</a:t>
            </a:r>
            <a:endParaRPr lang="sl" dirty="0"/>
          </a:p>
        </p:txBody>
      </p:sp>
      <p:sp>
        <p:nvSpPr>
          <p:cNvPr id="4" name="Označba mesta vsebine 3">
            <a:extLst>
              <a:ext uri="{FF2B5EF4-FFF2-40B4-BE49-F238E27FC236}">
                <a16:creationId xmlns:a16="http://schemas.microsoft.com/office/drawing/2014/main" id="{8F75FF5C-DD5D-D60A-5F99-FB142FBDB14D}"/>
              </a:ext>
            </a:extLst>
          </p:cNvPr>
          <p:cNvSpPr>
            <a:spLocks noGrp="1"/>
          </p:cNvSpPr>
          <p:nvPr>
            <p:ph idx="1"/>
          </p:nvPr>
        </p:nvSpPr>
        <p:spPr/>
        <p:txBody>
          <a:bodyPr>
            <a:normAutofit/>
          </a:bodyPr>
          <a:lstStyle/>
          <a:p>
            <a:pPr marL="0" indent="0" algn="ctr">
              <a:buNone/>
            </a:pPr>
            <a:endParaRPr lang="sl-SI" sz="3999" dirty="0"/>
          </a:p>
          <a:p>
            <a:pPr marL="0" indent="0" algn="ctr">
              <a:buNone/>
            </a:pPr>
            <a:r>
              <a:rPr lang="el-GR" sz="3999" dirty="0"/>
              <a:t>λ</a:t>
            </a:r>
            <a:r>
              <a:rPr lang="sl-SI" sz="3999" dirty="0"/>
              <a:t> = 340</a:t>
            </a:r>
            <a:r>
              <a:rPr lang="sl-SI" sz="3999" baseline="30000" dirty="0"/>
              <a:t>m/s </a:t>
            </a:r>
            <a:r>
              <a:rPr lang="sl-SI" sz="3999" dirty="0"/>
              <a:t>/ 20</a:t>
            </a:r>
            <a:r>
              <a:rPr lang="sl-SI" sz="3999" baseline="30000" dirty="0"/>
              <a:t>kHz</a:t>
            </a:r>
            <a:r>
              <a:rPr lang="sl-SI" sz="3999" dirty="0"/>
              <a:t> = 17 mm</a:t>
            </a:r>
          </a:p>
          <a:p>
            <a:pPr algn="ctr"/>
            <a:endParaRPr lang="sl-SI" sz="3999" dirty="0"/>
          </a:p>
          <a:p>
            <a:pPr marL="0" indent="0" algn="ctr">
              <a:buNone/>
            </a:pPr>
            <a:r>
              <a:rPr lang="el-GR" sz="3999" dirty="0"/>
              <a:t>λ</a:t>
            </a:r>
            <a:r>
              <a:rPr lang="sl-SI" sz="3999" dirty="0"/>
              <a:t> = 340</a:t>
            </a:r>
            <a:r>
              <a:rPr lang="sl-SI" sz="3999" baseline="30000" dirty="0"/>
              <a:t>m/s </a:t>
            </a:r>
            <a:r>
              <a:rPr lang="sl-SI" sz="3999" dirty="0"/>
              <a:t> / 20</a:t>
            </a:r>
            <a:r>
              <a:rPr lang="sl-SI" sz="3999" baseline="30000" dirty="0"/>
              <a:t>Hz</a:t>
            </a:r>
            <a:r>
              <a:rPr lang="sl-SI" sz="3999" dirty="0"/>
              <a:t> = 17 m</a:t>
            </a:r>
          </a:p>
          <a:p>
            <a:pPr algn="ctr"/>
            <a:endParaRPr lang="sl-SI" sz="3999" dirty="0"/>
          </a:p>
        </p:txBody>
      </p:sp>
      <p:pic>
        <p:nvPicPr>
          <p:cNvPr id="6" name="Slika 5">
            <a:extLst>
              <a:ext uri="{FF2B5EF4-FFF2-40B4-BE49-F238E27FC236}">
                <a16:creationId xmlns:a16="http://schemas.microsoft.com/office/drawing/2014/main" id="{8370C0C0-C48C-1002-5B86-0C712F78AE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0285" y="2707675"/>
            <a:ext cx="896022" cy="721325"/>
          </a:xfrm>
          <a:prstGeom prst="rect">
            <a:avLst/>
          </a:prstGeom>
        </p:spPr>
      </p:pic>
      <p:pic>
        <p:nvPicPr>
          <p:cNvPr id="9" name="Slika 8">
            <a:extLst>
              <a:ext uri="{FF2B5EF4-FFF2-40B4-BE49-F238E27FC236}">
                <a16:creationId xmlns:a16="http://schemas.microsoft.com/office/drawing/2014/main" id="{C40374F2-8D78-5D08-9DB9-B669E72207E4}"/>
              </a:ext>
            </a:extLst>
          </p:cNvPr>
          <p:cNvPicPr>
            <a:picLocks noChangeAspect="1"/>
          </p:cNvPicPr>
          <p:nvPr/>
        </p:nvPicPr>
        <p:blipFill>
          <a:blip r:embed="rId3"/>
          <a:stretch>
            <a:fillRect/>
          </a:stretch>
        </p:blipFill>
        <p:spPr>
          <a:xfrm>
            <a:off x="1485900" y="4653136"/>
            <a:ext cx="2718678" cy="2420287"/>
          </a:xfrm>
          <a:prstGeom prst="rect">
            <a:avLst/>
          </a:prstGeom>
        </p:spPr>
      </p:pic>
    </p:spTree>
    <p:extLst>
      <p:ext uri="{BB962C8B-B14F-4D97-AF65-F5344CB8AC3E}">
        <p14:creationId xmlns:p14="http://schemas.microsoft.com/office/powerpoint/2010/main" val="318765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23319-1C6B-685D-A9A3-55E65013B53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BAF68AF-8E3D-DFFC-9E6B-7BCFD0EE1929}"/>
              </a:ext>
            </a:extLst>
          </p:cNvPr>
          <p:cNvSpPr>
            <a:spLocks noGrp="1"/>
          </p:cNvSpPr>
          <p:nvPr>
            <p:ph type="title"/>
          </p:nvPr>
        </p:nvSpPr>
        <p:spPr/>
        <p:txBody>
          <a:bodyPr rtlCol="0"/>
          <a:lstStyle/>
          <a:p>
            <a:pPr rtl="0"/>
            <a:r>
              <a:rPr lang="sl-SI" dirty="0"/>
              <a:t>Frekvenca (</a:t>
            </a:r>
            <a:r>
              <a:rPr lang="sl-SI" dirty="0" err="1"/>
              <a:t>hz</a:t>
            </a:r>
            <a:r>
              <a:rPr lang="sl-SI" dirty="0"/>
              <a:t>), amplituda (</a:t>
            </a:r>
            <a:r>
              <a:rPr lang="sl-SI" dirty="0" err="1"/>
              <a:t>dB</a:t>
            </a:r>
            <a:r>
              <a:rPr lang="sl-SI" dirty="0"/>
              <a:t>)</a:t>
            </a:r>
            <a:endParaRPr lang="sl" dirty="0"/>
          </a:p>
        </p:txBody>
      </p:sp>
      <p:sp>
        <p:nvSpPr>
          <p:cNvPr id="4" name="Označba mesta vsebine 3">
            <a:extLst>
              <a:ext uri="{FF2B5EF4-FFF2-40B4-BE49-F238E27FC236}">
                <a16:creationId xmlns:a16="http://schemas.microsoft.com/office/drawing/2014/main" id="{5CDDD26A-FC41-1CCD-1FC8-25133A222CD0}"/>
              </a:ext>
            </a:extLst>
          </p:cNvPr>
          <p:cNvSpPr>
            <a:spLocks noGrp="1"/>
          </p:cNvSpPr>
          <p:nvPr>
            <p:ph idx="1"/>
          </p:nvPr>
        </p:nvSpPr>
        <p:spPr/>
        <p:txBody>
          <a:bodyPr>
            <a:normAutofit/>
          </a:bodyPr>
          <a:lstStyle/>
          <a:p>
            <a:endParaRPr lang="sl-SI" sz="2799" dirty="0">
              <a:hlinkClick r:id="rId2"/>
            </a:endParaRPr>
          </a:p>
          <a:p>
            <a:endParaRPr lang="sl-SI" sz="2799" dirty="0">
              <a:hlinkClick r:id="rId2"/>
            </a:endParaRPr>
          </a:p>
          <a:p>
            <a:endParaRPr lang="sl-SI" sz="2799" dirty="0">
              <a:hlinkClick r:id="rId2"/>
            </a:endParaRPr>
          </a:p>
          <a:p>
            <a:endParaRPr lang="sl-SI" sz="2799" dirty="0">
              <a:hlinkClick r:id="rId2"/>
            </a:endParaRPr>
          </a:p>
          <a:p>
            <a:endParaRPr lang="sl-SI" sz="2799" dirty="0">
              <a:hlinkClick r:id="rId2"/>
            </a:endParaRPr>
          </a:p>
          <a:p>
            <a:r>
              <a:rPr lang="sl-SI" sz="1600" dirty="0">
                <a:hlinkClick r:id="rId2"/>
              </a:rPr>
              <a:t>Demo</a:t>
            </a:r>
            <a:endParaRPr lang="sl-SI" sz="1100" dirty="0"/>
          </a:p>
        </p:txBody>
      </p:sp>
      <p:pic>
        <p:nvPicPr>
          <p:cNvPr id="6" name="Slika 5" descr="Slika, ki vsebuje besede posnetek zaslona, grafika, grafično oblikovanje, oblikovanje&#10;&#10;Vsebina, ustvarjena z umetno inteligenco, morda ni pravilna.">
            <a:extLst>
              <a:ext uri="{FF2B5EF4-FFF2-40B4-BE49-F238E27FC236}">
                <a16:creationId xmlns:a16="http://schemas.microsoft.com/office/drawing/2014/main" id="{F6AD971D-C52C-9974-CFEE-595A4D0697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759" y="2003315"/>
            <a:ext cx="9522520" cy="4151819"/>
          </a:xfrm>
          <a:prstGeom prst="rect">
            <a:avLst/>
          </a:prstGeom>
        </p:spPr>
      </p:pic>
    </p:spTree>
    <p:extLst>
      <p:ext uri="{BB962C8B-B14F-4D97-AF65-F5344CB8AC3E}">
        <p14:creationId xmlns:p14="http://schemas.microsoft.com/office/powerpoint/2010/main" val="301650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83912-9573-9B47-F6A7-EEFE31A388A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A88798A-90B6-473E-7AEF-C2AE685FE1FA}"/>
              </a:ext>
            </a:extLst>
          </p:cNvPr>
          <p:cNvSpPr>
            <a:spLocks noGrp="1"/>
          </p:cNvSpPr>
          <p:nvPr>
            <p:ph type="title"/>
          </p:nvPr>
        </p:nvSpPr>
        <p:spPr/>
        <p:txBody>
          <a:bodyPr rtlCol="0"/>
          <a:lstStyle/>
          <a:p>
            <a:r>
              <a:rPr lang="sl-SI" b="1" dirty="0"/>
              <a:t>Valovne lastnosti zvoka</a:t>
            </a:r>
            <a:endParaRPr lang="sl" dirty="0"/>
          </a:p>
        </p:txBody>
      </p:sp>
      <p:sp>
        <p:nvSpPr>
          <p:cNvPr id="6" name="PoljeZBesedilom 5">
            <a:extLst>
              <a:ext uri="{FF2B5EF4-FFF2-40B4-BE49-F238E27FC236}">
                <a16:creationId xmlns:a16="http://schemas.microsoft.com/office/drawing/2014/main" id="{5D038B0D-17EB-DA1B-6C38-259A6AD56CEF}"/>
              </a:ext>
            </a:extLst>
          </p:cNvPr>
          <p:cNvSpPr txBox="1"/>
          <p:nvPr/>
        </p:nvSpPr>
        <p:spPr>
          <a:xfrm>
            <a:off x="3029062" y="2428772"/>
            <a:ext cx="6949101" cy="3415430"/>
          </a:xfrm>
          <a:prstGeom prst="rect">
            <a:avLst/>
          </a:prstGeom>
          <a:noFill/>
        </p:spPr>
        <p:txBody>
          <a:bodyPr wrap="square">
            <a:spAutoFit/>
          </a:bodyPr>
          <a:lstStyle/>
          <a:p>
            <a:pPr>
              <a:buNone/>
            </a:pPr>
            <a:r>
              <a:rPr lang="sl-SI" sz="1799" b="1" dirty="0"/>
              <a:t>Odboj</a:t>
            </a:r>
            <a:endParaRPr lang="sl-SI" sz="1799" dirty="0"/>
          </a:p>
          <a:p>
            <a:pPr>
              <a:buNone/>
            </a:pPr>
            <a:r>
              <a:rPr lang="sl-SI" sz="1799" dirty="0"/>
              <a:t>Odboj se pojavi, če zvok naleti na oviro in se od nje odbije.</a:t>
            </a:r>
          </a:p>
          <a:p>
            <a:pPr>
              <a:buNone/>
            </a:pPr>
            <a:r>
              <a:rPr lang="sl-SI" sz="1799" dirty="0"/>
              <a:t> </a:t>
            </a:r>
          </a:p>
          <a:p>
            <a:pPr>
              <a:buNone/>
            </a:pPr>
            <a:r>
              <a:rPr lang="sl-SI" sz="1799" b="1" dirty="0"/>
              <a:t>Uklon</a:t>
            </a:r>
            <a:endParaRPr lang="sl-SI" sz="1799" dirty="0"/>
          </a:p>
          <a:p>
            <a:pPr>
              <a:buNone/>
            </a:pPr>
            <a:r>
              <a:rPr lang="sl-SI" sz="1799" dirty="0"/>
              <a:t>Uklon valovanja je širjenje v geometrijsko senco za oviro. Zvok slišimo, tudi če izvora zvoka neposredno ne vidimo.</a:t>
            </a:r>
          </a:p>
          <a:p>
            <a:pPr>
              <a:buNone/>
            </a:pPr>
            <a:r>
              <a:rPr lang="sl-SI" sz="1799" dirty="0"/>
              <a:t> </a:t>
            </a:r>
          </a:p>
          <a:p>
            <a:pPr>
              <a:buNone/>
            </a:pPr>
            <a:r>
              <a:rPr lang="sl-SI" sz="1799" b="1" dirty="0"/>
              <a:t>Interferenca</a:t>
            </a:r>
            <a:endParaRPr lang="sl-SI" sz="1799" dirty="0"/>
          </a:p>
          <a:p>
            <a:r>
              <a:rPr lang="sl-SI" sz="1799" dirty="0"/>
              <a:t>Interferenca se pojavi, če imamo dva ali več izvorov zvoka. Zaradi valovne dolžine in narave zvoka ni nujno, da se jakost zvoka povsod poveča. Če se srečata zgoščina iz enega vira in razredčina iz drugega, zvok na tem mestu dejansko oslabi.</a:t>
            </a:r>
          </a:p>
        </p:txBody>
      </p:sp>
    </p:spTree>
    <p:extLst>
      <p:ext uri="{BB962C8B-B14F-4D97-AF65-F5344CB8AC3E}">
        <p14:creationId xmlns:p14="http://schemas.microsoft.com/office/powerpoint/2010/main" val="126895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31_3*l_h_a*1_1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31_3*l_h_f*1_4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31_3*l_h_a*1_4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31_3*l_h_f*1_2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31_3*l_h_a*1_2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31_3*l_h_f*1_3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31_3*l_h_a*1_3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SLIDE_ID" val="custom2023820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206"/>
  <p:tag name="KSO_WM_SLIDE_TYPE" val="text"/>
  <p:tag name="KSO_WM_SLIDE_SUBTYPE" val="picTxt"/>
  <p:tag name="KSO_WM_SLIDE_SIZE" val="348.85*242.3"/>
  <p:tag name="KSO_WM_SLIDE_POSITION" val="78.2*225.15"/>
  <p:tag name="KSO_WM_SLIDE_LAYOUT" val="a_d_l"/>
  <p:tag name="KSO_WM_SLIDE_LAYOUT_CNT" val="1_1_1"/>
  <p:tag name="KSO_WM_SPECIAL_SOURCE" val="bdnull"/>
  <p:tag name="KSO_WM_DIAGRAM_GROUP_CODE" val="l1-1"/>
  <p:tag name="KSO_WM_SLIDE_DIAGTYPE" val="l"/>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8206_1*a*1"/>
  <p:tag name="KSO_WM_TEMPLATE_CATEGORY" val="custom"/>
  <p:tag name="KSO_WM_TEMPLATE_INDEX" val="20238206"/>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1"/>
  <p:tag name="KSO_WM_UNIT_PRESET_TEXT" val="Your title here"/>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06_1*i*1"/>
  <p:tag name="KSO_WM_TEMPLATE_CATEGORY" val="custom"/>
  <p:tag name="KSO_WM_TEMPLATE_INDEX" val="20238206"/>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06_1*i*2"/>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8206_1*i*3"/>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8206_1*i*4"/>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UNIT_VALUE" val="904*130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06_1*d*1"/>
  <p:tag name="KSO_WM_TEMPLATE_CATEGORY" val="custom"/>
  <p:tag name="KSO_WM_TEMPLATE_INDEX" val="20238206"/>
  <p:tag name="KSO_WM_UNIT_LAYERLEVEL" val="1"/>
  <p:tag name="KSO_WM_TAG_VERSION" val="3.0"/>
  <p:tag name="KSO_WM_UNIT_USESOURCEFORMAT_APPLY" val="1"/>
  <p:tag name="KSO_WM_UNIT_LINE_FORE_SCHEMECOLOR_INDEX" val="13"/>
  <p:tag name="KSO_WM_UNIT_LINE_FILL_TYPE" val="2"/>
</p:tagLst>
</file>

<file path=ppt/tags/tag11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16_2*l_h_a*1_3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16_2*l_h_f*1_3_1"/>
  <p:tag name="KSO_WM_TEMPLATE_CATEGORY" val="diagram"/>
  <p:tag name="KSO_WM_TEMPLATE_INDEX" val="20237916"/>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16_2*l_h_a*1_2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SLIDE_ID" val="custom20238285_1"/>
  <p:tag name="KSO_WM_TEMPLATE_SUBCATEGORY" val="0"/>
  <p:tag name="KSO_WM_TEMPLATE_MASTER_TYPE" val="0"/>
  <p:tag name="KSO_WM_TEMPLATE_COLOR_TYPE" val="0"/>
  <p:tag name="KSO_WM_SLIDE_ITEM_CNT" val="1"/>
  <p:tag name="KSO_WM_SLIDE_INDEX" val="1"/>
  <p:tag name="KSO_WM_TAG_VERSION" val="3.0"/>
  <p:tag name="KSO_WM_BEAUTIFY_FLAG" val="#wm#"/>
  <p:tag name="KSO_WM_TEMPLATE_CATEGORY" val="custom"/>
  <p:tag name="KSO_WM_TEMPLATE_INDEX" val="20238285"/>
  <p:tag name="KSO_WM_SLIDE_TYPE" val="text"/>
  <p:tag name="KSO_WM_SLIDE_SUBTYPE" val="picTxt"/>
  <p:tag name="KSO_WM_SLIDE_SIZE" val="745.9*95.95"/>
  <p:tag name="KSO_WM_SLIDE_POSITION" val="118.15*379"/>
  <p:tag name="KSO_WM_SLIDE_LAYOUT" val="a_d_l"/>
  <p:tag name="KSO_WM_SLIDE_LAYOUT_CNT" val="1_1_1"/>
  <p:tag name="KSO_WM_SPECIAL_SOURCE" val="bdnull"/>
  <p:tag name="KSO_WM_DIAGRAM_GROUP_CODE" val="l1-1"/>
  <p:tag name="KSO_WM_SLIDE_DIAGTYPE" val="l"/>
</p:tagLst>
</file>

<file path=ppt/tags/tag118.xml><?xml version="1.0" encoding="utf-8"?>
<p:tagLst xmlns:a="http://schemas.openxmlformats.org/drawingml/2006/main" xmlns:r="http://schemas.openxmlformats.org/officeDocument/2006/relationships" xmlns:p="http://schemas.openxmlformats.org/presentationml/2006/main">
  <p:tag name="KSO_WM_UNIT_VALUE" val="952*3384"/>
  <p:tag name="KSO_WM_UNIT_HIGHLIGHT" val="0"/>
  <p:tag name="KSO_WM_UNIT_COMPATIBLE" val="0"/>
  <p:tag name="KSO_WM_UNIT_DIAGRAM_ISNUMVISUAL" val="0"/>
  <p:tag name="KSO_WM_UNIT_DIAGRAM_ISREFERUNIT" val="0"/>
  <p:tag name="KSO_WM_UNIT_TYPE" val="d"/>
  <p:tag name="KSO_WM_UNIT_INDEX" val="1"/>
  <p:tag name="KSO_WM_UNIT_ID" val="custom20238285_1*d*1"/>
  <p:tag name="KSO_WM_TEMPLATE_CATEGORY" val="custom"/>
  <p:tag name="KSO_WM_TEMPLATE_INDEX" val="20238285"/>
  <p:tag name="KSO_WM_UNIT_LAYERLEVEL" val="1"/>
  <p:tag name="KSO_WM_TAG_VERSION" val="3.0"/>
  <p:tag name="KSO_WM_BEAUTIFY_FLAG" val="#wm#"/>
  <p:tag name="KSO_WM_DIAGRAM_GROUP_CODE" val="l1-1"/>
  <p:tag name="KSO_WM_UNIT_LINE_FORE_SCHEMECOLOR_INDEX" val="1"/>
  <p:tag name="KSO_WM_UNIT_LINE_FILL_TYPE" val="2"/>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8285_1*a*1"/>
  <p:tag name="KSO_WM_TEMPLATE_CATEGORY" val="custom"/>
  <p:tag name="KSO_WM_TEMPLATE_INDEX" val="20238285"/>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DIAGRAM_GROUP_CODE" val="l1-1"/>
  <p:tag name="KSO_WM_UNIT_USESOURCEFORMAT_APPLY" val="1"/>
  <p:tag name="KSO_WM_UNIT_PRESET_TEXT" val="Your title here"/>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DIAGRAM_MAX_ITEMCNT" val="3"/>
  <p:tag name="KSO_WM_DIAGRAM_MIN_ITEMCNT" val="1"/>
  <p:tag name="KSO_WM_DIAGRAM_VIRTUALLY_FRAME" val="{&quot;height&quot;:158.07496062992124,&quot;left&quot;:118.15,&quot;top&quot;:316.9,&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1"/>
  <p:tag name="KSO_WM_DIAGRAM_COLOR_TEXT_CAN_REMOVE" val="n"/>
  <p:tag name="KSO_WM_UNIT_SUBTYPE" val="a"/>
  <p:tag name="KSO_WM_UNIT_NOCLEAR" val="0"/>
  <p:tag name="KSO_WM_UNIT_VALUE" val="1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5_1*l_h_f*1_1_1"/>
  <p:tag name="KSO_WM_TEMPLATE_CATEGORY" val="diagram"/>
  <p:tag name="KSO_WM_TEMPLATE_INDEX" val="20237935"/>
  <p:tag name="KSO_WM_UNIT_LAYERLEVEL" val="1_1_1"/>
  <p:tag name="KSO_WM_TAG_VERSION" val="3.0"/>
  <p:tag name="KSO_WM_BEAUTIFY_FLAG" val="#wm#"/>
  <p:tag name="KSO_WM_UNIT_PRESET_TEXT" val="Presentations are communication tools that can be used as demonstrations, lectures, speeches, reports, and more. It serves a variety of purposes, making presentations powerful tools for convincing and teaching."/>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VALUE" val="689*1115"/>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8414_1*l_h_d*1_1_1"/>
  <p:tag name="KSO_WM_TEMPLATE_CATEGORY" val="diagram"/>
  <p:tag name="KSO_WM_TEMPLATE_INDEX" val="2023841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28.44598388671875,&quot;left&quot;:0.0069417734222042785,&quot;top&quot;:139.17118128498706,&quot;width&quot;:904.5641479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SPECIAL_SOURCE" val="bdnull"/>
  <p:tag name="KSO_WM_TEMPLATE_THUMBS_INDEX" val="1、9"/>
  <p:tag name="KSO_WM_SLIDE_ID" val="custom20233489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3489"/>
  <p:tag name="KSO_WM_SLIDE_LAYOUT" val="a_f"/>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ID" val="custom20233489_1*a*1"/>
  <p:tag name="KSO_WM_TEMPLATE_CATEGORY" val="custom"/>
  <p:tag name="KSO_WM_TEMPLATE_INDEX" val="20233489"/>
  <p:tag name="KSO_WM_UNIT_LAYERLEVEL" val="1"/>
  <p:tag name="KSO_WM_TAG_VERSION" val="3.0"/>
  <p:tag name="KSO_WM_UNIT_PRESET_TEXT" val="The title goes here"/>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38332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332"/>
  <p:tag name="KSO_WM_SLIDE_TYPE" val="text"/>
  <p:tag name="KSO_WM_SLIDE_SUBTYPE" val="picTxt"/>
  <p:tag name="KSO_WM_SLIDE_SIZE" val="413.858*309.998"/>
  <p:tag name="KSO_WM_SLIDE_POSITION" val="54.7001*150.254"/>
  <p:tag name="KSO_WM_SLIDE_LAYOUT" val="a_d_l"/>
  <p:tag name="KSO_WM_SLIDE_LAYOUT_CNT" val="1_1_1"/>
  <p:tag name="KSO_WM_SPECIAL_SOURCE" val="bdnull"/>
  <p:tag name="KSO_WM_DIAGRAM_GROUP_CODE" val="l1-1"/>
  <p:tag name="KSO_WM_SLIDE_DIAGTYPE" val="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a*1"/>
  <p:tag name="KSO_WM_TEMPLATE_CATEGORY" val="custom"/>
  <p:tag name="KSO_WM_TEMPLATE_INDEX" val="20238332"/>
  <p:tag name="KSO_WM_UNIT_LAYERLEVEL" val="1"/>
  <p:tag name="KSO_WM_TAG_VERSION" val="3.0"/>
  <p:tag name="KSO_WM_BEAUTIFY_FLAG" val="#wm#"/>
  <p:tag name="KSO_WM_UNIT_ISCONTENTSTITLE" val="0"/>
  <p:tag name="KSO_WM_UNIT_ISNUMDGMTITLE" val="0"/>
  <p:tag name="KSO_WM_UNIT_NOCLEAR" val="0"/>
  <p:tag name="KSO_WM_UNIT_TYPE" val="a"/>
  <p:tag name="KSO_WM_UNIT_INDEX" val="1"/>
  <p:tag name="KSO_WM_DIAGRAM_VERSION" val="3"/>
  <p:tag name="KSO_WM_DIAGRAM_COLOR_TRICK" val="1"/>
  <p:tag name="KSO_WM_DIAGRAM_COLOR_TEXT_CAN_REMOVE" val="n"/>
  <p:tag name="KSO_WM_UNIT_VALUE" val="12"/>
  <p:tag name="KSO_WM_DIAGRAM_GROUP_CODE" val="l1-1"/>
  <p:tag name="KSO_WM_UNIT_PRESET_TEXT" val="Your title here"/>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1"/>
  <p:tag name="KSO_WM_TEMPLATE_CATEGORY" val="custom"/>
  <p:tag name="KSO_WM_TEMPLATE_INDEX" val="20238332"/>
  <p:tag name="KSO_WM_UNIT_LAYERLEVEL" val="1"/>
  <p:tag name="KSO_WM_TAG_VERSION" val="3.0"/>
  <p:tag name="KSO_WM_BEAUTIFY_FLAG" val="#wm#"/>
  <p:tag name="KSO_WM_UNIT_TYPE" val="i"/>
  <p:tag name="KSO_WM_UNIT_INDEX" val="1"/>
  <p:tag name="KSO_WM_DIAGRAM_GROUP_CODE" val="l1-1"/>
  <p:tag name="KSO_WM_UNIT_FILL_FORE_SCHEMECOLOR_INDEX" val="5"/>
  <p:tag name="KSO_WM_UNIT_FILL_TYPE" val="1"/>
  <p:tag name="KSO_WM_UNIT_LINE_FORE_SCHEMECOLOR_INDEX" val="13"/>
  <p:tag name="KSO_WM_UNIT_LINE_FILL_TYPE" val="2"/>
  <p:tag name="KSO_WM_UNIT_TEXT_FILL_FORE_SCHEMECOLOR_INDEX" val="2"/>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2"/>
  <p:tag name="KSO_WM_TEMPLATE_CATEGORY" val="custom"/>
  <p:tag name="KSO_WM_TEMPLATE_INDEX" val="20238332"/>
  <p:tag name="KSO_WM_UNIT_LAYERLEVEL" val="1"/>
  <p:tag name="KSO_WM_TAG_VERSION" val="3.0"/>
  <p:tag name="KSO_WM_BEAUTIFY_FLAG" val="#wm#"/>
  <p:tag name="KSO_WM_UNIT_TYPE" val="i"/>
  <p:tag name="KSO_WM_UNIT_INDEX" val="2"/>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3"/>
  <p:tag name="KSO_WM_TEMPLATE_CATEGORY" val="custom"/>
  <p:tag name="KSO_WM_TEMPLATE_INDEX" val="20238332"/>
  <p:tag name="KSO_WM_UNIT_LAYERLEVEL" val="1"/>
  <p:tag name="KSO_WM_TAG_VERSION" val="3.0"/>
  <p:tag name="KSO_WM_BEAUTIFY_FLAG" val="#wm#"/>
  <p:tag name="KSO_WM_UNIT_TYPE" val="i"/>
  <p:tag name="KSO_WM_UNIT_INDEX" val="3"/>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4"/>
  <p:tag name="KSO_WM_TEMPLATE_CATEGORY" val="custom"/>
  <p:tag name="KSO_WM_TEMPLATE_INDEX" val="20238332"/>
  <p:tag name="KSO_WM_UNIT_LAYERLEVEL" val="1"/>
  <p:tag name="KSO_WM_TAG_VERSION" val="3.0"/>
  <p:tag name="KSO_WM_BEAUTIFY_FLAG" val="#wm#"/>
  <p:tag name="KSO_WM_UNIT_TYPE" val="i"/>
  <p:tag name="KSO_WM_UNIT_INDEX" val="4"/>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d*2"/>
  <p:tag name="KSO_WM_TEMPLATE_CATEGORY" val="custom"/>
  <p:tag name="KSO_WM_TEMPLATE_INDEX" val="20238332"/>
  <p:tag name="KSO_WM_UNIT_LAYERLEVEL" val="1"/>
  <p:tag name="KSO_WM_TAG_VERSION" val="3.0"/>
  <p:tag name="KSO_WM_BEAUTIFY_FLAG" val="#wm#"/>
  <p:tag name="KSO_WM_UNIT_TYPE" val="d"/>
  <p:tag name="KSO_WM_UNIT_INDEX" val="2"/>
  <p:tag name="KSO_WM_DIAGRAM_GROUP_CODE" val="l1-1"/>
  <p:tag name="KSO_WM_UNIT_VALUE" val="1497*1502"/>
  <p:tag name="KSO_WM_UNIT_LINE_FORE_SCHEMECOLOR_INDEX" val="13"/>
  <p:tag name="KSO_WM_UNIT_LINE_FILL_TYPE" val="2"/>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2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1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3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850.25*180.95"/>
  <p:tag name="KSO_WM_SLIDE_POSITION" val="52.85*301.65"/>
  <p:tag name="KSO_WM_SLIDE_LAYOUT" val="a_d_l"/>
  <p:tag name="KSO_WM_SLIDE_LAYOUT_CNT" val="1_1_1"/>
  <p:tag name="KSO_WM_SPECIAL_SOURCE" val="bdnull"/>
  <p:tag name="KSO_WM_DIAGRAM_GROUP_CODE" val="l1-1"/>
  <p:tag name="KSO_WM_SLIDE_DIAGTYPE" val="l"/>
  <p:tag name="KSO_WM_TEMPLATE_INDEX" val="20238324"/>
  <p:tag name="KSO_WM_TEMPLATE_SUBCATEGORY" val="0"/>
  <p:tag name="KSO_WM_SLIDE_INDEX" val="1"/>
  <p:tag name="KSO_WM_TAG_VERSION" val="3.0"/>
  <p:tag name="KSO_WM_SLIDE_ID" val="custom20238324_1"/>
  <p:tag name="KSO_WM_SLIDE_ITEM_CNT" val="3"/>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324_1*i*1"/>
  <p:tag name="KSO_WM_TEMPLATE_CATEGORY" val="custom"/>
  <p:tag name="KSO_WM_TEMPLATE_INDEX" val="20238324"/>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TEMPLATE_CATEGORY" val="custom"/>
  <p:tag name="KSO_WM_UNIT_LAYERLEVEL" val="1"/>
  <p:tag name="KSO_WM_TAG_VERSION" val="3.0"/>
  <p:tag name="KSO_WM_TEMPLATE_INDEX" val="20238324"/>
  <p:tag name="KSO_WM_UNIT_ID" val="custom20238324_1*a*1"/>
  <p:tag name="KSO_WM_UNIT_USESOURCEFORMAT_APPLY" val="1"/>
  <p:tag name="KSO_WM_UNIT_PRESET_TEXT" val="The title goes here"/>
</p:tagLst>
</file>

<file path=ppt/tags/tag32.xml><?xml version="1.0" encoding="utf-8"?>
<p:tagLst xmlns:a="http://schemas.openxmlformats.org/drawingml/2006/main" xmlns:r="http://schemas.openxmlformats.org/officeDocument/2006/relationships" xmlns:p="http://schemas.openxmlformats.org/presentationml/2006/main">
  <p:tag name="KSO_WM_UNIT_VALUE" val="759*122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324_1*d*1"/>
  <p:tag name="KSO_WM_TEMPLATE_CATEGORY" val="custom"/>
  <p:tag name="KSO_WM_TEMPLATE_INDEX" val="20238324"/>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7947_5*l_h_i*1_1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diagram20237947_5*l_h_a*1_1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DIAGRAM_GROUP_CODE" val="l1-1"/>
  <p:tag name="KSO_WM_UNIT_ID" val="diagram20237947_5*l_h_f*1_1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7947_5*l_h_i*1_2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2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2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7947_5*l_h_i*1_3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3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3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5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5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4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4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7947_5*l_h_i*1_4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7947_5*l_h_i*1_5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7947_5*l_h_x*1_1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6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7947_5*l_h_x*1_2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2"/>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7947_5*l_h_x*1_3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56*61"/>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7947_5*l_h_x*1_4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0*6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7947_5*l_h_x*1_5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325"/>
  <p:tag name="KSO_WM_SLIDE_ID" val="custom20238325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07.062*332.299"/>
  <p:tag name="KSO_WM_SLIDE_POSITION" val="41.2294*141.205"/>
  <p:tag name="KSO_WM_DIAGRAM_GROUP_CODE" val="l1-1"/>
  <p:tag name="KSO_WM_SLIDE_DIAGTYPE" val="l"/>
  <p:tag name="KSO_WM_TAG_VERSION" val="3.0"/>
  <p:tag name="KSO_WM_SLIDE_LAYOUT" val="a_d_l"/>
  <p:tag name="KSO_WM_SLIDE_LAYOUT_CNT" val="1_1_1"/>
  <p:tag name="KSO_WM_SPECIAL_SOURCE" val="bdnull"/>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a*1"/>
  <p:tag name="KSO_WM_TEMPLATE_CATEGORY" val="custom"/>
  <p:tag name="KSO_WM_TEMPLATE_INDEX" val="20238325"/>
  <p:tag name="KSO_WM_UNIT_LAYERLEVEL" val="1"/>
  <p:tag name="KSO_WM_TAG_VERSION" val="3.0"/>
  <p:tag name="KSO_WM_UNIT_ISCONTENTSTITLE" val="0"/>
  <p:tag name="KSO_WM_UNIT_ISNUMDGMTITLE" val="0"/>
  <p:tag name="KSO_WM_UNIT_NOCLEAR" val="0"/>
  <p:tag name="KSO_WM_UNIT_TEXT_FILL_FORE_SCHEMECOLOR_INDEX" val="13"/>
  <p:tag name="KSO_WM_UNIT_TEXT_FILL_TYPE" val="1"/>
  <p:tag name="KSO_WM_UNIT_USESOURCEFORMAT_APPLY" val="1"/>
  <p:tag name="KSO_WM_UNIT_PRESET_TEXT" val="The title goes here"/>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i*1"/>
  <p:tag name="KSO_WM_TEMPLATE_CATEGORY" val="custom"/>
  <p:tag name="KSO_WM_TEMPLATE_INDEX" val="20238325"/>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d*1"/>
  <p:tag name="KSO_WM_TEMPLATE_CATEGORY" val="custom"/>
  <p:tag name="KSO_WM_TEMPLATE_INDEX" val="20238325"/>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43_4*l_h_f*1_1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43_4*l_h_a*1_1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43_4*l_h_f*1_4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43_4*l_h_a*1_4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43_4*l_h_f*1_2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43_4*l_h_a*1_2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43_4*l_h_f*1_3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43_4*l_h_a*1_3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38415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custom"/>
  <p:tag name="KSO_WM_TEMPLATE_INDEX" val="20238415"/>
  <p:tag name="KSO_WM_SLIDE_TYPE" val="text"/>
  <p:tag name="KSO_WM_SLIDE_SUBTYPE" val="picTxt"/>
  <p:tag name="KSO_WM_SLIDE_SIZE" val="831.8*321.235"/>
  <p:tag name="KSO_WM_SLIDE_POSITION" val="64.1*142.665"/>
  <p:tag name="KSO_WM_SLIDE_LAYOUT" val="a_l"/>
  <p:tag name="KSO_WM_SLIDE_LAYOUT_CNT" val="1_1"/>
  <p:tag name="KSO_WM_SPECIAL_SOURCE" val="bdnull"/>
  <p:tag name="KSO_WM_DIAGRAM_GROUP_CODE" val="l1-1"/>
  <p:tag name="KSO_WM_SLIDE_DIAGTYPE" val="l"/>
</p:tagLst>
</file>

<file path=ppt/tags/tag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8415_1*a*1"/>
  <p:tag name="KSO_WM_TEMPLATE_CATEGORY" val="custom"/>
  <p:tag name="KSO_WM_TEMPLATE_INDEX" val="20238415"/>
  <p:tag name="KSO_WM_UNIT_LAYERLEVEL" val="1"/>
  <p:tag name="KSO_WM_TAG_VERSION" val="3.0"/>
  <p:tag name="KSO_WM_BEAUTIFY_FLAG" val="#wm#"/>
  <p:tag name="KSO_WM_UNIT_VALUE" val="29"/>
  <p:tag name="KSO_WM_UNIT_PRESET_TEXT" val="Your title here"/>
  <p:tag name="KSO_WM_UNIT_TEXT_FILL_FORE_SCHEMECOLOR_INDEX" val="13"/>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4461_1*l_h_a*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61_1*l_h_f*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4461_1*l_h_a*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4461_1*l_h_f*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461_1*l_h_a*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461_1*l_h_f*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461_1*l_h_a*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61_1*l_h_f*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4461_1*l_h_a*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61_1*l_h_f*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461_1*l_h_i*1_1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4461_1*l_h_i*1_2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1"/>
  <p:tag name="KSO_WM_UNIT_TEXT_FILL_TYPE" val="1"/>
  <p:tag name="KSO_WM_UNIT_PRESET_TEXT" val="02"/>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4461_1*l_h_i*1_3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1"/>
  <p:tag name="KSO_WM_UNIT_TEXT_FILL_TYPE" val="1"/>
  <p:tag name="KSO_WM_UNIT_PRESET_TEXT" val="03"/>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4461_1*l_h_i*1_4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1"/>
  <p:tag name="KSO_WM_UNIT_TEXT_FILL_TYPE" val="1"/>
  <p:tag name="KSO_WM_UNIT_PRESET_TEXT" val="04"/>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4461_1*l_h_i*1_5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1"/>
  <p:tag name="KSO_WM_UNIT_TEXT_FILL_TYPE" val="1"/>
  <p:tag name="KSO_WM_UNIT_PRESET_TEXT" val="05"/>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461_1*l_h_i*1_2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61_1*l_h_i*1_3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2"/>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4461_1*l_h_i*1_6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3"/>
  <p:tag name="KSO_WM_UNIT_TEXT_FILL_FORE_SCHEMECOLOR_INDEX" val="2"/>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4461_1*l_h_i*1_5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2"/>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61_1*l_h_i*1_4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2"/>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61_1*l_h_i*1_1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4461_1*l_h_x*1_5_1"/>
  <p:tag name="KSO_WM_TEMPLATE_CATEGORY" val="diagram"/>
  <p:tag name="KSO_WM_TEMPLATE_INDEX" val="20234461"/>
  <p:tag name="KSO_WM_UNIT_LAYERLEVEL" val="1_1_1"/>
  <p:tag name="KSO_WM_TAG_VERSION" val="3.0"/>
  <p:tag name="KSO_WM_BEAUTIFY_FLAG" val="#wm#"/>
  <p:tag name="KSO_WM_UNIT_VALUE" val="93*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4_3"/>
  <p:tag name="KSO_WM_UNIT_ID" val="diagram20234461_1*l_h_x*1_4_3"/>
  <p:tag name="KSO_WM_TEMPLATE_CATEGORY" val="diagram"/>
  <p:tag name="KSO_WM_TEMPLATE_INDEX" val="20234461"/>
  <p:tag name="KSO_WM_UNIT_LAYERLEVEL" val="1_1_1"/>
  <p:tag name="KSO_WM_TAG_VERSION" val="3.0"/>
  <p:tag name="KSO_WM_BEAUTIFY_FLAG" val="#wm#"/>
  <p:tag name="KSO_WM_UNIT_VALUE" val="68*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1_3"/>
  <p:tag name="KSO_WM_UNIT_ID" val="diagram20234461_1*l_h_x*1_1_3"/>
  <p:tag name="KSO_WM_TEMPLATE_CATEGORY" val="diagram"/>
  <p:tag name="KSO_WM_TEMPLATE_INDEX" val="20234461"/>
  <p:tag name="KSO_WM_UNIT_LAYERLEVEL" val="1_1_1"/>
  <p:tag name="KSO_WM_TAG_VERSION" val="3.0"/>
  <p:tag name="KSO_WM_BEAUTIFY_FLAG" val="#wm#"/>
  <p:tag name="KSO_WM_UNIT_VALUE" val="82*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2_3"/>
  <p:tag name="KSO_WM_UNIT_ID" val="diagram20234461_1*l_h_x*1_2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3_3"/>
  <p:tag name="KSO_WM_UNIT_ID" val="diagram20234461_1*l_h_x*1_3_3"/>
  <p:tag name="KSO_WM_TEMPLATE_CATEGORY" val="diagram"/>
  <p:tag name="KSO_WM_TEMPLATE_INDEX" val="20234461"/>
  <p:tag name="KSO_WM_UNIT_LAYERLEVEL" val="1_1_1"/>
  <p:tag name="KSO_WM_TAG_VERSION" val="3.0"/>
  <p:tag name="KSO_WM_BEAUTIFY_FLAG" val="#wm#"/>
  <p:tag name="KSO_WM_UNIT_VALUE" val="100*92"/>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6_3"/>
  <p:tag name="KSO_WM_UNIT_ID" val="diagram20234461_1*l_h_x*1_6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518.283*326.843"/>
  <p:tag name="KSO_WM_SLIDE_POSITION" val="405.408*176.273"/>
  <p:tag name="KSO_WM_ASSIST_SLIDE" val="1"/>
  <p:tag name="KSO_WM_DIAGRAM_GROUP_CODE" val="l1-1"/>
  <p:tag name="KSO_WM_SLIDE_DIAGTYPE" val="l"/>
  <p:tag name="KSO_WM_SLIDE_SUBTYPE" val="picTxt"/>
  <p:tag name="KSO_WM_TEMPLATE_INDEX" val="20238273"/>
  <p:tag name="KSO_WM_TEMPLATE_SUBCATEGORY" val="0"/>
  <p:tag name="KSO_WM_SLIDE_INDEX" val="1"/>
  <p:tag name="KSO_WM_TAG_VERSION" val="3.0"/>
  <p:tag name="KSO_WM_SLIDE_ID" val="custom20238273_1"/>
  <p:tag name="KSO_WM_SLIDE_ITEM_CN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73_1*i*1"/>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VALUE" val="1903*178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73_1*d*1"/>
  <p:tag name="KSO_WM_TEMPLATE_CATEGORY" val="custom"/>
  <p:tag name="KSO_WM_TEMPLATE_INDEX" val="20238273"/>
  <p:tag name="KSO_WM_UNIT_LAYERLEVEL" val="1"/>
  <p:tag name="KSO_WM_TAG_VERSION" val="3.0"/>
  <p:tag name="KSO_WM_BEAUTIFY_FLAG" val="#wm#"/>
  <p:tag name="KSO_WM_UNIT_LINE_FORE_SCHEMECOLOR_INDEX" val="1"/>
  <p:tag name="KSO_WM_UNIT_LINE_FILL_TYPE" val="2"/>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73_1*i*2"/>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8273"/>
  <p:tag name="KSO_WM_UNIT_ID" val="custom20238273_1*a*1"/>
  <p:tag name="KSO_WM_UNIT_TEXT_FILL_FORE_SCHEMECOLOR_INDEX" val="13"/>
  <p:tag name="KSO_WM_UNIT_TEXT_FILL_TYPE" val="1"/>
  <p:tag name="KSO_WM_UNIT_USESOURCEFORMAT_APPLY" val="1"/>
  <p:tag name="KSO_WM_UNIT_PRESET_TEXT" val="Your title here"/>
</p:tagLst>
</file>

<file path=ppt/tags/tag9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1_3*l_h_f*1_1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heme/theme1.xml><?xml version="1.0" encoding="utf-8"?>
<a:theme xmlns:a="http://schemas.openxmlformats.org/drawingml/2006/main" name="Math_16x9">
  <a:themeElements>
    <a:clrScheme name="Oranžno-rdeč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18152</Words>
  <Application>Microsoft Office PowerPoint</Application>
  <PresentationFormat>Po meri</PresentationFormat>
  <Paragraphs>2143</Paragraphs>
  <Slides>379</Slides>
  <Notes>11</Notes>
  <HiddenSlides>0</HiddenSlides>
  <MMClips>0</MMClips>
  <ScaleCrop>false</ScaleCrop>
  <HeadingPairs>
    <vt:vector size="8" baseType="variant">
      <vt:variant>
        <vt:lpstr>Uporabljene pisave</vt:lpstr>
      </vt:variant>
      <vt:variant>
        <vt:i4>16</vt:i4>
      </vt:variant>
      <vt:variant>
        <vt:lpstr>Tema</vt:lpstr>
      </vt:variant>
      <vt:variant>
        <vt:i4>1</vt:i4>
      </vt:variant>
      <vt:variant>
        <vt:lpstr>Vdelani OLE strežniki</vt:lpstr>
      </vt:variant>
      <vt:variant>
        <vt:i4>0</vt:i4>
      </vt:variant>
      <vt:variant>
        <vt:lpstr>Naslovi diapozitivov</vt:lpstr>
      </vt:variant>
      <vt:variant>
        <vt:i4>379</vt:i4>
      </vt:variant>
    </vt:vector>
  </HeadingPairs>
  <TitlesOfParts>
    <vt:vector size="396" baseType="lpstr">
      <vt:lpstr>Arial</vt:lpstr>
      <vt:lpstr>Arial Unicode MS</vt:lpstr>
      <vt:lpstr>Bahnschrift</vt:lpstr>
      <vt:lpstr>Calibri</vt:lpstr>
      <vt:lpstr>Constantia</vt:lpstr>
      <vt:lpstr>Courier New</vt:lpstr>
      <vt:lpstr>Euphemia</vt:lpstr>
      <vt:lpstr>Helvetica Neue</vt:lpstr>
      <vt:lpstr>Menlo</vt:lpstr>
      <vt:lpstr>Merriweather</vt:lpstr>
      <vt:lpstr>Monotype Sorts</vt:lpstr>
      <vt:lpstr>Tahoma</vt:lpstr>
      <vt:lpstr>Times New Roman</vt:lpstr>
      <vt:lpstr>Verdana</vt:lpstr>
      <vt:lpstr>Wingdings</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PODATKOV</vt:lpstr>
      <vt:lpstr>KOLIČINA PODATKOV</vt:lpstr>
      <vt:lpstr>PowerPointova predstavitev</vt:lpstr>
      <vt:lpstr>Video – količina podatkov</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PowerPointova predstavitev</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INFORMACIJSKI SISTEMI V ORGANIZACIJAH </vt:lpstr>
      <vt:lpstr>INFORMACIJSKI SISTEM </vt:lpstr>
      <vt:lpstr>OSNOVNE KOMPONENTE INFORMACIJSKIH SISTEMOV  </vt:lpstr>
      <vt:lpstr>VRSTE INFORMACIJSKIH SISTEMOV</vt:lpstr>
      <vt:lpstr>PREDNOSTI INFORMACIJSKIH SISTEMOV </vt:lpstr>
      <vt:lpstr>IZZIVI PRI IMPLEMENTACIJI</vt:lpstr>
      <vt:lpstr>TEHNOLOŠKI NAPREDEK IN PRIHODNOST INFORMACIJSKIH SISTEMOV</vt:lpstr>
      <vt:lpstr>PowerPointova predstavitev</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Standardni formati bitne (rasterske) grafike</vt:lpstr>
      <vt:lpstr>Standardni formati bitne (rasterske) grafike</vt:lpstr>
      <vt:lpstr>Standardni formati bitne (rasterske) grafike</vt:lpstr>
      <vt:lpstr>Format TIFF (Tagged Image File Format)</vt:lpstr>
      <vt:lpstr>ZAPIS SLIK</vt:lpstr>
      <vt:lpstr>VEKTORSKA SLIKA </vt:lpstr>
      <vt:lpstr>VEKTORSKA SLIKA </vt:lpstr>
      <vt:lpstr>VEKTORSKA SLIKA </vt:lpstr>
      <vt:lpstr>ZAPIS SLIK – vektorske slike</vt:lpstr>
      <vt:lpstr>BARVNI MODELI</vt:lpstr>
      <vt:lpstr>BARVNI MODEL RGB</vt:lpstr>
      <vt:lpstr>BARVNI MODEL CMYK</vt:lpstr>
      <vt:lpstr>BARVNA GLOBINA</vt:lpstr>
      <vt:lpstr>ZAPIS ZVOKA</vt:lpstr>
      <vt:lpstr>Pot zvoka od izvora do sprejemnika</vt:lpstr>
      <vt:lpstr>Kaj je zvok?</vt:lpstr>
      <vt:lpstr>Kaj je zvok?</vt:lpstr>
      <vt:lpstr>Kaj je zvok?</vt:lpstr>
      <vt:lpstr>Kaj je zvok?</vt:lpstr>
      <vt:lpstr>Slišno območje človeka</vt:lpstr>
      <vt:lpstr>Slišno območje človeka</vt:lpstr>
      <vt:lpstr>Frekvenčni spekter</vt:lpstr>
      <vt:lpstr>Hitrosti valovanj</vt:lpstr>
      <vt:lpstr>Valovna dolžina</vt:lpstr>
      <vt:lpstr>Frekvenca (hz), amplituda (dB)</vt:lpstr>
      <vt:lpstr>Valovne lastnosti zvoka</vt:lpstr>
      <vt:lpstr>Moč zvoka</vt:lpstr>
      <vt:lpstr>mikrofoni</vt:lpstr>
      <vt:lpstr>mikrofon</vt:lpstr>
      <vt:lpstr>Občutljivost mikrofona</vt:lpstr>
      <vt:lpstr>Frekvenčna karakteristika mikrofona</vt:lpstr>
      <vt:lpstr>Mikrofoni glede na postavitev v prostoru</vt:lpstr>
      <vt:lpstr>Mikrofoni glede na namembnost</vt:lpstr>
      <vt:lpstr>Mikrofoni glede na uporabo</vt:lpstr>
      <vt:lpstr>Mikrofoni glede na zgradbo</vt:lpstr>
      <vt:lpstr>Mikrofoni glede na zgradbo</vt:lpstr>
      <vt:lpstr>Mikrofoni glede na smerno karakteristiko</vt:lpstr>
      <vt:lpstr>Mikrofoni glede na smerno karakteristiko</vt:lpstr>
      <vt:lpstr>Postavitev mikrofonov (3:1)</vt:lpstr>
      <vt:lpstr>Postavitev mikrofonov (3:1) comb</vt:lpstr>
      <vt:lpstr>kabli</vt:lpstr>
      <vt:lpstr>Analogna Mešalna miza</vt:lpstr>
      <vt:lpstr>digitalna mešalna miza</vt:lpstr>
      <vt:lpstr>digitalna mešalna miza</vt:lpstr>
      <vt:lpstr>AD / dA pretvorniki</vt:lpstr>
      <vt:lpstr>Digitalni avdio formati</vt:lpstr>
      <vt:lpstr>Sample rate (vzorčna frekvenca)</vt:lpstr>
      <vt:lpstr>Sample rate</vt:lpstr>
      <vt:lpstr>Bit depth  (bitna globina)</vt:lpstr>
      <vt:lpstr>Bit depth</vt:lpstr>
      <vt:lpstr>Sample rate in  bit depth</vt:lpstr>
      <vt:lpstr>Sample rate in  bit depth</vt:lpstr>
      <vt:lpstr>Sample rate in  bit depth</vt:lpstr>
      <vt:lpstr>Kaj narediti, če so parametri datotek različni?</vt:lpstr>
      <vt:lpstr>mixing sound levels for Video</vt:lpstr>
      <vt:lpstr>Obdelava zvoka, efekti, eq, nr, gate, comp …</vt:lpstr>
      <vt:lpstr>eq</vt:lpstr>
      <vt:lpstr>gate</vt:lpstr>
      <vt:lpstr>Noise reduction</vt:lpstr>
      <vt:lpstr>compressors</vt:lpstr>
      <vt:lpstr>Auto mix, auto faders</vt:lpstr>
      <vt:lpstr>Audio process chain for video</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Koliko RAM-a potrebujete? </vt:lpstr>
      <vt:lpstr>Primerjava cen RAM na trgu </vt:lpstr>
      <vt:lpstr>Kako deluje RAM?</vt:lpstr>
      <vt:lpstr>ROM</vt:lpstr>
      <vt:lpstr>BIOS (Basic Input Output System)</vt:lpstr>
      <vt:lpstr>BIOS (Basic Input Output System)</vt:lpstr>
      <vt:lpstr>BIOS (Basic Input Output System)</vt:lpstr>
      <vt:lpstr>ZUNANJI POMNILNIK</vt:lpstr>
      <vt:lpstr>TRDI DISK</vt:lpstr>
      <vt:lpstr>Trdi disk</vt:lpstr>
      <vt:lpstr>Vrste trdih diskov</vt:lpstr>
      <vt:lpstr>Trdi diski (HDD)</vt:lpstr>
      <vt:lpstr>Polprevodniški pogoni (SSD)</vt:lpstr>
      <vt:lpstr>Pogoni NVMe</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lpstr>INTERNET STVARI </vt:lpstr>
      <vt:lpstr>UVOD</vt:lpstr>
      <vt:lpstr>INTERNET STVARI</vt:lpstr>
      <vt:lpstr>DELOVANJE INTERNET STVARI</vt:lpstr>
      <vt:lpstr>UPORABA INTERNET STVARI</vt:lpstr>
      <vt:lpstr>UPORABA V INDUSTRIJI</vt:lpstr>
      <vt:lpstr>PREDNOSTI IN SLABOSTI</vt:lpstr>
      <vt:lpstr>UPORABA V ZDRAVSTVU</vt:lpstr>
      <vt:lpstr>PREDNOSTI IN SLABOSTI</vt:lpstr>
      <vt:lpstr>UPORABA V KMETIJSTVU</vt:lpstr>
      <vt:lpstr>PREDNOSTI IN SLABOSTI</vt:lpstr>
      <vt:lpstr>UGOTOVITVE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2025-05-27T12:09:25Z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