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2"/>
  </p:sldMasterIdLst>
  <p:notesMasterIdLst>
    <p:notesMasterId r:id="rId37"/>
  </p:notesMasterIdLst>
  <p:handoutMasterIdLst>
    <p:handoutMasterId r:id="rId38"/>
  </p:handoutMasterIdLst>
  <p:sldIdLst>
    <p:sldId id="422" r:id="rId3"/>
    <p:sldId id="423" r:id="rId4"/>
    <p:sldId id="424" r:id="rId5"/>
    <p:sldId id="425" r:id="rId6"/>
    <p:sldId id="426" r:id="rId7"/>
    <p:sldId id="427" r:id="rId8"/>
    <p:sldId id="428" r:id="rId9"/>
    <p:sldId id="429" r:id="rId10"/>
    <p:sldId id="430" r:id="rId11"/>
    <p:sldId id="431" r:id="rId12"/>
    <p:sldId id="432" r:id="rId13"/>
    <p:sldId id="433" r:id="rId14"/>
    <p:sldId id="434" r:id="rId15"/>
    <p:sldId id="435" r:id="rId16"/>
    <p:sldId id="436" r:id="rId17"/>
    <p:sldId id="437" r:id="rId18"/>
    <p:sldId id="572" r:id="rId19"/>
    <p:sldId id="438" r:id="rId20"/>
    <p:sldId id="439" r:id="rId21"/>
    <p:sldId id="440" r:id="rId22"/>
    <p:sldId id="441" r:id="rId23"/>
    <p:sldId id="442" r:id="rId24"/>
    <p:sldId id="443" r:id="rId25"/>
    <p:sldId id="573" r:id="rId26"/>
    <p:sldId id="574" r:id="rId27"/>
    <p:sldId id="444" r:id="rId28"/>
    <p:sldId id="445" r:id="rId29"/>
    <p:sldId id="446" r:id="rId30"/>
    <p:sldId id="447" r:id="rId31"/>
    <p:sldId id="448" r:id="rId32"/>
    <p:sldId id="449" r:id="rId33"/>
    <p:sldId id="450" r:id="rId34"/>
    <p:sldId id="451" r:id="rId35"/>
    <p:sldId id="452" r:id="rId3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howGuides="1">
      <p:cViewPr varScale="1">
        <p:scale>
          <a:sx n="115" d="100"/>
          <a:sy n="115" d="100"/>
        </p:scale>
        <p:origin x="432" y="108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6044"/>
    </p:cViewPr>
  </p:sorterViewPr>
  <p:notesViewPr>
    <p:cSldViewPr showGuides="1">
      <p:cViewPr varScale="1">
        <p:scale>
          <a:sx n="70" d="100"/>
          <a:sy n="70" d="100"/>
        </p:scale>
        <p:origin x="324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sl-SI" noProof="0" dirty="0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sl-SI" noProof="0" smtClean="0"/>
              <a:pPr/>
              <a:t>15. 03. 2016</a:t>
            </a:fld>
            <a:endParaRPr lang="sl-SI" noProof="0" dirty="0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 noProof="0" dirty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noProof="0" dirty="0" smtClean="0"/>
              <a:t>Uredite sloge besedila matrice</a:t>
            </a:r>
          </a:p>
          <a:p>
            <a:pPr lvl="1"/>
            <a:r>
              <a:rPr lang="sl-SI" noProof="0" dirty="0" smtClean="0"/>
              <a:t>Druga raven</a:t>
            </a:r>
          </a:p>
          <a:p>
            <a:pPr lvl="2"/>
            <a:r>
              <a:rPr lang="sl-SI" noProof="0" dirty="0" smtClean="0"/>
              <a:t>Tretja raven</a:t>
            </a:r>
          </a:p>
          <a:p>
            <a:pPr lvl="3"/>
            <a:r>
              <a:rPr lang="sl-SI" noProof="0" dirty="0" smtClean="0"/>
              <a:t>Četrta raven</a:t>
            </a:r>
          </a:p>
          <a:p>
            <a:pPr lvl="4"/>
            <a:r>
              <a:rPr lang="sl-SI" noProof="0" dirty="0" smtClean="0"/>
              <a:t>Peta raven</a:t>
            </a:r>
            <a:endParaRPr lang="sl-SI" noProof="0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sl-SI" noProof="0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sl-SI" noProof="0" smtClean="0"/>
              <a:pPr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sp>
        <p:nvSpPr>
          <p:cNvPr id="9" name="Pravokotnik 8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sp>
        <p:nvSpPr>
          <p:cNvPr id="10" name="Pravokotnik 9"/>
          <p:cNvSpPr/>
          <p:nvPr/>
        </p:nvSpPr>
        <p:spPr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sp>
        <p:nvSpPr>
          <p:cNvPr id="11" name="Pravokotnik 10"/>
          <p:cNvSpPr/>
          <p:nvPr/>
        </p:nvSpPr>
        <p:spPr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sp>
        <p:nvSpPr>
          <p:cNvPr id="12" name="Pravokotnik 11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cxnSp>
        <p:nvCxnSpPr>
          <p:cNvPr id="13" name="Raven povezovalnik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avokotnik 13"/>
          <p:cNvSpPr/>
          <p:nvPr/>
        </p:nvSpPr>
        <p:spPr>
          <a:xfrm>
            <a:off x="17665" y="5631204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cxnSp>
        <p:nvCxnSpPr>
          <p:cNvPr id="15" name="Raven povezovalnik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en povezovalnik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sl-SI" noProof="0" smtClean="0"/>
              <a:t>Uredite slog naslova matrice</a:t>
            </a:r>
            <a:endParaRPr lang="sl-SI" noProof="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noProof="0" smtClean="0"/>
              <a:t>Uredite slog podnaslova matrice</a:t>
            </a:r>
            <a:endParaRPr lang="sl-SI" noProof="0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EAD4AC-8B38-4511-BC82-73204CFD89B5}" type="datetime1">
              <a:rPr lang="sl-SI" noProof="0" smtClean="0"/>
              <a:t>15. 03. 2016</a:t>
            </a:fld>
            <a:endParaRPr lang="sl-SI" noProof="0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l-SI" noProof="0" smtClean="0"/>
              <a:t>Zdenko Potočar</a:t>
            </a:r>
            <a:endParaRPr lang="sl-SI" noProof="0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 lang="sl-SI" noProof="0" smtClean="0"/>
              <a:pPr/>
              <a:t>‹#›</a:t>
            </a:fld>
            <a:endParaRPr lang="sl-SI" noProof="0" dirty="0"/>
          </a:p>
        </p:txBody>
      </p:sp>
      <p:sp>
        <p:nvSpPr>
          <p:cNvPr id="7" name="PoljeZBesedilom 6"/>
          <p:cNvSpPr txBox="1"/>
          <p:nvPr userDrawn="1"/>
        </p:nvSpPr>
        <p:spPr>
          <a:xfrm>
            <a:off x="14934" y="5877272"/>
            <a:ext cx="1191748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sl-SI" sz="3600" dirty="0" smtClean="0">
                <a:solidFill>
                  <a:schemeClr val="bg1"/>
                </a:solidFill>
              </a:rPr>
              <a:t>Z@P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noProof="0" smtClean="0"/>
              <a:t>Uredite slog naslova matrice</a:t>
            </a:r>
            <a:endParaRPr lang="sl-SI" noProof="0" dirty="0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sl-SI" noProof="0" smtClean="0"/>
              <a:t>Uredite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  <a:endParaRPr lang="sl-SI" noProof="0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01A25-FCF3-44A7-BFB5-830738BF308D}" type="datetime1">
              <a:rPr lang="sl-SI" noProof="0" smtClean="0"/>
              <a:t>15. 03. 2016</a:t>
            </a:fld>
            <a:endParaRPr lang="sl-SI" noProof="0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noProof="0" smtClean="0"/>
              <a:t>Zdenko Potočar</a:t>
            </a:r>
            <a:endParaRPr lang="sl-SI" noProof="0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sl-SI" noProof="0" dirty="0"/>
          </a:p>
        </p:txBody>
      </p:sp>
      <p:sp>
        <p:nvSpPr>
          <p:cNvPr id="8" name="Pravokotnik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sp>
        <p:nvSpPr>
          <p:cNvPr id="9" name="Pravokotnik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sp>
        <p:nvSpPr>
          <p:cNvPr id="10" name="Pravokotnik 9"/>
          <p:cNvSpPr/>
          <p:nvPr/>
        </p:nvSpPr>
        <p:spPr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noProof="0" dirty="0"/>
          </a:p>
        </p:txBody>
      </p:sp>
      <p:cxnSp>
        <p:nvCxnSpPr>
          <p:cNvPr id="11" name="Raven povezovalnik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en povezovalnik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 noProof="0" dirty="0"/>
          </a:p>
        </p:txBody>
      </p:sp>
      <p:cxnSp>
        <p:nvCxnSpPr>
          <p:cNvPr id="14" name="Raven povezovalnik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sl-SI" noProof="0" smtClean="0"/>
              <a:t>Uredite slog naslova matrice</a:t>
            </a:r>
            <a:endParaRPr lang="sl-SI" noProof="0" dirty="0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sl-SI" noProof="0" smtClean="0"/>
              <a:t>Uredite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  <a:endParaRPr lang="sl-SI" noProof="0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0F28-A962-4AF2-A1C1-306568C3588D}" type="datetime1">
              <a:rPr lang="sl-SI" noProof="0" smtClean="0"/>
              <a:t>15. 03. 2016</a:t>
            </a:fld>
            <a:endParaRPr lang="sl-SI" noProof="0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noProof="0" smtClean="0"/>
              <a:t>Zdenko Potočar</a:t>
            </a:r>
            <a:endParaRPr lang="sl-SI" noProof="0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noProof="0" smtClean="0"/>
              <a:t>Uredite slog naslova matrice</a:t>
            </a:r>
            <a:endParaRPr lang="sl-SI" noProof="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sl-SI" noProof="0" smtClean="0"/>
              <a:t>Uredite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  <a:endParaRPr lang="sl-SI" noProof="0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DA25B-3714-4796-A3A6-FAD13D7C4BDD}" type="datetime1">
              <a:rPr lang="sl-SI" noProof="0" smtClean="0"/>
              <a:t>15. 03. 2016</a:t>
            </a:fld>
            <a:endParaRPr lang="sl-SI" noProof="0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noProof="0" smtClean="0"/>
              <a:t>Zdenko Potočar</a:t>
            </a:r>
            <a:endParaRPr lang="sl-SI" noProof="0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avokotnik 18"/>
          <p:cNvSpPr/>
          <p:nvPr/>
        </p:nvSpPr>
        <p:spPr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sp>
        <p:nvSpPr>
          <p:cNvPr id="20" name="Pravokotnik 19"/>
          <p:cNvSpPr/>
          <p:nvPr/>
        </p:nvSpPr>
        <p:spPr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sp>
        <p:nvSpPr>
          <p:cNvPr id="24" name="Pravokotnik 23"/>
          <p:cNvSpPr/>
          <p:nvPr/>
        </p:nvSpPr>
        <p:spPr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sp>
        <p:nvSpPr>
          <p:cNvPr id="21" name="Pravokotnik 20"/>
          <p:cNvSpPr/>
          <p:nvPr/>
        </p:nvSpPr>
        <p:spPr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cxnSp>
        <p:nvCxnSpPr>
          <p:cNvPr id="22" name="Raven povezovalnik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ravokotnik 15"/>
          <p:cNvSpPr/>
          <p:nvPr/>
        </p:nvSpPr>
        <p:spPr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xtLst/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 lang="sl-SI" noProof="0" dirty="0"/>
          </a:p>
        </p:txBody>
      </p:sp>
      <p:cxnSp>
        <p:nvCxnSpPr>
          <p:cNvPr id="23" name="Raven povezovalnik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ravokotnik 25"/>
          <p:cNvSpPr/>
          <p:nvPr/>
        </p:nvSpPr>
        <p:spPr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sp>
        <p:nvSpPr>
          <p:cNvPr id="27" name="Pravokotnik 26"/>
          <p:cNvSpPr/>
          <p:nvPr/>
        </p:nvSpPr>
        <p:spPr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sp>
        <p:nvSpPr>
          <p:cNvPr id="28" name="Pravokotnik 27"/>
          <p:cNvSpPr/>
          <p:nvPr/>
        </p:nvSpPr>
        <p:spPr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sp>
        <p:nvSpPr>
          <p:cNvPr id="29" name="Pravokotnik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sp>
        <p:nvSpPr>
          <p:cNvPr id="30" name="Pravokotnik 29"/>
          <p:cNvSpPr/>
          <p:nvPr/>
        </p:nvSpPr>
        <p:spPr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cxnSp>
        <p:nvCxnSpPr>
          <p:cNvPr id="31" name="Raven povezovalnik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ravokotnik 31"/>
          <p:cNvSpPr/>
          <p:nvPr/>
        </p:nvSpPr>
        <p:spPr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cxnSp>
        <p:nvCxnSpPr>
          <p:cNvPr id="33" name="Raven povezovalnik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C819BF-6CD9-4C45-BBB4-97744F3D9EA7}" type="datetime1">
              <a:rPr lang="sl-SI" noProof="0" smtClean="0"/>
              <a:t>15. 03. 2016</a:t>
            </a:fld>
            <a:endParaRPr lang="sl-SI" noProof="0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l-SI" noProof="0" smtClean="0"/>
              <a:t>Zdenko Potočar</a:t>
            </a:r>
            <a:endParaRPr lang="sl-SI" noProof="0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 lang="sl-SI" noProof="0" smtClean="0"/>
              <a:pPr/>
              <a:t>‹#›</a:t>
            </a:fld>
            <a:endParaRPr lang="sl-SI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sl-SI" noProof="0" smtClean="0"/>
              <a:t>Uredite slog naslova matrice</a:t>
            </a:r>
            <a:endParaRPr lang="sl-SI" noProof="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noProof="0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noProof="0" smtClean="0"/>
              <a:t>Uredite slog naslova matrice</a:t>
            </a:r>
            <a:endParaRPr lang="sl-SI" noProof="0" dirty="0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noProof="0" smtClean="0"/>
              <a:t>Uredite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  <a:endParaRPr lang="sl-SI" noProof="0" dirty="0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sl-SI" noProof="0" smtClean="0"/>
              <a:t>Uredite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  <a:endParaRPr lang="sl-SI" noProof="0" dirty="0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6EFB-E016-4B5A-8F59-DC6D850C0387}" type="datetime1">
              <a:rPr lang="sl-SI" noProof="0" smtClean="0"/>
              <a:t>15. 03. 2016</a:t>
            </a:fld>
            <a:endParaRPr lang="sl-SI" noProof="0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noProof="0" smtClean="0"/>
              <a:t>Zdenko Potočar</a:t>
            </a:r>
            <a:endParaRPr lang="sl-SI" noProof="0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>
              <a:defRPr/>
            </a:lvl1pPr>
          </a:lstStyle>
          <a:p>
            <a:r>
              <a:rPr lang="sl-SI" noProof="0" smtClean="0"/>
              <a:t>Uredite slog naslova matrice</a:t>
            </a:r>
            <a:endParaRPr lang="sl-SI" noProof="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noProof="0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sl-SI" noProof="0" smtClean="0"/>
              <a:t>Uredite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  <a:endParaRPr lang="sl-SI" noProof="0" dirty="0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noProof="0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noProof="0" smtClean="0"/>
              <a:t>Uredite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  <a:endParaRPr lang="sl-SI" noProof="0" dirty="0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79476-9FC8-47A2-9FFD-F7C7E0A9DBC6}" type="datetime1">
              <a:rPr lang="sl-SI" noProof="0" smtClean="0"/>
              <a:t>15. 03. 2016</a:t>
            </a:fld>
            <a:endParaRPr lang="sl-SI" noProof="0" dirty="0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noProof="0" smtClean="0"/>
              <a:t>Zdenko Potočar</a:t>
            </a:r>
            <a:endParaRPr lang="sl-SI" noProof="0" dirty="0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noProof="0" smtClean="0"/>
              <a:t>Uredite slog naslova matrice</a:t>
            </a:r>
            <a:endParaRPr lang="sl-SI" noProof="0" dirty="0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C74-83BF-4196-B8E5-BD0A8F4904BE}" type="datetime1">
              <a:rPr lang="sl-SI" noProof="0" smtClean="0"/>
              <a:t>15. 03. 2016</a:t>
            </a:fld>
            <a:endParaRPr lang="sl-SI" noProof="0" dirty="0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noProof="0" smtClean="0"/>
              <a:t>Zdenko Potočar</a:t>
            </a:r>
            <a:endParaRPr lang="sl-SI" noProof="0" dirty="0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/>
          <p:cNvSpPr/>
          <p:nvPr/>
        </p:nvSpPr>
        <p:spPr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sl-SI" noProof="0" dirty="0"/>
          </a:p>
        </p:txBody>
      </p:sp>
      <p:sp>
        <p:nvSpPr>
          <p:cNvPr id="6" name="Pravokotnik 5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sl-SI" noProof="0" dirty="0"/>
          </a:p>
        </p:txBody>
      </p:sp>
      <p:cxnSp>
        <p:nvCxnSpPr>
          <p:cNvPr id="7" name="Raven povezovalnik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ravokotnik 7"/>
          <p:cNvSpPr/>
          <p:nvPr/>
        </p:nvSpPr>
        <p:spPr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sl-SI" noProof="0" dirty="0"/>
          </a:p>
        </p:txBody>
      </p:sp>
      <p:sp>
        <p:nvSpPr>
          <p:cNvPr id="9" name="Pravokotnik 8"/>
          <p:cNvSpPr/>
          <p:nvPr/>
        </p:nvSpPr>
        <p:spPr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sl-SI" noProof="0" dirty="0"/>
          </a:p>
        </p:txBody>
      </p:sp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7C0BE-BF48-476A-B0C8-B78A1051D94C}" type="datetime1">
              <a:rPr lang="sl-SI" noProof="0" smtClean="0"/>
              <a:t>15. 03. 2016</a:t>
            </a:fld>
            <a:endParaRPr lang="sl-SI" noProof="0" dirty="0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noProof="0" smtClean="0"/>
              <a:t>Zdenko Potočar</a:t>
            </a:r>
            <a:endParaRPr lang="sl-SI" noProof="0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 lang="sl-SI" noProof="0" smtClean="0"/>
              <a:pPr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/>
          <p:cNvSpPr/>
          <p:nvPr/>
        </p:nvSpPr>
        <p:spPr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sl-SI" noProof="0" dirty="0"/>
          </a:p>
        </p:txBody>
      </p:sp>
      <p:sp>
        <p:nvSpPr>
          <p:cNvPr id="9" name="Pravokotnik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sl-SI" noProof="0" dirty="0"/>
          </a:p>
        </p:txBody>
      </p:sp>
      <p:cxnSp>
        <p:nvCxnSpPr>
          <p:cNvPr id="10" name="Raven povezovalnik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avokotnik 10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sl-SI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sl-SI" noProof="0" smtClean="0"/>
              <a:t>Uredite slog naslova matrice</a:t>
            </a:r>
            <a:endParaRPr lang="sl-SI" noProof="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sl-SI" noProof="0" smtClean="0"/>
              <a:t>Uredite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  <a:endParaRPr lang="sl-SI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noProof="0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56C6D-9670-4C17-BFCB-301C026596BC}" type="datetime1">
              <a:rPr lang="sl-SI" noProof="0" smtClean="0"/>
              <a:t>15. 03. 2016</a:t>
            </a:fld>
            <a:endParaRPr lang="sl-SI" noProof="0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noProof="0" smtClean="0"/>
              <a:t>Zdenko Potočar</a:t>
            </a:r>
            <a:endParaRPr lang="sl-SI" noProof="0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sl-SI" noProof="0" smtClean="0"/>
              <a:t>‹#›</a:t>
            </a:fld>
            <a:endParaRPr lang="sl-SI" noProof="0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otnik 10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sl-SI" noProof="0" dirty="0"/>
          </a:p>
        </p:txBody>
      </p:sp>
      <p:sp>
        <p:nvSpPr>
          <p:cNvPr id="8" name="Pravokotnik 7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sl-SI" noProof="0" dirty="0"/>
          </a:p>
        </p:txBody>
      </p:sp>
      <p:sp>
        <p:nvSpPr>
          <p:cNvPr id="9" name="Pravokotnik 8"/>
          <p:cNvSpPr/>
          <p:nvPr/>
        </p:nvSpPr>
        <p:spPr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sl-SI" noProof="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sl-SI" noProof="0" smtClean="0"/>
              <a:t>Uredite slog naslova matrice</a:t>
            </a:r>
            <a:endParaRPr lang="sl-SI" noProof="0" dirty="0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noProof="0" smtClean="0"/>
              <a:t>Kliknite ikono, če želite dodati sliko</a:t>
            </a:r>
            <a:endParaRPr lang="sl-SI" noProof="0" dirty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noProof="0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7CD0-687D-4371-9760-3BC55E285324}" type="datetime1">
              <a:rPr lang="sl-SI" noProof="0" smtClean="0"/>
              <a:t>15. 03. 2016</a:t>
            </a:fld>
            <a:endParaRPr lang="sl-SI" noProof="0" dirty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noProof="0" smtClean="0"/>
              <a:t>Zdenko Potočar</a:t>
            </a:r>
            <a:endParaRPr lang="sl-SI" noProof="0" dirty="0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sl-SI" noProof="0" smtClean="0"/>
              <a:t>‹#›</a:t>
            </a:fld>
            <a:endParaRPr lang="sl-SI" noProof="0" dirty="0"/>
          </a:p>
        </p:txBody>
      </p:sp>
      <p:cxnSp>
        <p:nvCxnSpPr>
          <p:cNvPr id="10" name="Raven povezovalnik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otnik 6"/>
          <p:cNvSpPr/>
          <p:nvPr/>
        </p:nvSpPr>
        <p:spPr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 lang="sl-SI" noProof="0" dirty="0"/>
          </a:p>
        </p:txBody>
      </p:sp>
      <p:sp>
        <p:nvSpPr>
          <p:cNvPr id="8" name="Pravokotnik 7"/>
          <p:cNvSpPr/>
          <p:nvPr/>
        </p:nvSpPr>
        <p:spPr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sp>
        <p:nvSpPr>
          <p:cNvPr id="9" name="Pravokotnik 8"/>
          <p:cNvSpPr/>
          <p:nvPr/>
        </p:nvSpPr>
        <p:spPr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 lang="sl-SI" noProof="0" dirty="0"/>
          </a:p>
        </p:txBody>
      </p:sp>
      <p:sp>
        <p:nvSpPr>
          <p:cNvPr id="13" name="Pravokotnik 12"/>
          <p:cNvSpPr/>
          <p:nvPr/>
        </p:nvSpPr>
        <p:spPr>
          <a:xfrm>
            <a:off x="611717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noProof="0" dirty="0"/>
          </a:p>
        </p:txBody>
      </p:sp>
      <p:cxnSp>
        <p:nvCxnSpPr>
          <p:cNvPr id="14" name="Raven povezovalnik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en povezovalnik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en povezovalnik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noProof="0" dirty="0" smtClean="0"/>
              <a:t>Uredite slog naslova matrice</a:t>
            </a:r>
            <a:endParaRPr lang="sl-SI" noProof="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 dirty="0" smtClean="0"/>
              <a:t>Uredite sloge besedila matrice</a:t>
            </a:r>
          </a:p>
          <a:p>
            <a:pPr lvl="1"/>
            <a:r>
              <a:rPr lang="sl-SI" noProof="0" dirty="0" smtClean="0"/>
              <a:t>Druga raven</a:t>
            </a:r>
          </a:p>
          <a:p>
            <a:pPr lvl="2"/>
            <a:r>
              <a:rPr lang="sl-SI" noProof="0" dirty="0" smtClean="0"/>
              <a:t>Tretja raven</a:t>
            </a:r>
          </a:p>
          <a:p>
            <a:pPr lvl="3"/>
            <a:r>
              <a:rPr lang="sl-SI" noProof="0" dirty="0" smtClean="0"/>
              <a:t>Četrta raven</a:t>
            </a:r>
          </a:p>
          <a:p>
            <a:pPr lvl="4"/>
            <a:r>
              <a:rPr lang="sl-SI" noProof="0" dirty="0" smtClean="0"/>
              <a:t>Peta raven</a:t>
            </a:r>
            <a:endParaRPr lang="sl-SI" noProof="0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D53237A-CCDB-4BB9-AF02-C6F6BA077A3D}" type="datetime1">
              <a:rPr lang="sl-SI" noProof="0" smtClean="0"/>
              <a:t>15. 03. 2016</a:t>
            </a:fld>
            <a:endParaRPr lang="sl-SI" noProof="0" dirty="0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sl-SI" noProof="0" smtClean="0"/>
              <a:t>Zdenko Potočar</a:t>
            </a:r>
            <a:endParaRPr lang="sl-SI" noProof="0" dirty="0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7DC1BBB0-96F0-4077-A278-0F3FB5C104D3}" type="slidenum">
              <a:rPr lang="sl-SI" noProof="0" smtClean="0"/>
              <a:pPr/>
              <a:t>‹#›</a:t>
            </a:fld>
            <a:endParaRPr lang="sl-SI" noProof="0" dirty="0"/>
          </a:p>
        </p:txBody>
      </p:sp>
      <p:sp>
        <p:nvSpPr>
          <p:cNvPr id="10" name="PoljeZBesedilom 9"/>
          <p:cNvSpPr txBox="1"/>
          <p:nvPr userDrawn="1"/>
        </p:nvSpPr>
        <p:spPr>
          <a:xfrm>
            <a:off x="624846" y="736219"/>
            <a:ext cx="59631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sl-SI" sz="3200" dirty="0" smtClean="0">
                <a:solidFill>
                  <a:schemeClr val="bg1"/>
                </a:solidFill>
              </a:rPr>
              <a:t>@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sl.wikipedia.org/wiki/G" TargetMode="External"/><Relationship Id="rId13" Type="http://schemas.openxmlformats.org/officeDocument/2006/relationships/hyperlink" Target="http://sl.wikipedia.org/wiki/L" TargetMode="External"/><Relationship Id="rId3" Type="http://schemas.openxmlformats.org/officeDocument/2006/relationships/hyperlink" Target="http://sl.wikipedia.org/wiki/B" TargetMode="External"/><Relationship Id="rId7" Type="http://schemas.openxmlformats.org/officeDocument/2006/relationships/hyperlink" Target="http://sl.wikipedia.org/wiki/F" TargetMode="External"/><Relationship Id="rId12" Type="http://schemas.openxmlformats.org/officeDocument/2006/relationships/hyperlink" Target="http://sl.wikipedia.org/wiki/K" TargetMode="External"/><Relationship Id="rId2" Type="http://schemas.openxmlformats.org/officeDocument/2006/relationships/hyperlink" Target="http://sl.wikipedia.org/wiki/A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sl.wikipedia.org/wiki/E" TargetMode="External"/><Relationship Id="rId11" Type="http://schemas.openxmlformats.org/officeDocument/2006/relationships/hyperlink" Target="http://sl.wikipedia.org/wiki/J" TargetMode="External"/><Relationship Id="rId5" Type="http://schemas.openxmlformats.org/officeDocument/2006/relationships/hyperlink" Target="http://sl.wikipedia.org/wiki/D" TargetMode="External"/><Relationship Id="rId10" Type="http://schemas.openxmlformats.org/officeDocument/2006/relationships/hyperlink" Target="http://sl.wikipedia.org/wiki/I" TargetMode="External"/><Relationship Id="rId4" Type="http://schemas.openxmlformats.org/officeDocument/2006/relationships/hyperlink" Target="http://sl.wikipedia.org/wiki/C" TargetMode="External"/><Relationship Id="rId9" Type="http://schemas.openxmlformats.org/officeDocument/2006/relationships/hyperlink" Target="http://sl.wikipedia.org/wiki/H" TargetMode="External"/><Relationship Id="rId14" Type="http://schemas.openxmlformats.org/officeDocument/2006/relationships/hyperlink" Target="http://sl.wikipedia.org/wiki/M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tadej.info/wp-content/uploads/2007/11/parica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l-SI" dirty="0" smtClean="0"/>
              <a:t>ZVEZNI ALI ANALOGNI </a:t>
            </a:r>
            <a:br>
              <a:rPr lang="sl-SI" dirty="0" smtClean="0"/>
            </a:br>
            <a:r>
              <a:rPr lang="sl-SI" dirty="0" smtClean="0"/>
              <a:t>ZAPIS  PODATKOV</a:t>
            </a:r>
            <a:endParaRPr lang="sl-SI" dirty="0"/>
          </a:p>
        </p:txBody>
      </p:sp>
      <p:sp>
        <p:nvSpPr>
          <p:cNvPr id="76803" name="Ograda besedila 5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r" eaLnBrk="1" hangingPunct="1">
              <a:buFont typeface="Wingdings 2" panose="05020102010507070707" pitchFamily="18" charset="2"/>
              <a:buNone/>
            </a:pPr>
            <a:endParaRPr lang="sl-SI" altLang="en-US" sz="1800" b="1"/>
          </a:p>
          <a:p>
            <a:pPr eaLnBrk="1" hangingPunct="1"/>
            <a:r>
              <a:rPr lang="sl-SI" altLang="en-US" sz="2400">
                <a:latin typeface="Arial" panose="020B0604020202020204" pitchFamily="34" charset="0"/>
              </a:rPr>
              <a:t>Podatki so predstavljeni:</a:t>
            </a:r>
          </a:p>
          <a:p>
            <a:pPr marL="742950" lvl="1" indent="-285750"/>
            <a:r>
              <a:rPr lang="sl-SI" altLang="en-US" sz="2100">
                <a:latin typeface="Arial" panose="020B0604020202020204" pitchFamily="34" charset="0"/>
              </a:rPr>
              <a:t>Zvezno ali analogno</a:t>
            </a:r>
          </a:p>
          <a:p>
            <a:pPr marL="742950" lvl="1" indent="-285750"/>
            <a:r>
              <a:rPr lang="sl-SI" altLang="en-US" sz="2100">
                <a:latin typeface="Arial" panose="020B0604020202020204" pitchFamily="34" charset="0"/>
              </a:rPr>
              <a:t>Digitalno ali diskretno</a:t>
            </a:r>
            <a:endParaRPr lang="sl-SI" altLang="en-US" sz="2100"/>
          </a:p>
          <a:p>
            <a:pPr eaLnBrk="1" hangingPunct="1"/>
            <a:endParaRPr lang="sl-SI" altLang="en-US" sz="3800"/>
          </a:p>
        </p:txBody>
      </p:sp>
      <p:sp>
        <p:nvSpPr>
          <p:cNvPr id="4" name="Ograda noge 3"/>
          <p:cNvSpPr txBox="1">
            <a:spLocks noGrp="1"/>
          </p:cNvSpPr>
          <p:nvPr/>
        </p:nvSpPr>
        <p:spPr>
          <a:xfrm>
            <a:off x="4189412" y="6356351"/>
            <a:ext cx="33528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>
              <a:defRPr/>
            </a:pPr>
            <a:r>
              <a:rPr lang="sl-SI" sz="1200">
                <a:solidFill>
                  <a:schemeClr val="tx2">
                    <a:shade val="90000"/>
                  </a:schemeClr>
                </a:solidFill>
              </a:rPr>
              <a:t>Zdenko Potočar</a:t>
            </a:r>
          </a:p>
        </p:txBody>
      </p:sp>
      <p:sp>
        <p:nvSpPr>
          <p:cNvPr id="5" name="Ograda številke diapozitiva 4"/>
          <p:cNvSpPr txBox="1">
            <a:spLocks noGrp="1"/>
          </p:cNvSpPr>
          <p:nvPr/>
        </p:nvSpPr>
        <p:spPr>
          <a:xfrm>
            <a:off x="9447212" y="6356351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7801BA36-848B-4561-B3FE-C76E7DF929F7}" type="slidenum">
              <a:rPr lang="sl-SI" altLang="en-US" sz="1200">
                <a:solidFill>
                  <a:srgbClr val="045C75"/>
                </a:solidFill>
                <a:latin typeface="Constantia" panose="02030602050306030303" pitchFamily="18" charset="0"/>
              </a:rPr>
              <a:pPr algn="r" eaLnBrk="1" hangingPunct="1"/>
              <a:t>1</a:t>
            </a:fld>
            <a:endParaRPr lang="sl-SI" altLang="en-US" sz="1200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  <p:pic>
        <p:nvPicPr>
          <p:cNvPr id="76806" name="Picture 9" descr="hitrost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38426" y="4076700"/>
            <a:ext cx="3671887" cy="22034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79" name="Picture 11" descr="radar_steve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55001" y="3789363"/>
            <a:ext cx="1512887" cy="9842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76808" name="AutoShape 12" descr="ura"/>
          <p:cNvSpPr>
            <a:spLocks noChangeArrowheads="1"/>
          </p:cNvSpPr>
          <p:nvPr/>
        </p:nvSpPr>
        <p:spPr bwMode="auto">
          <a:xfrm>
            <a:off x="6310312" y="2349500"/>
            <a:ext cx="1295400" cy="1296988"/>
          </a:xfrm>
          <a:prstGeom prst="cloudCallout">
            <a:avLst>
              <a:gd name="adj1" fmla="val -62255"/>
              <a:gd name="adj2" fmla="val 78644"/>
            </a:avLst>
          </a:prstGeom>
          <a:blipFill dpi="0" rotWithShape="1">
            <a:blip r:embed="rId4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09581" name="Rectangle 13"/>
          <p:cNvSpPr>
            <a:spLocks noChangeArrowheads="1"/>
          </p:cNvSpPr>
          <p:nvPr/>
        </p:nvSpPr>
        <p:spPr bwMode="auto">
          <a:xfrm>
            <a:off x="8974138" y="4797426"/>
            <a:ext cx="73025" cy="187166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sl-SI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04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Naslov 1"/>
          <p:cNvSpPr>
            <a:spLocks noGrp="1"/>
          </p:cNvSpPr>
          <p:nvPr>
            <p:ph type="title"/>
          </p:nvPr>
        </p:nvSpPr>
        <p:spPr>
          <a:xfrm>
            <a:off x="1979612" y="428625"/>
            <a:ext cx="8229600" cy="857250"/>
          </a:xfrm>
        </p:spPr>
        <p:txBody>
          <a:bodyPr/>
          <a:lstStyle/>
          <a:p>
            <a:pPr eaLnBrk="1" hangingPunct="1"/>
            <a:r>
              <a:rPr lang="sl-SI" altLang="en-US" smtClean="0"/>
              <a:t>ZAPIS ZNAKOV</a:t>
            </a:r>
          </a:p>
        </p:txBody>
      </p:sp>
      <p:sp>
        <p:nvSpPr>
          <p:cNvPr id="86019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en-US" smtClean="0"/>
              <a:t>Vse črke in zanki so zapisani s kombinacijo 0 in 1.</a:t>
            </a:r>
          </a:p>
          <a:p>
            <a:pPr eaLnBrk="1" hangingPunct="1"/>
            <a:r>
              <a:rPr lang="sl-SI" altLang="en-US" smtClean="0"/>
              <a:t>Kombinacija 0 in 1 za vsako črko (in znake) je določena v tabeli ASCII - 1970.</a:t>
            </a:r>
          </a:p>
          <a:p>
            <a:pPr eaLnBrk="1" hangingPunct="1"/>
            <a:r>
              <a:rPr lang="sl-SI" altLang="en-US" smtClean="0"/>
              <a:t>American Standard Code for Information Interchange – ASCII</a:t>
            </a:r>
          </a:p>
          <a:p>
            <a:pPr eaLnBrk="1" hangingPunct="1"/>
            <a:r>
              <a:rPr lang="sl-SI" altLang="en-US" smtClean="0"/>
              <a:t>Vsaka črka 8 znakov –    (A  = 0100 0000),… </a:t>
            </a:r>
          </a:p>
        </p:txBody>
      </p:sp>
    </p:spTree>
    <p:extLst>
      <p:ext uri="{BB962C8B-B14F-4D97-AF65-F5344CB8AC3E}">
        <p14:creationId xmlns:p14="http://schemas.microsoft.com/office/powerpoint/2010/main" val="94619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Naslov 1"/>
          <p:cNvSpPr>
            <a:spLocks noGrp="1"/>
          </p:cNvSpPr>
          <p:nvPr>
            <p:ph type="title"/>
          </p:nvPr>
        </p:nvSpPr>
        <p:spPr>
          <a:xfrm>
            <a:off x="1979612" y="704850"/>
            <a:ext cx="8229600" cy="1143000"/>
          </a:xfrm>
        </p:spPr>
        <p:txBody>
          <a:bodyPr/>
          <a:lstStyle/>
          <a:p>
            <a:pPr eaLnBrk="1" hangingPunct="1"/>
            <a:r>
              <a:rPr lang="sl-SI" altLang="en-US" smtClean="0"/>
              <a:t>ZAPIS ZNAKOV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979612" y="1920875"/>
            <a:ext cx="4038600" cy="4433888"/>
          </a:xfrm>
        </p:spPr>
        <p:txBody>
          <a:bodyPr>
            <a:normAutofit fontScale="55000" lnSpcReduction="200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0100 0000 </a:t>
            </a:r>
            <a:r>
              <a:rPr lang="sl-SI" dirty="0" smtClean="0">
                <a:hlinkClick r:id="rId2" action="ppaction://hlinkfile" tooltip="A"/>
              </a:rPr>
              <a:t>A</a:t>
            </a:r>
            <a:r>
              <a:rPr lang="sl-SI" dirty="0" smtClean="0"/>
              <a:t>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0100 0010 </a:t>
            </a:r>
            <a:r>
              <a:rPr lang="sl-SI" dirty="0" smtClean="0">
                <a:hlinkClick r:id="rId3" action="ppaction://hlinkfile" tooltip="B"/>
              </a:rPr>
              <a:t>B</a:t>
            </a:r>
            <a:r>
              <a:rPr lang="sl-SI" dirty="0" smtClean="0"/>
              <a:t>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0100 0011 </a:t>
            </a:r>
            <a:r>
              <a:rPr lang="sl-SI" dirty="0" smtClean="0">
                <a:hlinkClick r:id="rId4" action="ppaction://hlinkfile" tooltip="C"/>
              </a:rPr>
              <a:t>C</a:t>
            </a:r>
            <a:r>
              <a:rPr lang="sl-SI" dirty="0" smtClean="0"/>
              <a:t>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0100 0100 </a:t>
            </a:r>
            <a:r>
              <a:rPr lang="sl-SI" dirty="0" smtClean="0">
                <a:hlinkClick r:id="rId5" action="ppaction://hlinkfile" tooltip="D"/>
              </a:rPr>
              <a:t>D</a:t>
            </a:r>
            <a:r>
              <a:rPr lang="sl-SI" dirty="0" smtClean="0"/>
              <a:t>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0100 0101 </a:t>
            </a:r>
            <a:r>
              <a:rPr lang="sl-SI" dirty="0" smtClean="0">
                <a:hlinkClick r:id="rId6" action="ppaction://hlinkfile" tooltip="E"/>
              </a:rPr>
              <a:t>E</a:t>
            </a:r>
            <a:r>
              <a:rPr lang="sl-SI" dirty="0" smtClean="0"/>
              <a:t>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0100 0110 </a:t>
            </a:r>
            <a:r>
              <a:rPr lang="sl-SI" dirty="0" smtClean="0">
                <a:hlinkClick r:id="rId7" action="ppaction://hlinkfile" tooltip="F"/>
              </a:rPr>
              <a:t>F</a:t>
            </a:r>
            <a:r>
              <a:rPr lang="sl-SI" dirty="0" smtClean="0"/>
              <a:t>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0100 0111 </a:t>
            </a:r>
            <a:r>
              <a:rPr lang="sl-SI" dirty="0" smtClean="0">
                <a:hlinkClick r:id="rId8" action="ppaction://hlinkfile" tooltip="G"/>
              </a:rPr>
              <a:t>G</a:t>
            </a:r>
            <a:r>
              <a:rPr lang="sl-SI" dirty="0" smtClean="0"/>
              <a:t>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0100 1000 </a:t>
            </a:r>
            <a:r>
              <a:rPr lang="sl-SI" dirty="0" smtClean="0">
                <a:hlinkClick r:id="rId9" action="ppaction://hlinkfile" tooltip="H"/>
              </a:rPr>
              <a:t>H</a:t>
            </a:r>
            <a:r>
              <a:rPr lang="sl-SI" dirty="0" smtClean="0"/>
              <a:t>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0100 1001 </a:t>
            </a:r>
            <a:r>
              <a:rPr lang="sl-SI" dirty="0" smtClean="0">
                <a:hlinkClick r:id="rId10" action="ppaction://hlinkfile" tooltip="I"/>
              </a:rPr>
              <a:t>I</a:t>
            </a:r>
            <a:r>
              <a:rPr lang="sl-SI" dirty="0" smtClean="0"/>
              <a:t>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0100 1010 </a:t>
            </a:r>
            <a:r>
              <a:rPr lang="sl-SI" dirty="0" smtClean="0">
                <a:hlinkClick r:id="rId11" action="ppaction://hlinkfile" tooltip="J"/>
              </a:rPr>
              <a:t>J</a:t>
            </a:r>
            <a:r>
              <a:rPr lang="sl-SI" dirty="0" smtClean="0"/>
              <a:t>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0100 1011 </a:t>
            </a:r>
            <a:r>
              <a:rPr lang="sl-SI" dirty="0" smtClean="0">
                <a:hlinkClick r:id="rId12" action="ppaction://hlinkfile" tooltip="K"/>
              </a:rPr>
              <a:t>K</a:t>
            </a:r>
            <a:r>
              <a:rPr lang="sl-SI" dirty="0" smtClean="0"/>
              <a:t>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0100 1100 </a:t>
            </a:r>
            <a:r>
              <a:rPr lang="sl-SI" dirty="0" smtClean="0">
                <a:hlinkClick r:id="rId13" action="ppaction://hlinkfile" tooltip="L"/>
              </a:rPr>
              <a:t>L</a:t>
            </a:r>
            <a:r>
              <a:rPr lang="sl-SI" dirty="0" smtClean="0"/>
              <a:t>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0100 1101 </a:t>
            </a:r>
            <a:r>
              <a:rPr lang="sl-SI" dirty="0" smtClean="0">
                <a:hlinkClick r:id="rId14" action="ppaction://hlinkfile" tooltip="M"/>
              </a:rPr>
              <a:t>M</a:t>
            </a:r>
            <a:endParaRPr lang="sl-SI" dirty="0"/>
          </a:p>
        </p:txBody>
      </p:sp>
      <p:sp>
        <p:nvSpPr>
          <p:cNvPr id="6" name="Ograda vsebine 5"/>
          <p:cNvSpPr>
            <a:spLocks noGrp="1"/>
          </p:cNvSpPr>
          <p:nvPr>
            <p:ph sz="half" idx="2"/>
          </p:nvPr>
        </p:nvSpPr>
        <p:spPr>
          <a:xfrm>
            <a:off x="6170612" y="1920875"/>
            <a:ext cx="4038600" cy="4433888"/>
          </a:xfrm>
        </p:spPr>
        <p:txBody>
          <a:bodyPr>
            <a:normAutofit fontScale="55000" lnSpcReduction="200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ASCII TABELA  - 2</a:t>
            </a:r>
            <a:r>
              <a:rPr lang="sl-SI" baseline="30000" dirty="0" smtClean="0"/>
              <a:t>8</a:t>
            </a:r>
            <a:r>
              <a:rPr lang="sl-SI" dirty="0" smtClean="0"/>
              <a:t> = 256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Določenih 256 različnih črk (znakov)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94975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Naslov 6"/>
          <p:cNvSpPr>
            <a:spLocks noGrp="1"/>
          </p:cNvSpPr>
          <p:nvPr>
            <p:ph type="title"/>
          </p:nvPr>
        </p:nvSpPr>
        <p:spPr>
          <a:xfrm>
            <a:off x="1979612" y="428625"/>
            <a:ext cx="8229600" cy="857250"/>
          </a:xfrm>
        </p:spPr>
        <p:txBody>
          <a:bodyPr/>
          <a:lstStyle/>
          <a:p>
            <a:pPr eaLnBrk="1" hangingPunct="1"/>
            <a:r>
              <a:rPr lang="sl-SI" altLang="en-US" smtClean="0"/>
              <a:t>ZAPIS ZNAKOV</a:t>
            </a:r>
          </a:p>
        </p:txBody>
      </p:sp>
      <p:sp>
        <p:nvSpPr>
          <p:cNvPr id="8" name="Ograda vsebine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sl-SI" altLang="en-US" smtClean="0"/>
              <a:t>Problem je nastal pri narodih, ki imajo drugačne znake kot so v angleški pisavi. Na primer šumniki (šđžćč,…) in druge pisave: grščina, cirilica, tajščina, belgalščina,…</a:t>
            </a:r>
          </a:p>
          <a:p>
            <a:pPr eaLnBrk="1" hangingPunct="1">
              <a:lnSpc>
                <a:spcPct val="90000"/>
              </a:lnSpc>
            </a:pPr>
            <a:endParaRPr lang="sl-SI" altLang="en-US" smtClean="0"/>
          </a:p>
          <a:p>
            <a:pPr eaLnBrk="1" hangingPunct="1">
              <a:lnSpc>
                <a:spcPct val="90000"/>
              </a:lnSpc>
            </a:pPr>
            <a:r>
              <a:rPr lang="sl-SI" altLang="en-US" smtClean="0"/>
              <a:t>Več  različnih standardov:</a:t>
            </a:r>
          </a:p>
          <a:p>
            <a:pPr eaLnBrk="1" hangingPunct="1">
              <a:lnSpc>
                <a:spcPct val="90000"/>
              </a:lnSpc>
            </a:pPr>
            <a:endParaRPr lang="sl-SI" altLang="en-US" smtClean="0"/>
          </a:p>
          <a:p>
            <a:pPr eaLnBrk="1" hangingPunct="1">
              <a:lnSpc>
                <a:spcPct val="90000"/>
              </a:lnSpc>
            </a:pPr>
            <a:r>
              <a:rPr lang="sl-SI" altLang="en-US" smtClean="0"/>
              <a:t>7 BITNA ASCII </a:t>
            </a:r>
            <a:r>
              <a:rPr lang="sl-SI" altLang="en-US" sz="1100"/>
              <a:t>(7 znakov + 1 kontrolni)</a:t>
            </a:r>
          </a:p>
          <a:p>
            <a:pPr eaLnBrk="1" hangingPunct="1">
              <a:lnSpc>
                <a:spcPct val="90000"/>
              </a:lnSpc>
            </a:pPr>
            <a:r>
              <a:rPr lang="sl-SI" altLang="en-US" smtClean="0"/>
              <a:t>8 BITNA ASCII</a:t>
            </a:r>
          </a:p>
          <a:p>
            <a:pPr eaLnBrk="1" hangingPunct="1">
              <a:lnSpc>
                <a:spcPct val="90000"/>
              </a:lnSpc>
            </a:pPr>
            <a:r>
              <a:rPr lang="sl-SI" altLang="en-US" smtClean="0"/>
              <a:t>ISO 8859</a:t>
            </a:r>
          </a:p>
          <a:p>
            <a:pPr eaLnBrk="1" hangingPunct="1">
              <a:lnSpc>
                <a:spcPct val="90000"/>
              </a:lnSpc>
            </a:pPr>
            <a:r>
              <a:rPr lang="sl-SI" altLang="en-US" smtClean="0"/>
              <a:t>ISO 1250</a:t>
            </a:r>
          </a:p>
          <a:p>
            <a:pPr eaLnBrk="1" hangingPunct="1">
              <a:lnSpc>
                <a:spcPct val="90000"/>
              </a:lnSpc>
            </a:pPr>
            <a:endParaRPr lang="sl-SI" altLang="en-US" smtClean="0"/>
          </a:p>
        </p:txBody>
      </p:sp>
      <p:pic>
        <p:nvPicPr>
          <p:cNvPr id="86022" name="Picture 6" descr="http://www.blogotip.com/wp-content/uploads/2006/12/govorece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37289" y="3214686"/>
            <a:ext cx="3897935" cy="318611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9439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Naslov 1"/>
          <p:cNvSpPr>
            <a:spLocks noGrp="1"/>
          </p:cNvSpPr>
          <p:nvPr>
            <p:ph type="title"/>
          </p:nvPr>
        </p:nvSpPr>
        <p:spPr>
          <a:xfrm>
            <a:off x="1979612" y="428625"/>
            <a:ext cx="8229600" cy="857250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Rešitev je 16-bitni standard UNICODE .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sl-SI" dirty="0" smtClean="0"/>
              <a:t>	(</a:t>
            </a:r>
            <a:r>
              <a:rPr lang="sl-SI" i="1" dirty="0" err="1" smtClean="0"/>
              <a:t>The</a:t>
            </a:r>
            <a:r>
              <a:rPr lang="sl-SI" i="1" dirty="0" smtClean="0"/>
              <a:t> </a:t>
            </a:r>
            <a:r>
              <a:rPr lang="sl-SI" i="1" dirty="0" err="1" smtClean="0"/>
              <a:t>universal</a:t>
            </a:r>
            <a:r>
              <a:rPr lang="sl-SI" i="1" dirty="0" smtClean="0"/>
              <a:t> </a:t>
            </a:r>
            <a:r>
              <a:rPr lang="sl-SI" i="1" dirty="0" err="1" smtClean="0"/>
              <a:t>character</a:t>
            </a:r>
            <a:r>
              <a:rPr lang="sl-SI" i="1" dirty="0" smtClean="0"/>
              <a:t> </a:t>
            </a:r>
            <a:r>
              <a:rPr lang="sl-SI" i="1" dirty="0" err="1" smtClean="0"/>
              <a:t>encoding</a:t>
            </a:r>
            <a:r>
              <a:rPr lang="sl-SI" dirty="0" smtClean="0"/>
              <a:t>).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Torej: vsaka črka (znak) definiran s kombinacijo 16 </a:t>
            </a:r>
            <a:r>
              <a:rPr lang="sl-SI" dirty="0" err="1" smtClean="0"/>
              <a:t>enic</a:t>
            </a:r>
            <a:r>
              <a:rPr lang="sl-SI" dirty="0" smtClean="0"/>
              <a:t> in ničel.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V prvih 256 znakih se </a:t>
            </a:r>
            <a:r>
              <a:rPr lang="sl-SI" dirty="0" err="1" smtClean="0"/>
              <a:t>Unicode</a:t>
            </a:r>
            <a:r>
              <a:rPr lang="sl-SI" dirty="0" smtClean="0"/>
              <a:t> ujema s starim  standardom.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Naslednji znaki kodirajo pismenke, potrebne za zapis grščine, cirilice, armenščine, hebrejščine, arabščine, </a:t>
            </a:r>
            <a:r>
              <a:rPr lang="sl-SI" dirty="0" err="1" smtClean="0"/>
              <a:t>devanagarija</a:t>
            </a:r>
            <a:r>
              <a:rPr lang="sl-SI" dirty="0" smtClean="0"/>
              <a:t>, </a:t>
            </a:r>
            <a:r>
              <a:rPr lang="sl-SI" dirty="0" err="1" smtClean="0"/>
              <a:t>bengalščine</a:t>
            </a:r>
            <a:r>
              <a:rPr lang="sl-SI" dirty="0" smtClean="0"/>
              <a:t>, </a:t>
            </a:r>
            <a:r>
              <a:rPr lang="sl-SI" dirty="0" err="1" smtClean="0"/>
              <a:t>gurmukščine</a:t>
            </a:r>
            <a:r>
              <a:rPr lang="sl-SI" dirty="0" smtClean="0"/>
              <a:t>, </a:t>
            </a:r>
            <a:r>
              <a:rPr lang="sl-SI" dirty="0" err="1" smtClean="0"/>
              <a:t>orijščine</a:t>
            </a:r>
            <a:r>
              <a:rPr lang="sl-SI" dirty="0" smtClean="0"/>
              <a:t>, tamilščine, tajščine, </a:t>
            </a:r>
            <a:r>
              <a:rPr lang="sl-SI" dirty="0" err="1" smtClean="0"/>
              <a:t>laoščine</a:t>
            </a:r>
            <a:r>
              <a:rPr lang="sl-SI" dirty="0" smtClean="0"/>
              <a:t>, gruzijščine, tibetanščine, japonske </a:t>
            </a:r>
            <a:r>
              <a:rPr lang="sl-SI" dirty="0" err="1" smtClean="0"/>
              <a:t>katakane</a:t>
            </a:r>
            <a:r>
              <a:rPr lang="sl-SI" dirty="0" smtClean="0"/>
              <a:t>, celoten nabor korejskih </a:t>
            </a:r>
            <a:r>
              <a:rPr lang="sl-SI" dirty="0" err="1" smtClean="0"/>
              <a:t>hangulskih</a:t>
            </a:r>
            <a:r>
              <a:rPr lang="sl-SI" dirty="0" smtClean="0"/>
              <a:t> pismenk in </a:t>
            </a:r>
            <a:r>
              <a:rPr lang="sl-SI" dirty="0" err="1" smtClean="0"/>
              <a:t>unificiranih</a:t>
            </a:r>
            <a:r>
              <a:rPr lang="sl-SI" dirty="0" smtClean="0"/>
              <a:t> kitajsko/japonsko/korejskih (CJK).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NOVI STANDARD: UNICODE (16 bit za vsak znak)  2</a:t>
            </a:r>
            <a:r>
              <a:rPr lang="sl-SI" baseline="30000" dirty="0" smtClean="0"/>
              <a:t>16</a:t>
            </a:r>
            <a:r>
              <a:rPr lang="sl-SI" dirty="0" smtClean="0"/>
              <a:t>= 65.536</a:t>
            </a:r>
            <a:endParaRPr lang="sl-SI" baseline="30000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6410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Naslov 1"/>
          <p:cNvSpPr>
            <a:spLocks noGrp="1"/>
          </p:cNvSpPr>
          <p:nvPr>
            <p:ph type="title"/>
          </p:nvPr>
        </p:nvSpPr>
        <p:spPr>
          <a:xfrm>
            <a:off x="1979612" y="704850"/>
            <a:ext cx="8229600" cy="1143000"/>
          </a:xfrm>
        </p:spPr>
        <p:txBody>
          <a:bodyPr/>
          <a:lstStyle/>
          <a:p>
            <a:pPr eaLnBrk="1" hangingPunct="1"/>
            <a:r>
              <a:rPr lang="sl-SI" altLang="en-US" smtClean="0"/>
              <a:t>ZAPIS ŠTEVIL</a:t>
            </a:r>
          </a:p>
        </p:txBody>
      </p:sp>
      <p:sp>
        <p:nvSpPr>
          <p:cNvPr id="90115" name="Ograda vsebine 2"/>
          <p:cNvSpPr>
            <a:spLocks noGrp="1"/>
          </p:cNvSpPr>
          <p:nvPr>
            <p:ph sz="half" idx="1"/>
          </p:nvPr>
        </p:nvSpPr>
        <p:spPr>
          <a:xfrm>
            <a:off x="1979612" y="1920875"/>
            <a:ext cx="4038600" cy="4433888"/>
          </a:xfrm>
        </p:spPr>
        <p:txBody>
          <a:bodyPr/>
          <a:lstStyle/>
          <a:p>
            <a:pPr eaLnBrk="1" hangingPunct="1"/>
            <a:r>
              <a:rPr lang="sl-SI" altLang="en-US" smtClean="0"/>
              <a:t>Cela števila zapišemo z nizom ničel in enic.</a:t>
            </a:r>
          </a:p>
          <a:p>
            <a:pPr eaLnBrk="1" hangingPunct="1"/>
            <a:endParaRPr lang="sl-SI" altLang="en-US" smtClean="0"/>
          </a:p>
          <a:p>
            <a:pPr eaLnBrk="1" hangingPunct="1"/>
            <a:r>
              <a:rPr lang="sl-SI" altLang="en-US" smtClean="0"/>
              <a:t>Številko v desetiškem sistemu pretvorimo v dvojiški sistem.</a:t>
            </a:r>
          </a:p>
        </p:txBody>
      </p:sp>
      <p:sp>
        <p:nvSpPr>
          <p:cNvPr id="90116" name="Ograda vsebine 3"/>
          <p:cNvSpPr>
            <a:spLocks noGrp="1"/>
          </p:cNvSpPr>
          <p:nvPr>
            <p:ph sz="half" idx="2"/>
          </p:nvPr>
        </p:nvSpPr>
        <p:spPr>
          <a:xfrm>
            <a:off x="6170612" y="1920875"/>
            <a:ext cx="4038600" cy="4433888"/>
          </a:xfrm>
        </p:spPr>
        <p:txBody>
          <a:bodyPr/>
          <a:lstStyle/>
          <a:p>
            <a:pPr eaLnBrk="1" hangingPunct="1"/>
            <a:r>
              <a:rPr lang="sl-SI" altLang="en-US" smtClean="0"/>
              <a:t>Primer:</a:t>
            </a:r>
          </a:p>
          <a:p>
            <a:pPr eaLnBrk="1" hangingPunct="1"/>
            <a:r>
              <a:rPr lang="sl-SI" altLang="en-US" smtClean="0"/>
              <a:t>11 = ? V dvojiškem</a:t>
            </a:r>
          </a:p>
          <a:p>
            <a:pPr eaLnBrk="1" hangingPunct="1"/>
            <a:endParaRPr lang="sl-SI" altLang="en-US" smtClean="0"/>
          </a:p>
          <a:p>
            <a:pPr eaLnBrk="1" hangingPunct="1"/>
            <a:r>
              <a:rPr lang="sl-SI" altLang="en-US" smtClean="0"/>
              <a:t>11 : 2 = 5, ost.:1</a:t>
            </a:r>
          </a:p>
          <a:p>
            <a:pPr eaLnBrk="1" hangingPunct="1"/>
            <a:r>
              <a:rPr lang="sl-SI" altLang="en-US" smtClean="0"/>
              <a:t>  5 : 2 = 2, ost.: 1</a:t>
            </a:r>
          </a:p>
          <a:p>
            <a:pPr eaLnBrk="1" hangingPunct="1"/>
            <a:r>
              <a:rPr lang="sl-SI" altLang="en-US" smtClean="0"/>
              <a:t>  2 : 2 = 1, ost.: 0</a:t>
            </a:r>
          </a:p>
          <a:p>
            <a:pPr eaLnBrk="1" hangingPunct="1"/>
            <a:r>
              <a:rPr lang="sl-SI" altLang="en-US" smtClean="0"/>
              <a:t>  1 : 2 = 0, ost.: 1</a:t>
            </a:r>
          </a:p>
          <a:p>
            <a:pPr eaLnBrk="1" hangingPunct="1"/>
            <a:r>
              <a:rPr lang="sl-SI" altLang="en-US" smtClean="0"/>
              <a:t>Rezultat: 1011</a:t>
            </a:r>
          </a:p>
        </p:txBody>
      </p:sp>
    </p:spTree>
    <p:extLst>
      <p:ext uri="{BB962C8B-B14F-4D97-AF65-F5344CB8AC3E}">
        <p14:creationId xmlns:p14="http://schemas.microsoft.com/office/powerpoint/2010/main" val="376582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Naslov 6"/>
          <p:cNvSpPr>
            <a:spLocks noGrp="1"/>
          </p:cNvSpPr>
          <p:nvPr>
            <p:ph type="title"/>
          </p:nvPr>
        </p:nvSpPr>
        <p:spPr>
          <a:xfrm>
            <a:off x="1979612" y="704850"/>
            <a:ext cx="8229600" cy="1143000"/>
          </a:xfrm>
        </p:spPr>
        <p:txBody>
          <a:bodyPr/>
          <a:lstStyle/>
          <a:p>
            <a:pPr eaLnBrk="1" hangingPunct="1"/>
            <a:r>
              <a:rPr lang="sl-SI" altLang="en-US" smtClean="0"/>
              <a:t>ZAPIS ŠTEVIL - primer</a:t>
            </a:r>
          </a:p>
        </p:txBody>
      </p:sp>
      <p:sp>
        <p:nvSpPr>
          <p:cNvPr id="91139" name="Ograda besedila 7"/>
          <p:cNvSpPr>
            <a:spLocks noGrp="1"/>
          </p:cNvSpPr>
          <p:nvPr>
            <p:ph type="body" idx="1"/>
          </p:nvPr>
        </p:nvSpPr>
        <p:spPr>
          <a:xfrm>
            <a:off x="1979612" y="1855788"/>
            <a:ext cx="4040188" cy="658812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1140" name="Ograda besedila 8"/>
          <p:cNvSpPr>
            <a:spLocks noGrp="1"/>
          </p:cNvSpPr>
          <p:nvPr>
            <p:ph type="body" sz="half" idx="3"/>
          </p:nvPr>
        </p:nvSpPr>
        <p:spPr>
          <a:xfrm>
            <a:off x="6167438" y="1860550"/>
            <a:ext cx="4041775" cy="654050"/>
          </a:xfrm>
        </p:spPr>
        <p:txBody>
          <a:bodyPr/>
          <a:lstStyle/>
          <a:p>
            <a:pPr eaLnBrk="1" hangingPunct="1"/>
            <a:r>
              <a:rPr lang="sl-SI" altLang="en-US" smtClean="0"/>
              <a:t>16</a:t>
            </a:r>
            <a:r>
              <a:rPr lang="sl-SI" altLang="en-US" baseline="-25000" smtClean="0"/>
              <a:t>10</a:t>
            </a:r>
            <a:r>
              <a:rPr lang="sl-SI" altLang="en-US" smtClean="0"/>
              <a:t>=10000</a:t>
            </a:r>
            <a:r>
              <a:rPr lang="sl-SI" altLang="en-US" baseline="-25000" smtClean="0"/>
              <a:t>2</a:t>
            </a:r>
          </a:p>
        </p:txBody>
      </p:sp>
      <p:sp>
        <p:nvSpPr>
          <p:cNvPr id="91141" name="Ograda vsebine 3"/>
          <p:cNvSpPr>
            <a:spLocks noGrp="1"/>
          </p:cNvSpPr>
          <p:nvPr>
            <p:ph sz="quarter" idx="2"/>
          </p:nvPr>
        </p:nvSpPr>
        <p:spPr>
          <a:xfrm>
            <a:off x="1979612" y="2514601"/>
            <a:ext cx="4040188" cy="3846513"/>
          </a:xfrm>
        </p:spPr>
        <p:txBody>
          <a:bodyPr/>
          <a:lstStyle/>
          <a:p>
            <a:pPr eaLnBrk="1" hangingPunct="1"/>
            <a:endParaRPr lang="sl-SI" altLang="en-US" smtClean="0"/>
          </a:p>
          <a:p>
            <a:pPr eaLnBrk="1" hangingPunct="1"/>
            <a:endParaRPr lang="sl-SI" altLang="en-US" smtClean="0"/>
          </a:p>
        </p:txBody>
      </p:sp>
      <p:sp>
        <p:nvSpPr>
          <p:cNvPr id="91142" name="Ograda vsebine 9"/>
          <p:cNvSpPr>
            <a:spLocks noGrp="1"/>
          </p:cNvSpPr>
          <p:nvPr>
            <p:ph sz="quarter" idx="4"/>
          </p:nvPr>
        </p:nvSpPr>
        <p:spPr>
          <a:xfrm>
            <a:off x="6167438" y="2514601"/>
            <a:ext cx="4041775" cy="3846513"/>
          </a:xfrm>
        </p:spPr>
        <p:txBody>
          <a:bodyPr>
            <a:normAutofit lnSpcReduction="10000"/>
          </a:bodyPr>
          <a:lstStyle/>
          <a:p>
            <a:pPr eaLnBrk="1" hangingPunct="1"/>
            <a:endParaRPr lang="sl-SI" altLang="en-US" smtClean="0"/>
          </a:p>
          <a:p>
            <a:pPr eaLnBrk="1" hangingPunct="1"/>
            <a:r>
              <a:rPr lang="sl-SI" altLang="en-US" smtClean="0"/>
              <a:t>16:2 = 8 + </a:t>
            </a:r>
            <a:r>
              <a:rPr lang="sl-SI" altLang="en-US" b="1" smtClean="0"/>
              <a:t>0</a:t>
            </a:r>
            <a:r>
              <a:rPr lang="sl-SI" altLang="en-US" smtClean="0"/>
              <a:t>   </a:t>
            </a:r>
          </a:p>
          <a:p>
            <a:pPr eaLnBrk="1" hangingPunct="1"/>
            <a:r>
              <a:rPr lang="sl-SI" altLang="en-US" smtClean="0"/>
              <a:t>  8:2 = 4 + </a:t>
            </a:r>
            <a:r>
              <a:rPr lang="sl-SI" altLang="en-US" b="1" smtClean="0"/>
              <a:t>0</a:t>
            </a:r>
            <a:endParaRPr lang="sl-SI" altLang="en-US" smtClean="0"/>
          </a:p>
          <a:p>
            <a:pPr eaLnBrk="1" hangingPunct="1"/>
            <a:r>
              <a:rPr lang="sl-SI" altLang="en-US" smtClean="0"/>
              <a:t>  4:2 = 2 + </a:t>
            </a:r>
            <a:r>
              <a:rPr lang="sl-SI" altLang="en-US" b="1" smtClean="0"/>
              <a:t>0</a:t>
            </a:r>
            <a:endParaRPr lang="sl-SI" altLang="en-US" smtClean="0"/>
          </a:p>
          <a:p>
            <a:pPr eaLnBrk="1" hangingPunct="1"/>
            <a:r>
              <a:rPr lang="sl-SI" altLang="en-US" smtClean="0"/>
              <a:t>  2:2 = 1 + </a:t>
            </a:r>
            <a:r>
              <a:rPr lang="sl-SI" altLang="en-US" b="1" smtClean="0"/>
              <a:t>0</a:t>
            </a:r>
            <a:endParaRPr lang="sl-SI" altLang="en-US" smtClean="0"/>
          </a:p>
          <a:p>
            <a:pPr eaLnBrk="1" hangingPunct="1"/>
            <a:r>
              <a:rPr lang="sl-SI" altLang="en-US" smtClean="0"/>
              <a:t>  1:2 = 0 + </a:t>
            </a:r>
            <a:r>
              <a:rPr lang="sl-SI" altLang="en-US" b="1" smtClean="0"/>
              <a:t>1</a:t>
            </a:r>
            <a:endParaRPr lang="sl-SI" altLang="en-US" smtClean="0"/>
          </a:p>
          <a:p>
            <a:pPr eaLnBrk="1" hangingPunct="1"/>
            <a:endParaRPr lang="sl-SI" altLang="en-US" smtClean="0"/>
          </a:p>
          <a:p>
            <a:pPr eaLnBrk="1" hangingPunct="1"/>
            <a:r>
              <a:rPr lang="sl-SI" altLang="en-US" smtClean="0"/>
              <a:t>Rezultat: 10000</a:t>
            </a:r>
          </a:p>
        </p:txBody>
      </p:sp>
    </p:spTree>
    <p:extLst>
      <p:ext uri="{BB962C8B-B14F-4D97-AF65-F5344CB8AC3E}">
        <p14:creationId xmlns:p14="http://schemas.microsoft.com/office/powerpoint/2010/main" val="782275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3094037" y="694563"/>
            <a:ext cx="8305800" cy="11430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sl-SI" dirty="0" smtClean="0"/>
              <a:t>ZAPIS ŠTEVIL</a:t>
            </a:r>
            <a:endParaRPr lang="sl-SI" dirty="0"/>
          </a:p>
        </p:txBody>
      </p:sp>
      <p:pic>
        <p:nvPicPr>
          <p:cNvPr id="9216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73237" y="1943100"/>
            <a:ext cx="461645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Desna puščica 9"/>
          <p:cNvSpPr>
            <a:spLocks noChangeArrowheads="1"/>
          </p:cNvSpPr>
          <p:nvPr/>
        </p:nvSpPr>
        <p:spPr bwMode="auto">
          <a:xfrm rot="4244175">
            <a:off x="1572419" y="1974057"/>
            <a:ext cx="1219200" cy="239713"/>
          </a:xfrm>
          <a:prstGeom prst="rightArrow">
            <a:avLst>
              <a:gd name="adj1" fmla="val 50000"/>
              <a:gd name="adj2" fmla="val 50013"/>
            </a:avLst>
          </a:prstGeom>
          <a:solidFill>
            <a:schemeClr val="accent1"/>
          </a:solidFill>
          <a:ln w="25400" algn="ctr">
            <a:solidFill>
              <a:srgbClr val="085091"/>
            </a:solidFill>
            <a:miter lim="800000"/>
            <a:headEnd/>
            <a:tailEnd/>
          </a:ln>
        </p:spPr>
        <p:txBody>
          <a:bodyPr rot="10800000" vert="eaVert" anchor="ctr"/>
          <a:lstStyle/>
          <a:p>
            <a:pPr algn="ctr">
              <a:defRPr/>
            </a:pPr>
            <a:endParaRPr lang="sl-SI">
              <a:solidFill>
                <a:schemeClr val="lt1"/>
              </a:solidFill>
            </a:endParaRPr>
          </a:p>
        </p:txBody>
      </p:sp>
      <p:pic>
        <p:nvPicPr>
          <p:cNvPr id="921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51538" y="3071814"/>
            <a:ext cx="4549775" cy="292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Desna puščica 11"/>
          <p:cNvSpPr/>
          <p:nvPr/>
        </p:nvSpPr>
        <p:spPr>
          <a:xfrm rot="6282274">
            <a:off x="7113588" y="2928938"/>
            <a:ext cx="1217612" cy="2397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13" name="Elipsa 12"/>
          <p:cNvSpPr/>
          <p:nvPr/>
        </p:nvSpPr>
        <p:spPr>
          <a:xfrm>
            <a:off x="5665784" y="1898637"/>
            <a:ext cx="857256" cy="857255"/>
          </a:xfrm>
          <a:prstGeom prst="ellipse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  <p:sp>
        <p:nvSpPr>
          <p:cNvPr id="14" name="Elipsa 13"/>
          <p:cNvSpPr/>
          <p:nvPr/>
        </p:nvSpPr>
        <p:spPr>
          <a:xfrm>
            <a:off x="9809156" y="3143248"/>
            <a:ext cx="857256" cy="857256"/>
          </a:xfrm>
          <a:prstGeom prst="ellipse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84911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RAČUNALNIŠKA GRAFIKA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12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Naslov 1"/>
          <p:cNvSpPr>
            <a:spLocks noGrp="1"/>
          </p:cNvSpPr>
          <p:nvPr>
            <p:ph type="title"/>
          </p:nvPr>
        </p:nvSpPr>
        <p:spPr>
          <a:xfrm>
            <a:off x="2206625" y="333375"/>
            <a:ext cx="8229600" cy="1143000"/>
          </a:xfrm>
        </p:spPr>
        <p:txBody>
          <a:bodyPr/>
          <a:lstStyle/>
          <a:p>
            <a:pPr eaLnBrk="1" hangingPunct="1"/>
            <a:r>
              <a:rPr lang="sl-SI" altLang="en-US" smtClean="0"/>
              <a:t>ZAPIS SLIK</a:t>
            </a:r>
          </a:p>
        </p:txBody>
      </p:sp>
      <p:sp>
        <p:nvSpPr>
          <p:cNvPr id="93187" name="Ograda vsebin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en-US" smtClean="0"/>
              <a:t>Slike so v računalniku shranjene tako, da razdeljena na slikovne točke ali piksle.</a:t>
            </a:r>
          </a:p>
          <a:p>
            <a:pPr eaLnBrk="1" hangingPunct="1"/>
            <a:r>
              <a:rPr lang="sl-SI" altLang="en-US" smtClean="0"/>
              <a:t>Vsak piksel žari na zaslonu v določeni barvi.</a:t>
            </a:r>
          </a:p>
          <a:p>
            <a:pPr eaLnBrk="1" hangingPunct="1"/>
            <a:r>
              <a:rPr lang="sl-SI" altLang="en-US" smtClean="0"/>
              <a:t>Taki sliki rečemo BITNA SLIKA.</a:t>
            </a:r>
          </a:p>
          <a:p>
            <a:pPr eaLnBrk="1" hangingPunct="1"/>
            <a:r>
              <a:rPr lang="sl-SI" altLang="en-US" smtClean="0"/>
              <a:t>Več kot je pikslov kvalitetnejša je slika.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sl-SI" altLang="en-US" smtClean="0"/>
          </a:p>
          <a:p>
            <a:pPr eaLnBrk="1" hangingPunct="1"/>
            <a:endParaRPr lang="sl-SI" altLang="en-US" smtClean="0"/>
          </a:p>
        </p:txBody>
      </p:sp>
      <p:pic>
        <p:nvPicPr>
          <p:cNvPr id="93190" name="Slika 5" descr="bit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80350" y="4500563"/>
            <a:ext cx="2398712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191" name="Picture 2" descr="VX2025WM Black/Silver 20.1&quot; LCD Moni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38426" y="4365625"/>
            <a:ext cx="2160587" cy="216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648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Naslov 1"/>
          <p:cNvSpPr>
            <a:spLocks noGrp="1"/>
          </p:cNvSpPr>
          <p:nvPr>
            <p:ph type="title"/>
          </p:nvPr>
        </p:nvSpPr>
        <p:spPr>
          <a:xfrm>
            <a:off x="1979612" y="428625"/>
            <a:ext cx="8229600" cy="857250"/>
          </a:xfrm>
        </p:spPr>
        <p:txBody>
          <a:bodyPr/>
          <a:lstStyle/>
          <a:p>
            <a:r>
              <a:rPr lang="sl-SI" altLang="en-US" smtClean="0"/>
              <a:t>ZAPIS SLIK</a:t>
            </a:r>
          </a:p>
        </p:txBody>
      </p:sp>
      <p:sp>
        <p:nvSpPr>
          <p:cNvPr id="94211" name="Ograda vsebine 2"/>
          <p:cNvSpPr>
            <a:spLocks noGrp="1"/>
          </p:cNvSpPr>
          <p:nvPr>
            <p:ph idx="1"/>
          </p:nvPr>
        </p:nvSpPr>
        <p:spPr>
          <a:xfrm>
            <a:off x="5237162" y="1935164"/>
            <a:ext cx="4972050" cy="4389437"/>
          </a:xfrm>
        </p:spPr>
        <p:txBody>
          <a:bodyPr/>
          <a:lstStyle/>
          <a:p>
            <a:r>
              <a:rPr lang="sl-SI" altLang="en-US" smtClean="0"/>
              <a:t>Opis barve slike s:</a:t>
            </a:r>
          </a:p>
          <a:p>
            <a:endParaRPr lang="sl-SI" altLang="en-US" smtClean="0"/>
          </a:p>
          <a:p>
            <a:r>
              <a:rPr lang="sl-SI" altLang="en-US" smtClean="0"/>
              <a:t>4 biti  - 2</a:t>
            </a:r>
            <a:r>
              <a:rPr lang="sl-SI" altLang="en-US" baseline="30000" smtClean="0"/>
              <a:t>4</a:t>
            </a:r>
            <a:r>
              <a:rPr lang="sl-SI" altLang="en-US" smtClean="0"/>
              <a:t> = 16 barv</a:t>
            </a:r>
          </a:p>
          <a:p>
            <a:r>
              <a:rPr lang="sl-SI" altLang="en-US" smtClean="0"/>
              <a:t>8 biti – 2</a:t>
            </a:r>
            <a:r>
              <a:rPr lang="sl-SI" altLang="en-US" baseline="30000" smtClean="0"/>
              <a:t>8</a:t>
            </a:r>
            <a:r>
              <a:rPr lang="sl-SI" altLang="en-US" smtClean="0"/>
              <a:t> = 256 barv</a:t>
            </a:r>
          </a:p>
          <a:p>
            <a:r>
              <a:rPr lang="sl-SI" altLang="en-US" smtClean="0"/>
              <a:t>16 biti – 2</a:t>
            </a:r>
            <a:r>
              <a:rPr lang="sl-SI" altLang="en-US" baseline="30000" smtClean="0"/>
              <a:t>16</a:t>
            </a:r>
            <a:r>
              <a:rPr lang="sl-SI" altLang="en-US" smtClean="0"/>
              <a:t> = 65.536 barv</a:t>
            </a:r>
          </a:p>
          <a:p>
            <a:r>
              <a:rPr lang="sl-SI" altLang="en-US" smtClean="0"/>
              <a:t>24 biti – 2</a:t>
            </a:r>
            <a:r>
              <a:rPr lang="sl-SI" altLang="en-US" baseline="30000" smtClean="0"/>
              <a:t>24</a:t>
            </a:r>
            <a:r>
              <a:rPr lang="sl-SI" altLang="en-US" smtClean="0"/>
              <a:t> = 16.777.216 barv</a:t>
            </a:r>
          </a:p>
        </p:txBody>
      </p:sp>
    </p:spTree>
    <p:extLst>
      <p:ext uri="{BB962C8B-B14F-4D97-AF65-F5344CB8AC3E}">
        <p14:creationId xmlns:p14="http://schemas.microsoft.com/office/powerpoint/2010/main" val="328463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79612" y="428625"/>
            <a:ext cx="8229600" cy="8572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l-SI" dirty="0" smtClean="0"/>
              <a:t>ZVEZNI ALI ANALOGNI </a:t>
            </a:r>
            <a:br>
              <a:rPr lang="sl-SI" dirty="0" smtClean="0"/>
            </a:br>
            <a:r>
              <a:rPr lang="sl-SI" dirty="0" smtClean="0"/>
              <a:t>ZAPIS  PODATKOV</a:t>
            </a:r>
            <a:endParaRPr lang="sl-SI" dirty="0"/>
          </a:p>
        </p:txBody>
      </p:sp>
      <p:sp>
        <p:nvSpPr>
          <p:cNvPr id="77827" name="Ograda besedila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eaLnBrk="1" hangingPunct="1"/>
            <a:r>
              <a:rPr lang="sl-SI" altLang="en-US" sz="1800" b="1"/>
              <a:t>ZVEZNO ALI ANALOGNO</a:t>
            </a:r>
          </a:p>
          <a:p>
            <a:pPr eaLnBrk="1" hangingPunct="1"/>
            <a:r>
              <a:rPr lang="sl-SI" altLang="en-US" sz="1800"/>
              <a:t>V vsakdanjem življenju imamo pogosto opravka z zveznimi veličinami. </a:t>
            </a:r>
          </a:p>
          <a:p>
            <a:pPr eaLnBrk="1" hangingPunct="1"/>
            <a:r>
              <a:rPr lang="sl-SI" altLang="en-US" sz="1800"/>
              <a:t>To so na primer fizikalne veličine, ki lahko zavzamejo poljubno vrednost. </a:t>
            </a:r>
          </a:p>
          <a:p>
            <a:pPr eaLnBrk="1" hangingPunct="1"/>
            <a:r>
              <a:rPr lang="sl-SI" altLang="en-US" sz="1800"/>
              <a:t>To je povsem analogno temu, da imamo na premici in celo na daljici neskončno število točk. </a:t>
            </a:r>
          </a:p>
          <a:p>
            <a:pPr eaLnBrk="1" hangingPunct="1"/>
            <a:endParaRPr lang="sl-SI" altLang="en-US" sz="3000"/>
          </a:p>
        </p:txBody>
      </p:sp>
      <p:pic>
        <p:nvPicPr>
          <p:cNvPr id="77830" name="Picture 2" descr="http://colos.fri.uni-lj.si/ERI/INFORMATIKA/Podatki_in_informacije/zvezni_diskretni_podatki_files/image0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94188" y="3860800"/>
            <a:ext cx="4500563" cy="24272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79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Naslov 1"/>
          <p:cNvSpPr>
            <a:spLocks noGrp="1"/>
          </p:cNvSpPr>
          <p:nvPr>
            <p:ph type="title"/>
          </p:nvPr>
        </p:nvSpPr>
        <p:spPr>
          <a:xfrm>
            <a:off x="2206625" y="333375"/>
            <a:ext cx="8229600" cy="1143000"/>
          </a:xfrm>
        </p:spPr>
        <p:txBody>
          <a:bodyPr/>
          <a:lstStyle/>
          <a:p>
            <a:pPr eaLnBrk="1" hangingPunct="1"/>
            <a:r>
              <a:rPr lang="sl-SI" altLang="en-US" smtClean="0"/>
              <a:t>ZAPIS SLIK</a:t>
            </a:r>
          </a:p>
        </p:txBody>
      </p:sp>
      <p:sp>
        <p:nvSpPr>
          <p:cNvPr id="95235" name="Ograda vsebine 4"/>
          <p:cNvSpPr>
            <a:spLocks noGrp="1"/>
          </p:cNvSpPr>
          <p:nvPr>
            <p:ph idx="1"/>
          </p:nvPr>
        </p:nvSpPr>
        <p:spPr>
          <a:xfrm>
            <a:off x="3879851" y="1857375"/>
            <a:ext cx="6586537" cy="4389438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endParaRPr lang="sl-SI" altLang="en-US" smtClean="0"/>
          </a:p>
          <a:p>
            <a:pPr eaLnBrk="1" hangingPunct="1"/>
            <a:r>
              <a:rPr lang="sl-SI" altLang="en-US" smtClean="0"/>
              <a:t>Monokromatsko (1 bit – črno ali belo)</a:t>
            </a:r>
          </a:p>
          <a:p>
            <a:pPr eaLnBrk="1" hangingPunct="1"/>
            <a:endParaRPr lang="sl-SI" altLang="en-US" smtClean="0"/>
          </a:p>
          <a:p>
            <a:pPr eaLnBrk="1" hangingPunct="1"/>
            <a:endParaRPr lang="sl-SI" altLang="en-US" smtClean="0"/>
          </a:p>
          <a:p>
            <a:pPr eaLnBrk="1" hangingPunct="1"/>
            <a:endParaRPr lang="sl-SI" altLang="en-US" smtClean="0"/>
          </a:p>
          <a:p>
            <a:pPr eaLnBrk="1" hangingPunct="1"/>
            <a:endParaRPr lang="sl-SI" altLang="en-US" smtClean="0"/>
          </a:p>
          <a:p>
            <a:pPr eaLnBrk="1" hangingPunct="1"/>
            <a:r>
              <a:rPr lang="sl-SI" altLang="en-US" smtClean="0"/>
              <a:t>16 barv (4 bitna slika)</a:t>
            </a:r>
          </a:p>
        </p:txBody>
      </p:sp>
      <p:pic>
        <p:nvPicPr>
          <p:cNvPr id="95238" name="Slika 7" descr="s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51037" y="4214814"/>
            <a:ext cx="1733550" cy="150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239" name="Slika 8" descr="s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2476" y="2071689"/>
            <a:ext cx="1728787" cy="150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94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Naslov 1"/>
          <p:cNvSpPr>
            <a:spLocks noGrp="1"/>
          </p:cNvSpPr>
          <p:nvPr>
            <p:ph type="title"/>
          </p:nvPr>
        </p:nvSpPr>
        <p:spPr>
          <a:xfrm>
            <a:off x="1979612" y="188913"/>
            <a:ext cx="8229600" cy="1143000"/>
          </a:xfrm>
        </p:spPr>
        <p:txBody>
          <a:bodyPr/>
          <a:lstStyle/>
          <a:p>
            <a:pPr eaLnBrk="1" hangingPunct="1"/>
            <a:r>
              <a:rPr lang="sl-SI" altLang="en-US" smtClean="0"/>
              <a:t>ZAPIS SLIK</a:t>
            </a:r>
          </a:p>
        </p:txBody>
      </p:sp>
      <p:sp>
        <p:nvSpPr>
          <p:cNvPr id="96259" name="Ograda vsebine 7"/>
          <p:cNvSpPr>
            <a:spLocks noGrp="1"/>
          </p:cNvSpPr>
          <p:nvPr>
            <p:ph idx="1"/>
          </p:nvPr>
        </p:nvSpPr>
        <p:spPr>
          <a:xfrm>
            <a:off x="1979612" y="1484314"/>
            <a:ext cx="4114800" cy="48402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sl-SI" altLang="en-US" smtClean="0"/>
              <a:t>VEKTORSKA SLIKA </a:t>
            </a:r>
          </a:p>
          <a:p>
            <a:pPr eaLnBrk="1" hangingPunct="1"/>
            <a:r>
              <a:rPr lang="sl-SI" altLang="en-US" sz="2200"/>
              <a:t>je opisana z matematično definiranimi črtami oz. liki. </a:t>
            </a:r>
            <a:endParaRPr lang="sl-SI" altLang="en-US" sz="2200">
              <a:latin typeface="Arial" panose="020B0604020202020204" pitchFamily="34" charset="0"/>
            </a:endParaRPr>
          </a:p>
          <a:p>
            <a:pPr eaLnBrk="1" hangingPunct="1"/>
            <a:endParaRPr lang="sl-SI" altLang="en-US" sz="2200">
              <a:latin typeface="Arial" panose="020B0604020202020204" pitchFamily="34" charset="0"/>
            </a:endParaRPr>
          </a:p>
          <a:p>
            <a:pPr eaLnBrk="1" hangingPunct="1"/>
            <a:r>
              <a:rPr lang="sl-SI" altLang="en-US" sz="2200"/>
              <a:t>je bolj natančna, kar se vidi pri povečavah slike. </a:t>
            </a:r>
            <a:endParaRPr lang="sl-SI" altLang="en-US" sz="2200">
              <a:latin typeface="Arial" panose="020B0604020202020204" pitchFamily="34" charset="0"/>
            </a:endParaRPr>
          </a:p>
          <a:p>
            <a:pPr eaLnBrk="1" hangingPunct="1"/>
            <a:endParaRPr lang="sl-SI" altLang="en-US" sz="2200">
              <a:latin typeface="Arial" panose="020B0604020202020204" pitchFamily="34" charset="0"/>
            </a:endParaRPr>
          </a:p>
          <a:p>
            <a:pPr eaLnBrk="1" hangingPunct="1"/>
            <a:r>
              <a:rPr lang="sl-SI" altLang="en-US" sz="2200"/>
              <a:t>vsak lik je opisan s kontrolnimi točkami, </a:t>
            </a:r>
            <a:endParaRPr lang="sl-SI" altLang="en-US" sz="2200">
              <a:latin typeface="Arial" panose="020B0604020202020204" pitchFamily="34" charset="0"/>
            </a:endParaRPr>
          </a:p>
          <a:p>
            <a:pPr eaLnBrk="1" hangingPunct="1"/>
            <a:endParaRPr lang="sl-SI" altLang="en-US" sz="2200">
              <a:latin typeface="Arial" panose="020B0604020202020204" pitchFamily="34" charset="0"/>
            </a:endParaRPr>
          </a:p>
          <a:p>
            <a:pPr eaLnBrk="1" hangingPunct="1"/>
            <a:r>
              <a:rPr lang="sl-SI" altLang="en-US" sz="2200"/>
              <a:t>na primer ravna črta s krajiščema, krožnica s središčem in polmerom.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sl-SI" altLang="en-US" smtClean="0"/>
          </a:p>
          <a:p>
            <a:pPr eaLnBrk="1" hangingPunct="1"/>
            <a:endParaRPr lang="sl-SI" altLang="en-US" smtClean="0"/>
          </a:p>
          <a:p>
            <a:pPr eaLnBrk="1" hangingPunct="1"/>
            <a:endParaRPr lang="sl-SI" altLang="en-US" smtClean="0"/>
          </a:p>
        </p:txBody>
      </p:sp>
      <p:pic>
        <p:nvPicPr>
          <p:cNvPr id="96262" name="Picture 2" descr="http://colos.fri.uni-lj.si/ERI/INFORMATIKA/Podatki_in_informacije/SLIKOVNA_PREDSTAVITEV_INF/znacilnost_grafike_files/image009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99238" y="4005263"/>
            <a:ext cx="3313113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3" name="Picture 4" descr="predmetni op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58012" y="1268414"/>
            <a:ext cx="2592388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318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Naslov 1"/>
          <p:cNvSpPr>
            <a:spLocks noGrp="1"/>
          </p:cNvSpPr>
          <p:nvPr>
            <p:ph type="title"/>
          </p:nvPr>
        </p:nvSpPr>
        <p:spPr>
          <a:xfrm>
            <a:off x="1979612" y="260350"/>
            <a:ext cx="8229600" cy="1143000"/>
          </a:xfrm>
        </p:spPr>
        <p:txBody>
          <a:bodyPr/>
          <a:lstStyle/>
          <a:p>
            <a:pPr algn="ctr" eaLnBrk="1" hangingPunct="1"/>
            <a:r>
              <a:rPr lang="sl-SI" altLang="en-US" smtClean="0"/>
              <a:t>ZAPIS SLIK</a:t>
            </a:r>
          </a:p>
        </p:txBody>
      </p:sp>
      <p:sp>
        <p:nvSpPr>
          <p:cNvPr id="97283" name="Ograda vsebine 2"/>
          <p:cNvSpPr>
            <a:spLocks noGrp="1"/>
          </p:cNvSpPr>
          <p:nvPr>
            <p:ph idx="1"/>
          </p:nvPr>
        </p:nvSpPr>
        <p:spPr>
          <a:xfrm>
            <a:off x="1979612" y="1341438"/>
            <a:ext cx="8229600" cy="4983162"/>
          </a:xfrm>
        </p:spPr>
        <p:txBody>
          <a:bodyPr/>
          <a:lstStyle/>
          <a:p>
            <a:pPr eaLnBrk="1" hangingPunct="1"/>
            <a:r>
              <a:rPr lang="sl-SI" altLang="en-US" smtClean="0"/>
              <a:t>Pri bitni grafika </a:t>
            </a:r>
            <a:r>
              <a:rPr lang="sl-SI" altLang="en-US" smtClean="0">
                <a:latin typeface="Arial" panose="020B0604020202020204" pitchFamily="34" charset="0"/>
              </a:rPr>
              <a:t>- </a:t>
            </a:r>
            <a:r>
              <a:rPr lang="sl-SI" altLang="en-US" smtClean="0"/>
              <a:t>slika pri povečavi postane kockasta. </a:t>
            </a:r>
          </a:p>
          <a:p>
            <a:pPr eaLnBrk="1" hangingPunct="1"/>
            <a:endParaRPr lang="sl-SI" altLang="en-US" smtClean="0"/>
          </a:p>
          <a:p>
            <a:pPr eaLnBrk="1" hangingPunct="1"/>
            <a:endParaRPr lang="sl-SI" altLang="en-US" smtClean="0"/>
          </a:p>
          <a:p>
            <a:pPr eaLnBrk="1" hangingPunct="1"/>
            <a:endParaRPr lang="sl-SI" altLang="en-US" smtClean="0"/>
          </a:p>
          <a:p>
            <a:pPr eaLnBrk="1" hangingPunct="1"/>
            <a:endParaRPr lang="sl-SI" altLang="en-US" smtClean="0"/>
          </a:p>
        </p:txBody>
      </p:sp>
      <p:pic>
        <p:nvPicPr>
          <p:cNvPr id="97286" name="Picture 2" descr="http://www.elektronika-ldis.uni-mb.si/arthur1/Praktikum%20IIa/Praktikum/SLIKA/Image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73237" y="1700214"/>
            <a:ext cx="8351838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7" name="Picture 4" descr="http://www.elektronika-ldis.uni-mb.si/arthur1/Praktikum%20IIa/Praktikum/SLIKA/Image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06626" y="4652964"/>
            <a:ext cx="777557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6382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Naslov 1"/>
          <p:cNvSpPr>
            <a:spLocks noGrp="1"/>
          </p:cNvSpPr>
          <p:nvPr>
            <p:ph type="title"/>
          </p:nvPr>
        </p:nvSpPr>
        <p:spPr>
          <a:xfrm>
            <a:off x="1979612" y="428625"/>
            <a:ext cx="8229600" cy="857250"/>
          </a:xfrm>
        </p:spPr>
        <p:txBody>
          <a:bodyPr/>
          <a:lstStyle/>
          <a:p>
            <a:pPr eaLnBrk="1" hangingPunct="1"/>
            <a:r>
              <a:rPr lang="sl-SI" altLang="en-US" smtClean="0"/>
              <a:t>ZAPIS SLIK</a:t>
            </a:r>
          </a:p>
        </p:txBody>
      </p:sp>
      <p:sp>
        <p:nvSpPr>
          <p:cNvPr id="98307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en-US" smtClean="0"/>
              <a:t>Ker je vektorska grafika sestavljena iz objektov, ki so matematično opisani (črte, krivulje), se pri povečavi slike njihova kvaliteta ohrani.</a:t>
            </a:r>
          </a:p>
          <a:p>
            <a:pPr eaLnBrk="1" hangingPunct="1"/>
            <a:endParaRPr lang="sl-SI" altLang="en-US" smtClean="0"/>
          </a:p>
        </p:txBody>
      </p:sp>
      <p:pic>
        <p:nvPicPr>
          <p:cNvPr id="983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46263" y="3284538"/>
            <a:ext cx="2551113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11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81526" y="4365626"/>
            <a:ext cx="1724025" cy="223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12" name="Picture 2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1750" y="5516564"/>
            <a:ext cx="838200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13" name="Picture 2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9812" y="6092826"/>
            <a:ext cx="395288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6155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</a:t>
            </a:r>
            <a:r>
              <a:rPr lang="pl-PL" dirty="0" smtClean="0"/>
              <a:t>tandardni formati </a:t>
            </a:r>
            <a:r>
              <a:rPr lang="pl-PL" dirty="0"/>
              <a:t>grafike</a:t>
            </a:r>
            <a:endParaRPr lang="en-US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BMP </a:t>
            </a:r>
            <a:r>
              <a:rPr lang="sl-SI" dirty="0"/>
              <a:t>Bit </a:t>
            </a:r>
            <a:r>
              <a:rPr lang="sl-SI" dirty="0" smtClean="0"/>
              <a:t>Map</a:t>
            </a:r>
          </a:p>
          <a:p>
            <a:pPr lvl="1"/>
            <a:r>
              <a:rPr lang="sl-SI" dirty="0" smtClean="0"/>
              <a:t>Podpirajo </a:t>
            </a:r>
            <a:r>
              <a:rPr lang="sl-SI" dirty="0"/>
              <a:t>ga skoraj vsi programi v okolju Windows. </a:t>
            </a:r>
            <a:endParaRPr lang="sl-SI" dirty="0" smtClean="0"/>
          </a:p>
          <a:p>
            <a:pPr lvl="1"/>
            <a:r>
              <a:rPr lang="sl-SI" dirty="0" smtClean="0"/>
              <a:t>Zapis </a:t>
            </a:r>
            <a:r>
              <a:rPr lang="sl-SI" dirty="0"/>
              <a:t>je neodvisen od strojne in programske opreme. </a:t>
            </a:r>
            <a:endParaRPr lang="sl-SI" dirty="0" smtClean="0"/>
          </a:p>
          <a:p>
            <a:pPr lvl="1"/>
            <a:r>
              <a:rPr lang="sl-SI" dirty="0" smtClean="0"/>
              <a:t>Ustvarja </a:t>
            </a:r>
            <a:r>
              <a:rPr lang="sl-SI" dirty="0"/>
              <a:t>2, 18, 256 ali 16,7 milijona barv. </a:t>
            </a:r>
            <a:endParaRPr lang="sl-SI" dirty="0" smtClean="0"/>
          </a:p>
          <a:p>
            <a:pPr lvl="1"/>
            <a:r>
              <a:rPr lang="sl-SI" dirty="0" smtClean="0"/>
              <a:t>Datoteke </a:t>
            </a:r>
            <a:r>
              <a:rPr lang="sl-SI" dirty="0"/>
              <a:t>so velike, zato omogoča tudi delno </a:t>
            </a:r>
            <a:r>
              <a:rPr lang="sl-SI" dirty="0" smtClean="0"/>
              <a:t>stiskanje</a:t>
            </a:r>
          </a:p>
          <a:p>
            <a:r>
              <a:rPr lang="sl-SI" dirty="0" smtClean="0"/>
              <a:t>PCX </a:t>
            </a:r>
          </a:p>
          <a:p>
            <a:pPr lvl="1"/>
            <a:r>
              <a:rPr lang="sl-SI" dirty="0" smtClean="0"/>
              <a:t>Je eden najstarejših formatov, ki jih kreira program </a:t>
            </a:r>
            <a:r>
              <a:rPr lang="sl-SI" dirty="0" err="1" smtClean="0"/>
              <a:t>Paintbrush</a:t>
            </a:r>
            <a:r>
              <a:rPr lang="sl-SI" dirty="0" smtClean="0"/>
              <a:t>. Podpira ga večina programov v okolju Windows. Ima pa nekatere pomanjkljivosti: ne podpira sivin, podpira samo model RGB </a:t>
            </a:r>
          </a:p>
          <a:p>
            <a:r>
              <a:rPr lang="sl-SI" dirty="0" smtClean="0"/>
              <a:t>GIF </a:t>
            </a:r>
            <a:r>
              <a:rPr lang="sl-SI" dirty="0" err="1"/>
              <a:t>Grafic</a:t>
            </a:r>
            <a:r>
              <a:rPr lang="sl-SI" dirty="0"/>
              <a:t> </a:t>
            </a:r>
            <a:r>
              <a:rPr lang="sl-SI" dirty="0" err="1"/>
              <a:t>Interchange</a:t>
            </a:r>
            <a:endParaRPr lang="sl-SI" dirty="0"/>
          </a:p>
          <a:p>
            <a:pPr lvl="1"/>
            <a:r>
              <a:rPr lang="sl-SI" dirty="0"/>
              <a:t>Format uporabljamo za izdelavo logotipov, ilustracij in risank. Uporabljamo lahko 256 barv ali manj, omogoča brez izgubno stiskanje</a:t>
            </a:r>
            <a:endParaRPr lang="sl-SI" dirty="0" smtClean="0"/>
          </a:p>
          <a:p>
            <a:pPr marL="365760" lvl="1" indent="0">
              <a:buNone/>
            </a:pPr>
            <a:endParaRPr lang="sl-SI" dirty="0" smtClean="0"/>
          </a:p>
          <a:p>
            <a:pPr marL="365760" lvl="1" indent="0">
              <a:buNone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3269597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S</a:t>
            </a:r>
            <a:r>
              <a:rPr lang="pl-PL" dirty="0"/>
              <a:t>tandardni formati grafike</a:t>
            </a:r>
            <a:endParaRPr lang="en-US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JPEG </a:t>
            </a:r>
            <a:r>
              <a:rPr lang="sl-SI" dirty="0" err="1"/>
              <a:t>Joint</a:t>
            </a:r>
            <a:r>
              <a:rPr lang="sl-SI" dirty="0"/>
              <a:t> </a:t>
            </a:r>
            <a:r>
              <a:rPr lang="sl-SI" dirty="0" err="1"/>
              <a:t>Photographic</a:t>
            </a:r>
            <a:r>
              <a:rPr lang="sl-SI" dirty="0"/>
              <a:t> </a:t>
            </a:r>
            <a:r>
              <a:rPr lang="sl-SI" dirty="0" err="1"/>
              <a:t>Expert</a:t>
            </a:r>
            <a:r>
              <a:rPr lang="sl-SI" dirty="0"/>
              <a:t> </a:t>
            </a:r>
            <a:r>
              <a:rPr lang="sl-SI" dirty="0" err="1"/>
              <a:t>Group</a:t>
            </a:r>
            <a:endParaRPr lang="sl-SI" dirty="0"/>
          </a:p>
          <a:p>
            <a:pPr lvl="1"/>
            <a:r>
              <a:rPr lang="sl-SI" dirty="0"/>
              <a:t>Uporablja se največ za digitalno fotografijo. </a:t>
            </a:r>
            <a:endParaRPr lang="sl-SI" dirty="0" smtClean="0"/>
          </a:p>
          <a:p>
            <a:pPr lvl="1"/>
            <a:r>
              <a:rPr lang="sl-SI" dirty="0" smtClean="0"/>
              <a:t>Omogoča </a:t>
            </a:r>
            <a:r>
              <a:rPr lang="sl-SI" dirty="0"/>
              <a:t>izgubno stiskanje Ustvarja </a:t>
            </a:r>
            <a:r>
              <a:rPr lang="sl-SI" dirty="0" smtClean="0"/>
              <a:t>zapise </a:t>
            </a:r>
            <a:r>
              <a:rPr lang="sl-SI" dirty="0"/>
              <a:t>z 16,7 milijona barvami (24 bitov</a:t>
            </a:r>
            <a:r>
              <a:rPr lang="sl-SI" dirty="0" smtClean="0"/>
              <a:t>)..</a:t>
            </a:r>
          </a:p>
          <a:p>
            <a:r>
              <a:rPr lang="sl-SI" dirty="0" smtClean="0"/>
              <a:t>TIFF </a:t>
            </a:r>
            <a:r>
              <a:rPr lang="sl-SI" dirty="0" err="1"/>
              <a:t>Tag</a:t>
            </a:r>
            <a:r>
              <a:rPr lang="sl-SI" dirty="0"/>
              <a:t> Image File Format </a:t>
            </a:r>
            <a:endParaRPr lang="sl-SI" dirty="0" smtClean="0"/>
          </a:p>
          <a:p>
            <a:pPr lvl="1"/>
            <a:r>
              <a:rPr lang="sl-SI" dirty="0" smtClean="0"/>
              <a:t>z </a:t>
            </a:r>
            <a:r>
              <a:rPr lang="sl-SI" dirty="0"/>
              <a:t>veliko ločljivostjo, namenjen predvsem izmenjavi med </a:t>
            </a:r>
            <a:r>
              <a:rPr lang="sl-SI" dirty="0" smtClean="0"/>
              <a:t>programi</a:t>
            </a:r>
          </a:p>
          <a:p>
            <a:r>
              <a:rPr lang="sl-SI" dirty="0" smtClean="0"/>
              <a:t>GIF </a:t>
            </a:r>
            <a:r>
              <a:rPr lang="sl-SI" dirty="0"/>
              <a:t>format </a:t>
            </a:r>
            <a:endParaRPr lang="sl-SI" dirty="0" smtClean="0"/>
          </a:p>
          <a:p>
            <a:pPr lvl="1"/>
            <a:r>
              <a:rPr lang="sl-SI" dirty="0" smtClean="0"/>
              <a:t>se </a:t>
            </a:r>
            <a:r>
              <a:rPr lang="sl-SI" dirty="0"/>
              <a:t>uporablja predvsem za logotipe, ilustracije in risanke. Uporabljamo ga lahko za največ 256 barv. Programi, ki kreirajo GIF zapise stisnejo datoteke. Stiskanje je brez izgub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60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Naslov 1"/>
          <p:cNvSpPr>
            <a:spLocks noGrp="1"/>
          </p:cNvSpPr>
          <p:nvPr>
            <p:ph type="title"/>
          </p:nvPr>
        </p:nvSpPr>
        <p:spPr>
          <a:xfrm>
            <a:off x="1979612" y="428625"/>
            <a:ext cx="8229600" cy="857250"/>
          </a:xfrm>
        </p:spPr>
        <p:txBody>
          <a:bodyPr/>
          <a:lstStyle/>
          <a:p>
            <a:pPr eaLnBrk="1" hangingPunct="1"/>
            <a:r>
              <a:rPr lang="sl-SI" altLang="en-US" smtClean="0"/>
              <a:t>ZAPIS SLIK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Nekaj različnih formatov datotek – BITNE SLIKE:</a:t>
            </a:r>
          </a:p>
          <a:p>
            <a:pPr marL="640080" lvl="1">
              <a:buFont typeface="Wingdings 2"/>
              <a:buChar char=""/>
              <a:defRPr/>
            </a:pPr>
            <a:r>
              <a:rPr lang="sl-SI" dirty="0" smtClean="0"/>
              <a:t>GIF (</a:t>
            </a:r>
            <a:r>
              <a:rPr lang="sl-SI" i="1" dirty="0" err="1" smtClean="0"/>
              <a:t>Grahics</a:t>
            </a:r>
            <a:r>
              <a:rPr lang="sl-SI" i="1" dirty="0" smtClean="0"/>
              <a:t> </a:t>
            </a:r>
            <a:r>
              <a:rPr lang="sl-SI" i="1" dirty="0" err="1" smtClean="0"/>
              <a:t>Interchange</a:t>
            </a:r>
            <a:r>
              <a:rPr lang="sl-SI" i="1" dirty="0" smtClean="0"/>
              <a:t> format</a:t>
            </a:r>
            <a:r>
              <a:rPr lang="sl-SI" dirty="0" smtClean="0"/>
              <a:t>) – omogoča stiskanje brez izgub,</a:t>
            </a:r>
          </a:p>
          <a:p>
            <a:pPr marL="640080" lvl="1">
              <a:buFont typeface="Wingdings 2"/>
              <a:buChar char=""/>
              <a:defRPr/>
            </a:pPr>
            <a:endParaRPr lang="sl-SI" dirty="0" smtClean="0"/>
          </a:p>
          <a:p>
            <a:pPr marL="640080" lvl="1">
              <a:buFont typeface="Wingdings 2"/>
              <a:buChar char=""/>
              <a:defRPr/>
            </a:pPr>
            <a:r>
              <a:rPr lang="sl-SI" dirty="0" smtClean="0"/>
              <a:t>BMP (</a:t>
            </a:r>
            <a:r>
              <a:rPr lang="sl-SI" i="1" dirty="0" smtClean="0"/>
              <a:t>Bit Map Picture</a:t>
            </a:r>
            <a:r>
              <a:rPr lang="sl-SI" dirty="0" smtClean="0"/>
              <a:t>) – osnovni format,</a:t>
            </a:r>
          </a:p>
          <a:p>
            <a:pPr marL="640080" lvl="1">
              <a:buFont typeface="Wingdings 2"/>
              <a:buChar char=""/>
              <a:defRPr/>
            </a:pPr>
            <a:endParaRPr lang="sl-SI" dirty="0" smtClean="0"/>
          </a:p>
          <a:p>
            <a:pPr marL="640080" lvl="1">
              <a:buFont typeface="Wingdings 2"/>
              <a:buChar char=""/>
              <a:defRPr/>
            </a:pPr>
            <a:r>
              <a:rPr lang="sl-SI" dirty="0" smtClean="0"/>
              <a:t>TIFF (</a:t>
            </a:r>
            <a:r>
              <a:rPr lang="sl-SI" i="1" dirty="0" err="1" smtClean="0"/>
              <a:t>Tagged</a:t>
            </a:r>
            <a:r>
              <a:rPr lang="sl-SI" i="1" dirty="0" smtClean="0"/>
              <a:t> </a:t>
            </a:r>
            <a:r>
              <a:rPr lang="sl-SI" i="1" dirty="0" err="1" smtClean="0"/>
              <a:t>Image</a:t>
            </a:r>
            <a:r>
              <a:rPr lang="sl-SI" i="1" dirty="0" smtClean="0"/>
              <a:t> File Format</a:t>
            </a:r>
            <a:r>
              <a:rPr lang="sl-SI" dirty="0" smtClean="0"/>
              <a:t>) – standardni format za shranjevanje slik pri </a:t>
            </a:r>
            <a:r>
              <a:rPr lang="sl-SI" dirty="0" err="1" smtClean="0"/>
              <a:t>skeniranju</a:t>
            </a:r>
            <a:r>
              <a:rPr lang="sl-SI" dirty="0" smtClean="0"/>
              <a:t>. </a:t>
            </a:r>
          </a:p>
          <a:p>
            <a:pPr marL="640080" lvl="1">
              <a:buFont typeface="Wingdings 2"/>
              <a:buChar char=""/>
              <a:defRPr/>
            </a:pPr>
            <a:endParaRPr lang="sl-SI" dirty="0" smtClean="0"/>
          </a:p>
          <a:p>
            <a:pPr marL="640080" lvl="1">
              <a:buFont typeface="Wingdings 2"/>
              <a:buChar char=""/>
              <a:defRPr/>
            </a:pPr>
            <a:r>
              <a:rPr lang="sl-SI" dirty="0" smtClean="0"/>
              <a:t>JPG (</a:t>
            </a:r>
            <a:r>
              <a:rPr lang="sl-SI" i="1" dirty="0" err="1" smtClean="0"/>
              <a:t>Joint</a:t>
            </a:r>
            <a:r>
              <a:rPr lang="sl-SI" i="1" dirty="0" smtClean="0"/>
              <a:t> </a:t>
            </a:r>
            <a:r>
              <a:rPr lang="sl-SI" i="1" dirty="0" err="1" smtClean="0"/>
              <a:t>Photographic</a:t>
            </a:r>
            <a:r>
              <a:rPr lang="sl-SI" i="1" dirty="0" smtClean="0"/>
              <a:t> </a:t>
            </a:r>
            <a:r>
              <a:rPr lang="sl-SI" i="1" dirty="0" err="1" smtClean="0"/>
              <a:t>Experts</a:t>
            </a:r>
            <a:r>
              <a:rPr lang="sl-SI" i="1" dirty="0" smtClean="0"/>
              <a:t> </a:t>
            </a:r>
            <a:r>
              <a:rPr lang="sl-SI" i="1" dirty="0" err="1" smtClean="0"/>
              <a:t>Group</a:t>
            </a:r>
            <a:r>
              <a:rPr lang="sl-SI" dirty="0" smtClean="0"/>
              <a:t>), omogoča večjo stopnjo stiskanja z izgubo informacije, ki jo lahko uporabnik sam določi. Uporablja se za shranjevanje fotografij.</a:t>
            </a:r>
          </a:p>
          <a:p>
            <a:pPr marL="640080" lvl="1">
              <a:buFont typeface="Wingdings 2"/>
              <a:buChar char=""/>
              <a:defRPr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319758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Naslov 1"/>
          <p:cNvSpPr>
            <a:spLocks noGrp="1"/>
          </p:cNvSpPr>
          <p:nvPr>
            <p:ph type="title"/>
          </p:nvPr>
        </p:nvSpPr>
        <p:spPr>
          <a:xfrm>
            <a:off x="1979612" y="428625"/>
            <a:ext cx="8229600" cy="857250"/>
          </a:xfrm>
        </p:spPr>
        <p:txBody>
          <a:bodyPr/>
          <a:lstStyle/>
          <a:p>
            <a:r>
              <a:rPr lang="sl-SI" altLang="en-US" smtClean="0"/>
              <a:t>ZAPIS SLIK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sl-SI" dirty="0" smtClean="0"/>
              <a:t>Primer programov z vektorsko grafiko:</a:t>
            </a:r>
          </a:p>
          <a:p>
            <a:pPr>
              <a:buFont typeface="Wingdings 2" panose="05020102010507070707" pitchFamily="18" charset="2"/>
              <a:buNone/>
              <a:defRPr/>
            </a:pPr>
            <a:r>
              <a:rPr lang="sl-SI" dirty="0" smtClean="0"/>
              <a:t>	</a:t>
            </a:r>
            <a:r>
              <a:rPr lang="sl-SI" dirty="0" err="1" smtClean="0"/>
              <a:t>CorelDraw</a:t>
            </a:r>
            <a:r>
              <a:rPr lang="sl-SI" dirty="0" smtClean="0"/>
              <a:t>, </a:t>
            </a:r>
            <a:r>
              <a:rPr lang="sl-SI" dirty="0" err="1" smtClean="0"/>
              <a:t>Macromedia</a:t>
            </a:r>
            <a:r>
              <a:rPr lang="sl-SI" dirty="0" smtClean="0"/>
              <a:t> </a:t>
            </a:r>
            <a:r>
              <a:rPr lang="sl-SI" dirty="0" err="1" smtClean="0"/>
              <a:t>Flach</a:t>
            </a:r>
            <a:r>
              <a:rPr lang="sl-SI" dirty="0" smtClean="0"/>
              <a:t>, </a:t>
            </a:r>
            <a:r>
              <a:rPr lang="sl-SI" dirty="0" err="1" smtClean="0"/>
              <a:t>Draw</a:t>
            </a:r>
            <a:r>
              <a:rPr lang="sl-SI" dirty="0" smtClean="0"/>
              <a:t>, </a:t>
            </a:r>
            <a:r>
              <a:rPr lang="sl-SI" dirty="0" err="1" smtClean="0"/>
              <a:t>Autocad</a:t>
            </a:r>
            <a:endParaRPr lang="sl-SI" dirty="0" smtClean="0"/>
          </a:p>
          <a:p>
            <a:pPr>
              <a:defRPr/>
            </a:pPr>
            <a:endParaRPr lang="sl-SI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Nekaj različnih formatov datotek – VEKTORSKE SLIKE: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EPS – </a:t>
            </a:r>
            <a:r>
              <a:rPr lang="sl-SI" dirty="0" err="1" smtClean="0"/>
              <a:t>Encapsulated</a:t>
            </a:r>
            <a:r>
              <a:rPr lang="sl-SI" dirty="0" smtClean="0"/>
              <a:t> </a:t>
            </a:r>
            <a:r>
              <a:rPr lang="sl-SI" dirty="0" err="1" smtClean="0"/>
              <a:t>PostScript</a:t>
            </a:r>
            <a:endParaRPr lang="sl-SI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SWF – </a:t>
            </a:r>
            <a:r>
              <a:rPr lang="sl-SI" dirty="0" err="1" smtClean="0"/>
              <a:t>Shockwave</a:t>
            </a:r>
            <a:r>
              <a:rPr lang="sl-SI" dirty="0" smtClean="0"/>
              <a:t> </a:t>
            </a:r>
            <a:r>
              <a:rPr lang="sl-SI" dirty="0" err="1" smtClean="0"/>
              <a:t>Flash</a:t>
            </a:r>
            <a:endParaRPr lang="sl-SI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PDF – </a:t>
            </a:r>
            <a:r>
              <a:rPr lang="sl-SI" dirty="0" err="1" smtClean="0"/>
              <a:t>Portable</a:t>
            </a:r>
            <a:r>
              <a:rPr lang="sl-SI" dirty="0" smtClean="0"/>
              <a:t> </a:t>
            </a:r>
            <a:r>
              <a:rPr lang="sl-SI" dirty="0" err="1" smtClean="0"/>
              <a:t>Document</a:t>
            </a:r>
            <a:r>
              <a:rPr lang="sl-SI" dirty="0" smtClean="0"/>
              <a:t> Format</a:t>
            </a:r>
          </a:p>
        </p:txBody>
      </p:sp>
    </p:spTree>
    <p:extLst>
      <p:ext uri="{BB962C8B-B14F-4D97-AF65-F5344CB8AC3E}">
        <p14:creationId xmlns:p14="http://schemas.microsoft.com/office/powerpoint/2010/main" val="156566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Naslov 1"/>
          <p:cNvSpPr>
            <a:spLocks noGrp="1"/>
          </p:cNvSpPr>
          <p:nvPr>
            <p:ph type="title"/>
          </p:nvPr>
        </p:nvSpPr>
        <p:spPr>
          <a:xfrm>
            <a:off x="1979612" y="428625"/>
            <a:ext cx="8229600" cy="857250"/>
          </a:xfrm>
        </p:spPr>
        <p:txBody>
          <a:bodyPr/>
          <a:lstStyle/>
          <a:p>
            <a:pPr algn="ctr" eaLnBrk="1" hangingPunct="1"/>
            <a:r>
              <a:rPr lang="sl-SI" altLang="en-US" smtClean="0"/>
              <a:t>ZAPIS ZVOKA</a:t>
            </a:r>
          </a:p>
        </p:txBody>
      </p:sp>
      <p:pic>
        <p:nvPicPr>
          <p:cNvPr id="10138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62162" y="2060575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2" name="Ograda vsebine 2"/>
          <p:cNvSpPr>
            <a:spLocks noGrp="1"/>
          </p:cNvSpPr>
          <p:nvPr>
            <p:ph idx="1"/>
          </p:nvPr>
        </p:nvSpPr>
        <p:spPr>
          <a:xfrm>
            <a:off x="5949951" y="3429000"/>
            <a:ext cx="4321175" cy="316865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sl-SI" altLang="en-US" smtClean="0"/>
              <a:t>Zvočni zapis lahko shranimo v računalniku.</a:t>
            </a:r>
            <a:endParaRPr lang="sl-SI" altLang="en-US" smtClean="0">
              <a:latin typeface="Arial" panose="020B0604020202020204" pitchFamily="34" charset="0"/>
            </a:endParaRPr>
          </a:p>
          <a:p>
            <a:pPr eaLnBrk="1" hangingPunct="1"/>
            <a:endParaRPr lang="sl-SI" alt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sl-SI" altLang="en-US" smtClean="0"/>
              <a:t>Zvočno valovanje ima določeno amplitudo (jakost zvoka) in frekvenco (višina zvoka).</a:t>
            </a:r>
          </a:p>
          <a:p>
            <a:pPr eaLnBrk="1" hangingPunct="1">
              <a:buFont typeface="Wingdings 2" panose="05020102010507070707" pitchFamily="18" charset="2"/>
              <a:buNone/>
            </a:pPr>
            <a:endParaRPr lang="sl-SI" altLang="en-US" smtClean="0"/>
          </a:p>
        </p:txBody>
      </p:sp>
    </p:spTree>
    <p:extLst>
      <p:ext uri="{BB962C8B-B14F-4D97-AF65-F5344CB8AC3E}">
        <p14:creationId xmlns:p14="http://schemas.microsoft.com/office/powerpoint/2010/main" val="312041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Naslov 1"/>
          <p:cNvSpPr>
            <a:spLocks noGrp="1"/>
          </p:cNvSpPr>
          <p:nvPr>
            <p:ph type="title"/>
          </p:nvPr>
        </p:nvSpPr>
        <p:spPr>
          <a:xfrm>
            <a:off x="1979612" y="188913"/>
            <a:ext cx="8229600" cy="1143000"/>
          </a:xfrm>
        </p:spPr>
        <p:txBody>
          <a:bodyPr/>
          <a:lstStyle/>
          <a:p>
            <a:pPr eaLnBrk="1" hangingPunct="1"/>
            <a:r>
              <a:rPr lang="sl-SI" altLang="en-US" smtClean="0"/>
              <a:t>ZAPIS ZVOKA</a:t>
            </a:r>
          </a:p>
        </p:txBody>
      </p:sp>
      <p:sp>
        <p:nvSpPr>
          <p:cNvPr id="102403" name="Ograda vsebine 2"/>
          <p:cNvSpPr>
            <a:spLocks noGrp="1"/>
          </p:cNvSpPr>
          <p:nvPr>
            <p:ph idx="1"/>
          </p:nvPr>
        </p:nvSpPr>
        <p:spPr>
          <a:xfrm>
            <a:off x="1979612" y="1773239"/>
            <a:ext cx="8229600" cy="4389437"/>
          </a:xfrm>
        </p:spPr>
        <p:txBody>
          <a:bodyPr/>
          <a:lstStyle/>
          <a:p>
            <a:pPr eaLnBrk="1" hangingPunct="1"/>
            <a:r>
              <a:rPr lang="sl-SI" altLang="en-US" smtClean="0"/>
              <a:t>Računalnik preko mikrofona zazna zvok ter beleži jakost in višino zvoka.</a:t>
            </a:r>
          </a:p>
          <a:p>
            <a:pPr eaLnBrk="1" hangingPunct="1"/>
            <a:r>
              <a:rPr lang="sl-SI" altLang="en-US" smtClean="0"/>
              <a:t>Za kakovosten zapis zvoka mora računalnik zaznati (odčitati ) jakost in višino zvoka 44.100 krat v sekundi (HI-FI). </a:t>
            </a:r>
          </a:p>
          <a:p>
            <a:pPr eaLnBrk="1" hangingPunct="1"/>
            <a:r>
              <a:rPr lang="sl-SI" altLang="en-US" smtClean="0"/>
              <a:t>Vsako dobljeno vrednost računalnik zapiše  s 16 biti.</a:t>
            </a:r>
          </a:p>
          <a:p>
            <a:pPr eaLnBrk="1" hangingPunct="1"/>
            <a:endParaRPr lang="sl-SI" altLang="en-US" smtClean="0"/>
          </a:p>
        </p:txBody>
      </p:sp>
      <p:pic>
        <p:nvPicPr>
          <p:cNvPr id="102406" name="Picture 2" descr="http://colos.fri.uni-lj.si/ERI/INFORMATIKA/Podatki_in_informacije/Zvocna_predstavitev_informacij/zvok_files/image0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46487" y="4437063"/>
            <a:ext cx="4679950" cy="224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44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sl-SI" dirty="0" smtClean="0"/>
              <a:t>ZVEZNI ALI ANALOGNI </a:t>
            </a:r>
            <a:br>
              <a:rPr lang="sl-SI" dirty="0" smtClean="0"/>
            </a:br>
            <a:r>
              <a:rPr lang="sl-SI" dirty="0" smtClean="0"/>
              <a:t>ZAPIS  PODATKOV</a:t>
            </a:r>
            <a:endParaRPr lang="sl-SI" dirty="0"/>
          </a:p>
        </p:txBody>
      </p:sp>
      <p:sp>
        <p:nvSpPr>
          <p:cNvPr id="4" name="Ograda noge 3"/>
          <p:cNvSpPr txBox="1">
            <a:spLocks noGrp="1"/>
          </p:cNvSpPr>
          <p:nvPr/>
        </p:nvSpPr>
        <p:spPr>
          <a:xfrm>
            <a:off x="4189412" y="6356351"/>
            <a:ext cx="33528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>
              <a:defRPr/>
            </a:pPr>
            <a:r>
              <a:rPr lang="sl-SI" sz="1200">
                <a:solidFill>
                  <a:schemeClr val="tx2">
                    <a:shade val="90000"/>
                  </a:schemeClr>
                </a:solidFill>
              </a:rPr>
              <a:t>Zdenko Potočar</a:t>
            </a:r>
          </a:p>
        </p:txBody>
      </p:sp>
      <p:sp>
        <p:nvSpPr>
          <p:cNvPr id="5" name="Ograda številke diapozitiva 4"/>
          <p:cNvSpPr txBox="1">
            <a:spLocks noGrp="1"/>
          </p:cNvSpPr>
          <p:nvPr/>
        </p:nvSpPr>
        <p:spPr>
          <a:xfrm>
            <a:off x="9447212" y="6356351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09E1C17-62A9-4CDF-8594-9C2B1C1CE952}" type="slidenum">
              <a:rPr lang="sl-SI" altLang="en-US" sz="1200">
                <a:solidFill>
                  <a:srgbClr val="045C75"/>
                </a:solidFill>
                <a:latin typeface="Constantia" panose="02030602050306030303" pitchFamily="18" charset="0"/>
              </a:rPr>
              <a:pPr algn="r" eaLnBrk="1" hangingPunct="1"/>
              <a:t>3</a:t>
            </a:fld>
            <a:endParaRPr lang="sl-SI" altLang="en-US" sz="1200">
              <a:solidFill>
                <a:srgbClr val="045C75"/>
              </a:solidFill>
              <a:latin typeface="Constantia" panose="02030602050306030303" pitchFamily="18" charset="0"/>
            </a:endParaRPr>
          </a:p>
        </p:txBody>
      </p:sp>
      <p:pic>
        <p:nvPicPr>
          <p:cNvPr id="108551" name="Picture 4" descr="http://colos.fri.uni-lj.si/ERI/INFORMATIKA/Podatki_in_informacije/zvezni_diskretni_podatki_files/image00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54551" y="2420939"/>
            <a:ext cx="3633787" cy="2344737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08552" name="Picture 6" descr="http://colos.fri.uni-lj.si/ERI/INFORMATIKA/Podatki_in_informacije/zvezni_diskretni_podatki_files/image00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6488" y="3933826"/>
            <a:ext cx="1247775" cy="27416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08553" name="Picture 8" descr="http://www.quelle.si/pics/artikel/2926/1612238_b_29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78737" y="765175"/>
            <a:ext cx="2533650" cy="21542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</p:spTree>
    <p:extLst>
      <p:ext uri="{BB962C8B-B14F-4D97-AF65-F5344CB8AC3E}">
        <p14:creationId xmlns:p14="http://schemas.microsoft.com/office/powerpoint/2010/main" val="215841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Naslov 1"/>
          <p:cNvSpPr>
            <a:spLocks noGrp="1"/>
          </p:cNvSpPr>
          <p:nvPr>
            <p:ph type="title"/>
          </p:nvPr>
        </p:nvSpPr>
        <p:spPr>
          <a:xfrm>
            <a:off x="7823200" y="260350"/>
            <a:ext cx="2386012" cy="1587500"/>
          </a:xfrm>
        </p:spPr>
        <p:txBody>
          <a:bodyPr/>
          <a:lstStyle/>
          <a:p>
            <a:pPr algn="ctr" eaLnBrk="1" hangingPunct="1"/>
            <a:r>
              <a:rPr lang="sl-SI" altLang="en-US" smtClean="0"/>
              <a:t>ZAPIS ZVOKA</a:t>
            </a:r>
          </a:p>
        </p:txBody>
      </p:sp>
      <p:sp>
        <p:nvSpPr>
          <p:cNvPr id="7" name="Ograda besedila 6"/>
          <p:cNvSpPr>
            <a:spLocks noGrp="1"/>
          </p:cNvSpPr>
          <p:nvPr>
            <p:ph type="body" idx="1"/>
          </p:nvPr>
        </p:nvSpPr>
        <p:spPr>
          <a:xfrm>
            <a:off x="7823201" y="1989138"/>
            <a:ext cx="2592387" cy="658812"/>
          </a:xfrm>
        </p:spPr>
        <p:txBody>
          <a:bodyPr>
            <a:normAutofit fontScale="70000" lnSpcReduction="20000"/>
          </a:bodyPr>
          <a:lstStyle/>
          <a:p>
            <a:pPr>
              <a:buClr>
                <a:schemeClr val="accent3"/>
              </a:buClr>
              <a:defRPr/>
            </a:pPr>
            <a:r>
              <a:rPr lang="sl-SI" dirty="0" smtClean="0"/>
              <a:t>Standardni formati za zvočne datoteke so:</a:t>
            </a:r>
            <a:endParaRPr lang="sl-SI" dirty="0"/>
          </a:p>
        </p:txBody>
      </p:sp>
      <p:sp>
        <p:nvSpPr>
          <p:cNvPr id="103428" name="Ograda vsebine 2"/>
          <p:cNvSpPr>
            <a:spLocks noGrp="1"/>
          </p:cNvSpPr>
          <p:nvPr>
            <p:ph sz="quarter" idx="2"/>
          </p:nvPr>
        </p:nvSpPr>
        <p:spPr>
          <a:xfrm>
            <a:off x="7607301" y="3011488"/>
            <a:ext cx="2879725" cy="38465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l-SI" altLang="en-US" smtClean="0"/>
              <a:t/>
            </a:r>
            <a:br>
              <a:rPr lang="sl-SI" altLang="en-US" smtClean="0"/>
            </a:br>
            <a:r>
              <a:rPr lang="sl-SI" altLang="en-US" sz="1600"/>
              <a:t>MP3; MPEG-1 Audi Layer 3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en-US" sz="1600"/>
              <a:t>M4A; MPEG-4 Audio File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en-US" sz="1600"/>
              <a:t>WMA;  Windows Media Audio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en-US" sz="1600"/>
              <a:t>RA; RealAudio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en-US" sz="1600"/>
              <a:t>MIDI; Musical Instrument Digital Interface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en-US" sz="1600"/>
              <a:t>AAC; Advanced Audio Coding</a:t>
            </a:r>
            <a:r>
              <a:rPr lang="sl-SI" altLang="en-US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sl-SI" altLang="en-US" smtClean="0"/>
          </a:p>
        </p:txBody>
      </p:sp>
      <p:pic>
        <p:nvPicPr>
          <p:cNvPr id="103431" name="Picture 2" descr="http://vukovar-vu.com/images/galerija/Muzi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2413" y="0"/>
            <a:ext cx="60118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157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Naslov 1"/>
          <p:cNvSpPr>
            <a:spLocks noGrp="1"/>
          </p:cNvSpPr>
          <p:nvPr>
            <p:ph type="title"/>
          </p:nvPr>
        </p:nvSpPr>
        <p:spPr>
          <a:xfrm>
            <a:off x="1773237" y="549275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l-SI" altLang="en-US" sz="4600"/>
              <a:t>ZAPIS</a:t>
            </a:r>
            <a:r>
              <a:rPr lang="sl-SI" altLang="en-US" sz="4600">
                <a:latin typeface="Arial" panose="020B0604020202020204" pitchFamily="34" charset="0"/>
              </a:rPr>
              <a:t/>
            </a:r>
            <a:br>
              <a:rPr lang="sl-SI" altLang="en-US" sz="4600">
                <a:latin typeface="Arial" panose="020B0604020202020204" pitchFamily="34" charset="0"/>
              </a:rPr>
            </a:br>
            <a:r>
              <a:rPr lang="sl-SI" altLang="en-US" sz="4600"/>
              <a:t>VIDEA</a:t>
            </a:r>
          </a:p>
        </p:txBody>
      </p:sp>
      <p:sp>
        <p:nvSpPr>
          <p:cNvPr id="104451" name="Ograda vsebine 2"/>
          <p:cNvSpPr>
            <a:spLocks noGrp="1"/>
          </p:cNvSpPr>
          <p:nvPr>
            <p:ph idx="1"/>
          </p:nvPr>
        </p:nvSpPr>
        <p:spPr>
          <a:xfrm>
            <a:off x="1701800" y="2133601"/>
            <a:ext cx="2520950" cy="4525963"/>
          </a:xfrm>
        </p:spPr>
        <p:txBody>
          <a:bodyPr/>
          <a:lstStyle/>
          <a:p>
            <a:pPr eaLnBrk="1" hangingPunct="1">
              <a:buFont typeface="Wingdings 2" panose="05020102010507070707" pitchFamily="18" charset="2"/>
              <a:buNone/>
            </a:pPr>
            <a:r>
              <a:rPr lang="sl-SI" altLang="en-US" sz="2400" b="1"/>
              <a:t>v računalniku</a:t>
            </a:r>
          </a:p>
          <a:p>
            <a:pPr eaLnBrk="1" hangingPunct="1"/>
            <a:endParaRPr lang="sl-SI" altLang="en-US" sz="2400" b="1"/>
          </a:p>
          <a:p>
            <a:pPr algn="ctr" eaLnBrk="1" hangingPunct="1"/>
            <a:r>
              <a:rPr lang="sl-SI" altLang="en-US" sz="2400"/>
              <a:t>Zapis slik je v primerjavi s tekstom zavzame veliko prostora v računalniku (na disku).</a:t>
            </a:r>
          </a:p>
          <a:p>
            <a:pPr eaLnBrk="1" hangingPunct="1"/>
            <a:endParaRPr lang="sl-SI" altLang="en-US" sz="2400"/>
          </a:p>
          <a:p>
            <a:pPr eaLnBrk="1" hangingPunct="1"/>
            <a:endParaRPr lang="sl-SI" altLang="en-US" sz="2400"/>
          </a:p>
        </p:txBody>
      </p:sp>
      <p:pic>
        <p:nvPicPr>
          <p:cNvPr id="6" name="Slika 5" descr="shaki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4307" y="138997"/>
            <a:ext cx="5948994" cy="65203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9852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Naslov 1"/>
          <p:cNvSpPr>
            <a:spLocks noGrp="1"/>
          </p:cNvSpPr>
          <p:nvPr>
            <p:ph type="title"/>
          </p:nvPr>
        </p:nvSpPr>
        <p:spPr>
          <a:xfrm>
            <a:off x="1979612" y="428625"/>
            <a:ext cx="8229600" cy="857250"/>
          </a:xfrm>
        </p:spPr>
        <p:txBody>
          <a:bodyPr/>
          <a:lstStyle/>
          <a:p>
            <a:pPr eaLnBrk="1" hangingPunct="1"/>
            <a:r>
              <a:rPr lang="sl-SI" altLang="en-US" smtClean="0"/>
              <a:t>ZAPIS VIDEA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Pri videu pa se mora na zaslonu zvrstiti več slik v sekundi (pri našem televizijskem sistemu- PAL- 25/sekundo, pri ameriškem - NTSC-30/sekundo), datoteke so zato ogromne.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Za kvaliteten video posnetek potrebujemo vsaj 25 slik na sekundo, kar zahteva precejšno količino pomnilnika.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Pogosto video ne gledamo čez cel ekran ampak samo v oknu velikosti četrtino ali pa samo šestnajstino ekrana.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0790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Naslov 1"/>
          <p:cNvSpPr>
            <a:spLocks noGrp="1"/>
          </p:cNvSpPr>
          <p:nvPr>
            <p:ph type="title"/>
          </p:nvPr>
        </p:nvSpPr>
        <p:spPr>
          <a:xfrm>
            <a:off x="6454776" y="333375"/>
            <a:ext cx="3754437" cy="1143000"/>
          </a:xfrm>
        </p:spPr>
        <p:txBody>
          <a:bodyPr/>
          <a:lstStyle/>
          <a:p>
            <a:pPr eaLnBrk="1" hangingPunct="1"/>
            <a:r>
              <a:rPr lang="sl-SI" altLang="en-US" smtClean="0"/>
              <a:t>ZAPIS VIDEA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094412" y="1357314"/>
            <a:ext cx="4114800" cy="521493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sl-SI" sz="2200" dirty="0"/>
          </a:p>
          <a:p>
            <a:pPr eaLnBrk="1" hangingPunct="1">
              <a:lnSpc>
                <a:spcPct val="80000"/>
              </a:lnSpc>
              <a:defRPr/>
            </a:pPr>
            <a:r>
              <a:rPr lang="sl-SI" sz="2200" dirty="0"/>
              <a:t>KOMPRESIJA VIDEO ZAPISA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sz="2200" dirty="0"/>
              <a:t>Obstajajo različni algoritmi, ki video posnetek pred shranjevanjem na disk stisnejo (</a:t>
            </a:r>
            <a:r>
              <a:rPr lang="sl-SI" sz="2200" dirty="0" err="1"/>
              <a:t>KOmpresirajo</a:t>
            </a:r>
            <a:r>
              <a:rPr lang="sl-SI" sz="2200" dirty="0"/>
              <a:t>)</a:t>
            </a:r>
            <a:endParaRPr lang="sl-SI" sz="22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sl-SI" sz="22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sl-SI" sz="2200" dirty="0"/>
              <a:t>Ob predvajanju pa raztegnejo na prvotno velikost (</a:t>
            </a:r>
            <a:r>
              <a:rPr lang="sl-SI" sz="2200" dirty="0" err="1"/>
              <a:t>DEKompresirajo</a:t>
            </a:r>
            <a:r>
              <a:rPr lang="sl-SI" sz="2200" dirty="0"/>
              <a:t>),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l-SI" sz="2200" dirty="0"/>
              <a:t>proces je kratko imenovan KODEK.</a:t>
            </a:r>
          </a:p>
          <a:p>
            <a:pPr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sl-SI" sz="2200" dirty="0"/>
              <a:t/>
            </a:r>
            <a:br>
              <a:rPr lang="sl-SI" sz="2200" dirty="0"/>
            </a:br>
            <a:r>
              <a:rPr lang="sl-SI" sz="2200" dirty="0"/>
              <a:t>KODEK (CODEC; </a:t>
            </a:r>
            <a:r>
              <a:rPr lang="sl-SI" sz="2200" dirty="0" err="1"/>
              <a:t>COding</a:t>
            </a:r>
            <a:r>
              <a:rPr lang="sl-SI" sz="2200" dirty="0"/>
              <a:t> </a:t>
            </a:r>
            <a:r>
              <a:rPr lang="sl-SI" sz="2200" dirty="0" err="1"/>
              <a:t>DECoding</a:t>
            </a:r>
            <a:r>
              <a:rPr lang="sl-SI" sz="2200" dirty="0"/>
              <a:t>) je algoritem za kodiranje in dekodiranje analognih signalov v digitalno obliko in nasprotno. </a:t>
            </a:r>
          </a:p>
          <a:p>
            <a:pPr eaLnBrk="1" hangingPunct="1">
              <a:lnSpc>
                <a:spcPct val="80000"/>
              </a:lnSpc>
              <a:defRPr/>
            </a:pPr>
            <a:endParaRPr lang="sl-SI" sz="2200" dirty="0"/>
          </a:p>
        </p:txBody>
      </p:sp>
      <p:pic>
        <p:nvPicPr>
          <p:cNvPr id="106502" name="Picture 2" descr="http://www.mojmikro.si/files/imager/node/229-7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2412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7909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Naslov 1"/>
          <p:cNvSpPr>
            <a:spLocks noGrp="1"/>
          </p:cNvSpPr>
          <p:nvPr>
            <p:ph type="title"/>
          </p:nvPr>
        </p:nvSpPr>
        <p:spPr>
          <a:xfrm>
            <a:off x="1979612" y="428625"/>
            <a:ext cx="8229600" cy="857250"/>
          </a:xfrm>
        </p:spPr>
        <p:txBody>
          <a:bodyPr/>
          <a:lstStyle/>
          <a:p>
            <a:pPr eaLnBrk="1" hangingPunct="1"/>
            <a:r>
              <a:rPr lang="sl-SI" altLang="en-US" smtClean="0"/>
              <a:t>ZAPIS VIDEA</a:t>
            </a:r>
          </a:p>
        </p:txBody>
      </p:sp>
      <p:sp>
        <p:nvSpPr>
          <p:cNvPr id="10752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l-SI" altLang="en-US" sz="1600"/>
              <a:t>Vrste video datotek: </a:t>
            </a:r>
            <a:br>
              <a:rPr lang="sl-SI" altLang="en-US" sz="1600"/>
            </a:br>
            <a:endParaRPr lang="sl-SI" altLang="en-US" sz="1600"/>
          </a:p>
          <a:p>
            <a:pPr eaLnBrk="1" hangingPunct="1">
              <a:lnSpc>
                <a:spcPct val="90000"/>
              </a:lnSpc>
            </a:pPr>
            <a:r>
              <a:rPr lang="sl-SI" altLang="en-US" sz="1600"/>
              <a:t>MPEG4; Moving Picture Experts Group 4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en-US" sz="1600"/>
              <a:t>AVI; Audio Video Interleave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en-US" sz="1600"/>
              <a:t>DIVX; Digital Video Express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en-US" sz="1600"/>
              <a:t>WMv; Windows Media Video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en-US" sz="1600"/>
              <a:t>MP4; MPEG-4 Video File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en-US" sz="1600"/>
              <a:t>3GP; Third Generation Partnership Project </a:t>
            </a:r>
          </a:p>
          <a:p>
            <a:pPr eaLnBrk="1" hangingPunct="1">
              <a:lnSpc>
                <a:spcPct val="90000"/>
              </a:lnSpc>
            </a:pPr>
            <a:r>
              <a:rPr lang="sl-SI" altLang="en-US" sz="1600"/>
              <a:t>FLV; Flash Video</a:t>
            </a:r>
            <a:r>
              <a:rPr lang="sl-SI" altLang="en-US" sz="2400"/>
              <a:t> </a:t>
            </a:r>
          </a:p>
          <a:p>
            <a:pPr eaLnBrk="1" hangingPunct="1">
              <a:lnSpc>
                <a:spcPct val="90000"/>
              </a:lnSpc>
            </a:pPr>
            <a:endParaRPr lang="sl-SI" altLang="en-US" sz="2400"/>
          </a:p>
        </p:txBody>
      </p:sp>
      <p:pic>
        <p:nvPicPr>
          <p:cNvPr id="107526" name="Picture 2" descr="http://www.e-fotografija.com/artman/uploads/sonykame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4412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094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1979612" y="428625"/>
            <a:ext cx="8229600" cy="8572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l-SI" dirty="0" smtClean="0"/>
              <a:t>DISKRETNI ALI DIGITALNI </a:t>
            </a:r>
            <a:br>
              <a:rPr lang="sl-SI" dirty="0" smtClean="0"/>
            </a:br>
            <a:r>
              <a:rPr lang="sl-SI" dirty="0" smtClean="0"/>
              <a:t>ZAPIS  PODATKOV</a:t>
            </a:r>
            <a:endParaRPr lang="sl-SI" dirty="0"/>
          </a:p>
        </p:txBody>
      </p:sp>
      <p:sp>
        <p:nvSpPr>
          <p:cNvPr id="6" name="Ograda vsebine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b="1" dirty="0" smtClean="0"/>
              <a:t>Diskretno ali digitalno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b="1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Danes se čedalje bolj uveljavljajo digitalne naprave.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Digitalne naprave prikazujejo podatke v diskretni ali digitalni obliki.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Primer digitalni termometer.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Ali lahko prikaže vrednost 31.467 </a:t>
            </a:r>
            <a:r>
              <a:rPr lang="sl-SI" baseline="30000" dirty="0" smtClean="0"/>
              <a:t>0</a:t>
            </a:r>
            <a:r>
              <a:rPr lang="sl-SI" dirty="0" smtClean="0"/>
              <a:t>C ? 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Ne. Lahko prikaže 31.4 </a:t>
            </a:r>
            <a:r>
              <a:rPr lang="sl-SI" baseline="30000" dirty="0" smtClean="0"/>
              <a:t>0</a:t>
            </a:r>
            <a:r>
              <a:rPr lang="sl-SI" dirty="0" smtClean="0"/>
              <a:t>C ali 31.5 </a:t>
            </a:r>
            <a:r>
              <a:rPr lang="sl-SI" baseline="30000" dirty="0" smtClean="0"/>
              <a:t>0</a:t>
            </a:r>
            <a:r>
              <a:rPr lang="sl-SI" dirty="0" smtClean="0"/>
              <a:t>C, ne pa vmesnih vrednosti.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dirty="0"/>
          </a:p>
        </p:txBody>
      </p:sp>
      <p:pic>
        <p:nvPicPr>
          <p:cNvPr id="79878" name="Picture 2" descr="http://www.aperio.si/articleimage.aspx?articleid=1415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723312" y="-171450"/>
            <a:ext cx="22987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5" name="Picture 4" descr="http://www.mrpet.si/images/fish/termometer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367423">
            <a:off x="7894637" y="1196976"/>
            <a:ext cx="2211388" cy="22320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0759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Naslov 1"/>
          <p:cNvSpPr>
            <a:spLocks noGrp="1"/>
          </p:cNvSpPr>
          <p:nvPr>
            <p:ph type="title"/>
          </p:nvPr>
        </p:nvSpPr>
        <p:spPr>
          <a:xfrm>
            <a:off x="5949950" y="1196975"/>
            <a:ext cx="4330700" cy="4103688"/>
          </a:xfrm>
        </p:spPr>
        <p:txBody>
          <a:bodyPr/>
          <a:lstStyle/>
          <a:p>
            <a:pPr algn="ctr" eaLnBrk="1" hangingPunct="1"/>
            <a:r>
              <a:rPr lang="sl-SI" altLang="en-US" smtClean="0"/>
              <a:t>ANALOGNI V </a:t>
            </a:r>
            <a:r>
              <a:rPr lang="sl-SI" altLang="en-US" smtClean="0">
                <a:latin typeface="Arial" panose="020B0604020202020204" pitchFamily="34" charset="0"/>
              </a:rPr>
              <a:t/>
            </a:r>
            <a:br>
              <a:rPr lang="sl-SI" altLang="en-US" smtClean="0">
                <a:latin typeface="Arial" panose="020B0604020202020204" pitchFamily="34" charset="0"/>
              </a:rPr>
            </a:br>
            <a:r>
              <a:rPr lang="sl-SI" altLang="en-US" smtClean="0"/>
              <a:t>DIGITALNO </a:t>
            </a:r>
            <a:r>
              <a:rPr lang="sl-SI" altLang="en-US" smtClean="0">
                <a:latin typeface="Arial" panose="020B0604020202020204" pitchFamily="34" charset="0"/>
              </a:rPr>
              <a:t/>
            </a:r>
            <a:br>
              <a:rPr lang="sl-SI" altLang="en-US" smtClean="0">
                <a:latin typeface="Arial" panose="020B0604020202020204" pitchFamily="34" charset="0"/>
              </a:rPr>
            </a:br>
            <a:r>
              <a:rPr lang="sl-SI" altLang="en-US" smtClean="0"/>
              <a:t>in nazaj</a:t>
            </a:r>
          </a:p>
        </p:txBody>
      </p:sp>
      <p:pic>
        <p:nvPicPr>
          <p:cNvPr id="69640" name="Picture 8" descr="digi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6625" y="1268414"/>
            <a:ext cx="3211512" cy="4784725"/>
          </a:xfrm>
          <a:prstGeom prst="rect">
            <a:avLst/>
          </a:prstGeom>
          <a:solidFill>
            <a:srgbClr val="1DDBE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5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979612" y="428625"/>
            <a:ext cx="8229600" cy="8572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sl-SI" dirty="0" smtClean="0"/>
              <a:t>DISKRETNI ALI DIGITALNI </a:t>
            </a:r>
            <a:br>
              <a:rPr lang="sl-SI" dirty="0" smtClean="0"/>
            </a:br>
            <a:r>
              <a:rPr lang="sl-SI" dirty="0" smtClean="0"/>
              <a:t>ZAPIS  PODATKOV</a:t>
            </a:r>
            <a:endParaRPr lang="sl-SI" dirty="0"/>
          </a:p>
        </p:txBody>
      </p:sp>
      <p:sp>
        <p:nvSpPr>
          <p:cNvPr id="81923" name="Ograda vsebine 2"/>
          <p:cNvSpPr>
            <a:spLocks noGrp="1"/>
          </p:cNvSpPr>
          <p:nvPr>
            <p:ph idx="1"/>
          </p:nvPr>
        </p:nvSpPr>
        <p:spPr>
          <a:xfrm>
            <a:off x="1979612" y="1928813"/>
            <a:ext cx="8229600" cy="4197350"/>
          </a:xfrm>
        </p:spPr>
        <p:txBody>
          <a:bodyPr/>
          <a:lstStyle/>
          <a:p>
            <a:pPr eaLnBrk="1" hangingPunct="1"/>
            <a:r>
              <a:rPr lang="sl-SI" altLang="en-US" b="1" smtClean="0"/>
              <a:t>Podatki v računalniku so zapisani v digitalni obliki.</a:t>
            </a:r>
          </a:p>
          <a:p>
            <a:pPr eaLnBrk="1" hangingPunct="1"/>
            <a:endParaRPr lang="sl-SI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sl-SI" altLang="en-US" smtClean="0"/>
              <a:t>  </a:t>
            </a:r>
          </a:p>
          <a:p>
            <a:pPr eaLnBrk="1" hangingPunct="1"/>
            <a:endParaRPr lang="sl-SI" altLang="en-US" smtClean="0"/>
          </a:p>
        </p:txBody>
      </p:sp>
      <p:pic>
        <p:nvPicPr>
          <p:cNvPr id="81926" name="Picture 2" descr="http://star.slo-tech.com/testi/grafikulje8/Image27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5538" y="2928938"/>
            <a:ext cx="4214813" cy="316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802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slov 1"/>
          <p:cNvSpPr>
            <a:spLocks noGrp="1"/>
          </p:cNvSpPr>
          <p:nvPr>
            <p:ph type="title"/>
          </p:nvPr>
        </p:nvSpPr>
        <p:spPr>
          <a:xfrm>
            <a:off x="6238876" y="704850"/>
            <a:ext cx="3970337" cy="1931988"/>
          </a:xfrm>
        </p:spPr>
        <p:txBody>
          <a:bodyPr/>
          <a:lstStyle/>
          <a:p>
            <a:pPr eaLnBrk="1" hangingPunct="1"/>
            <a:r>
              <a:rPr lang="sl-SI" altLang="en-US" smtClean="0"/>
              <a:t>ZAPIS PODATKOV V RAČUNALNIKU</a:t>
            </a:r>
          </a:p>
        </p:txBody>
      </p:sp>
      <p:sp>
        <p:nvSpPr>
          <p:cNvPr id="82947" name="Ograda vsebine 2"/>
          <p:cNvSpPr>
            <a:spLocks noGrp="1"/>
          </p:cNvSpPr>
          <p:nvPr>
            <p:ph idx="1"/>
          </p:nvPr>
        </p:nvSpPr>
        <p:spPr>
          <a:xfrm>
            <a:off x="6094412" y="3141664"/>
            <a:ext cx="4114800" cy="3182937"/>
          </a:xfrm>
        </p:spPr>
        <p:txBody>
          <a:bodyPr/>
          <a:lstStyle/>
          <a:p>
            <a:pPr eaLnBrk="1" hangingPunct="1"/>
            <a:r>
              <a:rPr lang="sl-SI" altLang="en-US" sz="2200"/>
              <a:t>Večina podatkov v vsakdanjem življenju je zapisna  s številkami, črkami in drugimi znaki, slikovno ali z zvokom.</a:t>
            </a:r>
          </a:p>
          <a:p>
            <a:pPr eaLnBrk="1" hangingPunct="1"/>
            <a:endParaRPr lang="sl-SI" altLang="en-US" sz="2200"/>
          </a:p>
          <a:p>
            <a:pPr eaLnBrk="1" hangingPunct="1"/>
            <a:endParaRPr lang="sl-SI" altLang="en-US" sz="2200"/>
          </a:p>
          <a:p>
            <a:pPr eaLnBrk="1" hangingPunct="1"/>
            <a:r>
              <a:rPr lang="sl-SI" altLang="en-US" sz="2200"/>
              <a:t>Kaj pa v računalniku?</a:t>
            </a:r>
          </a:p>
        </p:txBody>
      </p:sp>
      <p:pic>
        <p:nvPicPr>
          <p:cNvPr id="82950" name="Picture 2" descr="http://www.peavey.com/catalog/images/monitor_2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2412" y="0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238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Naslov 1"/>
          <p:cNvSpPr>
            <a:spLocks noGrp="1"/>
          </p:cNvSpPr>
          <p:nvPr>
            <p:ph type="title"/>
          </p:nvPr>
        </p:nvSpPr>
        <p:spPr>
          <a:xfrm>
            <a:off x="1630363" y="704850"/>
            <a:ext cx="8856663" cy="1143000"/>
          </a:xfrm>
        </p:spPr>
        <p:txBody>
          <a:bodyPr/>
          <a:lstStyle/>
          <a:p>
            <a:pPr eaLnBrk="1" hangingPunct="1"/>
            <a:r>
              <a:rPr lang="sl-SI" altLang="en-US" smtClean="0"/>
              <a:t>ZAPIS PODATKOV V RAČUNALNIKU</a:t>
            </a:r>
          </a:p>
        </p:txBody>
      </p:sp>
      <p:sp>
        <p:nvSpPr>
          <p:cNvPr id="83971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l-SI" altLang="en-US" smtClean="0"/>
              <a:t>V računalniku so vsi podatki izraženi s številkami, zato je potrebno vse druge tipe podatkov pretvoriti v številke!</a:t>
            </a:r>
          </a:p>
          <a:p>
            <a:pPr eaLnBrk="1" hangingPunct="1"/>
            <a:endParaRPr lang="sl-SI" altLang="en-US" smtClean="0"/>
          </a:p>
          <a:p>
            <a:pPr eaLnBrk="1" hangingPunct="1"/>
            <a:r>
              <a:rPr lang="sl-SI" altLang="en-US" smtClean="0"/>
              <a:t>Človek uporablja desetiški številski sistem?</a:t>
            </a:r>
          </a:p>
          <a:p>
            <a:pPr eaLnBrk="1" hangingPunct="1"/>
            <a:endParaRPr lang="sl-SI" altLang="en-US" smtClean="0"/>
          </a:p>
          <a:p>
            <a:pPr eaLnBrk="1" hangingPunct="1"/>
            <a:r>
              <a:rPr lang="sl-SI" altLang="en-US" smtClean="0"/>
              <a:t>Kaj pa računalnik?</a:t>
            </a:r>
          </a:p>
        </p:txBody>
      </p:sp>
      <p:pic>
        <p:nvPicPr>
          <p:cNvPr id="83974" name="Picture 4" descr="http://tbn0.google.com/images?q=tbn:b8wQOSY45WS9qM:http://www.tadej.info/wp-content/uploads/2007/11/parica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51476" y="4572000"/>
            <a:ext cx="2928937" cy="177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765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Naslov 1"/>
          <p:cNvSpPr>
            <a:spLocks noGrp="1"/>
          </p:cNvSpPr>
          <p:nvPr>
            <p:ph type="title"/>
          </p:nvPr>
        </p:nvSpPr>
        <p:spPr>
          <a:xfrm>
            <a:off x="1979612" y="428625"/>
            <a:ext cx="8229600" cy="857250"/>
          </a:xfrm>
        </p:spPr>
        <p:txBody>
          <a:bodyPr/>
          <a:lstStyle/>
          <a:p>
            <a:pPr eaLnBrk="1" hangingPunct="1"/>
            <a:r>
              <a:rPr lang="sl-SI" altLang="en-US" smtClean="0"/>
              <a:t>DVOJIŠKI ZAPIS PODATKOV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V dvojiškem zapisu obstajata za zapis s samo dva znaka: 0 (nič) in 1 (ena).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sl-SI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V računalniku je tak zapis izveden na različne načine:</a:t>
            </a:r>
          </a:p>
          <a:p>
            <a:pPr marL="640080" lvl="1">
              <a:buFont typeface="Wingdings 2"/>
              <a:buChar char=""/>
              <a:defRPr/>
            </a:pPr>
            <a:r>
              <a:rPr lang="sl-SI" dirty="0" smtClean="0"/>
              <a:t>Stikalo je sklenjeno (1) ali razklenjeno (0)</a:t>
            </a:r>
          </a:p>
          <a:p>
            <a:pPr marL="640080" lvl="1">
              <a:buFont typeface="Wingdings 2"/>
              <a:buChar char=""/>
              <a:defRPr/>
            </a:pPr>
            <a:r>
              <a:rPr lang="sl-SI" dirty="0" smtClean="0"/>
              <a:t>V vodniku je električna napetost (1) ali je ni (0)</a:t>
            </a:r>
          </a:p>
          <a:p>
            <a:pPr marL="640080" lvl="1">
              <a:buFont typeface="Wingdings 2"/>
              <a:buChar char=""/>
              <a:defRPr/>
            </a:pPr>
            <a:r>
              <a:rPr lang="sl-SI" dirty="0" smtClean="0"/>
              <a:t>Točka žari (1) ali ne žari (0)</a:t>
            </a:r>
          </a:p>
          <a:p>
            <a:pPr marL="640080" lvl="1">
              <a:buFont typeface="Wingdings 2"/>
              <a:buChar char=""/>
              <a:defRPr/>
            </a:pPr>
            <a:endParaRPr lang="sl-SI" dirty="0" smtClean="0"/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sl-SI" dirty="0" smtClean="0"/>
              <a:t>Znak, ki zavzame samo dve vrednosti imenujemo </a:t>
            </a:r>
            <a:r>
              <a:rPr lang="sl-SI" dirty="0" err="1" smtClean="0"/>
              <a:t>binary</a:t>
            </a:r>
            <a:r>
              <a:rPr lang="sl-SI" dirty="0" smtClean="0"/>
              <a:t> </a:t>
            </a:r>
            <a:r>
              <a:rPr lang="sl-SI" dirty="0" err="1" smtClean="0"/>
              <a:t>digit</a:t>
            </a:r>
            <a:r>
              <a:rPr lang="sl-SI" dirty="0" smtClean="0"/>
              <a:t> - BIT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6534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h_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Math_16x9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E599BEF-3FBD-4ADA-8BB3-EA5FF63560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Predstavitev z matematičnim motivom in črko pi (širokozaslonska)</Template>
  <TotalTime>0</TotalTime>
  <Words>1147</Words>
  <Application>Microsoft Office PowerPoint</Application>
  <PresentationFormat>Po meri</PresentationFormat>
  <Paragraphs>229</Paragraphs>
  <Slides>34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34</vt:i4>
      </vt:variant>
    </vt:vector>
  </HeadingPairs>
  <TitlesOfParts>
    <vt:vector size="39" baseType="lpstr">
      <vt:lpstr>Arial</vt:lpstr>
      <vt:lpstr>Constantia</vt:lpstr>
      <vt:lpstr>Euphemia</vt:lpstr>
      <vt:lpstr>Wingdings 2</vt:lpstr>
      <vt:lpstr>Math_16x9</vt:lpstr>
      <vt:lpstr>ZVEZNI ALI ANALOGNI  ZAPIS  PODATKOV</vt:lpstr>
      <vt:lpstr>ZVEZNI ALI ANALOGNI  ZAPIS  PODATKOV</vt:lpstr>
      <vt:lpstr>ZVEZNI ALI ANALOGNI  ZAPIS  PODATKOV</vt:lpstr>
      <vt:lpstr>DISKRETNI ALI DIGITALNI  ZAPIS  PODATKOV</vt:lpstr>
      <vt:lpstr>ANALOGNI V  DIGITALNO  in nazaj</vt:lpstr>
      <vt:lpstr>DISKRETNI ALI DIGITALNI  ZAPIS  PODATKOV</vt:lpstr>
      <vt:lpstr>ZAPIS PODATKOV V RAČUNALNIKU</vt:lpstr>
      <vt:lpstr>ZAPIS PODATKOV V RAČUNALNIKU</vt:lpstr>
      <vt:lpstr>DVOJIŠKI ZAPIS PODATKOV</vt:lpstr>
      <vt:lpstr>ZAPIS ZNAKOV</vt:lpstr>
      <vt:lpstr>ZAPIS ZNAKOV</vt:lpstr>
      <vt:lpstr>ZAPIS ZNAKOV</vt:lpstr>
      <vt:lpstr>PowerPointova predstavitev</vt:lpstr>
      <vt:lpstr>ZAPIS ŠTEVIL</vt:lpstr>
      <vt:lpstr>ZAPIS ŠTEVIL - primer</vt:lpstr>
      <vt:lpstr>ZAPIS ŠTEVIL</vt:lpstr>
      <vt:lpstr>RAČUNALNIŠKA GRAFIKA</vt:lpstr>
      <vt:lpstr>ZAPIS SLIK</vt:lpstr>
      <vt:lpstr>ZAPIS SLIK</vt:lpstr>
      <vt:lpstr>ZAPIS SLIK</vt:lpstr>
      <vt:lpstr>ZAPIS SLIK</vt:lpstr>
      <vt:lpstr>ZAPIS SLIK</vt:lpstr>
      <vt:lpstr>ZAPIS SLIK</vt:lpstr>
      <vt:lpstr>Standardni formati grafike</vt:lpstr>
      <vt:lpstr>Standardni formati grafike</vt:lpstr>
      <vt:lpstr>ZAPIS SLIK</vt:lpstr>
      <vt:lpstr>ZAPIS SLIK</vt:lpstr>
      <vt:lpstr>ZAPIS ZVOKA</vt:lpstr>
      <vt:lpstr>ZAPIS ZVOKA</vt:lpstr>
      <vt:lpstr>ZAPIS ZVOKA</vt:lpstr>
      <vt:lpstr>ZAPIS VIDEA</vt:lpstr>
      <vt:lpstr>ZAPIS VIDEA</vt:lpstr>
      <vt:lpstr>ZAPIS VIDEA</vt:lpstr>
      <vt:lpstr>ZAPIS VIDEA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2016-01-17T20:43:21Z</dcterms:created>
  <dcterms:modified xsi:type="dcterms:W3CDTF">2016-03-15T14:39:42Z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TC027879479991</vt:lpwstr>
  </property>
</Properties>
</file>