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2"/>
  </p:sldMasterIdLst>
  <p:notesMasterIdLst>
    <p:notesMasterId r:id="rId34"/>
  </p:notesMasterIdLst>
  <p:handoutMasterIdLst>
    <p:handoutMasterId r:id="rId35"/>
  </p:handoutMasterIdLst>
  <p:sldIdLst>
    <p:sldId id="557" r:id="rId3"/>
    <p:sldId id="455" r:id="rId4"/>
    <p:sldId id="456" r:id="rId5"/>
    <p:sldId id="457" r:id="rId6"/>
    <p:sldId id="458" r:id="rId7"/>
    <p:sldId id="459" r:id="rId8"/>
    <p:sldId id="460" r:id="rId9"/>
    <p:sldId id="461" r:id="rId10"/>
    <p:sldId id="462" r:id="rId11"/>
    <p:sldId id="463" r:id="rId12"/>
    <p:sldId id="464" r:id="rId13"/>
    <p:sldId id="465" r:id="rId14"/>
    <p:sldId id="466" r:id="rId15"/>
    <p:sldId id="467" r:id="rId16"/>
    <p:sldId id="468" r:id="rId17"/>
    <p:sldId id="469" r:id="rId18"/>
    <p:sldId id="470" r:id="rId19"/>
    <p:sldId id="575" r:id="rId20"/>
    <p:sldId id="576" r:id="rId21"/>
    <p:sldId id="472" r:id="rId22"/>
    <p:sldId id="473" r:id="rId23"/>
    <p:sldId id="474" r:id="rId24"/>
    <p:sldId id="475" r:id="rId25"/>
    <p:sldId id="476" r:id="rId26"/>
    <p:sldId id="477" r:id="rId27"/>
    <p:sldId id="478" r:id="rId28"/>
    <p:sldId id="479" r:id="rId29"/>
    <p:sldId id="480" r:id="rId30"/>
    <p:sldId id="481" r:id="rId31"/>
    <p:sldId id="482" r:id="rId32"/>
    <p:sldId id="483" r:id="rId33"/>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888">
          <p15:clr>
            <a:srgbClr val="A4A3A4"/>
          </p15:clr>
        </p15:guide>
        <p15:guide id="4" orient="horz" pos="321">
          <p15:clr>
            <a:srgbClr val="A4A3A4"/>
          </p15:clr>
        </p15:guide>
        <p15:guide id="5" pos="3839">
          <p15:clr>
            <a:srgbClr val="A4A3A4"/>
          </p15:clr>
        </p15:guide>
        <p15:guide id="6" pos="1007">
          <p15:clr>
            <a:srgbClr val="A4A3A4"/>
          </p15:clr>
        </p15:guide>
        <p15:guide id="7" pos="717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4" autoAdjust="0"/>
    <p:restoredTop sz="94660"/>
  </p:normalViewPr>
  <p:slideViewPr>
    <p:cSldViewPr showGuides="1">
      <p:cViewPr varScale="1">
        <p:scale>
          <a:sx n="115" d="100"/>
          <a:sy n="115" d="100"/>
        </p:scale>
        <p:origin x="432" y="84"/>
      </p:cViewPr>
      <p:guideLst>
        <p:guide orient="horz" pos="2160"/>
        <p:guide orient="horz" pos="1008"/>
        <p:guide orient="horz" pos="3888"/>
        <p:guide orient="horz" pos="321"/>
        <p:guide pos="3839"/>
        <p:guide pos="1007"/>
        <p:guide pos="7173"/>
      </p:guideLst>
    </p:cSldViewPr>
  </p:slideViewPr>
  <p:notesTextViewPr>
    <p:cViewPr>
      <p:scale>
        <a:sx n="1" d="1"/>
        <a:sy n="1" d="1"/>
      </p:scale>
      <p:origin x="0" y="0"/>
    </p:cViewPr>
  </p:notesTextViewPr>
  <p:sorterViewPr>
    <p:cViewPr varScale="1">
      <p:scale>
        <a:sx n="1" d="1"/>
        <a:sy n="1" d="1"/>
      </p:scale>
      <p:origin x="0" y="0"/>
    </p:cViewPr>
  </p:sorterViewPr>
  <p:notesViewPr>
    <p:cSldViewPr showGuides="1">
      <p:cViewPr varScale="1">
        <p:scale>
          <a:sx n="70" d="100"/>
          <a:sy n="70" d="100"/>
        </p:scale>
        <p:origin x="324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Ograda datum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3/15/2016</a:t>
            </a:fld>
            <a:endParaRPr lang="en-US"/>
          </a:p>
        </p:txBody>
      </p:sp>
      <p:sp>
        <p:nvSpPr>
          <p:cNvPr id="4" name="Ograda no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Ograda številke diapoz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sl-SI" noProof="0" dirty="0"/>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sl-SI" noProof="0" smtClean="0"/>
              <a:pPr/>
              <a:t>15. 03. 2016</a:t>
            </a:fld>
            <a:endParaRPr lang="sl-SI" noProof="0" dirty="0"/>
          </a:p>
        </p:txBody>
      </p:sp>
      <p:sp>
        <p:nvSpPr>
          <p:cNvPr id="4" name="Ograda stranske slike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sl-SI" noProof="0" dirty="0"/>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noProof="0" dirty="0" smtClean="0"/>
              <a:t>Uredite sloge besedila matrice</a:t>
            </a:r>
          </a:p>
          <a:p>
            <a:pPr lvl="1"/>
            <a:r>
              <a:rPr lang="sl-SI" noProof="0" dirty="0" smtClean="0"/>
              <a:t>Druga raven</a:t>
            </a:r>
          </a:p>
          <a:p>
            <a:pPr lvl="2"/>
            <a:r>
              <a:rPr lang="sl-SI" noProof="0" dirty="0" smtClean="0"/>
              <a:t>Tretja raven</a:t>
            </a:r>
          </a:p>
          <a:p>
            <a:pPr lvl="3"/>
            <a:r>
              <a:rPr lang="sl-SI" noProof="0" dirty="0" smtClean="0"/>
              <a:t>Četrta raven</a:t>
            </a:r>
          </a:p>
          <a:p>
            <a:pPr lvl="4"/>
            <a:r>
              <a:rPr lang="sl-SI" noProof="0" dirty="0" smtClean="0"/>
              <a:t>Peta raven</a:t>
            </a:r>
            <a:endParaRPr lang="sl-SI" noProof="0" dirty="0"/>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sl-SI" noProof="0" dirty="0"/>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sl-SI" noProof="0" smtClean="0"/>
              <a:pPr/>
              <a:t>‹#›</a:t>
            </a:fld>
            <a:endParaRPr lang="sl-SI" noProof="0" dirty="0"/>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en-US"/>
          </a:p>
        </p:txBody>
      </p:sp>
      <p:sp>
        <p:nvSpPr>
          <p:cNvPr id="4" name="Označba mesta številke diapozitiva 3"/>
          <p:cNvSpPr>
            <a:spLocks noGrp="1"/>
          </p:cNvSpPr>
          <p:nvPr>
            <p:ph type="sldNum" sz="quarter" idx="10"/>
          </p:nvPr>
        </p:nvSpPr>
        <p:spPr/>
        <p:txBody>
          <a:bodyPr/>
          <a:lstStyle/>
          <a:p>
            <a:fld id="{841221E5-7225-48EB-A4EE-420E7BFCF705}" type="slidenum">
              <a:rPr lang="sl-SI" noProof="0" smtClean="0"/>
              <a:pPr/>
              <a:t>7</a:t>
            </a:fld>
            <a:endParaRPr lang="sl-SI" noProof="0" dirty="0"/>
          </a:p>
        </p:txBody>
      </p:sp>
    </p:spTree>
    <p:extLst>
      <p:ext uri="{BB962C8B-B14F-4D97-AF65-F5344CB8AC3E}">
        <p14:creationId xmlns:p14="http://schemas.microsoft.com/office/powerpoint/2010/main" val="2528654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8" name="Pravokotnik 7"/>
          <p:cNvSpPr/>
          <p:nvPr/>
        </p:nvSpPr>
        <p:spPr>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9" name="Pravokotnik 8"/>
          <p:cNvSpPr/>
          <p:nvPr/>
        </p:nvSpPr>
        <p:spPr>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0" name="Pravokotnik 9"/>
          <p:cNvSpPr/>
          <p:nvPr/>
        </p:nvSpPr>
        <p:spPr>
          <a:xfrm>
            <a:off x="121888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1" name="Pravokotnik 10"/>
          <p:cNvSpPr/>
          <p:nvPr/>
        </p:nvSpPr>
        <p:spPr>
          <a:xfrm>
            <a:off x="0" y="0"/>
            <a:ext cx="1218883"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2" name="Pravokotnik 11"/>
          <p:cNvSpPr/>
          <p:nvPr/>
        </p:nvSpPr>
        <p:spPr>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13" name="Raven povezovalnik 12"/>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Pravokotnik 13"/>
          <p:cNvSpPr/>
          <p:nvPr/>
        </p:nvSpPr>
        <p:spPr>
          <a:xfrm>
            <a:off x="17665" y="5631204"/>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15" name="Raven povezovalnik 14"/>
          <p:cNvCxnSpPr/>
          <p:nvPr/>
        </p:nvCxnSpPr>
        <p:spPr bwMode="white">
          <a:xfrm>
            <a:off x="1218884"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Raven povezovalnik 15"/>
          <p:cNvCxnSpPr/>
          <p:nvPr/>
        </p:nvCxnSpPr>
        <p:spPr bwMode="white">
          <a:xfrm>
            <a:off x="0" y="5631204"/>
            <a:ext cx="18283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Naslov 1"/>
          <p:cNvSpPr>
            <a:spLocks noGrp="1"/>
          </p:cNvSpPr>
          <p:nvPr>
            <p:ph type="ctrTitle"/>
          </p:nvPr>
        </p:nvSpPr>
        <p:spPr>
          <a:xfrm>
            <a:off x="2428669" y="1600200"/>
            <a:ext cx="8329031" cy="2680127"/>
          </a:xfrm>
        </p:spPr>
        <p:txBody>
          <a:bodyPr>
            <a:noAutofit/>
          </a:bodyPr>
          <a:lstStyle>
            <a:lvl1pPr>
              <a:defRPr sz="5400"/>
            </a:lvl1pPr>
          </a:lstStyle>
          <a:p>
            <a:r>
              <a:rPr lang="sl-SI" noProof="0" smtClean="0"/>
              <a:t>Uredite slog naslova matrice</a:t>
            </a:r>
            <a:endParaRPr lang="sl-SI" noProof="0" dirty="0"/>
          </a:p>
        </p:txBody>
      </p:sp>
      <p:sp>
        <p:nvSpPr>
          <p:cNvPr id="3" name="Podnaslov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noProof="0" smtClean="0"/>
              <a:t>Uredite slog podnaslova matrice</a:t>
            </a:r>
            <a:endParaRPr lang="sl-SI" noProof="0" dirty="0"/>
          </a:p>
        </p:txBody>
      </p:sp>
      <p:sp>
        <p:nvSpPr>
          <p:cNvPr id="4" name="Ograda datuma 3"/>
          <p:cNvSpPr>
            <a:spLocks noGrp="1"/>
          </p:cNvSpPr>
          <p:nvPr>
            <p:ph type="dt" sz="half" idx="10"/>
          </p:nvPr>
        </p:nvSpPr>
        <p:spPr/>
        <p:txBody>
          <a:bodyPr/>
          <a:lstStyle>
            <a:lvl1pPr>
              <a:defRPr>
                <a:solidFill>
                  <a:schemeClr val="bg1"/>
                </a:solidFill>
              </a:defRPr>
            </a:lvl1pPr>
          </a:lstStyle>
          <a:p>
            <a:fld id="{07EAD4AC-8B38-4511-BC82-73204CFD89B5}" type="datetime1">
              <a:rPr lang="sl-SI" noProof="0" smtClean="0"/>
              <a:t>15. 03. 2016</a:t>
            </a:fld>
            <a:endParaRPr lang="sl-SI" noProof="0" dirty="0"/>
          </a:p>
        </p:txBody>
      </p:sp>
      <p:sp>
        <p:nvSpPr>
          <p:cNvPr id="5" name="Ograda noge 4"/>
          <p:cNvSpPr>
            <a:spLocks noGrp="1"/>
          </p:cNvSpPr>
          <p:nvPr>
            <p:ph type="ftr" sz="quarter" idx="11"/>
          </p:nvPr>
        </p:nvSpPr>
        <p:spPr/>
        <p:txBody>
          <a:bodyPr/>
          <a:lstStyle>
            <a:lvl1pPr>
              <a:defRPr>
                <a:solidFill>
                  <a:schemeClr val="bg1"/>
                </a:solidFill>
              </a:defRPr>
            </a:lvl1p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lvl1pPr>
              <a:defRPr>
                <a:solidFill>
                  <a:schemeClr val="bg1"/>
                </a:solidFill>
              </a:defRPr>
            </a:lvl1pPr>
          </a:lstStyle>
          <a:p>
            <a:fld id="{7DC1BBB0-96F0-4077-A278-0F3FB5C104D3}" type="slidenum">
              <a:rPr lang="sl-SI" noProof="0" smtClean="0"/>
              <a:pPr/>
              <a:t>‹#›</a:t>
            </a:fld>
            <a:endParaRPr lang="sl-SI" noProof="0" dirty="0"/>
          </a:p>
        </p:txBody>
      </p:sp>
      <p:sp>
        <p:nvSpPr>
          <p:cNvPr id="7" name="PoljeZBesedilom 6"/>
          <p:cNvSpPr txBox="1"/>
          <p:nvPr userDrawn="1"/>
        </p:nvSpPr>
        <p:spPr>
          <a:xfrm>
            <a:off x="14934" y="5877272"/>
            <a:ext cx="1191748" cy="590931"/>
          </a:xfrm>
          <a:prstGeom prst="rect">
            <a:avLst/>
          </a:prstGeom>
          <a:noFill/>
        </p:spPr>
        <p:txBody>
          <a:bodyPr wrap="square" rtlCol="0">
            <a:spAutoFit/>
          </a:bodyPr>
          <a:lstStyle/>
          <a:p>
            <a:pPr>
              <a:lnSpc>
                <a:spcPct val="90000"/>
              </a:lnSpc>
            </a:pPr>
            <a:r>
              <a:rPr lang="sl-SI" sz="3600" dirty="0" smtClean="0">
                <a:solidFill>
                  <a:schemeClr val="bg1"/>
                </a:solidFill>
              </a:rPr>
              <a:t>Z@P</a:t>
            </a:r>
            <a:endParaRPr lang="en-US" sz="3600" dirty="0">
              <a:solidFill>
                <a:schemeClr val="bg1"/>
              </a:solidFill>
            </a:endParaRPr>
          </a:p>
        </p:txBody>
      </p:sp>
    </p:spTree>
    <p:extLst>
      <p:ext uri="{BB962C8B-B14F-4D97-AF65-F5344CB8AC3E}">
        <p14:creationId xmlns:p14="http://schemas.microsoft.com/office/powerpoint/2010/main" val="3817955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navpičnega besedila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datuma 3"/>
          <p:cNvSpPr>
            <a:spLocks noGrp="1"/>
          </p:cNvSpPr>
          <p:nvPr>
            <p:ph type="dt" sz="half" idx="10"/>
          </p:nvPr>
        </p:nvSpPr>
        <p:spPr/>
        <p:txBody>
          <a:bodyPr/>
          <a:lstStyle/>
          <a:p>
            <a:fld id="{F9F01A25-FCF3-44A7-BFB5-830738BF308D}" type="datetime1">
              <a:rPr lang="sl-SI" noProof="0" smtClean="0"/>
              <a:t>15. 03. 2016</a:t>
            </a:fld>
            <a:endParaRPr lang="sl-SI" noProof="0" dirty="0"/>
          </a:p>
        </p:txBody>
      </p:sp>
      <p:sp>
        <p:nvSpPr>
          <p:cNvPr id="5" name="Ograda noge 4"/>
          <p:cNvSpPr>
            <a:spLocks noGrp="1"/>
          </p:cNvSpPr>
          <p:nvPr>
            <p:ph type="ftr" sz="quarter" idx="11"/>
          </p:nvPr>
        </p:nvSpPr>
        <p:spPr/>
        <p:txBody>
          <a:body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2040880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7" name="Pravokotnik 6"/>
          <p:cNvSpPr/>
          <p:nvPr/>
        </p:nvSpPr>
        <p:spPr>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8" name="Pravokotnik 7"/>
          <p:cNvSpPr/>
          <p:nvPr/>
        </p:nvSpPr>
        <p:spPr>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9" name="Pravokotnik 8"/>
          <p:cNvSpPr/>
          <p:nvPr/>
        </p:nvSpPr>
        <p:spPr>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0" name="Pravokotnik 9"/>
          <p:cNvSpPr/>
          <p:nvPr/>
        </p:nvSpPr>
        <p:spPr>
          <a:xfrm>
            <a:off x="617143"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noProof="0" dirty="0"/>
          </a:p>
        </p:txBody>
      </p:sp>
      <p:cxnSp>
        <p:nvCxnSpPr>
          <p:cNvPr id="11" name="Raven povezovalnik 10"/>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Raven povezovalnik 11"/>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Pi"/>
          <p:cNvSpPr>
            <a:spLocks/>
          </p:cNvSpPr>
          <p:nvPr/>
        </p:nvSpPr>
        <p:spPr bwMode="white">
          <a:xfrm rot="5400000">
            <a:off x="756095" y="898102"/>
            <a:ext cx="336023" cy="294097"/>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noFill/>
          </a:ln>
          <a:extLst/>
        </p:spPr>
        <p:txBody>
          <a:bodyPr vert="horz" wrap="square" lIns="91440" tIns="45720" rIns="91440" bIns="45720" numCol="1" anchor="t" anchorCtr="0" compatLnSpc="1">
            <a:prstTxWarp prst="textNoShape">
              <a:avLst/>
            </a:prstTxWarp>
          </a:bodyPr>
          <a:lstStyle/>
          <a:p>
            <a:endParaRPr lang="sl-SI" noProof="0" dirty="0"/>
          </a:p>
        </p:txBody>
      </p:sp>
      <p:cxnSp>
        <p:nvCxnSpPr>
          <p:cNvPr id="14" name="Raven povezovalnik 13"/>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Navpični naslov 1"/>
          <p:cNvSpPr>
            <a:spLocks noGrp="1"/>
          </p:cNvSpPr>
          <p:nvPr>
            <p:ph type="title" orient="vert"/>
          </p:nvPr>
        </p:nvSpPr>
        <p:spPr>
          <a:xfrm>
            <a:off x="9599612" y="685800"/>
            <a:ext cx="1787526" cy="5486400"/>
          </a:xfrm>
        </p:spPr>
        <p:txBody>
          <a:bodyPr vert="eaVert"/>
          <a:lstStyle/>
          <a:p>
            <a:r>
              <a:rPr lang="sl-SI" noProof="0" smtClean="0"/>
              <a:t>Uredite slog naslova matrice</a:t>
            </a:r>
            <a:endParaRPr lang="sl-SI" noProof="0" dirty="0"/>
          </a:p>
        </p:txBody>
      </p:sp>
      <p:sp>
        <p:nvSpPr>
          <p:cNvPr id="3" name="Ograda navpičnega besedila 2"/>
          <p:cNvSpPr>
            <a:spLocks noGrp="1"/>
          </p:cNvSpPr>
          <p:nvPr>
            <p:ph type="body" orient="vert" idx="1"/>
          </p:nvPr>
        </p:nvSpPr>
        <p:spPr>
          <a:xfrm>
            <a:off x="1598613" y="685800"/>
            <a:ext cx="7848599" cy="5486400"/>
          </a:xfrm>
        </p:spPr>
        <p:txBody>
          <a:bodyPr vert="eaVert"/>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datuma 3"/>
          <p:cNvSpPr>
            <a:spLocks noGrp="1"/>
          </p:cNvSpPr>
          <p:nvPr>
            <p:ph type="dt" sz="half" idx="10"/>
          </p:nvPr>
        </p:nvSpPr>
        <p:spPr/>
        <p:txBody>
          <a:bodyPr/>
          <a:lstStyle/>
          <a:p>
            <a:fld id="{60AF0F28-A962-4AF2-A1C1-306568C3588D}" type="datetime1">
              <a:rPr lang="sl-SI" noProof="0" smtClean="0"/>
              <a:t>15. 03. 2016</a:t>
            </a:fld>
            <a:endParaRPr lang="sl-SI" noProof="0" dirty="0"/>
          </a:p>
        </p:txBody>
      </p:sp>
      <p:sp>
        <p:nvSpPr>
          <p:cNvPr id="5" name="Ograda noge 4"/>
          <p:cNvSpPr>
            <a:spLocks noGrp="1"/>
          </p:cNvSpPr>
          <p:nvPr>
            <p:ph type="ftr" sz="quarter" idx="11"/>
          </p:nvPr>
        </p:nvSpPr>
        <p:spPr/>
        <p:txBody>
          <a:body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6128176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vsebine 2"/>
          <p:cNvSpPr>
            <a:spLocks noGrp="1"/>
          </p:cNvSpPr>
          <p:nvPr>
            <p:ph idx="1"/>
          </p:nvPr>
        </p:nvSpPr>
        <p:spPr/>
        <p:txBody>
          <a:bodyPr/>
          <a:lstStyle>
            <a:lvl5pPr>
              <a:defRPr/>
            </a:lvl5pPr>
            <a:lvl6pPr>
              <a:defRPr/>
            </a:lvl6pPr>
            <a:lvl7pPr>
              <a:defRPr/>
            </a:lvl7pPr>
            <a:lvl8pPr>
              <a:defRPr/>
            </a:lvl8pPr>
            <a:lvl9pPr>
              <a:defRPr/>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datuma 3"/>
          <p:cNvSpPr>
            <a:spLocks noGrp="1"/>
          </p:cNvSpPr>
          <p:nvPr>
            <p:ph type="dt" sz="half" idx="10"/>
          </p:nvPr>
        </p:nvSpPr>
        <p:spPr/>
        <p:txBody>
          <a:bodyPr/>
          <a:lstStyle/>
          <a:p>
            <a:fld id="{201DA25B-3714-4796-A3A6-FAD13D7C4BDD}" type="datetime1">
              <a:rPr lang="sl-SI" noProof="0" smtClean="0"/>
              <a:t>15. 03. 2016</a:t>
            </a:fld>
            <a:endParaRPr lang="sl-SI" noProof="0" dirty="0"/>
          </a:p>
        </p:txBody>
      </p:sp>
      <p:sp>
        <p:nvSpPr>
          <p:cNvPr id="5" name="Ograda noge 4"/>
          <p:cNvSpPr>
            <a:spLocks noGrp="1"/>
          </p:cNvSpPr>
          <p:nvPr>
            <p:ph type="ftr" sz="quarter" idx="11"/>
          </p:nvPr>
        </p:nvSpPr>
        <p:spPr/>
        <p:txBody>
          <a:body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218553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19" name="Pravokotnik 18"/>
          <p:cNvSpPr/>
          <p:nvPr/>
        </p:nvSpPr>
        <p:spPr>
          <a:xfrm>
            <a:off x="11579384"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0" name="Pravokotnik 19"/>
          <p:cNvSpPr/>
          <p:nvPr/>
        </p:nvSpPr>
        <p:spPr>
          <a:xfrm>
            <a:off x="11274663" y="5638800"/>
            <a:ext cx="304721" cy="1219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4" name="Pravokotnik 23"/>
          <p:cNvSpPr/>
          <p:nvPr/>
        </p:nvSpPr>
        <p:spPr>
          <a:xfrm>
            <a:off x="1216152" y="5638800"/>
            <a:ext cx="609441" cy="1219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1" name="Pravokotnik 20"/>
          <p:cNvSpPr/>
          <p:nvPr/>
        </p:nvSpPr>
        <p:spPr>
          <a:xfrm>
            <a:off x="0" y="5638800"/>
            <a:ext cx="12188825" cy="12192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22" name="Raven povezovalnik 21"/>
          <p:cNvCxnSpPr/>
          <p:nvPr/>
        </p:nvCxnSpPr>
        <p:spPr bwMode="white">
          <a:xfrm>
            <a:off x="11573293"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Pravokotnik 15"/>
          <p:cNvSpPr/>
          <p:nvPr/>
        </p:nvSpPr>
        <p:spPr>
          <a:xfrm>
            <a:off x="0" y="5643132"/>
            <a:ext cx="1216152" cy="1214868"/>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8" name="Pi"/>
          <p:cNvSpPr>
            <a:spLocks/>
          </p:cNvSpPr>
          <p:nvPr/>
        </p:nvSpPr>
        <p:spPr bwMode="white">
          <a:xfrm>
            <a:off x="276462" y="6032500"/>
            <a:ext cx="593189" cy="519176"/>
          </a:xfrm>
          <a:custGeom>
            <a:avLst/>
            <a:gdLst>
              <a:gd name="T0" fmla="*/ 411 w 426"/>
              <a:gd name="T1" fmla="*/ 0 h 372"/>
              <a:gd name="T2" fmla="*/ 90 w 426"/>
              <a:gd name="T3" fmla="*/ 0 h 372"/>
              <a:gd name="T4" fmla="*/ 3 w 426"/>
              <a:gd name="T5" fmla="*/ 64 h 372"/>
              <a:gd name="T6" fmla="*/ 12 w 426"/>
              <a:gd name="T7" fmla="*/ 83 h 372"/>
              <a:gd name="T8" fmla="*/ 17 w 426"/>
              <a:gd name="T9" fmla="*/ 83 h 372"/>
              <a:gd name="T10" fmla="*/ 31 w 426"/>
              <a:gd name="T11" fmla="*/ 73 h 372"/>
              <a:gd name="T12" fmla="*/ 90 w 426"/>
              <a:gd name="T13" fmla="*/ 30 h 372"/>
              <a:gd name="T14" fmla="*/ 131 w 426"/>
              <a:gd name="T15" fmla="*/ 30 h 372"/>
              <a:gd name="T16" fmla="*/ 61 w 426"/>
              <a:gd name="T17" fmla="*/ 334 h 372"/>
              <a:gd name="T18" fmla="*/ 61 w 426"/>
              <a:gd name="T19" fmla="*/ 355 h 372"/>
              <a:gd name="T20" fmla="*/ 72 w 426"/>
              <a:gd name="T21" fmla="*/ 359 h 372"/>
              <a:gd name="T22" fmla="*/ 83 w 426"/>
              <a:gd name="T23" fmla="*/ 355 h 372"/>
              <a:gd name="T24" fmla="*/ 161 w 426"/>
              <a:gd name="T25" fmla="*/ 30 h 372"/>
              <a:gd name="T26" fmla="*/ 272 w 426"/>
              <a:gd name="T27" fmla="*/ 30 h 372"/>
              <a:gd name="T28" fmla="*/ 253 w 426"/>
              <a:gd name="T29" fmla="*/ 270 h 372"/>
              <a:gd name="T30" fmla="*/ 277 w 426"/>
              <a:gd name="T31" fmla="*/ 355 h 372"/>
              <a:gd name="T32" fmla="*/ 322 w 426"/>
              <a:gd name="T33" fmla="*/ 372 h 372"/>
              <a:gd name="T34" fmla="*/ 335 w 426"/>
              <a:gd name="T35" fmla="*/ 371 h 372"/>
              <a:gd name="T36" fmla="*/ 417 w 426"/>
              <a:gd name="T37" fmla="*/ 280 h 372"/>
              <a:gd name="T38" fmla="*/ 406 w 426"/>
              <a:gd name="T39" fmla="*/ 262 h 372"/>
              <a:gd name="T40" fmla="*/ 388 w 426"/>
              <a:gd name="T41" fmla="*/ 273 h 372"/>
              <a:gd name="T42" fmla="*/ 331 w 426"/>
              <a:gd name="T43" fmla="*/ 341 h 372"/>
              <a:gd name="T44" fmla="*/ 298 w 426"/>
              <a:gd name="T45" fmla="*/ 333 h 372"/>
              <a:gd name="T46" fmla="*/ 283 w 426"/>
              <a:gd name="T47" fmla="*/ 272 h 372"/>
              <a:gd name="T48" fmla="*/ 302 w 426"/>
              <a:gd name="T49" fmla="*/ 30 h 372"/>
              <a:gd name="T50" fmla="*/ 411 w 426"/>
              <a:gd name="T51" fmla="*/ 30 h 372"/>
              <a:gd name="T52" fmla="*/ 426 w 426"/>
              <a:gd name="T53" fmla="*/ 15 h 372"/>
              <a:gd name="T54" fmla="*/ 411 w 426"/>
              <a:gd name="T55" fmla="*/ 0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426" h="372">
                <a:moveTo>
                  <a:pt x="411" y="0"/>
                </a:moveTo>
                <a:cubicBezTo>
                  <a:pt x="90" y="0"/>
                  <a:pt x="90" y="0"/>
                  <a:pt x="90" y="0"/>
                </a:cubicBezTo>
                <a:cubicBezTo>
                  <a:pt x="25" y="0"/>
                  <a:pt x="4" y="61"/>
                  <a:pt x="3" y="64"/>
                </a:cubicBezTo>
                <a:cubicBezTo>
                  <a:pt x="0" y="71"/>
                  <a:pt x="4" y="80"/>
                  <a:pt x="12" y="83"/>
                </a:cubicBezTo>
                <a:cubicBezTo>
                  <a:pt x="14" y="83"/>
                  <a:pt x="15" y="83"/>
                  <a:pt x="17" y="83"/>
                </a:cubicBezTo>
                <a:cubicBezTo>
                  <a:pt x="23" y="83"/>
                  <a:pt x="29" y="80"/>
                  <a:pt x="31" y="73"/>
                </a:cubicBezTo>
                <a:cubicBezTo>
                  <a:pt x="31" y="73"/>
                  <a:pt x="46" y="30"/>
                  <a:pt x="90" y="30"/>
                </a:cubicBezTo>
                <a:cubicBezTo>
                  <a:pt x="131" y="30"/>
                  <a:pt x="131" y="30"/>
                  <a:pt x="131" y="30"/>
                </a:cubicBezTo>
                <a:cubicBezTo>
                  <a:pt x="129" y="83"/>
                  <a:pt x="118" y="274"/>
                  <a:pt x="61" y="334"/>
                </a:cubicBezTo>
                <a:cubicBezTo>
                  <a:pt x="55" y="340"/>
                  <a:pt x="55" y="350"/>
                  <a:pt x="61" y="355"/>
                </a:cubicBezTo>
                <a:cubicBezTo>
                  <a:pt x="64" y="358"/>
                  <a:pt x="68" y="359"/>
                  <a:pt x="72" y="359"/>
                </a:cubicBezTo>
                <a:cubicBezTo>
                  <a:pt x="76" y="359"/>
                  <a:pt x="80" y="358"/>
                  <a:pt x="83" y="355"/>
                </a:cubicBezTo>
                <a:cubicBezTo>
                  <a:pt x="148" y="286"/>
                  <a:pt x="159" y="84"/>
                  <a:pt x="161" y="30"/>
                </a:cubicBezTo>
                <a:cubicBezTo>
                  <a:pt x="272" y="30"/>
                  <a:pt x="272" y="30"/>
                  <a:pt x="272" y="30"/>
                </a:cubicBezTo>
                <a:cubicBezTo>
                  <a:pt x="253" y="270"/>
                  <a:pt x="253" y="270"/>
                  <a:pt x="253" y="270"/>
                </a:cubicBezTo>
                <a:cubicBezTo>
                  <a:pt x="253" y="272"/>
                  <a:pt x="248" y="327"/>
                  <a:pt x="277" y="355"/>
                </a:cubicBezTo>
                <a:cubicBezTo>
                  <a:pt x="289" y="366"/>
                  <a:pt x="304" y="372"/>
                  <a:pt x="322" y="372"/>
                </a:cubicBezTo>
                <a:cubicBezTo>
                  <a:pt x="326" y="372"/>
                  <a:pt x="330" y="372"/>
                  <a:pt x="335" y="371"/>
                </a:cubicBezTo>
                <a:cubicBezTo>
                  <a:pt x="398" y="362"/>
                  <a:pt x="416" y="283"/>
                  <a:pt x="417" y="280"/>
                </a:cubicBezTo>
                <a:cubicBezTo>
                  <a:pt x="419" y="271"/>
                  <a:pt x="414" y="264"/>
                  <a:pt x="406" y="262"/>
                </a:cubicBezTo>
                <a:cubicBezTo>
                  <a:pt x="398" y="260"/>
                  <a:pt x="390" y="265"/>
                  <a:pt x="388" y="273"/>
                </a:cubicBezTo>
                <a:cubicBezTo>
                  <a:pt x="388" y="274"/>
                  <a:pt x="373" y="335"/>
                  <a:pt x="331" y="341"/>
                </a:cubicBezTo>
                <a:cubicBezTo>
                  <a:pt x="316" y="343"/>
                  <a:pt x="306" y="341"/>
                  <a:pt x="298" y="333"/>
                </a:cubicBezTo>
                <a:cubicBezTo>
                  <a:pt x="282" y="318"/>
                  <a:pt x="282" y="284"/>
                  <a:pt x="283" y="272"/>
                </a:cubicBezTo>
                <a:cubicBezTo>
                  <a:pt x="302" y="30"/>
                  <a:pt x="302" y="30"/>
                  <a:pt x="302" y="30"/>
                </a:cubicBezTo>
                <a:cubicBezTo>
                  <a:pt x="411" y="30"/>
                  <a:pt x="411" y="30"/>
                  <a:pt x="411" y="30"/>
                </a:cubicBezTo>
                <a:cubicBezTo>
                  <a:pt x="419" y="30"/>
                  <a:pt x="426" y="24"/>
                  <a:pt x="426" y="15"/>
                </a:cubicBezTo>
                <a:cubicBezTo>
                  <a:pt x="426" y="7"/>
                  <a:pt x="419" y="0"/>
                  <a:pt x="411" y="0"/>
                </a:cubicBezTo>
                <a:close/>
              </a:path>
            </a:pathLst>
          </a:custGeom>
          <a:solidFill>
            <a:schemeClr val="bg1"/>
          </a:solidFill>
          <a:ln>
            <a:solidFill>
              <a:schemeClr val="bg1"/>
            </a:solidFill>
          </a:ln>
          <a:extLst/>
        </p:spPr>
        <p:txBody>
          <a:bodyPr vert="horz" wrap="square" lIns="121899" tIns="60949" rIns="121899" bIns="60949" numCol="1" anchor="t" anchorCtr="0" compatLnSpc="1">
            <a:prstTxWarp prst="textNoShape">
              <a:avLst/>
            </a:prstTxWarp>
          </a:bodyPr>
          <a:lstStyle/>
          <a:p>
            <a:endParaRPr lang="sl-SI" noProof="0" dirty="0"/>
          </a:p>
        </p:txBody>
      </p:sp>
      <p:cxnSp>
        <p:nvCxnSpPr>
          <p:cNvPr id="23" name="Raven povezovalnik 22"/>
          <p:cNvCxnSpPr/>
          <p:nvPr/>
        </p:nvCxnSpPr>
        <p:spPr bwMode="white">
          <a:xfrm>
            <a:off x="1216152" y="5638800"/>
            <a:ext cx="0" cy="12192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6" name="Pravokotnik 25"/>
          <p:cNvSpPr/>
          <p:nvPr/>
        </p:nvSpPr>
        <p:spPr>
          <a:xfrm>
            <a:off x="11579384"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7" name="Pravokotnik 26"/>
          <p:cNvSpPr/>
          <p:nvPr/>
        </p:nvSpPr>
        <p:spPr>
          <a:xfrm>
            <a:off x="11274663" y="0"/>
            <a:ext cx="304721"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8" name="Pravokotnik 27"/>
          <p:cNvSpPr/>
          <p:nvPr/>
        </p:nvSpPr>
        <p:spPr>
          <a:xfrm>
            <a:off x="1218883" y="0"/>
            <a:ext cx="609441" cy="609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29" name="Pravokotnik 28"/>
          <p:cNvSpPr/>
          <p:nvPr/>
        </p:nvSpPr>
        <p:spPr>
          <a:xfrm>
            <a:off x="-2" y="0"/>
            <a:ext cx="1218883" cy="609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30" name="Pravokotnik 29"/>
          <p:cNvSpPr/>
          <p:nvPr/>
        </p:nvSpPr>
        <p:spPr>
          <a:xfrm>
            <a:off x="0" y="0"/>
            <a:ext cx="12188825" cy="609600"/>
          </a:xfrm>
          <a:prstGeom prst="rect">
            <a:avLst/>
          </a:prstGeom>
          <a:solidFill>
            <a:schemeClr val="accent1">
              <a:lumMod val="75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31" name="Raven povezovalnik 30"/>
          <p:cNvCxnSpPr/>
          <p:nvPr/>
        </p:nvCxnSpPr>
        <p:spPr bwMode="white">
          <a:xfrm>
            <a:off x="11573293"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Pravokotnik 31"/>
          <p:cNvSpPr/>
          <p:nvPr/>
        </p:nvSpPr>
        <p:spPr>
          <a:xfrm>
            <a:off x="0" y="0"/>
            <a:ext cx="1216152"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cxnSp>
        <p:nvCxnSpPr>
          <p:cNvPr id="33" name="Raven povezovalnik 32"/>
          <p:cNvCxnSpPr/>
          <p:nvPr/>
        </p:nvCxnSpPr>
        <p:spPr bwMode="white">
          <a:xfrm>
            <a:off x="1218884" y="0"/>
            <a:ext cx="0" cy="6096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Ograda datuma 3"/>
          <p:cNvSpPr>
            <a:spLocks noGrp="1"/>
          </p:cNvSpPr>
          <p:nvPr>
            <p:ph type="dt" sz="half" idx="10"/>
          </p:nvPr>
        </p:nvSpPr>
        <p:spPr/>
        <p:txBody>
          <a:bodyPr/>
          <a:lstStyle>
            <a:lvl1pPr>
              <a:defRPr>
                <a:solidFill>
                  <a:schemeClr val="bg1"/>
                </a:solidFill>
              </a:defRPr>
            </a:lvl1pPr>
          </a:lstStyle>
          <a:p>
            <a:fld id="{09C819BF-6CD9-4C45-BBB4-97744F3D9EA7}" type="datetime1">
              <a:rPr lang="sl-SI" noProof="0" smtClean="0"/>
              <a:t>15. 03. 2016</a:t>
            </a:fld>
            <a:endParaRPr lang="sl-SI" noProof="0" dirty="0"/>
          </a:p>
        </p:txBody>
      </p:sp>
      <p:sp>
        <p:nvSpPr>
          <p:cNvPr id="5" name="Ograda noge 4"/>
          <p:cNvSpPr>
            <a:spLocks noGrp="1"/>
          </p:cNvSpPr>
          <p:nvPr>
            <p:ph type="ftr" sz="quarter" idx="11"/>
          </p:nvPr>
        </p:nvSpPr>
        <p:spPr/>
        <p:txBody>
          <a:bodyPr/>
          <a:lstStyle>
            <a:lvl1pPr>
              <a:defRPr>
                <a:solidFill>
                  <a:schemeClr val="bg1"/>
                </a:solidFill>
              </a:defRPr>
            </a:lvl1pPr>
          </a:lstStyle>
          <a:p>
            <a:r>
              <a:rPr lang="sl-SI" noProof="0" smtClean="0"/>
              <a:t>Zdenko Potočar</a:t>
            </a:r>
            <a:endParaRPr lang="sl-SI" noProof="0" dirty="0"/>
          </a:p>
        </p:txBody>
      </p:sp>
      <p:sp>
        <p:nvSpPr>
          <p:cNvPr id="6" name="Ograda številke diapozitiva 5"/>
          <p:cNvSpPr>
            <a:spLocks noGrp="1"/>
          </p:cNvSpPr>
          <p:nvPr>
            <p:ph type="sldNum" sz="quarter" idx="12"/>
          </p:nvPr>
        </p:nvSpPr>
        <p:spPr/>
        <p:txBody>
          <a:bodyPr/>
          <a:lstStyle>
            <a:lvl1pPr>
              <a:defRPr>
                <a:solidFill>
                  <a:schemeClr val="bg1"/>
                </a:solidFill>
              </a:defRPr>
            </a:lvl1pPr>
          </a:lstStyle>
          <a:p>
            <a:fld id="{7DC1BBB0-96F0-4077-A278-0F3FB5C104D3}" type="slidenum">
              <a:rPr lang="sl-SI" noProof="0" smtClean="0"/>
              <a:pPr/>
              <a:t>‹#›</a:t>
            </a:fld>
            <a:endParaRPr lang="sl-SI" noProof="0" dirty="0"/>
          </a:p>
        </p:txBody>
      </p:sp>
      <p:sp>
        <p:nvSpPr>
          <p:cNvPr id="2" name="Naslov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sl-SI" noProof="0" smtClean="0"/>
              <a:t>Uredite slog naslova matrice</a:t>
            </a:r>
            <a:endParaRPr lang="sl-SI" noProof="0" dirty="0"/>
          </a:p>
        </p:txBody>
      </p:sp>
      <p:sp>
        <p:nvSpPr>
          <p:cNvPr id="3" name="Ograda besedila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noProof="0" smtClean="0"/>
              <a:t>Uredite sloge besedila matrice</a:t>
            </a:r>
          </a:p>
        </p:txBody>
      </p:sp>
    </p:spTree>
    <p:extLst>
      <p:ext uri="{BB962C8B-B14F-4D97-AF65-F5344CB8AC3E}">
        <p14:creationId xmlns:p14="http://schemas.microsoft.com/office/powerpoint/2010/main" val="3234467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vsebine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vsebine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5" name="Ograda datuma 4"/>
          <p:cNvSpPr>
            <a:spLocks noGrp="1"/>
          </p:cNvSpPr>
          <p:nvPr>
            <p:ph type="dt" sz="half" idx="10"/>
          </p:nvPr>
        </p:nvSpPr>
        <p:spPr/>
        <p:txBody>
          <a:bodyPr/>
          <a:lstStyle/>
          <a:p>
            <a:fld id="{82496EFB-E016-4B5A-8F59-DC6D850C0387}" type="datetime1">
              <a:rPr lang="sl-SI" noProof="0" smtClean="0"/>
              <a:t>15. 03. 2016</a:t>
            </a:fld>
            <a:endParaRPr lang="sl-SI" noProof="0" dirty="0"/>
          </a:p>
        </p:txBody>
      </p:sp>
      <p:sp>
        <p:nvSpPr>
          <p:cNvPr id="6" name="Ograda noge 5"/>
          <p:cNvSpPr>
            <a:spLocks noGrp="1"/>
          </p:cNvSpPr>
          <p:nvPr>
            <p:ph type="ftr" sz="quarter" idx="11"/>
          </p:nvPr>
        </p:nvSpPr>
        <p:spPr/>
        <p:txBody>
          <a:bodyPr/>
          <a:lstStyle/>
          <a:p>
            <a:r>
              <a:rPr lang="sl-SI" noProof="0" smtClean="0"/>
              <a:t>Zdenko Potočar</a:t>
            </a:r>
            <a:endParaRPr lang="sl-SI" noProof="0" dirty="0"/>
          </a:p>
        </p:txBody>
      </p:sp>
      <p:sp>
        <p:nvSpPr>
          <p:cNvPr id="7" name="Ograda številke diapozitiva 6"/>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123911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1593436" y="177800"/>
            <a:ext cx="9782801" cy="1239837"/>
          </a:xfrm>
        </p:spPr>
        <p:txBody>
          <a:bodyPr/>
          <a:lstStyle>
            <a:lvl1pPr>
              <a:defRPr/>
            </a:lvl1pPr>
          </a:lstStyle>
          <a:p>
            <a:r>
              <a:rPr lang="sl-SI" noProof="0" smtClean="0"/>
              <a:t>Uredite slog naslova matrice</a:t>
            </a:r>
            <a:endParaRPr lang="sl-SI" noProof="0" dirty="0"/>
          </a:p>
        </p:txBody>
      </p:sp>
      <p:sp>
        <p:nvSpPr>
          <p:cNvPr id="3" name="Ograda besedila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noProof="0" smtClean="0"/>
              <a:t>Uredite sloge besedila matrice</a:t>
            </a:r>
          </a:p>
        </p:txBody>
      </p:sp>
      <p:sp>
        <p:nvSpPr>
          <p:cNvPr id="4" name="Ograda vsebine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5" name="Ograda besedila 4"/>
          <p:cNvSpPr>
            <a:spLocks noGrp="1"/>
          </p:cNvSpPr>
          <p:nvPr>
            <p:ph type="body" sz="quarter" idx="3"/>
          </p:nvPr>
        </p:nvSpPr>
        <p:spPr>
          <a:xfrm>
            <a:off x="6557349" y="1499616"/>
            <a:ext cx="4818888" cy="938784"/>
          </a:xfrm>
        </p:spPr>
        <p:txBody>
          <a:bodyPr anchor="b">
            <a:noAutofit/>
          </a:bodyPr>
          <a:lstStyle>
            <a:lvl1pPr marL="0" indent="0">
              <a:spcBef>
                <a:spcPts val="0"/>
              </a:spcBef>
              <a:buNone/>
              <a:defRPr sz="24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noProof="0" smtClean="0"/>
              <a:t>Uredite sloge besedila matrice</a:t>
            </a:r>
          </a:p>
        </p:txBody>
      </p:sp>
      <p:sp>
        <p:nvSpPr>
          <p:cNvPr id="6" name="Ograda vsebine 5"/>
          <p:cNvSpPr>
            <a:spLocks noGrp="1"/>
          </p:cNvSpPr>
          <p:nvPr>
            <p:ph sz="quarter" idx="4"/>
          </p:nvPr>
        </p:nvSpPr>
        <p:spPr>
          <a:xfrm>
            <a:off x="6557349"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7" name="Ograda datuma 6"/>
          <p:cNvSpPr>
            <a:spLocks noGrp="1"/>
          </p:cNvSpPr>
          <p:nvPr>
            <p:ph type="dt" sz="half" idx="10"/>
          </p:nvPr>
        </p:nvSpPr>
        <p:spPr/>
        <p:txBody>
          <a:bodyPr/>
          <a:lstStyle/>
          <a:p>
            <a:fld id="{B1F79476-9FC8-47A2-9FFD-F7C7E0A9DBC6}" type="datetime1">
              <a:rPr lang="sl-SI" noProof="0" smtClean="0"/>
              <a:t>15. 03. 2016</a:t>
            </a:fld>
            <a:endParaRPr lang="sl-SI" noProof="0" dirty="0"/>
          </a:p>
        </p:txBody>
      </p:sp>
      <p:sp>
        <p:nvSpPr>
          <p:cNvPr id="8" name="Ograda noge 7"/>
          <p:cNvSpPr>
            <a:spLocks noGrp="1"/>
          </p:cNvSpPr>
          <p:nvPr>
            <p:ph type="ftr" sz="quarter" idx="11"/>
          </p:nvPr>
        </p:nvSpPr>
        <p:spPr/>
        <p:txBody>
          <a:bodyPr/>
          <a:lstStyle/>
          <a:p>
            <a:r>
              <a:rPr lang="sl-SI" noProof="0" smtClean="0"/>
              <a:t>Zdenko Potočar</a:t>
            </a:r>
            <a:endParaRPr lang="sl-SI" noProof="0" dirty="0"/>
          </a:p>
        </p:txBody>
      </p:sp>
      <p:sp>
        <p:nvSpPr>
          <p:cNvPr id="9" name="Ograda številke diapozitiva 8"/>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2138358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noProof="0" smtClean="0"/>
              <a:t>Uredite slog naslova matrice</a:t>
            </a:r>
            <a:endParaRPr lang="sl-SI" noProof="0" dirty="0"/>
          </a:p>
        </p:txBody>
      </p:sp>
      <p:sp>
        <p:nvSpPr>
          <p:cNvPr id="3" name="Ograda datuma 2"/>
          <p:cNvSpPr>
            <a:spLocks noGrp="1"/>
          </p:cNvSpPr>
          <p:nvPr>
            <p:ph type="dt" sz="half" idx="10"/>
          </p:nvPr>
        </p:nvSpPr>
        <p:spPr/>
        <p:txBody>
          <a:bodyPr/>
          <a:lstStyle/>
          <a:p>
            <a:fld id="{F059AC74-83BF-4196-B8E5-BD0A8F4904BE}" type="datetime1">
              <a:rPr lang="sl-SI" noProof="0" smtClean="0"/>
              <a:t>15. 03. 2016</a:t>
            </a:fld>
            <a:endParaRPr lang="sl-SI" noProof="0" dirty="0"/>
          </a:p>
        </p:txBody>
      </p:sp>
      <p:sp>
        <p:nvSpPr>
          <p:cNvPr id="4" name="Ograda noge 3"/>
          <p:cNvSpPr>
            <a:spLocks noGrp="1"/>
          </p:cNvSpPr>
          <p:nvPr>
            <p:ph type="ftr" sz="quarter" idx="11"/>
          </p:nvPr>
        </p:nvSpPr>
        <p:spPr/>
        <p:txBody>
          <a:bodyPr/>
          <a:lstStyle/>
          <a:p>
            <a:r>
              <a:rPr lang="sl-SI" noProof="0" smtClean="0"/>
              <a:t>Zdenko Potočar</a:t>
            </a:r>
            <a:endParaRPr lang="sl-SI" noProof="0" dirty="0"/>
          </a:p>
        </p:txBody>
      </p:sp>
      <p:sp>
        <p:nvSpPr>
          <p:cNvPr id="5" name="Ograda številke diapozitiva 4"/>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31635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Pravokotnik 4"/>
          <p:cNvSpPr/>
          <p:nvPr/>
        </p:nvSpPr>
        <p:spPr>
          <a:xfrm>
            <a:off x="626239" y="0"/>
            <a:ext cx="30472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6" name="Pravokotnik 5"/>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cxnSp>
        <p:nvCxnSpPr>
          <p:cNvPr id="7" name="Raven povezovalnik 6"/>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Pravokotnik 7"/>
          <p:cNvSpPr/>
          <p:nvPr/>
        </p:nvSpPr>
        <p:spPr>
          <a:xfrm>
            <a:off x="10969942" y="0"/>
            <a:ext cx="922621" cy="6858000"/>
          </a:xfrm>
          <a:prstGeom prst="rect">
            <a:avLst/>
          </a:prstGeom>
          <a:solidFill>
            <a:schemeClr val="accent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9" name="Pravokotnik 8"/>
          <p:cNvSpPr/>
          <p:nvPr/>
        </p:nvSpPr>
        <p:spPr>
          <a:xfrm>
            <a:off x="11892563"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2" name="Ograda datuma 1"/>
          <p:cNvSpPr>
            <a:spLocks noGrp="1"/>
          </p:cNvSpPr>
          <p:nvPr>
            <p:ph type="dt" sz="half" idx="10"/>
          </p:nvPr>
        </p:nvSpPr>
        <p:spPr/>
        <p:txBody>
          <a:bodyPr/>
          <a:lstStyle/>
          <a:p>
            <a:fld id="{6787C0BE-BF48-476A-B0C8-B78A1051D94C}" type="datetime1">
              <a:rPr lang="sl-SI" noProof="0" smtClean="0"/>
              <a:t>15. 03. 2016</a:t>
            </a:fld>
            <a:endParaRPr lang="sl-SI" noProof="0" dirty="0"/>
          </a:p>
        </p:txBody>
      </p:sp>
      <p:sp>
        <p:nvSpPr>
          <p:cNvPr id="3" name="Ograda noge 2"/>
          <p:cNvSpPr>
            <a:spLocks noGrp="1"/>
          </p:cNvSpPr>
          <p:nvPr>
            <p:ph type="ftr" sz="quarter" idx="11"/>
          </p:nvPr>
        </p:nvSpPr>
        <p:spPr/>
        <p:txBody>
          <a:bodyPr/>
          <a:lstStyle/>
          <a:p>
            <a:r>
              <a:rPr lang="sl-SI" noProof="0" smtClean="0"/>
              <a:t>Zdenko Potočar</a:t>
            </a:r>
            <a:endParaRPr lang="sl-SI" noProof="0" dirty="0"/>
          </a:p>
        </p:txBody>
      </p:sp>
      <p:sp>
        <p:nvSpPr>
          <p:cNvPr id="4" name="Ograda številke diapozitiva 3"/>
          <p:cNvSpPr>
            <a:spLocks noGrp="1"/>
          </p:cNvSpPr>
          <p:nvPr>
            <p:ph type="sldNum" sz="quarter" idx="12"/>
          </p:nvPr>
        </p:nvSpPr>
        <p:spPr/>
        <p:txBody>
          <a:bodyPr/>
          <a:lstStyle>
            <a:lvl1pPr>
              <a:defRPr>
                <a:solidFill>
                  <a:schemeClr val="bg1"/>
                </a:solidFill>
              </a:defRPr>
            </a:lvl1pPr>
          </a:lstStyle>
          <a:p>
            <a:fld id="{7DC1BBB0-96F0-4077-A278-0F3FB5C104D3}" type="slidenum">
              <a:rPr lang="sl-SI" noProof="0" smtClean="0"/>
              <a:pPr/>
              <a:t>‹#›</a:t>
            </a:fld>
            <a:endParaRPr lang="sl-SI" noProof="0" dirty="0"/>
          </a:p>
        </p:txBody>
      </p:sp>
    </p:spTree>
    <p:extLst>
      <p:ext uri="{BB962C8B-B14F-4D97-AF65-F5344CB8AC3E}">
        <p14:creationId xmlns:p14="http://schemas.microsoft.com/office/powerpoint/2010/main" val="178381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Naslov in vsebina">
    <p:spTree>
      <p:nvGrpSpPr>
        <p:cNvPr id="1" name=""/>
        <p:cNvGrpSpPr/>
        <p:nvPr/>
      </p:nvGrpSpPr>
      <p:grpSpPr>
        <a:xfrm>
          <a:off x="0" y="0"/>
          <a:ext cx="0" cy="0"/>
          <a:chOff x="0" y="0"/>
          <a:chExt cx="0" cy="0"/>
        </a:xfrm>
      </p:grpSpPr>
      <p:sp>
        <p:nvSpPr>
          <p:cNvPr id="8" name="Pravokotnik 7"/>
          <p:cNvSpPr/>
          <p:nvPr/>
        </p:nvSpPr>
        <p:spPr>
          <a:xfrm>
            <a:off x="621792" y="0"/>
            <a:ext cx="4147717"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9" name="Pravokotnik 8"/>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cxnSp>
        <p:nvCxnSpPr>
          <p:cNvPr id="10" name="Raven povezovalnik 9"/>
          <p:cNvCxnSpPr/>
          <p:nvPr/>
        </p:nvCxnSpPr>
        <p:spPr bwMode="white">
          <a:xfrm>
            <a:off x="621792"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Pravokotnik 10"/>
          <p:cNvSpPr/>
          <p:nvPr/>
        </p:nvSpPr>
        <p:spPr>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2" name="Naslov 1"/>
          <p:cNvSpPr>
            <a:spLocks noGrp="1"/>
          </p:cNvSpPr>
          <p:nvPr>
            <p:ph type="title"/>
          </p:nvPr>
        </p:nvSpPr>
        <p:spPr bwMode="white">
          <a:xfrm>
            <a:off x="1074240" y="381000"/>
            <a:ext cx="3293422" cy="1371600"/>
          </a:xfrm>
        </p:spPr>
        <p:txBody>
          <a:bodyPr anchor="b">
            <a:normAutofit/>
          </a:bodyPr>
          <a:lstStyle>
            <a:lvl1pPr algn="l">
              <a:defRPr sz="2800" b="0" cap="all" baseline="0">
                <a:solidFill>
                  <a:schemeClr val="bg1"/>
                </a:solidFill>
              </a:defRPr>
            </a:lvl1pPr>
          </a:lstStyle>
          <a:p>
            <a:r>
              <a:rPr lang="sl-SI" noProof="0" smtClean="0"/>
              <a:t>Uredite slog naslova matrice</a:t>
            </a:r>
            <a:endParaRPr lang="sl-SI" noProof="0" dirty="0"/>
          </a:p>
        </p:txBody>
      </p:sp>
      <p:sp>
        <p:nvSpPr>
          <p:cNvPr id="3" name="Ograda vsebine 2"/>
          <p:cNvSpPr>
            <a:spLocks noGrp="1"/>
          </p:cNvSpPr>
          <p:nvPr>
            <p:ph idx="1"/>
          </p:nvPr>
        </p:nvSpPr>
        <p:spPr>
          <a:xfrm>
            <a:off x="5180251"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sl-SI" noProof="0" smtClean="0"/>
              <a:t>Uredite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endParaRPr lang="sl-SI" noProof="0" dirty="0"/>
          </a:p>
        </p:txBody>
      </p:sp>
      <p:sp>
        <p:nvSpPr>
          <p:cNvPr id="4" name="Ograda besedila 3"/>
          <p:cNvSpPr>
            <a:spLocks noGrp="1"/>
          </p:cNvSpPr>
          <p:nvPr>
            <p:ph type="body" sz="half" idx="2"/>
          </p:nvPr>
        </p:nvSpPr>
        <p:spPr bwMode="white">
          <a:xfrm>
            <a:off x="1074240" y="1828800"/>
            <a:ext cx="3293422" cy="4343400"/>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noProof="0" smtClean="0"/>
              <a:t>Uredite sloge besedila matrice</a:t>
            </a:r>
          </a:p>
        </p:txBody>
      </p:sp>
      <p:sp>
        <p:nvSpPr>
          <p:cNvPr id="5" name="Ograda datuma 4"/>
          <p:cNvSpPr>
            <a:spLocks noGrp="1"/>
          </p:cNvSpPr>
          <p:nvPr>
            <p:ph type="dt" sz="half" idx="10"/>
          </p:nvPr>
        </p:nvSpPr>
        <p:spPr/>
        <p:txBody>
          <a:bodyPr/>
          <a:lstStyle/>
          <a:p>
            <a:fld id="{93456C6D-9670-4C17-BFCB-301C026596BC}" type="datetime1">
              <a:rPr lang="sl-SI" noProof="0" smtClean="0"/>
              <a:t>15. 03. 2016</a:t>
            </a:fld>
            <a:endParaRPr lang="sl-SI" noProof="0" dirty="0"/>
          </a:p>
        </p:txBody>
      </p:sp>
      <p:sp>
        <p:nvSpPr>
          <p:cNvPr id="6" name="Ograda noge 5"/>
          <p:cNvSpPr>
            <a:spLocks noGrp="1"/>
          </p:cNvSpPr>
          <p:nvPr>
            <p:ph type="ftr" sz="quarter" idx="11"/>
          </p:nvPr>
        </p:nvSpPr>
        <p:spPr/>
        <p:txBody>
          <a:bodyPr/>
          <a:lstStyle/>
          <a:p>
            <a:r>
              <a:rPr lang="sl-SI" noProof="0" smtClean="0"/>
              <a:t>Zdenko Potočar</a:t>
            </a:r>
            <a:endParaRPr lang="sl-SI" noProof="0" dirty="0"/>
          </a:p>
        </p:txBody>
      </p:sp>
      <p:sp>
        <p:nvSpPr>
          <p:cNvPr id="7" name="Ograda številke diapozitiva 6"/>
          <p:cNvSpPr>
            <a:spLocks noGrp="1"/>
          </p:cNvSpPr>
          <p:nvPr>
            <p:ph type="sldNum" sz="quarter" idx="12"/>
          </p:nvPr>
        </p:nvSpPr>
        <p:spPr/>
        <p:txBody>
          <a:bodyPr/>
          <a:lstStyle/>
          <a:p>
            <a:fld id="{7DC1BBB0-96F0-4077-A278-0F3FB5C104D3}" type="slidenum">
              <a:rPr lang="sl-SI" noProof="0" smtClean="0"/>
              <a:t>‹#›</a:t>
            </a:fld>
            <a:endParaRPr lang="sl-SI" noProof="0" dirty="0"/>
          </a:p>
        </p:txBody>
      </p:sp>
    </p:spTree>
    <p:extLst>
      <p:ext uri="{BB962C8B-B14F-4D97-AF65-F5344CB8AC3E}">
        <p14:creationId xmlns:p14="http://schemas.microsoft.com/office/powerpoint/2010/main" val="351804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11" name="Pravokotnik 10"/>
          <p:cNvSpPr/>
          <p:nvPr/>
        </p:nvSpPr>
        <p:spPr>
          <a:xfrm>
            <a:off x="0" y="0"/>
            <a:ext cx="609441" cy="6858000"/>
          </a:xfrm>
          <a:prstGeom prst="rect">
            <a:avLst/>
          </a:prstGeom>
          <a:solidFill>
            <a:schemeClr val="accent1">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8" name="Pravokotnik 7"/>
          <p:cNvSpPr/>
          <p:nvPr/>
        </p:nvSpPr>
        <p:spPr>
          <a:xfrm>
            <a:off x="11884104" y="0"/>
            <a:ext cx="30472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9" name="Pravokotnik 8"/>
          <p:cNvSpPr/>
          <p:nvPr/>
        </p:nvSpPr>
        <p:spPr>
          <a:xfrm>
            <a:off x="4875530" y="0"/>
            <a:ext cx="7017034" cy="6858000"/>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2" name="Naslov 1"/>
          <p:cNvSpPr>
            <a:spLocks noGrp="1"/>
          </p:cNvSpPr>
          <p:nvPr>
            <p:ph type="title"/>
          </p:nvPr>
        </p:nvSpPr>
        <p:spPr>
          <a:xfrm>
            <a:off x="1074240" y="381000"/>
            <a:ext cx="3293422" cy="1371600"/>
          </a:xfrm>
        </p:spPr>
        <p:txBody>
          <a:bodyPr anchor="b">
            <a:normAutofit/>
          </a:bodyPr>
          <a:lstStyle>
            <a:lvl1pPr algn="l">
              <a:defRPr sz="2800" b="0" cap="all" baseline="0">
                <a:solidFill>
                  <a:schemeClr val="tx1">
                    <a:lumMod val="75000"/>
                  </a:schemeClr>
                </a:solidFill>
              </a:defRPr>
            </a:lvl1pPr>
          </a:lstStyle>
          <a:p>
            <a:r>
              <a:rPr lang="sl-SI" noProof="0" smtClean="0"/>
              <a:t>Uredite slog naslova matrice</a:t>
            </a:r>
            <a:endParaRPr lang="sl-SI" noProof="0" dirty="0"/>
          </a:p>
        </p:txBody>
      </p:sp>
      <p:sp>
        <p:nvSpPr>
          <p:cNvPr id="3" name="Ograda slike 2"/>
          <p:cNvSpPr>
            <a:spLocks noGrp="1"/>
          </p:cNvSpPr>
          <p:nvPr>
            <p:ph type="pic" idx="1"/>
          </p:nvPr>
        </p:nvSpPr>
        <p:spPr bwMode="auto">
          <a:xfrm>
            <a:off x="5180251" y="482600"/>
            <a:ext cx="6195986" cy="5689600"/>
          </a:xfrm>
          <a:ln w="19050">
            <a:solidFill>
              <a:schemeClr val="bg1"/>
            </a:solidFill>
          </a:ln>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noProof="0" smtClean="0"/>
              <a:t>Kliknite ikono, če želite dodati sliko</a:t>
            </a:r>
            <a:endParaRPr lang="sl-SI" noProof="0" dirty="0"/>
          </a:p>
        </p:txBody>
      </p:sp>
      <p:sp>
        <p:nvSpPr>
          <p:cNvPr id="4" name="Ograda besedila 3"/>
          <p:cNvSpPr>
            <a:spLocks noGrp="1"/>
          </p:cNvSpPr>
          <p:nvPr>
            <p:ph type="body" sz="half" idx="2"/>
          </p:nvPr>
        </p:nvSpPr>
        <p:spPr>
          <a:xfrm>
            <a:off x="1074240"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noProof="0" smtClean="0"/>
              <a:t>Uredite sloge besedila matrice</a:t>
            </a:r>
          </a:p>
        </p:txBody>
      </p:sp>
      <p:sp>
        <p:nvSpPr>
          <p:cNvPr id="5" name="Ograda datuma 4"/>
          <p:cNvSpPr>
            <a:spLocks noGrp="1"/>
          </p:cNvSpPr>
          <p:nvPr>
            <p:ph type="dt" sz="half" idx="10"/>
          </p:nvPr>
        </p:nvSpPr>
        <p:spPr/>
        <p:txBody>
          <a:bodyPr/>
          <a:lstStyle/>
          <a:p>
            <a:fld id="{F2037CD0-687D-4371-9760-3BC55E285324}" type="datetime1">
              <a:rPr lang="sl-SI" noProof="0" smtClean="0"/>
              <a:t>15. 03. 2016</a:t>
            </a:fld>
            <a:endParaRPr lang="sl-SI" noProof="0" dirty="0"/>
          </a:p>
        </p:txBody>
      </p:sp>
      <p:sp>
        <p:nvSpPr>
          <p:cNvPr id="6" name="Ograda noge 5"/>
          <p:cNvSpPr>
            <a:spLocks noGrp="1"/>
          </p:cNvSpPr>
          <p:nvPr>
            <p:ph type="ftr" sz="quarter" idx="11"/>
          </p:nvPr>
        </p:nvSpPr>
        <p:spPr/>
        <p:txBody>
          <a:bodyPr/>
          <a:lstStyle/>
          <a:p>
            <a:r>
              <a:rPr lang="sl-SI" noProof="0" smtClean="0"/>
              <a:t>Zdenko Potočar</a:t>
            </a:r>
            <a:endParaRPr lang="sl-SI" noProof="0" dirty="0"/>
          </a:p>
        </p:txBody>
      </p:sp>
      <p:sp>
        <p:nvSpPr>
          <p:cNvPr id="7" name="Ograda številke diapozitiva 6"/>
          <p:cNvSpPr>
            <a:spLocks noGrp="1"/>
          </p:cNvSpPr>
          <p:nvPr>
            <p:ph type="sldNum" sz="quarter" idx="12"/>
          </p:nvPr>
        </p:nvSpPr>
        <p:spPr/>
        <p:txBody>
          <a:bodyPr/>
          <a:lstStyle/>
          <a:p>
            <a:fld id="{7DC1BBB0-96F0-4077-A278-0F3FB5C104D3}" type="slidenum">
              <a:rPr lang="sl-SI" noProof="0" smtClean="0"/>
              <a:t>‹#›</a:t>
            </a:fld>
            <a:endParaRPr lang="sl-SI" noProof="0" dirty="0"/>
          </a:p>
        </p:txBody>
      </p:sp>
      <p:cxnSp>
        <p:nvCxnSpPr>
          <p:cNvPr id="10" name="Raven povezovalnik 9"/>
          <p:cNvCxnSpPr/>
          <p:nvPr/>
        </p:nvCxnSpPr>
        <p:spPr bwMode="white">
          <a:xfrm>
            <a:off x="11879867"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900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ravokotnik 6"/>
          <p:cNvSpPr/>
          <p:nvPr/>
        </p:nvSpPr>
        <p:spPr>
          <a:xfrm>
            <a:off x="11884104" y="0"/>
            <a:ext cx="304721" cy="6858000"/>
          </a:xfrm>
          <a:prstGeom prst="rect">
            <a:avLst/>
          </a:prstGeom>
          <a:solidFill>
            <a:schemeClr val="accent1">
              <a:lumMod val="5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lang="sl-SI" noProof="0" dirty="0"/>
          </a:p>
        </p:txBody>
      </p:sp>
      <p:sp>
        <p:nvSpPr>
          <p:cNvPr id="8" name="Pravokotnik 7"/>
          <p:cNvSpPr/>
          <p:nvPr/>
        </p:nvSpPr>
        <p:spPr>
          <a:xfrm>
            <a:off x="617143" y="0"/>
            <a:ext cx="60944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9" name="Pravokotnik 8"/>
          <p:cNvSpPr/>
          <p:nvPr/>
        </p:nvSpPr>
        <p:spPr>
          <a:xfrm>
            <a:off x="0" y="0"/>
            <a:ext cx="609441" cy="6858000"/>
          </a:xfrm>
          <a:prstGeom prst="rect">
            <a:avLst/>
          </a:prstGeom>
          <a:solidFill>
            <a:schemeClr val="accent1">
              <a:lumMod val="75000"/>
              <a:alpha val="8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sl-SI" noProof="0" dirty="0"/>
          </a:p>
        </p:txBody>
      </p:sp>
      <p:sp>
        <p:nvSpPr>
          <p:cNvPr id="13" name="Pravokotnik 12"/>
          <p:cNvSpPr/>
          <p:nvPr/>
        </p:nvSpPr>
        <p:spPr>
          <a:xfrm>
            <a:off x="611717" y="736219"/>
            <a:ext cx="609441" cy="609600"/>
          </a:xfrm>
          <a:prstGeom prst="rect">
            <a:avLst/>
          </a:prstGeom>
          <a:solidFill>
            <a:schemeClr val="accent1">
              <a:lumMod val="50000"/>
              <a:alpha val="74902"/>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noProof="0" dirty="0"/>
          </a:p>
        </p:txBody>
      </p:sp>
      <p:cxnSp>
        <p:nvCxnSpPr>
          <p:cNvPr id="14" name="Raven povezovalnik 13"/>
          <p:cNvCxnSpPr/>
          <p:nvPr/>
        </p:nvCxnSpPr>
        <p:spPr bwMode="white">
          <a:xfrm>
            <a:off x="617143" y="7362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Raven povezovalnik 14"/>
          <p:cNvCxnSpPr/>
          <p:nvPr/>
        </p:nvCxnSpPr>
        <p:spPr bwMode="white">
          <a:xfrm>
            <a:off x="617143" y="1345819"/>
            <a:ext cx="60944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Raven povezovalnik 15"/>
          <p:cNvCxnSpPr/>
          <p:nvPr/>
        </p:nvCxnSpPr>
        <p:spPr bwMode="white">
          <a:xfrm>
            <a:off x="617143" y="0"/>
            <a:ext cx="0" cy="68580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Ograda naslova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sl-SI" noProof="0" dirty="0" smtClean="0"/>
              <a:t>Uredite slog naslova matrice</a:t>
            </a:r>
            <a:endParaRPr lang="sl-SI" noProof="0" dirty="0"/>
          </a:p>
        </p:txBody>
      </p:sp>
      <p:sp>
        <p:nvSpPr>
          <p:cNvPr id="3" name="Ograda besedila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sl-SI" noProof="0" dirty="0" smtClean="0"/>
              <a:t>Uredite sloge besedila matrice</a:t>
            </a:r>
          </a:p>
          <a:p>
            <a:pPr lvl="1"/>
            <a:r>
              <a:rPr lang="sl-SI" noProof="0" dirty="0" smtClean="0"/>
              <a:t>Druga raven</a:t>
            </a:r>
          </a:p>
          <a:p>
            <a:pPr lvl="2"/>
            <a:r>
              <a:rPr lang="sl-SI" noProof="0" dirty="0" smtClean="0"/>
              <a:t>Tretja raven</a:t>
            </a:r>
          </a:p>
          <a:p>
            <a:pPr lvl="3"/>
            <a:r>
              <a:rPr lang="sl-SI" noProof="0" dirty="0" smtClean="0"/>
              <a:t>Četrta raven</a:t>
            </a:r>
          </a:p>
          <a:p>
            <a:pPr lvl="4"/>
            <a:r>
              <a:rPr lang="sl-SI" noProof="0" dirty="0" smtClean="0"/>
              <a:t>Peta raven</a:t>
            </a:r>
            <a:endParaRPr lang="sl-SI" noProof="0" dirty="0"/>
          </a:p>
        </p:txBody>
      </p:sp>
      <p:sp>
        <p:nvSpPr>
          <p:cNvPr id="4" name="Ograda datuma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200" cap="all" baseline="0">
                <a:solidFill>
                  <a:schemeClr val="tx1">
                    <a:lumMod val="60000"/>
                    <a:lumOff val="40000"/>
                  </a:schemeClr>
                </a:solidFill>
              </a:defRPr>
            </a:lvl1pPr>
          </a:lstStyle>
          <a:p>
            <a:fld id="{0D53237A-CCDB-4BB9-AF02-C6F6BA077A3D}" type="datetime1">
              <a:rPr lang="sl-SI" noProof="0" smtClean="0"/>
              <a:t>15. 03. 2016</a:t>
            </a:fld>
            <a:endParaRPr lang="sl-SI" noProof="0" dirty="0"/>
          </a:p>
        </p:txBody>
      </p:sp>
      <p:sp>
        <p:nvSpPr>
          <p:cNvPr id="5" name="Ograda noge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200" cap="all" baseline="0">
                <a:solidFill>
                  <a:schemeClr val="tx1">
                    <a:lumMod val="60000"/>
                    <a:lumOff val="40000"/>
                  </a:schemeClr>
                </a:solidFill>
              </a:defRPr>
            </a:lvl1pPr>
          </a:lstStyle>
          <a:p>
            <a:r>
              <a:rPr lang="sl-SI" noProof="0" smtClean="0"/>
              <a:t>Zdenko Potočar</a:t>
            </a:r>
            <a:endParaRPr lang="sl-SI" noProof="0" dirty="0"/>
          </a:p>
        </p:txBody>
      </p:sp>
      <p:sp>
        <p:nvSpPr>
          <p:cNvPr id="6" name="Ograda številke diapozitiva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200" cap="all" baseline="0">
                <a:solidFill>
                  <a:schemeClr val="tx1">
                    <a:lumMod val="60000"/>
                    <a:lumOff val="40000"/>
                  </a:schemeClr>
                </a:solidFill>
              </a:defRPr>
            </a:lvl1pPr>
          </a:lstStyle>
          <a:p>
            <a:fld id="{7DC1BBB0-96F0-4077-A278-0F3FB5C104D3}" type="slidenum">
              <a:rPr lang="sl-SI" noProof="0" smtClean="0"/>
              <a:pPr/>
              <a:t>‹#›</a:t>
            </a:fld>
            <a:endParaRPr lang="sl-SI" noProof="0" dirty="0"/>
          </a:p>
        </p:txBody>
      </p:sp>
      <p:sp>
        <p:nvSpPr>
          <p:cNvPr id="10" name="PoljeZBesedilom 9"/>
          <p:cNvSpPr txBox="1"/>
          <p:nvPr userDrawn="1"/>
        </p:nvSpPr>
        <p:spPr>
          <a:xfrm>
            <a:off x="624846" y="736219"/>
            <a:ext cx="596311" cy="535531"/>
          </a:xfrm>
          <a:prstGeom prst="rect">
            <a:avLst/>
          </a:prstGeom>
          <a:noFill/>
        </p:spPr>
        <p:txBody>
          <a:bodyPr wrap="square" rtlCol="0">
            <a:spAutoFit/>
          </a:bodyPr>
          <a:lstStyle/>
          <a:p>
            <a:pPr algn="ctr">
              <a:lnSpc>
                <a:spcPct val="90000"/>
              </a:lnSpc>
            </a:pPr>
            <a:r>
              <a:rPr lang="sl-SI" sz="3200" dirty="0" smtClean="0">
                <a:solidFill>
                  <a:schemeClr val="bg1"/>
                </a:solidFill>
              </a:rPr>
              <a:t>@</a:t>
            </a:r>
            <a:endParaRPr lang="en-US" sz="3200" dirty="0">
              <a:solidFill>
                <a:schemeClr val="bg1"/>
              </a:solidFill>
            </a:endParaRPr>
          </a:p>
        </p:txBody>
      </p:sp>
    </p:spTree>
    <p:extLst>
      <p:ext uri="{BB962C8B-B14F-4D97-AF65-F5344CB8AC3E}">
        <p14:creationId xmlns:p14="http://schemas.microsoft.com/office/powerpoint/2010/main" val="2054322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600" kern="1200">
          <a:solidFill>
            <a:schemeClr val="tx1">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p:txBody>
          <a:bodyPr/>
          <a:lstStyle/>
          <a:p>
            <a:r>
              <a:rPr lang="sl-SI" dirty="0"/>
              <a:t>PROGRAMSKA </a:t>
            </a:r>
            <a:r>
              <a:rPr lang="sl-SI" dirty="0" smtClean="0"/>
              <a:t>OPREMA</a:t>
            </a:r>
            <a:endParaRPr lang="en-US" dirty="0"/>
          </a:p>
        </p:txBody>
      </p:sp>
      <p:sp>
        <p:nvSpPr>
          <p:cNvPr id="3" name="Podnaslov 2"/>
          <p:cNvSpPr>
            <a:spLocks noGrp="1"/>
          </p:cNvSpPr>
          <p:nvPr>
            <p:ph type="subTitle" idx="1"/>
          </p:nvPr>
        </p:nvSpPr>
        <p:spPr/>
        <p:txBody>
          <a:bodyPr/>
          <a:lstStyle/>
          <a:p>
            <a:endParaRPr lang="en-US"/>
          </a:p>
        </p:txBody>
      </p:sp>
      <p:pic>
        <p:nvPicPr>
          <p:cNvPr id="4" name="Picture 9" descr="040_10_themen_fo_software_1_lg_1278637">
            <a:hlinkClick r:id="rId2" action="ppaction://hlinksldjump"/>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678588" y="260648"/>
            <a:ext cx="3635895" cy="29913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08546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Naslov 1"/>
          <p:cNvSpPr>
            <a:spLocks noGrp="1"/>
          </p:cNvSpPr>
          <p:nvPr>
            <p:ph type="title"/>
          </p:nvPr>
        </p:nvSpPr>
        <p:spPr>
          <a:xfrm>
            <a:off x="1979612" y="428625"/>
            <a:ext cx="8229600" cy="857250"/>
          </a:xfrm>
        </p:spPr>
        <p:txBody>
          <a:bodyPr/>
          <a:lstStyle/>
          <a:p>
            <a:r>
              <a:rPr lang="sl-SI" altLang="en-US" b="1" smtClean="0"/>
              <a:t>Vrste operacijskih sistemov</a:t>
            </a:r>
            <a:r>
              <a:rPr lang="sl-SI" altLang="en-US" smtClean="0"/>
              <a:t> </a:t>
            </a:r>
          </a:p>
        </p:txBody>
      </p:sp>
      <p:sp>
        <p:nvSpPr>
          <p:cNvPr id="202755" name="Ograda vsebine 2"/>
          <p:cNvSpPr>
            <a:spLocks noGrp="1"/>
          </p:cNvSpPr>
          <p:nvPr>
            <p:ph idx="1"/>
          </p:nvPr>
        </p:nvSpPr>
        <p:spPr/>
        <p:txBody>
          <a:bodyPr/>
          <a:lstStyle/>
          <a:p>
            <a:r>
              <a:rPr lang="sl-SI" altLang="en-US" smtClean="0"/>
              <a:t>družine računalnikov: </a:t>
            </a:r>
          </a:p>
          <a:p>
            <a:pPr lvl="1"/>
            <a:r>
              <a:rPr lang="sl-SI" altLang="en-US" smtClean="0"/>
              <a:t>mikroračunalniki (DOS, OS/2, Windows, Linux) </a:t>
            </a:r>
          </a:p>
          <a:p>
            <a:pPr lvl="1"/>
            <a:r>
              <a:rPr lang="sl-SI" altLang="en-US" smtClean="0"/>
              <a:t>miniračunalniki (VAX/VMS, AS400, UNIX) </a:t>
            </a:r>
          </a:p>
          <a:p>
            <a:pPr lvl="1"/>
            <a:r>
              <a:rPr lang="sl-SI" altLang="en-US" smtClean="0"/>
              <a:t>veliki računalniki (MVS, VSE, VM, UNIX) </a:t>
            </a:r>
          </a:p>
          <a:p>
            <a:endParaRPr lang="sl-SI" altLang="en-US" smtClean="0"/>
          </a:p>
        </p:txBody>
      </p:sp>
      <p:pic>
        <p:nvPicPr>
          <p:cNvPr id="202758" name="Picture 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8094663" y="4143376"/>
            <a:ext cx="1857375" cy="164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5229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Naslov 1"/>
          <p:cNvSpPr>
            <a:spLocks noGrp="1"/>
          </p:cNvSpPr>
          <p:nvPr>
            <p:ph type="title"/>
          </p:nvPr>
        </p:nvSpPr>
        <p:spPr>
          <a:xfrm>
            <a:off x="1979612" y="428625"/>
            <a:ext cx="8229600" cy="857250"/>
          </a:xfrm>
        </p:spPr>
        <p:txBody>
          <a:bodyPr/>
          <a:lstStyle/>
          <a:p>
            <a:r>
              <a:rPr lang="sl-SI" altLang="en-US" b="1" smtClean="0"/>
              <a:t>Vrste operacijskih sistemov</a:t>
            </a:r>
            <a:r>
              <a:rPr lang="sl-SI" altLang="en-US" smtClean="0"/>
              <a:t> </a:t>
            </a:r>
          </a:p>
        </p:txBody>
      </p:sp>
      <p:sp>
        <p:nvSpPr>
          <p:cNvPr id="203779" name="Ograda vsebine 2"/>
          <p:cNvSpPr>
            <a:spLocks noGrp="1"/>
          </p:cNvSpPr>
          <p:nvPr>
            <p:ph idx="1"/>
          </p:nvPr>
        </p:nvSpPr>
        <p:spPr/>
        <p:txBody>
          <a:bodyPr/>
          <a:lstStyle/>
          <a:p>
            <a:r>
              <a:rPr lang="sl-SI" altLang="en-US" smtClean="0"/>
              <a:t>uporabniški vmesnik: </a:t>
            </a:r>
          </a:p>
          <a:p>
            <a:pPr lvl="1"/>
            <a:r>
              <a:rPr lang="sl-SI" altLang="en-US" smtClean="0"/>
              <a:t>ukazni (MS-DOS, Unix) </a:t>
            </a:r>
          </a:p>
          <a:p>
            <a:pPr lvl="2"/>
            <a:r>
              <a:rPr lang="sl-SI" altLang="en-US" smtClean="0"/>
              <a:t>Prednosti: </a:t>
            </a:r>
          </a:p>
          <a:p>
            <a:pPr lvl="3"/>
            <a:r>
              <a:rPr lang="sl-SI" altLang="en-US" smtClean="0"/>
              <a:t>uporaba ukazov </a:t>
            </a:r>
          </a:p>
          <a:p>
            <a:pPr lvl="3"/>
            <a:r>
              <a:rPr lang="sl-SI" altLang="en-US" smtClean="0"/>
              <a:t>interakcija preko tipkovnice </a:t>
            </a:r>
          </a:p>
          <a:p>
            <a:pPr lvl="3"/>
            <a:r>
              <a:rPr lang="sl-SI" altLang="en-US" smtClean="0"/>
              <a:t>hitro in učinkovito delo </a:t>
            </a:r>
          </a:p>
          <a:p>
            <a:pPr lvl="1"/>
            <a:r>
              <a:rPr lang="sl-SI" altLang="en-US" smtClean="0"/>
              <a:t>grafični – GUI (Grafical User Interface); Macintosh OS; X Windows System, MS Windows, OS/2 </a:t>
            </a:r>
          </a:p>
          <a:p>
            <a:endParaRPr lang="sl-SI" altLang="en-US" smtClean="0"/>
          </a:p>
        </p:txBody>
      </p:sp>
      <p:pic>
        <p:nvPicPr>
          <p:cNvPr id="203782" name="Picture 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8166101" y="1285876"/>
            <a:ext cx="1571625"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6389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Naslov 1"/>
          <p:cNvSpPr>
            <a:spLocks noGrp="1"/>
          </p:cNvSpPr>
          <p:nvPr>
            <p:ph type="title"/>
          </p:nvPr>
        </p:nvSpPr>
        <p:spPr>
          <a:xfrm>
            <a:off x="1979612" y="428625"/>
            <a:ext cx="8229600" cy="857250"/>
          </a:xfrm>
        </p:spPr>
        <p:txBody>
          <a:bodyPr/>
          <a:lstStyle/>
          <a:p>
            <a:r>
              <a:rPr lang="sl-SI" altLang="en-US" b="1" smtClean="0"/>
              <a:t>Vrste operacijskih sistemov</a:t>
            </a:r>
            <a:r>
              <a:rPr lang="sl-SI" altLang="en-US" smtClean="0"/>
              <a:t> </a:t>
            </a:r>
          </a:p>
        </p:txBody>
      </p:sp>
      <p:sp>
        <p:nvSpPr>
          <p:cNvPr id="204803" name="Ograda vsebine 2"/>
          <p:cNvSpPr>
            <a:spLocks noGrp="1"/>
          </p:cNvSpPr>
          <p:nvPr>
            <p:ph idx="1"/>
          </p:nvPr>
        </p:nvSpPr>
        <p:spPr/>
        <p:txBody>
          <a:bodyPr/>
          <a:lstStyle/>
          <a:p>
            <a:r>
              <a:rPr lang="sl-SI" altLang="en-US" dirty="0" smtClean="0"/>
              <a:t>cena: </a:t>
            </a:r>
          </a:p>
          <a:p>
            <a:pPr lvl="1"/>
            <a:r>
              <a:rPr lang="sl-SI" altLang="en-US" dirty="0" smtClean="0"/>
              <a:t>brezplačni (Linux, Android) </a:t>
            </a:r>
          </a:p>
          <a:p>
            <a:pPr lvl="1"/>
            <a:r>
              <a:rPr lang="sl-SI" altLang="en-US" dirty="0" smtClean="0"/>
              <a:t>plačljivi (Windows) </a:t>
            </a:r>
          </a:p>
          <a:p>
            <a:endParaRPr lang="sl-SI" altLang="en-US" dirty="0" smtClean="0"/>
          </a:p>
        </p:txBody>
      </p:sp>
      <p:pic>
        <p:nvPicPr>
          <p:cNvPr id="204806" name="Picture 2" descr="http://www.sc-nm.com/e-gradivo/KIT/linux.gif"/>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6737351" y="1785939"/>
            <a:ext cx="2809875" cy="328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69602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Naslov 1"/>
          <p:cNvSpPr>
            <a:spLocks noGrp="1"/>
          </p:cNvSpPr>
          <p:nvPr>
            <p:ph type="title"/>
          </p:nvPr>
        </p:nvSpPr>
        <p:spPr>
          <a:xfrm>
            <a:off x="1979612" y="428625"/>
            <a:ext cx="8229600" cy="857250"/>
          </a:xfrm>
        </p:spPr>
        <p:txBody>
          <a:bodyPr/>
          <a:lstStyle/>
          <a:p>
            <a:r>
              <a:rPr lang="sl-SI" altLang="en-US" smtClean="0"/>
              <a:t>DATOTEČNI SITEM</a:t>
            </a:r>
          </a:p>
        </p:txBody>
      </p:sp>
      <p:sp>
        <p:nvSpPr>
          <p:cNvPr id="205827" name="Ograda vsebine 2"/>
          <p:cNvSpPr>
            <a:spLocks noGrp="1"/>
          </p:cNvSpPr>
          <p:nvPr>
            <p:ph idx="1"/>
          </p:nvPr>
        </p:nvSpPr>
        <p:spPr/>
        <p:txBody>
          <a:bodyPr/>
          <a:lstStyle/>
          <a:p>
            <a:r>
              <a:rPr lang="sl-SI" altLang="en-US" smtClean="0"/>
              <a:t>Tako podatki kot programi so shranjeni na računalniku, bolje na njegovih diskih, v obliki datotek.</a:t>
            </a:r>
          </a:p>
          <a:p>
            <a:r>
              <a:rPr lang="sl-SI" altLang="en-US" smtClean="0"/>
              <a:t> </a:t>
            </a:r>
            <a:r>
              <a:rPr lang="pl-PL" altLang="en-US" smtClean="0"/>
              <a:t>Ker je teh na tisoče, mora biti disk primerno organiziran. </a:t>
            </a:r>
          </a:p>
          <a:p>
            <a:r>
              <a:rPr lang="pl-PL" altLang="en-US" smtClean="0"/>
              <a:t>Na diskih imamo tako imenovane mape. </a:t>
            </a:r>
          </a:p>
          <a:p>
            <a:r>
              <a:rPr lang="pl-PL" altLang="en-US" smtClean="0"/>
              <a:t>V mapah so lahko spet nove mape. </a:t>
            </a:r>
          </a:p>
        </p:txBody>
      </p:sp>
      <p:pic>
        <p:nvPicPr>
          <p:cNvPr id="205830" name="Picture 2" descr="http://colos.fri.uni-lj.si/ERI/INFORMATIKA/INFORMACIJSKA_TEHNOLOGIJA/Razlaga_OS_files/image006.gif"/>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237413" y="4000501"/>
            <a:ext cx="3590925" cy="240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9436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Naslov 1"/>
          <p:cNvSpPr>
            <a:spLocks noGrp="1"/>
          </p:cNvSpPr>
          <p:nvPr>
            <p:ph type="title"/>
          </p:nvPr>
        </p:nvSpPr>
        <p:spPr>
          <a:xfrm>
            <a:off x="1979612" y="428625"/>
            <a:ext cx="8229600" cy="857250"/>
          </a:xfrm>
        </p:spPr>
        <p:txBody>
          <a:bodyPr>
            <a:normAutofit fontScale="90000"/>
          </a:bodyPr>
          <a:lstStyle/>
          <a:p>
            <a:r>
              <a:rPr lang="sl-SI" altLang="en-US" sz="4400"/>
              <a:t>GRAFIČNI UPORABNIŠKI VMESNIK</a:t>
            </a:r>
          </a:p>
        </p:txBody>
      </p:sp>
      <p:sp>
        <p:nvSpPr>
          <p:cNvPr id="206851" name="Ograda vsebine 2"/>
          <p:cNvSpPr>
            <a:spLocks noGrp="1"/>
          </p:cNvSpPr>
          <p:nvPr>
            <p:ph idx="1"/>
          </p:nvPr>
        </p:nvSpPr>
        <p:spPr/>
        <p:txBody>
          <a:bodyPr/>
          <a:lstStyle/>
          <a:p>
            <a:r>
              <a:rPr lang="sl-SI" altLang="en-US" sz="1800"/>
              <a:t>(GUI, Graphical User Interface)</a:t>
            </a:r>
          </a:p>
          <a:p>
            <a:r>
              <a:rPr lang="sl-SI" altLang="en-US" sz="1800"/>
              <a:t>Sodobni operacijski sistemi omogočajo lažjo komunikacijo z računalnikom tudi tako, da imamo na voljo primerne grafične uporabniške vmesnike</a:t>
            </a:r>
          </a:p>
          <a:p>
            <a:r>
              <a:rPr lang="sl-SI" altLang="en-US" sz="1800"/>
              <a:t>Na eni strani je uporabnik, ki želi na čim lažji in čim hitrejši način  sporočiti računalniku, kaj naj naredi. </a:t>
            </a:r>
            <a:r>
              <a:rPr lang="pl-PL" altLang="en-US" sz="1800"/>
              <a:t>Na drugi strani je program, ki bo moral želeno akcijo izvesti.</a:t>
            </a:r>
            <a:endParaRPr lang="sl-SI" altLang="en-US" sz="1800"/>
          </a:p>
          <a:p>
            <a:endParaRPr lang="sl-SI" altLang="en-US" smtClean="0"/>
          </a:p>
        </p:txBody>
      </p:sp>
      <p:pic>
        <p:nvPicPr>
          <p:cNvPr id="206854" name="Picture 4" descr="http://colos.fri.uni-lj.si/ERI/INFORMATIKA/INFORMACIJSKA_TEHNOLOGIJA/Razlaga_OS_files/image008.gif"/>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308226" y="4071938"/>
            <a:ext cx="3305175"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855" name="Picture 6" descr="http://www.kernelthread.com/mac/vpc/images/dos1x.gif"/>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6665913" y="4143375"/>
            <a:ext cx="3197225" cy="222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2529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Naslov 1"/>
          <p:cNvSpPr>
            <a:spLocks noGrp="1"/>
          </p:cNvSpPr>
          <p:nvPr>
            <p:ph type="title"/>
          </p:nvPr>
        </p:nvSpPr>
        <p:spPr>
          <a:xfrm>
            <a:off x="1979612" y="428625"/>
            <a:ext cx="8229600" cy="857250"/>
          </a:xfrm>
        </p:spPr>
        <p:txBody>
          <a:bodyPr>
            <a:normAutofit fontScale="90000"/>
          </a:bodyPr>
          <a:lstStyle/>
          <a:p>
            <a:r>
              <a:rPr lang="sl-SI" altLang="en-US" b="1" smtClean="0"/>
              <a:t/>
            </a:r>
            <a:br>
              <a:rPr lang="sl-SI" altLang="en-US" b="1" smtClean="0"/>
            </a:br>
            <a:r>
              <a:rPr lang="sl-SI" altLang="en-US" b="1" smtClean="0"/>
              <a:t>GONILNIKI NAPRAV</a:t>
            </a:r>
            <a:endParaRPr lang="sl-SI" altLang="en-US" smtClean="0"/>
          </a:p>
        </p:txBody>
      </p:sp>
      <p:sp>
        <p:nvSpPr>
          <p:cNvPr id="207875" name="Ograda vsebine 2"/>
          <p:cNvSpPr>
            <a:spLocks noGrp="1"/>
          </p:cNvSpPr>
          <p:nvPr>
            <p:ph idx="1"/>
          </p:nvPr>
        </p:nvSpPr>
        <p:spPr>
          <a:xfrm>
            <a:off x="1979612" y="2928938"/>
            <a:ext cx="8229600" cy="3395662"/>
          </a:xfrm>
        </p:spPr>
        <p:txBody>
          <a:bodyPr/>
          <a:lstStyle/>
          <a:p>
            <a:r>
              <a:rPr lang="sl-SI" altLang="en-US" smtClean="0"/>
              <a:t>je vmesni člen</a:t>
            </a:r>
            <a:r>
              <a:rPr lang="pl-PL" altLang="en-US" smtClean="0"/>
              <a:t> med računalnikom in napravami priključenimi na računalnik ali napravami vgrajenimi v računalnik.</a:t>
            </a:r>
          </a:p>
          <a:p>
            <a:r>
              <a:rPr lang="sl-SI" altLang="en-US" smtClean="0"/>
              <a:t>Ker je proizvajalcev različnih perifernih naprav veliko</a:t>
            </a:r>
            <a:r>
              <a:rPr lang="pl-PL" altLang="en-US" smtClean="0"/>
              <a:t>, </a:t>
            </a:r>
            <a:r>
              <a:rPr lang="sl-SI" altLang="en-US" smtClean="0"/>
              <a:t>je naloga gonilnikov</a:t>
            </a:r>
            <a:r>
              <a:rPr lang="pl-PL" altLang="en-US" smtClean="0"/>
              <a:t>, </a:t>
            </a:r>
            <a:r>
              <a:rPr lang="sl-SI" altLang="en-US" smtClean="0"/>
              <a:t>da po eni strani</a:t>
            </a:r>
            <a:r>
              <a:rPr lang="pl-PL" altLang="en-US" smtClean="0"/>
              <a:t> “</a:t>
            </a:r>
            <a:r>
              <a:rPr lang="sl-SI" altLang="en-US" smtClean="0"/>
              <a:t>razumejo</a:t>
            </a:r>
            <a:r>
              <a:rPr lang="pl-PL" altLang="en-US" smtClean="0"/>
              <a:t>”, </a:t>
            </a:r>
            <a:r>
              <a:rPr lang="sl-SI" altLang="en-US" smtClean="0"/>
              <a:t>kaj od naprave hočemo</a:t>
            </a:r>
            <a:r>
              <a:rPr lang="pl-PL" altLang="en-US" smtClean="0"/>
              <a:t>, </a:t>
            </a:r>
            <a:r>
              <a:rPr lang="sl-SI" altLang="en-US" smtClean="0"/>
              <a:t>po drugi strani</a:t>
            </a:r>
            <a:r>
              <a:rPr lang="pl-PL" altLang="en-US" smtClean="0"/>
              <a:t> pa </a:t>
            </a:r>
            <a:r>
              <a:rPr lang="sl-SI" altLang="en-US" smtClean="0"/>
              <a:t>morajo vedeti</a:t>
            </a:r>
            <a:r>
              <a:rPr lang="pl-PL" altLang="en-US" smtClean="0"/>
              <a:t>, </a:t>
            </a:r>
            <a:r>
              <a:rPr lang="sl-SI" altLang="en-US" smtClean="0"/>
              <a:t>kaj naprava zmore</a:t>
            </a:r>
            <a:r>
              <a:rPr lang="pl-PL" altLang="en-US" smtClean="0"/>
              <a:t> in </a:t>
            </a:r>
            <a:r>
              <a:rPr lang="sl-SI" altLang="en-US" smtClean="0"/>
              <a:t>kako</a:t>
            </a:r>
            <a:r>
              <a:rPr lang="pl-PL" altLang="en-US" smtClean="0"/>
              <a:t> to </a:t>
            </a:r>
            <a:r>
              <a:rPr lang="sl-SI" altLang="en-US" smtClean="0"/>
              <a:t>lahko naredi.</a:t>
            </a:r>
          </a:p>
          <a:p>
            <a:endParaRPr lang="sl-SI" altLang="en-US" smtClean="0"/>
          </a:p>
        </p:txBody>
      </p:sp>
      <p:pic>
        <p:nvPicPr>
          <p:cNvPr id="207878" name="Picture 2" descr="http://img218.imageshack.us/img218/3165/foldergc5.gif"/>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7666038" y="285751"/>
            <a:ext cx="2460625" cy="2436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415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Naslov 1"/>
          <p:cNvSpPr>
            <a:spLocks noGrp="1"/>
          </p:cNvSpPr>
          <p:nvPr>
            <p:ph type="title"/>
          </p:nvPr>
        </p:nvSpPr>
        <p:spPr>
          <a:xfrm>
            <a:off x="1979612" y="428625"/>
            <a:ext cx="8229600" cy="857250"/>
          </a:xfrm>
        </p:spPr>
        <p:txBody>
          <a:bodyPr>
            <a:normAutofit fontScale="90000"/>
          </a:bodyPr>
          <a:lstStyle/>
          <a:p>
            <a:r>
              <a:rPr lang="sl-SI" altLang="en-US" sz="4800"/>
              <a:t>Uporabniška programska oprema</a:t>
            </a:r>
          </a:p>
        </p:txBody>
      </p:sp>
      <p:sp>
        <p:nvSpPr>
          <p:cNvPr id="208899" name="Ograda vsebine 2"/>
          <p:cNvSpPr>
            <a:spLocks noGrp="1"/>
          </p:cNvSpPr>
          <p:nvPr>
            <p:ph idx="1"/>
          </p:nvPr>
        </p:nvSpPr>
        <p:spPr/>
        <p:txBody>
          <a:bodyPr/>
          <a:lstStyle/>
          <a:p>
            <a:endParaRPr lang="en-US" altLang="en-US" smtClean="0"/>
          </a:p>
        </p:txBody>
      </p:sp>
      <p:pic>
        <p:nvPicPr>
          <p:cNvPr id="208902"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736726" y="1500188"/>
            <a:ext cx="7786687" cy="5205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7552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Naslov 1"/>
          <p:cNvSpPr>
            <a:spLocks noGrp="1"/>
          </p:cNvSpPr>
          <p:nvPr>
            <p:ph type="title"/>
          </p:nvPr>
        </p:nvSpPr>
        <p:spPr>
          <a:xfrm>
            <a:off x="1979612" y="428625"/>
            <a:ext cx="8229600" cy="857250"/>
          </a:xfrm>
        </p:spPr>
        <p:txBody>
          <a:bodyPr/>
          <a:lstStyle/>
          <a:p>
            <a:r>
              <a:rPr lang="sl-SI" altLang="en-US" smtClean="0"/>
              <a:t>Lastništvo programske opreme</a:t>
            </a:r>
          </a:p>
        </p:txBody>
      </p:sp>
      <p:sp>
        <p:nvSpPr>
          <p:cNvPr id="209923" name="Ograda vsebine 2"/>
          <p:cNvSpPr>
            <a:spLocks noGrp="1"/>
          </p:cNvSpPr>
          <p:nvPr>
            <p:ph idx="1"/>
          </p:nvPr>
        </p:nvSpPr>
        <p:spPr/>
        <p:txBody>
          <a:bodyPr/>
          <a:lstStyle/>
          <a:p>
            <a:r>
              <a:rPr lang="sl-SI" altLang="en-US" smtClean="0"/>
              <a:t>Programsko opremo običajno kupimo, ker je precej zapleteno, da bi jo izdelovali sami. </a:t>
            </a:r>
          </a:p>
          <a:p>
            <a:r>
              <a:rPr lang="sl-SI" altLang="en-US" smtClean="0"/>
              <a:t>Z nakupom programske opreme ne postanemo njeni lastniki, pač pa si pridobimo samo </a:t>
            </a:r>
            <a:r>
              <a:rPr lang="sl-SI" altLang="en-US" i="1" smtClean="0"/>
              <a:t>licenco (dovoljenje) </a:t>
            </a:r>
            <a:r>
              <a:rPr lang="sl-SI" altLang="en-US" smtClean="0"/>
              <a:t>za njeno uporabo.</a:t>
            </a:r>
          </a:p>
        </p:txBody>
      </p:sp>
    </p:spTree>
    <p:extLst>
      <p:ext uri="{BB962C8B-B14F-4D97-AF65-F5344CB8AC3E}">
        <p14:creationId xmlns:p14="http://schemas.microsoft.com/office/powerpoint/2010/main" val="1695589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a:t>Odprtokodna programska oprema</a:t>
            </a:r>
            <a:r>
              <a:rPr lang="pl-PL" dirty="0" smtClean="0"/>
              <a:t/>
            </a:r>
            <a:br>
              <a:rPr lang="pl-PL" dirty="0" smtClean="0"/>
            </a:br>
            <a:r>
              <a:rPr lang="pl-PL" dirty="0" smtClean="0"/>
              <a:t>(</a:t>
            </a:r>
            <a:r>
              <a:rPr lang="pl-PL" dirty="0"/>
              <a:t>open source </a:t>
            </a:r>
            <a:r>
              <a:rPr lang="pl-PL" dirty="0" smtClean="0"/>
              <a:t>software)</a:t>
            </a:r>
            <a:endParaRPr lang="en-US" dirty="0"/>
          </a:p>
        </p:txBody>
      </p:sp>
      <p:sp>
        <p:nvSpPr>
          <p:cNvPr id="3" name="Označba mesta vsebine 2"/>
          <p:cNvSpPr>
            <a:spLocks noGrp="1"/>
          </p:cNvSpPr>
          <p:nvPr>
            <p:ph idx="1"/>
          </p:nvPr>
        </p:nvSpPr>
        <p:spPr/>
        <p:txBody>
          <a:bodyPr>
            <a:normAutofit lnSpcReduction="10000"/>
          </a:bodyPr>
          <a:lstStyle/>
          <a:p>
            <a:r>
              <a:rPr lang="sl-SI" dirty="0" smtClean="0"/>
              <a:t>je </a:t>
            </a:r>
            <a:r>
              <a:rPr lang="sl-SI" dirty="0"/>
              <a:t>naziv za programsko opremo, katere izvorna koda je prosto dostopna in jo je mogoče prosto uporabljati, raziskovati njeno delovanje, spreminjati in razširjati tako originalne kot dopolnjene in spremenjene kopije tega programja.</a:t>
            </a:r>
          </a:p>
          <a:p>
            <a:r>
              <a:rPr lang="sl-SI" dirty="0" smtClean="0"/>
              <a:t>je </a:t>
            </a:r>
            <a:r>
              <a:rPr lang="sl-SI" dirty="0"/>
              <a:t>prosto dostopna vsakomur, da jo lahko ureja, spreminja, popravlja, izboljšuje in dograjuje. </a:t>
            </a:r>
            <a:endParaRPr lang="sl-SI" dirty="0" smtClean="0"/>
          </a:p>
          <a:p>
            <a:r>
              <a:rPr lang="sl-SI" dirty="0" smtClean="0"/>
              <a:t>Veliko </a:t>
            </a:r>
            <a:r>
              <a:rPr lang="sl-SI" dirty="0"/>
              <a:t>jih je brezplačno na voljo na spletu, namenjenih za uporabo povprečnim uporabnikom. </a:t>
            </a:r>
            <a:endParaRPr lang="sl-SI" dirty="0" smtClean="0"/>
          </a:p>
          <a:p>
            <a:r>
              <a:rPr lang="sl-SI" dirty="0" smtClean="0"/>
              <a:t>Ponujajo </a:t>
            </a:r>
            <a:r>
              <a:rPr lang="sl-SI" dirty="0"/>
              <a:t>odlično alternativo (plačljivi) lastniški programski opremi</a:t>
            </a:r>
            <a:r>
              <a:rPr lang="sl-SI" dirty="0" smtClean="0"/>
              <a:t>.</a:t>
            </a:r>
          </a:p>
          <a:p>
            <a:endParaRPr lang="en-US" dirty="0"/>
          </a:p>
        </p:txBody>
      </p:sp>
    </p:spTree>
    <p:extLst>
      <p:ext uri="{BB962C8B-B14F-4D97-AF65-F5344CB8AC3E}">
        <p14:creationId xmlns:p14="http://schemas.microsoft.com/office/powerpoint/2010/main" val="170386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Avtorji odprte kode</a:t>
            </a:r>
            <a:endParaRPr lang="en-US" dirty="0"/>
          </a:p>
        </p:txBody>
      </p:sp>
      <p:sp>
        <p:nvSpPr>
          <p:cNvPr id="3" name="Označba mesta vsebine 2"/>
          <p:cNvSpPr>
            <a:spLocks noGrp="1"/>
          </p:cNvSpPr>
          <p:nvPr>
            <p:ph idx="1"/>
          </p:nvPr>
        </p:nvSpPr>
        <p:spPr/>
        <p:txBody>
          <a:bodyPr/>
          <a:lstStyle/>
          <a:p>
            <a:r>
              <a:rPr lang="sl-SI" dirty="0" smtClean="0"/>
              <a:t>Odprto </a:t>
            </a:r>
            <a:r>
              <a:rPr lang="sl-SI" dirty="0"/>
              <a:t>kodo ustvarjajo - uporabniki sami. </a:t>
            </a:r>
            <a:endParaRPr lang="sl-SI" dirty="0" smtClean="0"/>
          </a:p>
          <a:p>
            <a:r>
              <a:rPr lang="sl-SI" dirty="0" smtClean="0"/>
              <a:t>Posamezniki </a:t>
            </a:r>
            <a:r>
              <a:rPr lang="sl-SI" dirty="0"/>
              <a:t>in podjetja sodelujejo v skupnostih, pomagajo pri iskanju hroščev, prevajanju, pisanju dokumentacije, pomoči uporabnikom na forumih, programiranju, ipd. </a:t>
            </a:r>
            <a:endParaRPr lang="sl-SI" dirty="0" smtClean="0"/>
          </a:p>
          <a:p>
            <a:r>
              <a:rPr lang="sl-SI" dirty="0" smtClean="0"/>
              <a:t>Ustvarjalci </a:t>
            </a:r>
            <a:r>
              <a:rPr lang="sl-SI" dirty="0"/>
              <a:t>sodelujejo med seboj pri razvoju in si izmenjujejo izkušnje. </a:t>
            </a:r>
            <a:endParaRPr lang="sl-SI" dirty="0" smtClean="0"/>
          </a:p>
          <a:p>
            <a:r>
              <a:rPr lang="sl-SI" dirty="0" smtClean="0"/>
              <a:t>Odprtokodni </a:t>
            </a:r>
            <a:r>
              <a:rPr lang="sl-SI" dirty="0"/>
              <a:t>programi so rezultat sodelovanja tudi po nekaj sto ali nekaj tisoč uporabnikov.</a:t>
            </a:r>
            <a:endParaRPr lang="en-US" dirty="0"/>
          </a:p>
        </p:txBody>
      </p:sp>
    </p:spTree>
    <p:extLst>
      <p:ext uri="{BB962C8B-B14F-4D97-AF65-F5344CB8AC3E}">
        <p14:creationId xmlns:p14="http://schemas.microsoft.com/office/powerpoint/2010/main" val="56418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Naslov 1"/>
          <p:cNvSpPr>
            <a:spLocks noGrp="1"/>
          </p:cNvSpPr>
          <p:nvPr>
            <p:ph type="title"/>
          </p:nvPr>
        </p:nvSpPr>
        <p:spPr>
          <a:xfrm>
            <a:off x="1979612" y="428625"/>
            <a:ext cx="8229600" cy="857250"/>
          </a:xfrm>
        </p:spPr>
        <p:txBody>
          <a:bodyPr/>
          <a:lstStyle/>
          <a:p>
            <a:endParaRPr lang="en-US" altLang="en-US" smtClean="0"/>
          </a:p>
        </p:txBody>
      </p:sp>
      <p:sp>
        <p:nvSpPr>
          <p:cNvPr id="194563" name="Ograda vsebine 2"/>
          <p:cNvSpPr>
            <a:spLocks noGrp="1"/>
          </p:cNvSpPr>
          <p:nvPr>
            <p:ph idx="1"/>
          </p:nvPr>
        </p:nvSpPr>
        <p:spPr/>
        <p:txBody>
          <a:bodyPr/>
          <a:lstStyle/>
          <a:p>
            <a:pPr algn="ctr"/>
            <a:r>
              <a:rPr lang="sl-SI" altLang="en-US" smtClean="0"/>
              <a:t>Računalnik je sestavljen iz strojne opreme (Hardware) in programske opreme (Software).</a:t>
            </a:r>
            <a:br>
              <a:rPr lang="sl-SI" altLang="en-US" smtClean="0"/>
            </a:br>
            <a:r>
              <a:rPr lang="sl-SI" altLang="en-US" smtClean="0"/>
              <a:t/>
            </a:r>
            <a:br>
              <a:rPr lang="sl-SI" altLang="en-US" smtClean="0"/>
            </a:br>
            <a:endParaRPr lang="sl-SI" altLang="en-US" smtClean="0"/>
          </a:p>
        </p:txBody>
      </p:sp>
      <p:pic>
        <p:nvPicPr>
          <p:cNvPr id="194566" name="Picture 2" descr="http://colos.fri.uni-lj.si/ERI/INFORMATIKA/Informacijska_tehnologija/slike/sw_hw.gif"/>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465387" y="2786064"/>
            <a:ext cx="7258050" cy="385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9695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Naslov 1"/>
          <p:cNvSpPr>
            <a:spLocks noGrp="1"/>
          </p:cNvSpPr>
          <p:nvPr>
            <p:ph type="title"/>
          </p:nvPr>
        </p:nvSpPr>
        <p:spPr>
          <a:xfrm>
            <a:off x="1979612" y="428625"/>
            <a:ext cx="8229600" cy="857250"/>
          </a:xfrm>
        </p:spPr>
        <p:txBody>
          <a:bodyPr/>
          <a:lstStyle/>
          <a:p>
            <a:r>
              <a:rPr lang="sl-SI" altLang="en-US" smtClean="0"/>
              <a:t>Lastništvo programske opreme</a:t>
            </a:r>
          </a:p>
        </p:txBody>
      </p:sp>
      <p:pic>
        <p:nvPicPr>
          <p:cNvPr id="211973" name="Picture 1"/>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47862" y="2071689"/>
            <a:ext cx="8293100"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1974" name="Picture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879601" y="2643188"/>
            <a:ext cx="8048625"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1975" name="Picture 1"/>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1951037" y="4500564"/>
            <a:ext cx="7105650"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1976" name="Pravokotnik 9"/>
          <p:cNvSpPr>
            <a:spLocks noChangeArrowheads="1"/>
          </p:cNvSpPr>
          <p:nvPr/>
        </p:nvSpPr>
        <p:spPr bwMode="auto">
          <a:xfrm>
            <a:off x="7380287" y="3244850"/>
            <a:ext cx="21859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sl-SI" altLang="en-US"/>
              <a:t>(ang. free software)</a:t>
            </a:r>
          </a:p>
        </p:txBody>
      </p:sp>
    </p:spTree>
    <p:extLst>
      <p:ext uri="{BB962C8B-B14F-4D97-AF65-F5344CB8AC3E}">
        <p14:creationId xmlns:p14="http://schemas.microsoft.com/office/powerpoint/2010/main" val="49542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Naslov 1"/>
          <p:cNvSpPr>
            <a:spLocks noGrp="1"/>
          </p:cNvSpPr>
          <p:nvPr>
            <p:ph type="title"/>
          </p:nvPr>
        </p:nvSpPr>
        <p:spPr>
          <a:xfrm>
            <a:off x="1979612" y="428625"/>
            <a:ext cx="8229600" cy="857250"/>
          </a:xfrm>
        </p:spPr>
        <p:txBody>
          <a:bodyPr/>
          <a:lstStyle/>
          <a:p>
            <a:r>
              <a:rPr lang="sl-SI" altLang="en-US" smtClean="0"/>
              <a:t>Lastništvo programske opreme</a:t>
            </a:r>
          </a:p>
        </p:txBody>
      </p:sp>
      <p:pic>
        <p:nvPicPr>
          <p:cNvPr id="212997" name="Picture 1"/>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022476" y="1857375"/>
            <a:ext cx="7970837"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83468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Naslov 1"/>
          <p:cNvSpPr>
            <a:spLocks noGrp="1"/>
          </p:cNvSpPr>
          <p:nvPr>
            <p:ph type="title"/>
          </p:nvPr>
        </p:nvSpPr>
        <p:spPr>
          <a:xfrm>
            <a:off x="1979612" y="428625"/>
            <a:ext cx="8229600" cy="857250"/>
          </a:xfrm>
        </p:spPr>
        <p:txBody>
          <a:bodyPr/>
          <a:lstStyle/>
          <a:p>
            <a:r>
              <a:rPr lang="sl-SI" altLang="en-US" smtClean="0"/>
              <a:t>Lastništvo programske opreme</a:t>
            </a:r>
          </a:p>
        </p:txBody>
      </p:sp>
      <p:pic>
        <p:nvPicPr>
          <p:cNvPr id="214021" name="Picture 1"/>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022475" y="1785938"/>
            <a:ext cx="6202362" cy="142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0450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Naslov 1"/>
          <p:cNvSpPr>
            <a:spLocks noGrp="1"/>
          </p:cNvSpPr>
          <p:nvPr>
            <p:ph type="title"/>
          </p:nvPr>
        </p:nvSpPr>
        <p:spPr>
          <a:xfrm>
            <a:off x="1979612" y="428625"/>
            <a:ext cx="8229600" cy="857250"/>
          </a:xfrm>
        </p:spPr>
        <p:txBody>
          <a:bodyPr/>
          <a:lstStyle/>
          <a:p>
            <a:r>
              <a:rPr lang="sl-SI" altLang="en-US" smtClean="0"/>
              <a:t>Lastništvo programske opreme</a:t>
            </a:r>
          </a:p>
        </p:txBody>
      </p:sp>
      <p:pic>
        <p:nvPicPr>
          <p:cNvPr id="215045" name="Picture 1"/>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022476" y="1785939"/>
            <a:ext cx="8391525"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46" name="Picture 1"/>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2022475" y="4000500"/>
            <a:ext cx="7872412"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7400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Naslov 1"/>
          <p:cNvSpPr>
            <a:spLocks noGrp="1"/>
          </p:cNvSpPr>
          <p:nvPr>
            <p:ph type="title"/>
          </p:nvPr>
        </p:nvSpPr>
        <p:spPr>
          <a:xfrm>
            <a:off x="1979612" y="428625"/>
            <a:ext cx="8229600" cy="857250"/>
          </a:xfrm>
        </p:spPr>
        <p:txBody>
          <a:bodyPr/>
          <a:lstStyle/>
          <a:p>
            <a:r>
              <a:rPr lang="sl-SI" altLang="en-US" b="1" smtClean="0"/>
              <a:t>RAČUNALNIŠKI VIRUSI</a:t>
            </a:r>
            <a:endParaRPr lang="sl-SI" altLang="en-US" smtClean="0"/>
          </a:p>
        </p:txBody>
      </p:sp>
      <p:sp>
        <p:nvSpPr>
          <p:cNvPr id="216067" name="Ograda vsebine 2"/>
          <p:cNvSpPr>
            <a:spLocks noGrp="1"/>
          </p:cNvSpPr>
          <p:nvPr>
            <p:ph idx="1"/>
          </p:nvPr>
        </p:nvSpPr>
        <p:spPr/>
        <p:txBody>
          <a:bodyPr/>
          <a:lstStyle/>
          <a:p>
            <a:r>
              <a:rPr lang="sl-SI" altLang="en-US" smtClean="0"/>
              <a:t>kaj so računalniški virusi, </a:t>
            </a:r>
          </a:p>
          <a:p>
            <a:r>
              <a:rPr lang="sl-SI" altLang="en-US" smtClean="0"/>
              <a:t>katere vrste virusov poznamo, </a:t>
            </a:r>
          </a:p>
          <a:p>
            <a:r>
              <a:rPr lang="sl-SI" altLang="en-US" smtClean="0"/>
              <a:t>kako se zavarujemo pred virusi, </a:t>
            </a:r>
          </a:p>
          <a:p>
            <a:r>
              <a:rPr lang="sl-SI" altLang="en-US" smtClean="0"/>
              <a:t>kaj so antivirusni programi, </a:t>
            </a:r>
          </a:p>
          <a:p>
            <a:r>
              <a:rPr lang="sl-SI" altLang="en-US" smtClean="0"/>
              <a:t>kako antivirusni programi delujejo. </a:t>
            </a:r>
          </a:p>
          <a:p>
            <a:endParaRPr lang="sl-SI" altLang="en-US" smtClean="0"/>
          </a:p>
        </p:txBody>
      </p:sp>
    </p:spTree>
    <p:extLst>
      <p:ext uri="{BB962C8B-B14F-4D97-AF65-F5344CB8AC3E}">
        <p14:creationId xmlns:p14="http://schemas.microsoft.com/office/powerpoint/2010/main" val="6698437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Naslov 1"/>
          <p:cNvSpPr>
            <a:spLocks noGrp="1"/>
          </p:cNvSpPr>
          <p:nvPr>
            <p:ph type="title"/>
          </p:nvPr>
        </p:nvSpPr>
        <p:spPr>
          <a:xfrm>
            <a:off x="1979612" y="428625"/>
            <a:ext cx="8229600" cy="857250"/>
          </a:xfrm>
        </p:spPr>
        <p:txBody>
          <a:bodyPr/>
          <a:lstStyle/>
          <a:p>
            <a:endParaRPr lang="en-US" altLang="en-US" smtClean="0"/>
          </a:p>
        </p:txBody>
      </p:sp>
      <p:pic>
        <p:nvPicPr>
          <p:cNvPr id="217093" name="Picture 1"/>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879600" y="2214564"/>
            <a:ext cx="855980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7094" name="Picture 2"/>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879601" y="3429001"/>
            <a:ext cx="8791575"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7095" name="Picture 4"/>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7308850" y="4572000"/>
            <a:ext cx="2857500" cy="213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ravokotnik 7"/>
          <p:cNvSpPr/>
          <p:nvPr/>
        </p:nvSpPr>
        <p:spPr>
          <a:xfrm>
            <a:off x="1879600" y="5214938"/>
            <a:ext cx="4572000" cy="830262"/>
          </a:xfrm>
          <a:prstGeom prst="rect">
            <a:avLst/>
          </a:prstGeom>
          <a:solidFill>
            <a:schemeClr val="accent2">
              <a:lumMod val="20000"/>
              <a:lumOff val="80000"/>
            </a:schemeClr>
          </a:solidFill>
        </p:spPr>
        <p:txBody>
          <a:bodyPr>
            <a:spAutoFit/>
          </a:bodyPr>
          <a:lstStyle/>
          <a:p>
            <a:pPr algn="ctr">
              <a:defRPr/>
            </a:pPr>
            <a:r>
              <a:rPr lang="sl-SI" sz="1200" dirty="0">
                <a:latin typeface="Arial" charset="0"/>
              </a:rPr>
              <a:t>Računalniški virusi so lahko sprogramirani tako, da se aktivirajo na določen datum. Tak je na primer virus Michelangelo, ki se je sprožil šestega marca 1992 (obletnica rojstva italijanskega umetnika Michelangela) in na ta dan brisal vsebino trdih diskov. </a:t>
            </a:r>
          </a:p>
        </p:txBody>
      </p:sp>
    </p:spTree>
    <p:extLst>
      <p:ext uri="{BB962C8B-B14F-4D97-AF65-F5344CB8AC3E}">
        <p14:creationId xmlns:p14="http://schemas.microsoft.com/office/powerpoint/2010/main" val="2301889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Naslov 1"/>
          <p:cNvSpPr>
            <a:spLocks noGrp="1"/>
          </p:cNvSpPr>
          <p:nvPr>
            <p:ph type="title"/>
          </p:nvPr>
        </p:nvSpPr>
        <p:spPr>
          <a:xfrm>
            <a:off x="1979612" y="428625"/>
            <a:ext cx="8229600" cy="857250"/>
          </a:xfrm>
        </p:spPr>
        <p:txBody>
          <a:bodyPr/>
          <a:lstStyle/>
          <a:p>
            <a:r>
              <a:rPr lang="sl-SI" altLang="en-US" smtClean="0"/>
              <a:t>VRSTE VIRUSOV</a:t>
            </a:r>
          </a:p>
        </p:txBody>
      </p:sp>
      <p:sp>
        <p:nvSpPr>
          <p:cNvPr id="218117" name="Rectangle 7"/>
          <p:cNvSpPr>
            <a:spLocks noChangeArrowheads="1"/>
          </p:cNvSpPr>
          <p:nvPr/>
        </p:nvSpPr>
        <p:spPr bwMode="auto">
          <a:xfrm>
            <a:off x="3951288" y="4143376"/>
            <a:ext cx="6715125"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sl-SI" altLang="en-US" sz="1600" b="1"/>
              <a:t>Računalniški črv </a:t>
            </a:r>
          </a:p>
          <a:p>
            <a:r>
              <a:rPr lang="sl-SI" altLang="en-US" sz="1400"/>
              <a:t>je prav tako kot virus, ki se širi iz računalnika v računalnik, </a:t>
            </a:r>
          </a:p>
          <a:p>
            <a:r>
              <a:rPr lang="sl-SI" altLang="en-US" sz="1400"/>
              <a:t>vendar tako, da sam izvaja funkcije računalnika za prenos datotek ali podatkov. </a:t>
            </a:r>
          </a:p>
          <a:p>
            <a:endParaRPr lang="sl-SI" altLang="en-US" sz="1400"/>
          </a:p>
          <a:p>
            <a:r>
              <a:rPr lang="sl-SI" altLang="en-US" sz="1400"/>
              <a:t>Ko se črv naseli v sistem, lahko potuje sam. </a:t>
            </a:r>
          </a:p>
          <a:p>
            <a:endParaRPr lang="sl-SI" altLang="en-US" sz="1400"/>
          </a:p>
          <a:p>
            <a:r>
              <a:rPr lang="sl-SI" altLang="en-US" sz="1400"/>
              <a:t>Velika nevarnost črvov je njihova sposobnost izjemno hitrega širjenja. Hekerji so postali mojstri skrivanja računalniških črvov kot prilog elektronske pošte. Ko nič hudega sluteči uporabnik odpre prilogo, je črv aktiviran in se, odvisno od namena hekerja, razpošlje kot priloga e-pošte na vse naslove v e-poštnem imeniku uporabnika. </a:t>
            </a:r>
          </a:p>
        </p:txBody>
      </p:sp>
      <p:pic>
        <p:nvPicPr>
          <p:cNvPr id="218118" name="Picture 9" descr="http://colos.fri.uni-lj.si/ERI/INFORMATIKA/RACUNALNISKA_OMREZJA/virusi_crvi_files/image004.gif"/>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51038" y="3643313"/>
            <a:ext cx="2066925"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8119" name="Rectangle 10"/>
          <p:cNvSpPr>
            <a:spLocks noChangeArrowheads="1"/>
          </p:cNvSpPr>
          <p:nvPr/>
        </p:nvSpPr>
        <p:spPr bwMode="auto">
          <a:xfrm>
            <a:off x="3951287" y="1500189"/>
            <a:ext cx="6286500"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sl-SI" altLang="en-US" sz="1600" b="1"/>
              <a:t>Računalniški virus</a:t>
            </a:r>
            <a:r>
              <a:rPr lang="sl-SI" altLang="en-US" sz="1600"/>
              <a:t> </a:t>
            </a:r>
          </a:p>
          <a:p>
            <a:r>
              <a:rPr lang="sl-SI" altLang="en-US" sz="1400"/>
              <a:t>je računalniški program, ki se je sposoben sam razširjati preko drugih računalniških programov ali dokumentov.</a:t>
            </a:r>
          </a:p>
          <a:p>
            <a:endParaRPr lang="sl-SI" altLang="en-US" sz="1400"/>
          </a:p>
          <a:p>
            <a:r>
              <a:rPr lang="sl-SI" altLang="en-US" sz="1400"/>
              <a:t>Zaradi tega se računalniški virus obnaša zelo podobno biološkemu virusu, ki se širi tako, da okuži celice. </a:t>
            </a:r>
          </a:p>
          <a:p>
            <a:endParaRPr lang="sl-SI" altLang="en-US" sz="1400"/>
          </a:p>
          <a:p>
            <a:r>
              <a:rPr lang="sl-SI" altLang="en-US" sz="1400"/>
              <a:t>Podobno kot se </a:t>
            </a:r>
            <a:r>
              <a:rPr lang="sl-SI" altLang="en-US" sz="1400" i="1"/>
              <a:t>okužimo</a:t>
            </a:r>
            <a:r>
              <a:rPr lang="sl-SI" altLang="en-US" sz="1400"/>
              <a:t> z biološkim virusom, se tudi računalniški program okuži z virusom. Pogosto potem rečemo, da je računalnik dobil virus. Računalniški program je v tem primeru gostitelj virusa. </a:t>
            </a:r>
            <a:r>
              <a:rPr lang="sl-SI" altLang="en-US"/>
              <a:t/>
            </a:r>
            <a:br>
              <a:rPr lang="sl-SI" altLang="en-US"/>
            </a:br>
            <a:endParaRPr lang="sl-SI" altLang="en-US"/>
          </a:p>
        </p:txBody>
      </p:sp>
      <p:pic>
        <p:nvPicPr>
          <p:cNvPr id="218120" name="Picture 12" descr="http://colos.fri.uni-lj.si/ERI/INFORMATIKA/RACUNALNISKA_OMREZJA/virusi_crvi_files/image002.gif"/>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1736726" y="1571626"/>
            <a:ext cx="1995487" cy="160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0406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Naslov 1"/>
          <p:cNvSpPr>
            <a:spLocks noGrp="1"/>
          </p:cNvSpPr>
          <p:nvPr>
            <p:ph type="title"/>
          </p:nvPr>
        </p:nvSpPr>
        <p:spPr>
          <a:xfrm>
            <a:off x="1979612" y="428625"/>
            <a:ext cx="8229600" cy="857250"/>
          </a:xfrm>
        </p:spPr>
        <p:txBody>
          <a:bodyPr/>
          <a:lstStyle/>
          <a:p>
            <a:r>
              <a:rPr lang="sl-SI" altLang="en-US" smtClean="0"/>
              <a:t>Vrste virusov</a:t>
            </a:r>
          </a:p>
        </p:txBody>
      </p:sp>
      <p:pic>
        <p:nvPicPr>
          <p:cNvPr id="219141"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951037" y="1928814"/>
            <a:ext cx="8420100" cy="150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9142" name="Picture 8" descr="http://www.okras-sm.si/sandi/slike/computer-crash.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808537" y="4214813"/>
            <a:ext cx="2571750" cy="2036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0374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Naslov 1"/>
          <p:cNvSpPr>
            <a:spLocks noGrp="1"/>
          </p:cNvSpPr>
          <p:nvPr>
            <p:ph type="title"/>
          </p:nvPr>
        </p:nvSpPr>
        <p:spPr>
          <a:xfrm>
            <a:off x="1979612" y="428625"/>
            <a:ext cx="8229600" cy="857250"/>
          </a:xfrm>
        </p:spPr>
        <p:txBody>
          <a:bodyPr/>
          <a:lstStyle/>
          <a:p>
            <a:r>
              <a:rPr lang="sl-SI" altLang="en-US" smtClean="0"/>
              <a:t>Antivirusni programi</a:t>
            </a:r>
          </a:p>
        </p:txBody>
      </p:sp>
      <p:pic>
        <p:nvPicPr>
          <p:cNvPr id="220165"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879601" y="2000251"/>
            <a:ext cx="8599487" cy="1928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10199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Naslov 1"/>
          <p:cNvSpPr>
            <a:spLocks noGrp="1"/>
          </p:cNvSpPr>
          <p:nvPr>
            <p:ph type="title"/>
          </p:nvPr>
        </p:nvSpPr>
        <p:spPr>
          <a:xfrm>
            <a:off x="1979612" y="428625"/>
            <a:ext cx="8229600" cy="857250"/>
          </a:xfrm>
        </p:spPr>
        <p:txBody>
          <a:bodyPr/>
          <a:lstStyle/>
          <a:p>
            <a:r>
              <a:rPr lang="sl-SI" altLang="en-US" smtClean="0"/>
              <a:t>Antivirusni programi</a:t>
            </a:r>
          </a:p>
        </p:txBody>
      </p:sp>
      <p:pic>
        <p:nvPicPr>
          <p:cNvPr id="221189"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879601" y="1885951"/>
            <a:ext cx="8682037"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1190" name="Picture 8" descr="http://www.majorsoftware.info/pic2/antivirus_copy.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094412" y="3929063"/>
            <a:ext cx="3684588" cy="276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1182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Naslov 1"/>
          <p:cNvSpPr>
            <a:spLocks noGrp="1"/>
          </p:cNvSpPr>
          <p:nvPr>
            <p:ph type="title"/>
          </p:nvPr>
        </p:nvSpPr>
        <p:spPr>
          <a:xfrm>
            <a:off x="1979612" y="428625"/>
            <a:ext cx="8229600" cy="857250"/>
          </a:xfrm>
        </p:spPr>
        <p:txBody>
          <a:bodyPr/>
          <a:lstStyle/>
          <a:p>
            <a:endParaRPr lang="en-US" altLang="en-US" smtClean="0"/>
          </a:p>
        </p:txBody>
      </p:sp>
      <p:sp>
        <p:nvSpPr>
          <p:cNvPr id="195587" name="Ograda vsebine 2"/>
          <p:cNvSpPr>
            <a:spLocks noGrp="1"/>
          </p:cNvSpPr>
          <p:nvPr>
            <p:ph idx="1"/>
          </p:nvPr>
        </p:nvSpPr>
        <p:spPr/>
        <p:txBody>
          <a:bodyPr/>
          <a:lstStyle/>
          <a:p>
            <a:r>
              <a:rPr lang="sl-SI" altLang="en-US" sz="1800" dirty="0"/>
              <a:t>Z računalnikom lahko izvajamo različne naloge. </a:t>
            </a:r>
          </a:p>
          <a:p>
            <a:r>
              <a:rPr lang="sl-SI" altLang="en-US" sz="1800" dirty="0"/>
              <a:t>Skupek navodil in postopkov, kako naj to počne, imenujemo </a:t>
            </a:r>
            <a:r>
              <a:rPr lang="sl-SI" altLang="en-US" sz="1800" b="1" i="1" dirty="0"/>
              <a:t>programska oprema</a:t>
            </a:r>
            <a:r>
              <a:rPr lang="sl-SI" altLang="en-US" sz="1800" dirty="0"/>
              <a:t> računalnika. </a:t>
            </a:r>
          </a:p>
          <a:p>
            <a:r>
              <a:rPr lang="sl-SI" altLang="en-US" sz="1800" dirty="0"/>
              <a:t>Za izvajanje programov mora računalnik dobiti podatke, ki jih shrani in obdela, nato pa prikaže. </a:t>
            </a:r>
          </a:p>
          <a:p>
            <a:r>
              <a:rPr lang="sl-SI" altLang="en-US" sz="1800" dirty="0"/>
              <a:t>Zato pa poskrbi </a:t>
            </a:r>
            <a:r>
              <a:rPr lang="sl-SI" altLang="en-US" sz="1800" b="1" i="1" dirty="0"/>
              <a:t>strojna oprema</a:t>
            </a:r>
            <a:r>
              <a:rPr lang="sl-SI" altLang="en-US" sz="1800" dirty="0"/>
              <a:t> računalnika. </a:t>
            </a:r>
          </a:p>
          <a:p>
            <a:r>
              <a:rPr lang="sl-SI" altLang="en-US" sz="1800" dirty="0"/>
              <a:t>Brez programske opreme sta računalnik oziroma njegova strojna oprema mrtva. </a:t>
            </a:r>
          </a:p>
          <a:p>
            <a:r>
              <a:rPr lang="sl-SI" altLang="en-US" sz="1800" dirty="0"/>
              <a:t>Brez strojne opreme pa programi ne morejo delovati.</a:t>
            </a:r>
          </a:p>
        </p:txBody>
      </p:sp>
    </p:spTree>
    <p:extLst>
      <p:ext uri="{BB962C8B-B14F-4D97-AF65-F5344CB8AC3E}">
        <p14:creationId xmlns:p14="http://schemas.microsoft.com/office/powerpoint/2010/main" val="3309778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Naslov 1"/>
          <p:cNvSpPr>
            <a:spLocks noGrp="1"/>
          </p:cNvSpPr>
          <p:nvPr>
            <p:ph type="title"/>
          </p:nvPr>
        </p:nvSpPr>
        <p:spPr>
          <a:xfrm>
            <a:off x="1979612" y="428625"/>
            <a:ext cx="8229600" cy="857250"/>
          </a:xfrm>
        </p:spPr>
        <p:txBody>
          <a:bodyPr/>
          <a:lstStyle/>
          <a:p>
            <a:r>
              <a:rPr lang="sl-SI" altLang="en-US" smtClean="0"/>
              <a:t>Antivirusni programi</a:t>
            </a:r>
          </a:p>
        </p:txBody>
      </p:sp>
      <p:sp>
        <p:nvSpPr>
          <p:cNvPr id="222211" name="Ograda vsebine 2"/>
          <p:cNvSpPr>
            <a:spLocks noGrp="1"/>
          </p:cNvSpPr>
          <p:nvPr>
            <p:ph idx="1"/>
          </p:nvPr>
        </p:nvSpPr>
        <p:spPr/>
        <p:txBody>
          <a:bodyPr/>
          <a:lstStyle/>
          <a:p>
            <a:endParaRPr lang="en-US" altLang="en-US" smtClean="0"/>
          </a:p>
        </p:txBody>
      </p:sp>
      <p:pic>
        <p:nvPicPr>
          <p:cNvPr id="222214"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236788" y="1714500"/>
            <a:ext cx="5000625" cy="442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3496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Naslov 1"/>
          <p:cNvSpPr>
            <a:spLocks noGrp="1"/>
          </p:cNvSpPr>
          <p:nvPr>
            <p:ph type="title"/>
          </p:nvPr>
        </p:nvSpPr>
        <p:spPr>
          <a:xfrm>
            <a:off x="1979612" y="428625"/>
            <a:ext cx="8229600" cy="857250"/>
          </a:xfrm>
        </p:spPr>
        <p:txBody>
          <a:bodyPr/>
          <a:lstStyle/>
          <a:p>
            <a:r>
              <a:rPr lang="sl-SI" altLang="en-US" smtClean="0"/>
              <a:t>Kako se zavarujemo</a:t>
            </a:r>
          </a:p>
        </p:txBody>
      </p:sp>
      <p:sp>
        <p:nvSpPr>
          <p:cNvPr id="223235" name="Ograda vsebine 2"/>
          <p:cNvSpPr>
            <a:spLocks noGrp="1"/>
          </p:cNvSpPr>
          <p:nvPr>
            <p:ph idx="1"/>
          </p:nvPr>
        </p:nvSpPr>
        <p:spPr/>
        <p:txBody>
          <a:bodyPr/>
          <a:lstStyle/>
          <a:p>
            <a:endParaRPr lang="en-US" altLang="en-US" smtClean="0"/>
          </a:p>
        </p:txBody>
      </p:sp>
      <p:pic>
        <p:nvPicPr>
          <p:cNvPr id="223238"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022476" y="1785938"/>
            <a:ext cx="8555037"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6824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Naslov 1"/>
          <p:cNvSpPr>
            <a:spLocks noGrp="1"/>
          </p:cNvSpPr>
          <p:nvPr>
            <p:ph type="title"/>
          </p:nvPr>
        </p:nvSpPr>
        <p:spPr>
          <a:xfrm>
            <a:off x="1979612" y="428625"/>
            <a:ext cx="8229600" cy="857250"/>
          </a:xfrm>
        </p:spPr>
        <p:txBody>
          <a:bodyPr/>
          <a:lstStyle/>
          <a:p>
            <a:r>
              <a:rPr lang="sl-SI" altLang="en-US" smtClean="0"/>
              <a:t>PROGRAMSKA OPREMA</a:t>
            </a:r>
          </a:p>
        </p:txBody>
      </p:sp>
      <p:sp>
        <p:nvSpPr>
          <p:cNvPr id="196611" name="Ograda vsebine 2"/>
          <p:cNvSpPr>
            <a:spLocks noGrp="1"/>
          </p:cNvSpPr>
          <p:nvPr>
            <p:ph idx="1"/>
          </p:nvPr>
        </p:nvSpPr>
        <p:spPr/>
        <p:txBody>
          <a:bodyPr/>
          <a:lstStyle/>
          <a:p>
            <a:r>
              <a:rPr lang="sl-SI" altLang="en-US" smtClean="0"/>
              <a:t>SISTEMSKA</a:t>
            </a:r>
          </a:p>
          <a:p>
            <a:r>
              <a:rPr lang="sl-SI" altLang="en-US" smtClean="0"/>
              <a:t>UPORABNIŠKA</a:t>
            </a:r>
          </a:p>
        </p:txBody>
      </p:sp>
    </p:spTree>
    <p:extLst>
      <p:ext uri="{BB962C8B-B14F-4D97-AF65-F5344CB8AC3E}">
        <p14:creationId xmlns:p14="http://schemas.microsoft.com/office/powerpoint/2010/main" val="181729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Naslov 1"/>
          <p:cNvSpPr>
            <a:spLocks noGrp="1"/>
          </p:cNvSpPr>
          <p:nvPr>
            <p:ph type="title"/>
          </p:nvPr>
        </p:nvSpPr>
        <p:spPr>
          <a:xfrm>
            <a:off x="1979612" y="428625"/>
            <a:ext cx="8229600" cy="857250"/>
          </a:xfrm>
        </p:spPr>
        <p:txBody>
          <a:bodyPr>
            <a:normAutofit fontScale="90000"/>
          </a:bodyPr>
          <a:lstStyle/>
          <a:p>
            <a:r>
              <a:rPr lang="sl-SI" altLang="en-US" sz="4400"/>
              <a:t>SISTEMSKA PROGRAMSKA OPREMA</a:t>
            </a:r>
          </a:p>
        </p:txBody>
      </p:sp>
      <p:sp>
        <p:nvSpPr>
          <p:cNvPr id="197635" name="Ograda vsebine 2"/>
          <p:cNvSpPr>
            <a:spLocks noGrp="1"/>
          </p:cNvSpPr>
          <p:nvPr>
            <p:ph idx="1"/>
          </p:nvPr>
        </p:nvSpPr>
        <p:spPr>
          <a:xfrm>
            <a:off x="1979612" y="1428750"/>
            <a:ext cx="8229600" cy="4895850"/>
          </a:xfrm>
        </p:spPr>
        <p:txBody>
          <a:bodyPr/>
          <a:lstStyle/>
          <a:p>
            <a:pPr algn="ctr">
              <a:buFont typeface="Wingdings 2" panose="05020102010507070707" pitchFamily="18" charset="2"/>
              <a:buNone/>
            </a:pPr>
            <a:r>
              <a:rPr lang="sl-SI" altLang="en-US" sz="2000"/>
              <a:t>Sistemsko programsko opremo sestavljajo programi namenjeni pravilnemu in ekonomičnemu delovanju računalnika</a:t>
            </a:r>
          </a:p>
          <a:p>
            <a:endParaRPr lang="sl-SI" altLang="en-US" sz="2000"/>
          </a:p>
          <a:p>
            <a:r>
              <a:rPr lang="sl-SI" altLang="en-US" sz="2000"/>
              <a:t>OPERACIJSKI SISTEM</a:t>
            </a:r>
          </a:p>
          <a:p>
            <a:pPr lvl="1"/>
            <a:r>
              <a:rPr lang="sl-SI" altLang="en-US" sz="1800"/>
              <a:t>Najpomembnejši del sistemske opreme</a:t>
            </a:r>
          </a:p>
          <a:p>
            <a:r>
              <a:rPr lang="sl-SI" altLang="en-US" sz="2000"/>
              <a:t>SISTEMSKA ORODJA</a:t>
            </a:r>
          </a:p>
          <a:p>
            <a:pPr lvl="1"/>
            <a:r>
              <a:rPr lang="sl-SI" altLang="en-US" sz="1800"/>
              <a:t>Programi za optimalno izkoriščanje pomnilnika in prostora na disku</a:t>
            </a:r>
          </a:p>
          <a:p>
            <a:r>
              <a:rPr lang="sl-SI" altLang="en-US" sz="2000"/>
              <a:t>GONILNIKI</a:t>
            </a:r>
          </a:p>
          <a:p>
            <a:pPr lvl="1"/>
            <a:r>
              <a:rPr lang="sl-SI" altLang="en-US" sz="1800"/>
              <a:t>Programi za ustrezno delovanje naprav, ki so priključena na računalnik</a:t>
            </a:r>
          </a:p>
          <a:p>
            <a:r>
              <a:rPr lang="sl-SI" altLang="en-US" sz="2000"/>
              <a:t>KOMUNIKACIJSKI PROGRAMI</a:t>
            </a:r>
          </a:p>
          <a:p>
            <a:pPr lvl="1"/>
            <a:r>
              <a:rPr lang="sl-SI" altLang="en-US" sz="1800"/>
              <a:t>Programi za vzpostavitev povezav z oddaljenimi računalniki in drugo opremo</a:t>
            </a:r>
          </a:p>
        </p:txBody>
      </p:sp>
    </p:spTree>
    <p:extLst>
      <p:ext uri="{BB962C8B-B14F-4D97-AF65-F5344CB8AC3E}">
        <p14:creationId xmlns:p14="http://schemas.microsoft.com/office/powerpoint/2010/main" val="2742530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Naslov 1"/>
          <p:cNvSpPr>
            <a:spLocks noGrp="1"/>
          </p:cNvSpPr>
          <p:nvPr>
            <p:ph type="title"/>
          </p:nvPr>
        </p:nvSpPr>
        <p:spPr>
          <a:xfrm>
            <a:off x="1979612" y="428625"/>
            <a:ext cx="8229600" cy="857250"/>
          </a:xfrm>
        </p:spPr>
        <p:txBody>
          <a:bodyPr/>
          <a:lstStyle/>
          <a:p>
            <a:r>
              <a:rPr lang="sl-SI" altLang="en-US" smtClean="0"/>
              <a:t>OPERACIJSKI SISTEM</a:t>
            </a:r>
          </a:p>
        </p:txBody>
      </p:sp>
      <p:sp>
        <p:nvSpPr>
          <p:cNvPr id="198659" name="Ograda vsebine 2"/>
          <p:cNvSpPr>
            <a:spLocks noGrp="1"/>
          </p:cNvSpPr>
          <p:nvPr>
            <p:ph idx="1"/>
          </p:nvPr>
        </p:nvSpPr>
        <p:spPr>
          <a:xfrm>
            <a:off x="1979612" y="1935163"/>
            <a:ext cx="8229600" cy="3065462"/>
          </a:xfrm>
        </p:spPr>
        <p:txBody>
          <a:bodyPr>
            <a:normAutofit lnSpcReduction="10000"/>
          </a:bodyPr>
          <a:lstStyle/>
          <a:p>
            <a:r>
              <a:rPr lang="pl-PL" altLang="en-US" sz="2000"/>
              <a:t>Operacijski sistem je računalniški program, ki upravlja s strojno in programsko opremo računalnika.  </a:t>
            </a:r>
          </a:p>
          <a:p>
            <a:r>
              <a:rPr lang="pl-PL" altLang="en-US" sz="2000"/>
              <a:t>Skrbi, da dobijo posamezni uporabniški programi prostor v pomnilniku, da lahko sploh tečejo. </a:t>
            </a:r>
          </a:p>
          <a:p>
            <a:r>
              <a:rPr lang="pl-PL" altLang="en-US" sz="2000"/>
              <a:t>Skrbi, da navidezno teče več programov istočasno. </a:t>
            </a:r>
          </a:p>
          <a:p>
            <a:r>
              <a:rPr lang="pl-PL" altLang="en-US" sz="2000"/>
              <a:t>Nadzoruje vhodno izhodne naprave, </a:t>
            </a:r>
          </a:p>
          <a:p>
            <a:r>
              <a:rPr lang="pl-PL" altLang="en-US" sz="2000"/>
              <a:t>omogoča omrežno povezavo računalnika, </a:t>
            </a:r>
          </a:p>
          <a:p>
            <a:r>
              <a:rPr lang="pl-PL" altLang="en-US" sz="2000"/>
              <a:t>upravlja z datotekami. </a:t>
            </a:r>
          </a:p>
          <a:p>
            <a:endParaRPr lang="sl-SI" altLang="en-US" smtClean="0"/>
          </a:p>
        </p:txBody>
      </p:sp>
      <p:sp>
        <p:nvSpPr>
          <p:cNvPr id="6" name="Pravokotnik 5"/>
          <p:cNvSpPr/>
          <p:nvPr/>
        </p:nvSpPr>
        <p:spPr>
          <a:xfrm>
            <a:off x="2808287" y="5214938"/>
            <a:ext cx="4572000" cy="6461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pl-PL" dirty="0"/>
              <a:t>Uporabniku nudi grafični uporabniški vmesnik za lažje delo z računalnikom.</a:t>
            </a:r>
            <a:endParaRPr lang="sl-SI" dirty="0"/>
          </a:p>
        </p:txBody>
      </p:sp>
      <p:pic>
        <p:nvPicPr>
          <p:cNvPr id="198663" name="Picture 2" descr="http://colos.fri.uni-lj.si/ERI/INFORMATIKA/INFORMACIJSKA_TEHNOLOGIJA/Razlaga_OS_files/image002.gif"/>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880351" y="3786189"/>
            <a:ext cx="2409825" cy="208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71248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Naslov 1"/>
          <p:cNvSpPr>
            <a:spLocks noGrp="1"/>
          </p:cNvSpPr>
          <p:nvPr>
            <p:ph type="title"/>
          </p:nvPr>
        </p:nvSpPr>
        <p:spPr>
          <a:xfrm>
            <a:off x="1979612" y="428625"/>
            <a:ext cx="8229600" cy="857250"/>
          </a:xfrm>
        </p:spPr>
        <p:txBody>
          <a:bodyPr/>
          <a:lstStyle/>
          <a:p>
            <a:r>
              <a:rPr lang="sl-SI" altLang="en-US" smtClean="0"/>
              <a:t>OPERACIJSKI SISTEM</a:t>
            </a:r>
          </a:p>
        </p:txBody>
      </p:sp>
      <p:sp>
        <p:nvSpPr>
          <p:cNvPr id="199683" name="Ograda vsebine 2"/>
          <p:cNvSpPr>
            <a:spLocks noGrp="1"/>
          </p:cNvSpPr>
          <p:nvPr>
            <p:ph idx="1"/>
          </p:nvPr>
        </p:nvSpPr>
        <p:spPr>
          <a:xfrm>
            <a:off x="1979612" y="1935164"/>
            <a:ext cx="8229600" cy="2422525"/>
          </a:xfrm>
        </p:spPr>
        <p:txBody>
          <a:bodyPr/>
          <a:lstStyle/>
          <a:p>
            <a:r>
              <a:rPr lang="pl-PL" altLang="en-US" smtClean="0"/>
              <a:t>Operacijski sistem mora tako računalniški čas kot razpoložljiv pomnilnik razdeliti med vse tekoče programe. </a:t>
            </a:r>
          </a:p>
          <a:p>
            <a:r>
              <a:rPr lang="sl-SI" altLang="en-US" smtClean="0"/>
              <a:t>P</a:t>
            </a:r>
            <a:r>
              <a:rPr lang="it-IT" altLang="en-US" smtClean="0"/>
              <a:t>oskrbeti</a:t>
            </a:r>
            <a:r>
              <a:rPr lang="sl-SI" altLang="en-US" smtClean="0"/>
              <a:t> mora</a:t>
            </a:r>
            <a:r>
              <a:rPr lang="it-IT" altLang="en-US" smtClean="0"/>
              <a:t>, da se </a:t>
            </a:r>
            <a:r>
              <a:rPr lang="sl-SI" altLang="en-US" smtClean="0"/>
              <a:t>delujoči programi </a:t>
            </a:r>
            <a:r>
              <a:rPr lang="it-IT" altLang="en-US" smtClean="0"/>
              <a:t>med seboj ne motijo. </a:t>
            </a:r>
            <a:endParaRPr lang="sl-SI" altLang="en-US" smtClean="0"/>
          </a:p>
        </p:txBody>
      </p:sp>
      <p:sp>
        <p:nvSpPr>
          <p:cNvPr id="6" name="Pravokotnik 5"/>
          <p:cNvSpPr/>
          <p:nvPr/>
        </p:nvSpPr>
        <p:spPr>
          <a:xfrm>
            <a:off x="1809857" y="4303712"/>
            <a:ext cx="5929312" cy="25542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it-IT" sz="1600" dirty="0" err="1"/>
              <a:t>Verjetno</a:t>
            </a:r>
            <a:r>
              <a:rPr lang="it-IT" sz="1600" dirty="0"/>
              <a:t> si ne bi </a:t>
            </a:r>
            <a:r>
              <a:rPr lang="it-IT" sz="1600" dirty="0" err="1"/>
              <a:t>želeli</a:t>
            </a:r>
            <a:r>
              <a:rPr lang="it-IT" sz="1600" dirty="0"/>
              <a:t>, da bi z </a:t>
            </a:r>
            <a:r>
              <a:rPr lang="it-IT" sz="1600" dirty="0" err="1"/>
              <a:t>enim</a:t>
            </a:r>
            <a:r>
              <a:rPr lang="it-IT" sz="1600" dirty="0"/>
              <a:t> </a:t>
            </a:r>
            <a:r>
              <a:rPr lang="it-IT" sz="1600" dirty="0" err="1"/>
              <a:t>programom</a:t>
            </a:r>
            <a:r>
              <a:rPr lang="it-IT" sz="1600" dirty="0"/>
              <a:t> </a:t>
            </a:r>
            <a:r>
              <a:rPr lang="it-IT" sz="1600" dirty="0" err="1"/>
              <a:t>sprožili</a:t>
            </a:r>
            <a:r>
              <a:rPr lang="it-IT" sz="1600" dirty="0"/>
              <a:t> </a:t>
            </a:r>
            <a:r>
              <a:rPr lang="it-IT" sz="1600" dirty="0" err="1"/>
              <a:t>tiskanje</a:t>
            </a:r>
            <a:r>
              <a:rPr lang="it-IT" sz="1600" dirty="0"/>
              <a:t> </a:t>
            </a:r>
            <a:r>
              <a:rPr lang="it-IT" sz="1600" dirty="0" err="1"/>
              <a:t>nekega</a:t>
            </a:r>
            <a:r>
              <a:rPr lang="it-IT" sz="1600" dirty="0"/>
              <a:t> </a:t>
            </a:r>
            <a:r>
              <a:rPr lang="it-IT" sz="1600" dirty="0" err="1"/>
              <a:t>besedila</a:t>
            </a:r>
            <a:r>
              <a:rPr lang="it-IT" sz="1600" dirty="0"/>
              <a:t>, </a:t>
            </a:r>
            <a:r>
              <a:rPr lang="it-IT" sz="1600" dirty="0" err="1"/>
              <a:t>pa</a:t>
            </a:r>
            <a:r>
              <a:rPr lang="it-IT" sz="1600" dirty="0"/>
              <a:t> bi </a:t>
            </a:r>
            <a:r>
              <a:rPr lang="it-IT" sz="1600" dirty="0" err="1"/>
              <a:t>tiskalnik</a:t>
            </a:r>
            <a:r>
              <a:rPr lang="it-IT" sz="1600" dirty="0"/>
              <a:t> </a:t>
            </a:r>
            <a:r>
              <a:rPr lang="it-IT" sz="1600" dirty="0" err="1"/>
              <a:t>vmes</a:t>
            </a:r>
            <a:r>
              <a:rPr lang="it-IT" sz="1600" dirty="0"/>
              <a:t> </a:t>
            </a:r>
            <a:r>
              <a:rPr lang="it-IT" sz="1600" dirty="0" err="1"/>
              <a:t>natisnil</a:t>
            </a:r>
            <a:r>
              <a:rPr lang="it-IT" sz="1600" dirty="0"/>
              <a:t> še </a:t>
            </a:r>
            <a:r>
              <a:rPr lang="it-IT" sz="1600" dirty="0" err="1"/>
              <a:t>nekaj</a:t>
            </a:r>
            <a:r>
              <a:rPr lang="it-IT" sz="1600" dirty="0"/>
              <a:t> </a:t>
            </a:r>
            <a:r>
              <a:rPr lang="it-IT" sz="1600" dirty="0" err="1"/>
              <a:t>drugega</a:t>
            </a:r>
            <a:r>
              <a:rPr lang="it-IT" sz="1600" dirty="0"/>
              <a:t> in </a:t>
            </a:r>
            <a:r>
              <a:rPr lang="it-IT" sz="1600" dirty="0" err="1"/>
              <a:t>naredil</a:t>
            </a:r>
            <a:r>
              <a:rPr lang="it-IT" sz="1600" dirty="0"/>
              <a:t> pravo </a:t>
            </a:r>
            <a:r>
              <a:rPr lang="it-IT" sz="1600" dirty="0" err="1"/>
              <a:t>zmešnjavo</a:t>
            </a:r>
            <a:r>
              <a:rPr lang="it-IT" sz="1600" dirty="0"/>
              <a:t>. </a:t>
            </a:r>
            <a:endParaRPr lang="sl-SI" sz="1600" dirty="0"/>
          </a:p>
          <a:p>
            <a:pPr>
              <a:defRPr/>
            </a:pPr>
            <a:r>
              <a:rPr lang="it-IT" sz="1600" dirty="0"/>
              <a:t>Ali </a:t>
            </a:r>
            <a:r>
              <a:rPr lang="it-IT" sz="1600" dirty="0" err="1"/>
              <a:t>pa</a:t>
            </a:r>
            <a:r>
              <a:rPr lang="it-IT" sz="1600" dirty="0"/>
              <a:t>, da bi </a:t>
            </a:r>
            <a:r>
              <a:rPr lang="it-IT" sz="1600" dirty="0" err="1"/>
              <a:t>nek</a:t>
            </a:r>
            <a:r>
              <a:rPr lang="it-IT" sz="1600" dirty="0"/>
              <a:t> </a:t>
            </a:r>
            <a:r>
              <a:rPr lang="it-IT" sz="1600" dirty="0" err="1"/>
              <a:t>požrešen</a:t>
            </a:r>
            <a:r>
              <a:rPr lang="it-IT" sz="1600" dirty="0"/>
              <a:t> </a:t>
            </a:r>
            <a:r>
              <a:rPr lang="it-IT" sz="1600" dirty="0" err="1"/>
              <a:t>program</a:t>
            </a:r>
            <a:r>
              <a:rPr lang="it-IT" sz="1600" dirty="0"/>
              <a:t> </a:t>
            </a:r>
            <a:r>
              <a:rPr lang="it-IT" sz="1600" dirty="0" err="1"/>
              <a:t>pobral</a:t>
            </a:r>
            <a:r>
              <a:rPr lang="it-IT" sz="1600" dirty="0"/>
              <a:t> “</a:t>
            </a:r>
            <a:r>
              <a:rPr lang="it-IT" sz="1600" dirty="0" err="1"/>
              <a:t>zase</a:t>
            </a:r>
            <a:r>
              <a:rPr lang="it-IT" sz="1600" dirty="0"/>
              <a:t>” ves </a:t>
            </a:r>
            <a:r>
              <a:rPr lang="it-IT" sz="1600" dirty="0" err="1"/>
              <a:t>pomnilnik</a:t>
            </a:r>
            <a:r>
              <a:rPr lang="it-IT" sz="1600" dirty="0"/>
              <a:t> in </a:t>
            </a:r>
            <a:r>
              <a:rPr lang="it-IT" sz="1600" dirty="0" err="1"/>
              <a:t>druge</a:t>
            </a:r>
            <a:r>
              <a:rPr lang="it-IT" sz="1600" dirty="0"/>
              <a:t> </a:t>
            </a:r>
            <a:r>
              <a:rPr lang="it-IT" sz="1600" dirty="0" err="1"/>
              <a:t>programe</a:t>
            </a:r>
            <a:r>
              <a:rPr lang="it-IT" sz="1600" dirty="0"/>
              <a:t> </a:t>
            </a:r>
            <a:r>
              <a:rPr lang="it-IT" sz="1600" dirty="0" err="1"/>
              <a:t>praktično</a:t>
            </a:r>
            <a:r>
              <a:rPr lang="it-IT" sz="1600" dirty="0"/>
              <a:t> </a:t>
            </a:r>
            <a:r>
              <a:rPr lang="it-IT" sz="1600" dirty="0" err="1"/>
              <a:t>izločil</a:t>
            </a:r>
            <a:r>
              <a:rPr lang="it-IT" sz="1600" dirty="0"/>
              <a:t>. </a:t>
            </a:r>
            <a:endParaRPr lang="sl-SI" sz="1600" dirty="0"/>
          </a:p>
          <a:p>
            <a:pPr>
              <a:defRPr/>
            </a:pPr>
            <a:endParaRPr lang="sl-SI" sz="1600" dirty="0"/>
          </a:p>
          <a:p>
            <a:pPr>
              <a:defRPr/>
            </a:pPr>
            <a:r>
              <a:rPr lang="it-IT" sz="1600" dirty="0" err="1"/>
              <a:t>Prav</a:t>
            </a:r>
            <a:r>
              <a:rPr lang="it-IT" sz="1600" dirty="0"/>
              <a:t> </a:t>
            </a:r>
            <a:r>
              <a:rPr lang="it-IT" sz="1600" dirty="0" err="1"/>
              <a:t>zato</a:t>
            </a:r>
            <a:r>
              <a:rPr lang="it-IT" sz="1600" dirty="0"/>
              <a:t> </a:t>
            </a:r>
            <a:r>
              <a:rPr lang="it-IT" sz="1600" dirty="0" err="1"/>
              <a:t>lahko</a:t>
            </a:r>
            <a:r>
              <a:rPr lang="it-IT" sz="1600" dirty="0"/>
              <a:t> take </a:t>
            </a:r>
            <a:r>
              <a:rPr lang="it-IT" sz="1600" dirty="0" err="1"/>
              <a:t>storitve</a:t>
            </a:r>
            <a:r>
              <a:rPr lang="it-IT" sz="1600" dirty="0"/>
              <a:t> </a:t>
            </a:r>
            <a:r>
              <a:rPr lang="it-IT" sz="1600" dirty="0" err="1"/>
              <a:t>zahtevamo</a:t>
            </a:r>
            <a:r>
              <a:rPr lang="it-IT" sz="1600" dirty="0"/>
              <a:t> od </a:t>
            </a:r>
            <a:r>
              <a:rPr lang="it-IT" sz="1600" dirty="0" err="1"/>
              <a:t>nekega</a:t>
            </a:r>
            <a:r>
              <a:rPr lang="it-IT" sz="1600" dirty="0"/>
              <a:t> “</a:t>
            </a:r>
            <a:r>
              <a:rPr lang="it-IT" sz="1600" dirty="0" err="1"/>
              <a:t>koordinatorja</a:t>
            </a:r>
            <a:r>
              <a:rPr lang="it-IT" sz="1600" dirty="0"/>
              <a:t>”. </a:t>
            </a:r>
            <a:endParaRPr lang="sl-SI" sz="1600" dirty="0"/>
          </a:p>
          <a:p>
            <a:pPr>
              <a:defRPr/>
            </a:pPr>
            <a:endParaRPr lang="sl-SI" sz="1600" dirty="0"/>
          </a:p>
          <a:p>
            <a:pPr>
              <a:defRPr/>
            </a:pPr>
            <a:r>
              <a:rPr lang="it-IT" sz="1600" dirty="0"/>
              <a:t>In </a:t>
            </a:r>
            <a:r>
              <a:rPr lang="it-IT" sz="1600" dirty="0" err="1"/>
              <a:t>to</a:t>
            </a:r>
            <a:r>
              <a:rPr lang="it-IT" sz="1600" dirty="0"/>
              <a:t> </a:t>
            </a:r>
            <a:r>
              <a:rPr lang="it-IT" sz="1600" dirty="0" err="1"/>
              <a:t>je</a:t>
            </a:r>
            <a:r>
              <a:rPr lang="it-IT" sz="1600" dirty="0"/>
              <a:t> </a:t>
            </a:r>
            <a:r>
              <a:rPr lang="it-IT" sz="1600" dirty="0" err="1"/>
              <a:t>operacijski</a:t>
            </a:r>
            <a:r>
              <a:rPr lang="it-IT" sz="1600" dirty="0"/>
              <a:t> </a:t>
            </a:r>
            <a:r>
              <a:rPr lang="it-IT" sz="1600" dirty="0" err="1"/>
              <a:t>sistem</a:t>
            </a:r>
            <a:r>
              <a:rPr lang="it-IT" sz="1600" dirty="0"/>
              <a:t>.</a:t>
            </a:r>
            <a:endParaRPr lang="sl-SI" sz="1600" dirty="0"/>
          </a:p>
        </p:txBody>
      </p:sp>
    </p:spTree>
    <p:extLst>
      <p:ext uri="{BB962C8B-B14F-4D97-AF65-F5344CB8AC3E}">
        <p14:creationId xmlns:p14="http://schemas.microsoft.com/office/powerpoint/2010/main" val="1945159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Naslov 1"/>
          <p:cNvSpPr>
            <a:spLocks noGrp="1"/>
          </p:cNvSpPr>
          <p:nvPr>
            <p:ph type="title"/>
          </p:nvPr>
        </p:nvSpPr>
        <p:spPr>
          <a:xfrm>
            <a:off x="1979612" y="428625"/>
            <a:ext cx="8229600" cy="857250"/>
          </a:xfrm>
        </p:spPr>
        <p:txBody>
          <a:bodyPr/>
          <a:lstStyle/>
          <a:p>
            <a:r>
              <a:rPr lang="sl-SI" altLang="en-US" b="1" smtClean="0"/>
              <a:t>Vrste operacijskih sistemov</a:t>
            </a:r>
            <a:r>
              <a:rPr lang="sl-SI" altLang="en-US" smtClean="0"/>
              <a:t> </a:t>
            </a:r>
          </a:p>
        </p:txBody>
      </p:sp>
      <p:sp>
        <p:nvSpPr>
          <p:cNvPr id="200707" name="Ograda vsebine 2"/>
          <p:cNvSpPr>
            <a:spLocks noGrp="1"/>
          </p:cNvSpPr>
          <p:nvPr>
            <p:ph idx="1"/>
          </p:nvPr>
        </p:nvSpPr>
        <p:spPr/>
        <p:txBody>
          <a:bodyPr/>
          <a:lstStyle/>
          <a:p>
            <a:r>
              <a:rPr lang="sl-SI" altLang="en-US" dirty="0" smtClean="0"/>
              <a:t>število uporabnikov: </a:t>
            </a:r>
          </a:p>
          <a:p>
            <a:pPr lvl="1"/>
            <a:r>
              <a:rPr lang="sl-SI" altLang="en-US" dirty="0" smtClean="0"/>
              <a:t>enouporabniški: (</a:t>
            </a:r>
            <a:r>
              <a:rPr lang="sl-SI" altLang="en-US" dirty="0" err="1" smtClean="0"/>
              <a:t>PalmOS</a:t>
            </a:r>
            <a:r>
              <a:rPr lang="sl-SI" altLang="en-US" dirty="0" smtClean="0"/>
              <a:t>, DOS, Windows 3.11) </a:t>
            </a:r>
          </a:p>
          <a:p>
            <a:pPr lvl="1"/>
            <a:r>
              <a:rPr lang="sl-SI" altLang="en-US" dirty="0" smtClean="0"/>
              <a:t>večuporabniški: sistemi, ki jih uporabljajo več ljudi hkrati, v nekaterih primerih tudi več sto ali tisoč; izvajajo se v računalnikih z enim procesorjem ali več procesorji (Windows, Linux, IOS, Android). </a:t>
            </a:r>
          </a:p>
          <a:p>
            <a:endParaRPr lang="sl-SI" altLang="en-US" dirty="0" smtClean="0"/>
          </a:p>
        </p:txBody>
      </p:sp>
    </p:spTree>
    <p:extLst>
      <p:ext uri="{BB962C8B-B14F-4D97-AF65-F5344CB8AC3E}">
        <p14:creationId xmlns:p14="http://schemas.microsoft.com/office/powerpoint/2010/main" val="3727255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Naslov 1"/>
          <p:cNvSpPr>
            <a:spLocks noGrp="1"/>
          </p:cNvSpPr>
          <p:nvPr>
            <p:ph type="title"/>
          </p:nvPr>
        </p:nvSpPr>
        <p:spPr>
          <a:xfrm>
            <a:off x="1979612" y="428625"/>
            <a:ext cx="8229600" cy="857250"/>
          </a:xfrm>
        </p:spPr>
        <p:txBody>
          <a:bodyPr/>
          <a:lstStyle/>
          <a:p>
            <a:r>
              <a:rPr lang="sl-SI" altLang="en-US" b="1" smtClean="0"/>
              <a:t>Vrste operacijskih sistemov</a:t>
            </a:r>
            <a:r>
              <a:rPr lang="sl-SI" altLang="en-US" smtClean="0"/>
              <a:t> </a:t>
            </a:r>
          </a:p>
        </p:txBody>
      </p:sp>
      <p:sp>
        <p:nvSpPr>
          <p:cNvPr id="201731" name="Ograda vsebine 2"/>
          <p:cNvSpPr>
            <a:spLocks noGrp="1"/>
          </p:cNvSpPr>
          <p:nvPr>
            <p:ph idx="1"/>
          </p:nvPr>
        </p:nvSpPr>
        <p:spPr/>
        <p:txBody>
          <a:bodyPr/>
          <a:lstStyle/>
          <a:p>
            <a:r>
              <a:rPr lang="sl-SI" altLang="en-US" smtClean="0"/>
              <a:t>število nalog: </a:t>
            </a:r>
          </a:p>
          <a:p>
            <a:pPr lvl="1"/>
            <a:r>
              <a:rPr lang="sl-SI" altLang="en-US" smtClean="0"/>
              <a:t>enoopravilni: izvajanje enega programa naenkrat (DOS, PalmOS) </a:t>
            </a:r>
          </a:p>
          <a:p>
            <a:pPr lvl="1"/>
            <a:r>
              <a:rPr lang="sl-SI" altLang="en-US" smtClean="0"/>
              <a:t>večopravilni: omogočajo izvajanje več opravil hkrati v računalniku z enim procesorjem ali več procesorji (Windows, Linux, MacOS) </a:t>
            </a:r>
          </a:p>
          <a:p>
            <a:endParaRPr lang="sl-SI" altLang="en-US" smtClean="0"/>
          </a:p>
        </p:txBody>
      </p:sp>
      <p:pic>
        <p:nvPicPr>
          <p:cNvPr id="201734" name="Picture 3"/>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51726" y="4714876"/>
            <a:ext cx="2071687"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5127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Math_16x9">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9696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lumMod val="50000"/>
            </a:schemeClr>
          </a:solidFill>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ath_16x9">
      <a:dk1>
        <a:srgbClr val="465562"/>
      </a:dk1>
      <a:lt1>
        <a:srgbClr val="FFFFFF"/>
      </a:lt1>
      <a:dk2>
        <a:srgbClr val="000000"/>
      </a:dk2>
      <a:lt2>
        <a:srgbClr val="F2ECE2"/>
      </a:lt2>
      <a:accent1>
        <a:srgbClr val="9BAAB7"/>
      </a:accent1>
      <a:accent2>
        <a:srgbClr val="B8D082"/>
      </a:accent2>
      <a:accent3>
        <a:srgbClr val="EFDB85"/>
      </a:accent3>
      <a:accent4>
        <a:srgbClr val="E8A565"/>
      </a:accent4>
      <a:accent5>
        <a:srgbClr val="BC9AAE"/>
      </a:accent5>
      <a:accent6>
        <a:srgbClr val="BABABA"/>
      </a:accent6>
      <a:hlink>
        <a:srgbClr val="8FC48C"/>
      </a:hlink>
      <a:folHlink>
        <a:srgbClr val="A97C96"/>
      </a:folHlink>
    </a:clrScheme>
    <a:fontScheme name="Math_16x9">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E599BEF-3FBD-4ADA-8BB3-EA5FF635604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Predstavitev z matematičnim motivom in črko pi (širokozaslonska)</Template>
  <TotalTime>0</TotalTime>
  <Words>1060</Words>
  <Application>Microsoft Office PowerPoint</Application>
  <PresentationFormat>Po meri</PresentationFormat>
  <Paragraphs>122</Paragraphs>
  <Slides>31</Slides>
  <Notes>1</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31</vt:i4>
      </vt:variant>
    </vt:vector>
  </HeadingPairs>
  <TitlesOfParts>
    <vt:vector size="35" baseType="lpstr">
      <vt:lpstr>Arial</vt:lpstr>
      <vt:lpstr>Euphemia</vt:lpstr>
      <vt:lpstr>Wingdings 2</vt:lpstr>
      <vt:lpstr>Math_16x9</vt:lpstr>
      <vt:lpstr>PROGRAMSKA OPREMA</vt:lpstr>
      <vt:lpstr>PowerPointova predstavitev</vt:lpstr>
      <vt:lpstr>PowerPointova predstavitev</vt:lpstr>
      <vt:lpstr>PROGRAMSKA OPREMA</vt:lpstr>
      <vt:lpstr>SISTEMSKA PROGRAMSKA OPREMA</vt:lpstr>
      <vt:lpstr>OPERACIJSKI SISTEM</vt:lpstr>
      <vt:lpstr>OPERACIJSKI SISTEM</vt:lpstr>
      <vt:lpstr>Vrste operacijskih sistemov </vt:lpstr>
      <vt:lpstr>Vrste operacijskih sistemov </vt:lpstr>
      <vt:lpstr>Vrste operacijskih sistemov </vt:lpstr>
      <vt:lpstr>Vrste operacijskih sistemov </vt:lpstr>
      <vt:lpstr>Vrste operacijskih sistemov </vt:lpstr>
      <vt:lpstr>DATOTEČNI SITEM</vt:lpstr>
      <vt:lpstr>GRAFIČNI UPORABNIŠKI VMESNIK</vt:lpstr>
      <vt:lpstr> GONILNIKI NAPRAV</vt:lpstr>
      <vt:lpstr>Uporabniška programska oprema</vt:lpstr>
      <vt:lpstr>Lastništvo programske opreme</vt:lpstr>
      <vt:lpstr>Odprtokodna programska oprema (open source software)</vt:lpstr>
      <vt:lpstr>Avtorji odprte kode</vt:lpstr>
      <vt:lpstr>Lastništvo programske opreme</vt:lpstr>
      <vt:lpstr>Lastništvo programske opreme</vt:lpstr>
      <vt:lpstr>Lastništvo programske opreme</vt:lpstr>
      <vt:lpstr>Lastništvo programske opreme</vt:lpstr>
      <vt:lpstr>RAČUNALNIŠKI VIRUSI</vt:lpstr>
      <vt:lpstr>PowerPointova predstavitev</vt:lpstr>
      <vt:lpstr>VRSTE VIRUSOV</vt:lpstr>
      <vt:lpstr>Vrste virusov</vt:lpstr>
      <vt:lpstr>Antivirusni programi</vt:lpstr>
      <vt:lpstr>Antivirusni programi</vt:lpstr>
      <vt:lpstr>Antivirusni programi</vt:lpstr>
      <vt:lpstr>Kako se zavarujemo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2016-01-17T20:43:21Z</dcterms:created>
  <dcterms:modified xsi:type="dcterms:W3CDTF">2016-03-15T14:43:07Z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TC027879479991</vt:lpwstr>
  </property>
</Properties>
</file>