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48"/>
  </p:notesMasterIdLst>
  <p:handoutMasterIdLst>
    <p:handoutMasterId r:id="rId49"/>
  </p:handoutMasterIdLst>
  <p:sldIdLst>
    <p:sldId id="484" r:id="rId3"/>
    <p:sldId id="485" r:id="rId4"/>
    <p:sldId id="486" r:id="rId5"/>
    <p:sldId id="487" r:id="rId6"/>
    <p:sldId id="488" r:id="rId7"/>
    <p:sldId id="489" r:id="rId8"/>
    <p:sldId id="490" r:id="rId9"/>
    <p:sldId id="491" r:id="rId10"/>
    <p:sldId id="492" r:id="rId11"/>
    <p:sldId id="493" r:id="rId12"/>
    <p:sldId id="494" r:id="rId13"/>
    <p:sldId id="495" r:id="rId14"/>
    <p:sldId id="496" r:id="rId15"/>
    <p:sldId id="497" r:id="rId16"/>
    <p:sldId id="498" r:id="rId17"/>
    <p:sldId id="499" r:id="rId18"/>
    <p:sldId id="500" r:id="rId19"/>
    <p:sldId id="501" r:id="rId20"/>
    <p:sldId id="502" r:id="rId21"/>
    <p:sldId id="503" r:id="rId22"/>
    <p:sldId id="504" r:id="rId23"/>
    <p:sldId id="505" r:id="rId24"/>
    <p:sldId id="506" r:id="rId25"/>
    <p:sldId id="507" r:id="rId26"/>
    <p:sldId id="508" r:id="rId27"/>
    <p:sldId id="509" r:id="rId28"/>
    <p:sldId id="510" r:id="rId29"/>
    <p:sldId id="511" r:id="rId30"/>
    <p:sldId id="512" r:id="rId31"/>
    <p:sldId id="513" r:id="rId32"/>
    <p:sldId id="514" r:id="rId33"/>
    <p:sldId id="515" r:id="rId34"/>
    <p:sldId id="516" r:id="rId35"/>
    <p:sldId id="517" r:id="rId36"/>
    <p:sldId id="518" r:id="rId37"/>
    <p:sldId id="519" r:id="rId38"/>
    <p:sldId id="520" r:id="rId39"/>
    <p:sldId id="521" r:id="rId40"/>
    <p:sldId id="522" r:id="rId41"/>
    <p:sldId id="523" r:id="rId42"/>
    <p:sldId id="524" r:id="rId43"/>
    <p:sldId id="525" r:id="rId44"/>
    <p:sldId id="526" r:id="rId45"/>
    <p:sldId id="527" r:id="rId46"/>
    <p:sldId id="528" r:id="rId47"/>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4" autoAdjust="0"/>
    <p:restoredTop sz="94660"/>
  </p:normalViewPr>
  <p:slideViewPr>
    <p:cSldViewPr showGuides="1">
      <p:cViewPr varScale="1">
        <p:scale>
          <a:sx n="115" d="100"/>
          <a:sy n="115" d="100"/>
        </p:scale>
        <p:origin x="432" y="84"/>
      </p:cViewPr>
      <p:guideLst>
        <p:guide orient="horz" pos="2160"/>
        <p:guide orient="horz" pos="1008"/>
        <p:guide orient="horz" pos="3888"/>
        <p:guide orient="horz" pos="321"/>
        <p:guide pos="3839"/>
        <p:guide pos="1007"/>
        <p:guide pos="7173"/>
      </p:guideLst>
    </p:cSldViewPr>
  </p:slideViewPr>
  <p:notesTextViewPr>
    <p:cViewPr>
      <p:scale>
        <a:sx n="1" d="1"/>
        <a:sy n="1" d="1"/>
      </p:scale>
      <p:origin x="0" y="0"/>
    </p:cViewPr>
  </p:notesTextViewPr>
  <p:sorterViewPr>
    <p:cViewPr varScale="1">
      <p:scale>
        <a:sx n="1" d="1"/>
        <a:sy n="1" d="1"/>
      </p:scale>
      <p:origin x="0" y="-24"/>
    </p:cViewPr>
  </p:sorterViewPr>
  <p:notesViewPr>
    <p:cSldViewPr showGuides="1">
      <p:cViewPr varScale="1">
        <p:scale>
          <a:sx n="70" d="100"/>
          <a:sy n="70" d="100"/>
        </p:scale>
        <p:origin x="324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3/15/2016</a:t>
            </a:fld>
            <a:endParaRPr lang="en-US"/>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sl-SI" noProof="0" dirty="0"/>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sl-SI" noProof="0" smtClean="0"/>
              <a:pPr/>
              <a:t>15. 03. 2016</a:t>
            </a:fld>
            <a:endParaRPr lang="sl-SI" noProof="0" dirty="0"/>
          </a:p>
        </p:txBody>
      </p:sp>
      <p:sp>
        <p:nvSpPr>
          <p:cNvPr id="4" name="Ograda stranske slik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sl-SI" noProof="0" dirty="0"/>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sl-SI" noProof="0" dirty="0"/>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sl-SI" noProof="0" smtClean="0"/>
              <a:pPr/>
              <a:t>‹#›</a:t>
            </a:fld>
            <a:endParaRPr lang="sl-SI"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8" name="Pravokotnik 7"/>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1" name="Pravokotnik 10"/>
          <p:cNvSpPr/>
          <p:nvPr/>
        </p:nvSpPr>
        <p:spPr>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2" name="Pravokotnik 11"/>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3" name="Raven povezovalnik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Pravokotnik 13"/>
          <p:cNvSpPr/>
          <p:nvPr/>
        </p:nvSpPr>
        <p:spPr>
          <a:xfrm>
            <a:off x="17665" y="5631204"/>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5" name="Raven povezovalnik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slov 1"/>
          <p:cNvSpPr>
            <a:spLocks noGrp="1"/>
          </p:cNvSpPr>
          <p:nvPr>
            <p:ph type="ctrTitle"/>
          </p:nvPr>
        </p:nvSpPr>
        <p:spPr>
          <a:xfrm>
            <a:off x="2428669" y="1600200"/>
            <a:ext cx="8329031" cy="2680127"/>
          </a:xfrm>
        </p:spPr>
        <p:txBody>
          <a:bodyPr>
            <a:noAutofit/>
          </a:bodyPr>
          <a:lstStyle>
            <a:lvl1pPr>
              <a:defRPr sz="5400"/>
            </a:lvl1pPr>
          </a:lstStyle>
          <a:p>
            <a:r>
              <a:rPr lang="sl-SI" noProof="0" smtClean="0"/>
              <a:t>Uredite slog naslova matrice</a:t>
            </a:r>
            <a:endParaRPr lang="sl-SI" noProof="0" dirty="0"/>
          </a:p>
        </p:txBody>
      </p:sp>
      <p:sp>
        <p:nvSpPr>
          <p:cNvPr id="3" name="Podnaslov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noProof="0" smtClean="0"/>
              <a:t>Uredite slog podnaslova matrice</a:t>
            </a:r>
            <a:endParaRPr lang="sl-SI" noProof="0" dirty="0"/>
          </a:p>
        </p:txBody>
      </p:sp>
      <p:sp>
        <p:nvSpPr>
          <p:cNvPr id="4" name="Ograda datuma 3"/>
          <p:cNvSpPr>
            <a:spLocks noGrp="1"/>
          </p:cNvSpPr>
          <p:nvPr>
            <p:ph type="dt" sz="half" idx="10"/>
          </p:nvPr>
        </p:nvSpPr>
        <p:spPr/>
        <p:txBody>
          <a:bodyPr/>
          <a:lstStyle>
            <a:lvl1pPr>
              <a:defRPr>
                <a:solidFill>
                  <a:schemeClr val="bg1"/>
                </a:solidFill>
              </a:defRPr>
            </a:lvl1pPr>
          </a:lstStyle>
          <a:p>
            <a:fld id="{07EAD4AC-8B38-4511-BC82-73204CFD89B5}" type="datetime1">
              <a:rPr lang="sl-SI" noProof="0" smtClean="0"/>
              <a:t>15. 03. 2016</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7" name="PoljeZBesedilom 6"/>
          <p:cNvSpPr txBox="1"/>
          <p:nvPr userDrawn="1"/>
        </p:nvSpPr>
        <p:spPr>
          <a:xfrm>
            <a:off x="14934" y="5877272"/>
            <a:ext cx="1191748" cy="590931"/>
          </a:xfrm>
          <a:prstGeom prst="rect">
            <a:avLst/>
          </a:prstGeom>
          <a:noFill/>
        </p:spPr>
        <p:txBody>
          <a:bodyPr wrap="square" rtlCol="0">
            <a:spAutoFit/>
          </a:bodyPr>
          <a:lstStyle/>
          <a:p>
            <a:pPr>
              <a:lnSpc>
                <a:spcPct val="90000"/>
              </a:lnSpc>
            </a:pPr>
            <a:r>
              <a:rPr lang="sl-SI" sz="3600" dirty="0" smtClean="0">
                <a:solidFill>
                  <a:schemeClr val="bg1"/>
                </a:solidFill>
              </a:rPr>
              <a:t>Z@P</a:t>
            </a:r>
            <a:endParaRPr lang="en-US" sz="3600" dirty="0">
              <a:solidFill>
                <a:schemeClr val="bg1"/>
              </a:solidFill>
            </a:endParaRP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F9F01A25-FCF3-44A7-BFB5-830738BF308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1" name="Raven povezovalnik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Raven povezovalnik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sl-SI" noProof="0" dirty="0"/>
          </a:p>
        </p:txBody>
      </p:sp>
      <p:cxnSp>
        <p:nvCxnSpPr>
          <p:cNvPr id="14" name="Raven povezovalnik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vpični naslov 1"/>
          <p:cNvSpPr>
            <a:spLocks noGrp="1"/>
          </p:cNvSpPr>
          <p:nvPr>
            <p:ph type="title" orient="vert"/>
          </p:nvPr>
        </p:nvSpPr>
        <p:spPr>
          <a:xfrm>
            <a:off x="9599612" y="685800"/>
            <a:ext cx="1787526" cy="5486400"/>
          </a:xfrm>
        </p:spPr>
        <p:txBody>
          <a:bodyPr vert="eaVert"/>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a:xfrm>
            <a:off x="1598613" y="685800"/>
            <a:ext cx="7848599" cy="5486400"/>
          </a:xfrm>
        </p:spPr>
        <p:txBody>
          <a:bodyPr vert="eaVert"/>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60AF0F28-A962-4AF2-A1C1-306568C3588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idx="1"/>
          </p:nvPr>
        </p:nvSpPr>
        <p:spPr/>
        <p:txBody>
          <a:bodyPr/>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201DA25B-3714-4796-A3A6-FAD13D7C4BD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19" name="Pravokotnik 18"/>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0" name="Pravokotnik 19"/>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4" name="Pravokotnik 23"/>
          <p:cNvSpPr/>
          <p:nvPr/>
        </p:nvSpPr>
        <p:spPr>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1" name="Pravokotnik 20"/>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22" name="Raven povezovalnik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Pravokotnik 15"/>
          <p:cNvSpPr/>
          <p:nvPr/>
        </p:nvSpPr>
        <p:spPr>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a:extLst/>
        </p:spPr>
        <p:txBody>
          <a:bodyPr vert="horz" wrap="square" lIns="121899" tIns="60949" rIns="121899" bIns="60949" numCol="1" anchor="t" anchorCtr="0" compatLnSpc="1">
            <a:prstTxWarp prst="textNoShape">
              <a:avLst/>
            </a:prstTxWarp>
          </a:bodyPr>
          <a:lstStyle/>
          <a:p>
            <a:endParaRPr lang="sl-SI" noProof="0" dirty="0"/>
          </a:p>
        </p:txBody>
      </p:sp>
      <p:cxnSp>
        <p:nvCxnSpPr>
          <p:cNvPr id="23" name="Raven povezovalnik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Pravokotnik 25"/>
          <p:cNvSpPr/>
          <p:nvPr/>
        </p:nvSpPr>
        <p:spPr>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7" name="Pravokotnik 26"/>
          <p:cNvSpPr/>
          <p:nvPr/>
        </p:nvSpPr>
        <p:spPr>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8" name="Pravokotnik 27"/>
          <p:cNvSpPr/>
          <p:nvPr/>
        </p:nvSpPr>
        <p:spPr>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9" name="Pravokotnik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30" name="Pravokotnik 29"/>
          <p:cNvSpPr/>
          <p:nvPr/>
        </p:nvSpPr>
        <p:spPr>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1" name="Raven povezovalnik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Pravokotnik 31"/>
          <p:cNvSpPr/>
          <p:nvPr/>
        </p:nvSpPr>
        <p:spPr>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3" name="Raven povezovalnik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Ograda datuma 3"/>
          <p:cNvSpPr>
            <a:spLocks noGrp="1"/>
          </p:cNvSpPr>
          <p:nvPr>
            <p:ph type="dt" sz="half" idx="10"/>
          </p:nvPr>
        </p:nvSpPr>
        <p:spPr/>
        <p:txBody>
          <a:bodyPr/>
          <a:lstStyle>
            <a:lvl1pPr>
              <a:defRPr>
                <a:solidFill>
                  <a:schemeClr val="bg1"/>
                </a:solidFill>
              </a:defRPr>
            </a:lvl1pPr>
          </a:lstStyle>
          <a:p>
            <a:fld id="{09C819BF-6CD9-4C45-BBB4-97744F3D9EA7}" type="datetime1">
              <a:rPr lang="sl-SI" noProof="0" smtClean="0"/>
              <a:t>15. 03. 2016</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2" name="Naslov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noProof="0" smtClean="0"/>
              <a:t>Uredite sloge besedila matrice</a:t>
            </a:r>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vsebine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datuma 4"/>
          <p:cNvSpPr>
            <a:spLocks noGrp="1"/>
          </p:cNvSpPr>
          <p:nvPr>
            <p:ph type="dt" sz="half" idx="10"/>
          </p:nvPr>
        </p:nvSpPr>
        <p:spPr/>
        <p:txBody>
          <a:bodyPr/>
          <a:lstStyle/>
          <a:p>
            <a:fld id="{82496EFB-E016-4B5A-8F59-DC6D850C0387}"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1593436" y="177800"/>
            <a:ext cx="9782801" cy="1239837"/>
          </a:xfrm>
        </p:spPr>
        <p:txBody>
          <a:bodyPr/>
          <a:lstStyle>
            <a:lvl1pPr>
              <a:defRPr/>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4" name="Ograda vsebine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besedila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6" name="Ograda vsebine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7" name="Ograda datuma 6"/>
          <p:cNvSpPr>
            <a:spLocks noGrp="1"/>
          </p:cNvSpPr>
          <p:nvPr>
            <p:ph type="dt" sz="half" idx="10"/>
          </p:nvPr>
        </p:nvSpPr>
        <p:spPr/>
        <p:txBody>
          <a:bodyPr/>
          <a:lstStyle/>
          <a:p>
            <a:fld id="{B1F79476-9FC8-47A2-9FFD-F7C7E0A9DBC6}" type="datetime1">
              <a:rPr lang="sl-SI" noProof="0" smtClean="0"/>
              <a:t>15. 03. 2016</a:t>
            </a:fld>
            <a:endParaRPr lang="sl-SI" noProof="0" dirty="0"/>
          </a:p>
        </p:txBody>
      </p:sp>
      <p:sp>
        <p:nvSpPr>
          <p:cNvPr id="8" name="Ograda noge 7"/>
          <p:cNvSpPr>
            <a:spLocks noGrp="1"/>
          </p:cNvSpPr>
          <p:nvPr>
            <p:ph type="ftr" sz="quarter" idx="11"/>
          </p:nvPr>
        </p:nvSpPr>
        <p:spPr/>
        <p:txBody>
          <a:bodyPr/>
          <a:lstStyle/>
          <a:p>
            <a:r>
              <a:rPr lang="sl-SI" noProof="0" smtClean="0"/>
              <a:t>Zdenko Potočar</a:t>
            </a:r>
            <a:endParaRPr lang="sl-SI" noProof="0" dirty="0"/>
          </a:p>
        </p:txBody>
      </p:sp>
      <p:sp>
        <p:nvSpPr>
          <p:cNvPr id="9" name="Ograda številke diapozitiva 8"/>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datuma 2"/>
          <p:cNvSpPr>
            <a:spLocks noGrp="1"/>
          </p:cNvSpPr>
          <p:nvPr>
            <p:ph type="dt" sz="half" idx="10"/>
          </p:nvPr>
        </p:nvSpPr>
        <p:spPr/>
        <p:txBody>
          <a:bodyPr/>
          <a:lstStyle/>
          <a:p>
            <a:fld id="{F059AC74-83BF-4196-B8E5-BD0A8F4904BE}" type="datetime1">
              <a:rPr lang="sl-SI" noProof="0" smtClean="0"/>
              <a:t>15. 03. 2016</a:t>
            </a:fld>
            <a:endParaRPr lang="sl-SI" noProof="0" dirty="0"/>
          </a:p>
        </p:txBody>
      </p:sp>
      <p:sp>
        <p:nvSpPr>
          <p:cNvPr id="4" name="Ograda noge 3"/>
          <p:cNvSpPr>
            <a:spLocks noGrp="1"/>
          </p:cNvSpPr>
          <p:nvPr>
            <p:ph type="ftr" sz="quarter" idx="11"/>
          </p:nvPr>
        </p:nvSpPr>
        <p:spPr/>
        <p:txBody>
          <a:bodyPr/>
          <a:lstStyle/>
          <a:p>
            <a:r>
              <a:rPr lang="sl-SI" noProof="0" smtClean="0"/>
              <a:t>Zdenko Potočar</a:t>
            </a:r>
            <a:endParaRPr lang="sl-SI" noProof="0" dirty="0"/>
          </a:p>
        </p:txBody>
      </p:sp>
      <p:sp>
        <p:nvSpPr>
          <p:cNvPr id="5" name="Ograda številke diapozitiva 4"/>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Pravokotnik 4"/>
          <p:cNvSpPr/>
          <p:nvPr/>
        </p:nvSpPr>
        <p:spPr>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6" name="Pravokotnik 5"/>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7" name="Raven povezovalnik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Pravokotnik 7"/>
          <p:cNvSpPr/>
          <p:nvPr/>
        </p:nvSpPr>
        <p:spPr>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Ograda datuma 1"/>
          <p:cNvSpPr>
            <a:spLocks noGrp="1"/>
          </p:cNvSpPr>
          <p:nvPr>
            <p:ph type="dt" sz="half" idx="10"/>
          </p:nvPr>
        </p:nvSpPr>
        <p:spPr/>
        <p:txBody>
          <a:bodyPr/>
          <a:lstStyle/>
          <a:p>
            <a:fld id="{6787C0BE-BF48-476A-B0C8-B78A1051D94C}" type="datetime1">
              <a:rPr lang="sl-SI" noProof="0" smtClean="0"/>
              <a:t>15. 03. 2016</a:t>
            </a:fld>
            <a:endParaRPr lang="sl-SI" noProof="0" dirty="0"/>
          </a:p>
        </p:txBody>
      </p:sp>
      <p:sp>
        <p:nvSpPr>
          <p:cNvPr id="3" name="Ograda noge 2"/>
          <p:cNvSpPr>
            <a:spLocks noGrp="1"/>
          </p:cNvSpPr>
          <p:nvPr>
            <p:ph type="ftr" sz="quarter" idx="11"/>
          </p:nvPr>
        </p:nvSpPr>
        <p:spPr/>
        <p:txBody>
          <a:bodyPr/>
          <a:lstStyle/>
          <a:p>
            <a:r>
              <a:rPr lang="sl-SI" noProof="0" smtClean="0"/>
              <a:t>Zdenko Potočar</a:t>
            </a:r>
            <a:endParaRPr lang="sl-SI" noProof="0" dirty="0"/>
          </a:p>
        </p:txBody>
      </p:sp>
      <p:sp>
        <p:nvSpPr>
          <p:cNvPr id="4" name="Ograda številke diapozitiva 3"/>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aslov in vsebina">
    <p:spTree>
      <p:nvGrpSpPr>
        <p:cNvPr id="1" name=""/>
        <p:cNvGrpSpPr/>
        <p:nvPr/>
      </p:nvGrpSpPr>
      <p:grpSpPr>
        <a:xfrm>
          <a:off x="0" y="0"/>
          <a:ext cx="0" cy="0"/>
          <a:chOff x="0" y="0"/>
          <a:chExt cx="0" cy="0"/>
        </a:xfrm>
      </p:grpSpPr>
      <p:sp>
        <p:nvSpPr>
          <p:cNvPr id="8" name="Pravokotnik 7"/>
          <p:cNvSpPr/>
          <p:nvPr/>
        </p:nvSpPr>
        <p:spPr>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10" name="Raven povezovalnik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Pravokotnik 10"/>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sl-SI" noProof="0" smtClean="0"/>
              <a:t>Uredite slog naslova matrice</a:t>
            </a:r>
            <a:endParaRPr lang="sl-SI" noProof="0" dirty="0"/>
          </a:p>
        </p:txBody>
      </p:sp>
      <p:sp>
        <p:nvSpPr>
          <p:cNvPr id="3" name="Ograda vsebine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besedila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93456C6D-9670-4C17-BFCB-301C026596BC}"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Pravokotnik 10"/>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sl-SI" noProof="0" smtClean="0"/>
              <a:t>Uredite slog naslova matrice</a:t>
            </a:r>
            <a:endParaRPr lang="sl-SI" noProof="0" dirty="0"/>
          </a:p>
        </p:txBody>
      </p:sp>
      <p:sp>
        <p:nvSpPr>
          <p:cNvPr id="3" name="Ograda slike 2"/>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noProof="0" smtClean="0"/>
              <a:t>Kliknite ikono, če želite dodati sliko</a:t>
            </a:r>
            <a:endParaRPr lang="sl-SI" noProof="0" dirty="0"/>
          </a:p>
        </p:txBody>
      </p:sp>
      <p:sp>
        <p:nvSpPr>
          <p:cNvPr id="4" name="Ograda besedila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F2037CD0-687D-4371-9760-3BC55E285324}"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cxnSp>
        <p:nvCxnSpPr>
          <p:cNvPr id="10" name="Raven povezovalnik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3" name="Pravokotnik 12"/>
          <p:cNvSpPr/>
          <p:nvPr/>
        </p:nvSpPr>
        <p:spPr>
          <a:xfrm>
            <a:off x="611717"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4" name="Raven povezovalnik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Raven povezovalnik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Ograda naslova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sl-SI" noProof="0" dirty="0" smtClean="0"/>
              <a:t>Uredite slog naslova matrice</a:t>
            </a:r>
            <a:endParaRPr lang="sl-SI" noProof="0" dirty="0"/>
          </a:p>
        </p:txBody>
      </p:sp>
      <p:sp>
        <p:nvSpPr>
          <p:cNvPr id="3" name="Ograda besedila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4" name="Ograda datuma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lumMod val="60000"/>
                    <a:lumOff val="40000"/>
                  </a:schemeClr>
                </a:solidFill>
              </a:defRPr>
            </a:lvl1pPr>
          </a:lstStyle>
          <a:p>
            <a:fld id="{0D53237A-CCDB-4BB9-AF02-C6F6BA077A3D}" type="datetime1">
              <a:rPr lang="sl-SI" noProof="0" smtClean="0"/>
              <a:t>15. 03. 2016</a:t>
            </a:fld>
            <a:endParaRPr lang="sl-SI" noProof="0" dirty="0"/>
          </a:p>
        </p:txBody>
      </p:sp>
      <p:sp>
        <p:nvSpPr>
          <p:cNvPr id="5" name="Ograda noge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lumMod val="60000"/>
                    <a:lumOff val="40000"/>
                  </a:schemeClr>
                </a:solidFill>
              </a:defRPr>
            </a:lvl1pPr>
          </a:lstStyle>
          <a:p>
            <a:r>
              <a:rPr lang="sl-SI" noProof="0" smtClean="0"/>
              <a:t>Zdenko Potočar</a:t>
            </a:r>
            <a:endParaRPr lang="sl-SI" noProof="0" dirty="0"/>
          </a:p>
        </p:txBody>
      </p:sp>
      <p:sp>
        <p:nvSpPr>
          <p:cNvPr id="6" name="Ograda številke diapozitiva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lumMod val="60000"/>
                    <a:lumOff val="40000"/>
                  </a:schemeClr>
                </a:solidFill>
              </a:defRPr>
            </a:lvl1pPr>
          </a:lstStyle>
          <a:p>
            <a:fld id="{7DC1BBB0-96F0-4077-A278-0F3FB5C104D3}" type="slidenum">
              <a:rPr lang="sl-SI" noProof="0" smtClean="0"/>
              <a:pPr/>
              <a:t>‹#›</a:t>
            </a:fld>
            <a:endParaRPr lang="sl-SI" noProof="0" dirty="0"/>
          </a:p>
        </p:txBody>
      </p:sp>
      <p:sp>
        <p:nvSpPr>
          <p:cNvPr id="10" name="PoljeZBesedilom 9"/>
          <p:cNvSpPr txBox="1"/>
          <p:nvPr userDrawn="1"/>
        </p:nvSpPr>
        <p:spPr>
          <a:xfrm>
            <a:off x="624846" y="736219"/>
            <a:ext cx="596311" cy="535531"/>
          </a:xfrm>
          <a:prstGeom prst="rect">
            <a:avLst/>
          </a:prstGeom>
          <a:noFill/>
        </p:spPr>
        <p:txBody>
          <a:bodyPr wrap="square" rtlCol="0">
            <a:spAutoFit/>
          </a:bodyPr>
          <a:lstStyle/>
          <a:p>
            <a:pPr algn="ctr">
              <a:lnSpc>
                <a:spcPct val="90000"/>
              </a:lnSpc>
            </a:pPr>
            <a:r>
              <a:rPr lang="sl-SI"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computerhistory.org/internet_history/full_size_images/sage.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vipro.si/Logotipi/UPC%20TELEMACH.jpg" TargetMode="Externa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hyperlink" Target="http://www.amis.net/web2/index.php?content=01" TargetMode="External"/><Relationship Id="rId4" Type="http://schemas.openxmlformats.org/officeDocument/2006/relationships/image" Target="../media/image15.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marengo.lib.ia.us/use-the-library/classes/resolveuid/1ccf898325fd2731a79b68b2f07a646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5"/>
          <p:cNvSpPr>
            <a:spLocks noGrp="1"/>
          </p:cNvSpPr>
          <p:nvPr>
            <p:ph type="ctrTitle"/>
          </p:nvPr>
        </p:nvSpPr>
        <p:spPr>
          <a:xfrm>
            <a:off x="1951008" y="857232"/>
            <a:ext cx="7851648" cy="642942"/>
          </a:xfrm>
          <a:ln>
            <a:miter lim="800000"/>
            <a:headEnd/>
            <a:tailEnd/>
          </a:ln>
        </p:spPr>
        <p:txBody>
          <a:bodyPr>
            <a:normAutofit fontScale="90000"/>
          </a:bodyPr>
          <a:lstStyle/>
          <a:p>
            <a:pPr>
              <a:defRPr/>
            </a:pPr>
            <a:r>
              <a:rPr lang="sl-SI" dirty="0" smtClean="0"/>
              <a:t>RAČUNALNIŠKA OMREŽJA</a:t>
            </a:r>
            <a:endParaRPr lang="sl-SI" dirty="0"/>
          </a:p>
        </p:txBody>
      </p:sp>
      <p:sp>
        <p:nvSpPr>
          <p:cNvPr id="224259" name="Podnaslov 6"/>
          <p:cNvSpPr>
            <a:spLocks noGrp="1"/>
          </p:cNvSpPr>
          <p:nvPr>
            <p:ph type="subTitle" idx="1"/>
          </p:nvPr>
        </p:nvSpPr>
        <p:spPr>
          <a:xfrm>
            <a:off x="2055812" y="3228975"/>
            <a:ext cx="7854950" cy="1752600"/>
          </a:xfrm>
        </p:spPr>
        <p:txBody>
          <a:bodyPr/>
          <a:lstStyle/>
          <a:p>
            <a:endParaRPr lang="en-US" altLang="en-US" smtClean="0"/>
          </a:p>
        </p:txBody>
      </p:sp>
      <p:pic>
        <p:nvPicPr>
          <p:cNvPr id="224262" name="Picture 13" descr="Global%2520Network%2520Web%2520Image"/>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22412" y="1857376"/>
            <a:ext cx="914400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95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Naslov 1"/>
          <p:cNvSpPr>
            <a:spLocks noGrp="1"/>
          </p:cNvSpPr>
          <p:nvPr>
            <p:ph type="title"/>
          </p:nvPr>
        </p:nvSpPr>
        <p:spPr>
          <a:xfrm>
            <a:off x="1979612" y="428625"/>
            <a:ext cx="8229600" cy="857250"/>
          </a:xfrm>
        </p:spPr>
        <p:txBody>
          <a:bodyPr/>
          <a:lstStyle/>
          <a:p>
            <a:r>
              <a:rPr lang="sl-SI" altLang="en-US" smtClean="0"/>
              <a:t>Potrebna oprema za rač. mrežo</a:t>
            </a:r>
          </a:p>
        </p:txBody>
      </p:sp>
      <p:sp>
        <p:nvSpPr>
          <p:cNvPr id="233475" name="Ograda vsebine 2"/>
          <p:cNvSpPr>
            <a:spLocks noGrp="1"/>
          </p:cNvSpPr>
          <p:nvPr>
            <p:ph idx="1"/>
          </p:nvPr>
        </p:nvSpPr>
        <p:spPr/>
        <p:txBody>
          <a:bodyPr/>
          <a:lstStyle/>
          <a:p>
            <a:r>
              <a:rPr lang="sl-SI" altLang="en-US" smtClean="0"/>
              <a:t>Strežnik </a:t>
            </a:r>
          </a:p>
          <a:p>
            <a:r>
              <a:rPr lang="sl-SI" altLang="en-US" smtClean="0"/>
              <a:t>Omrežna kartica </a:t>
            </a:r>
          </a:p>
          <a:p>
            <a:r>
              <a:rPr lang="sl-SI" altLang="en-US" smtClean="0"/>
              <a:t>Prenosni mediji </a:t>
            </a:r>
          </a:p>
          <a:p>
            <a:r>
              <a:rPr lang="sl-SI" altLang="en-US" smtClean="0"/>
              <a:t>Mrežna strojna oprema </a:t>
            </a:r>
          </a:p>
          <a:p>
            <a:r>
              <a:rPr lang="sl-SI" altLang="en-US" smtClean="0"/>
              <a:t>Mrežna programska oprema </a:t>
            </a:r>
          </a:p>
          <a:p>
            <a:endParaRPr lang="sl-SI" altLang="en-US" smtClean="0"/>
          </a:p>
        </p:txBody>
      </p:sp>
      <p:pic>
        <p:nvPicPr>
          <p:cNvPr id="233478" name="Picture 2" descr="http://www.sc-nm.com/e-gradivo/OMR/razvejeno.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464300" y="2214564"/>
            <a:ext cx="3795712" cy="317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6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Naslov 1"/>
          <p:cNvSpPr>
            <a:spLocks noGrp="1"/>
          </p:cNvSpPr>
          <p:nvPr>
            <p:ph type="title"/>
          </p:nvPr>
        </p:nvSpPr>
        <p:spPr>
          <a:xfrm>
            <a:off x="1979612" y="428625"/>
            <a:ext cx="8229600" cy="857250"/>
          </a:xfrm>
        </p:spPr>
        <p:txBody>
          <a:bodyPr/>
          <a:lstStyle/>
          <a:p>
            <a:r>
              <a:rPr lang="sl-SI" altLang="en-US" smtClean="0"/>
              <a:t>Strojna oprema za mrežo</a:t>
            </a:r>
          </a:p>
        </p:txBody>
      </p:sp>
      <p:sp>
        <p:nvSpPr>
          <p:cNvPr id="234499" name="Ograda vsebine 2"/>
          <p:cNvSpPr>
            <a:spLocks noGrp="1"/>
          </p:cNvSpPr>
          <p:nvPr>
            <p:ph idx="1"/>
          </p:nvPr>
        </p:nvSpPr>
        <p:spPr/>
        <p:txBody>
          <a:bodyPr/>
          <a:lstStyle/>
          <a:p>
            <a:r>
              <a:rPr lang="sl-SI" altLang="en-US" b="1" smtClean="0"/>
              <a:t>Mrežne Kartice</a:t>
            </a:r>
          </a:p>
          <a:p>
            <a:endParaRPr lang="sl-SI" altLang="en-US" b="1" smtClean="0"/>
          </a:p>
          <a:p>
            <a:r>
              <a:rPr lang="sl-SI" altLang="en-US" sz="2000"/>
              <a:t>Naprava, ki omogoča, da se preko nje naš računalnik ali naprava poveže v omrežje</a:t>
            </a:r>
          </a:p>
          <a:p>
            <a:r>
              <a:rPr lang="sl-SI" altLang="en-US" sz="2000"/>
              <a:t> Na računalniku ali napravi potrebujemo nato še programsko opremo za svojo mrežno kartico, da ta pod operacijskim sistemom, nameščenem na računalniku, uspešno deluje in nam omogoča povezavo z ostalimi</a:t>
            </a:r>
          </a:p>
          <a:p>
            <a:endParaRPr lang="sl-SI" altLang="en-US" sz="1200">
              <a:latin typeface="Verdana" panose="020B0604030504040204" pitchFamily="34" charset="0"/>
            </a:endParaRPr>
          </a:p>
          <a:p>
            <a:r>
              <a:rPr lang="sl-SI" altLang="en-US" sz="1200">
                <a:latin typeface="Verdana" panose="020B0604030504040204" pitchFamily="34" charset="0"/>
              </a:rPr>
              <a:t>Danes so večinoma že grajene v računalnik</a:t>
            </a:r>
            <a:endParaRPr lang="sl-SI" altLang="en-US" sz="1200"/>
          </a:p>
        </p:txBody>
      </p:sp>
      <p:pic>
        <p:nvPicPr>
          <p:cNvPr id="234502" name="Picture 2" descr="http://colos.fri.uni-lj.si/ERI/INFORMATIKA/RACUNALNISKA_OMREZJA/slike/nic.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094413" y="4570413"/>
            <a:ext cx="3762375"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1170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Naslov 1"/>
          <p:cNvSpPr>
            <a:spLocks noGrp="1"/>
          </p:cNvSpPr>
          <p:nvPr>
            <p:ph type="title"/>
          </p:nvPr>
        </p:nvSpPr>
        <p:spPr>
          <a:xfrm>
            <a:off x="1979612" y="428625"/>
            <a:ext cx="8229600" cy="857250"/>
          </a:xfrm>
        </p:spPr>
        <p:txBody>
          <a:bodyPr/>
          <a:lstStyle/>
          <a:p>
            <a:r>
              <a:rPr lang="sl-SI" altLang="en-US" smtClean="0"/>
              <a:t>Strojna oprema za mrežo</a:t>
            </a:r>
          </a:p>
        </p:txBody>
      </p:sp>
      <p:sp>
        <p:nvSpPr>
          <p:cNvPr id="235523" name="Ograda vsebine 2"/>
          <p:cNvSpPr>
            <a:spLocks noGrp="1"/>
          </p:cNvSpPr>
          <p:nvPr>
            <p:ph idx="1"/>
          </p:nvPr>
        </p:nvSpPr>
        <p:spPr/>
        <p:txBody>
          <a:bodyPr/>
          <a:lstStyle/>
          <a:p>
            <a:r>
              <a:rPr lang="sl-SI" altLang="en-US" b="1" smtClean="0"/>
              <a:t>Transportni mediji</a:t>
            </a:r>
          </a:p>
          <a:p>
            <a:r>
              <a:rPr lang="sl-SI" altLang="en-US" sz="1600"/>
              <a:t>Fizična povezava med napravami, v različnih izvedbah: </a:t>
            </a:r>
          </a:p>
          <a:p>
            <a:pPr lvl="1"/>
            <a:r>
              <a:rPr lang="sl-SI" altLang="en-US" sz="1400"/>
              <a:t>koaksialni kabel - zastarel </a:t>
            </a:r>
          </a:p>
          <a:p>
            <a:pPr lvl="1"/>
            <a:r>
              <a:rPr lang="sl-SI" altLang="en-US" sz="1400"/>
              <a:t>bakrena parica (</a:t>
            </a:r>
            <a:r>
              <a:rPr lang="sl-SI" altLang="en-US" sz="1400" i="1"/>
              <a:t>UTP - unshielded twisted pair</a:t>
            </a:r>
            <a:r>
              <a:rPr lang="sl-SI" altLang="en-US" sz="1400"/>
              <a:t>) - razširjen in poceni </a:t>
            </a:r>
          </a:p>
          <a:p>
            <a:pPr lvl="1"/>
            <a:r>
              <a:rPr lang="sl-SI" altLang="en-US" sz="1400"/>
              <a:t>optična vlakna (</a:t>
            </a:r>
            <a:r>
              <a:rPr lang="sl-SI" altLang="en-US" sz="1400" i="1"/>
              <a:t>Optical fiber</a:t>
            </a:r>
            <a:r>
              <a:rPr lang="sl-SI" altLang="en-US" sz="1400"/>
              <a:t>) - velika hitrost prenosa, najdražji </a:t>
            </a:r>
          </a:p>
          <a:p>
            <a:endParaRPr lang="sl-SI" altLang="en-US" sz="1600"/>
          </a:p>
          <a:p>
            <a:r>
              <a:rPr lang="sl-SI" altLang="en-US" sz="1600"/>
              <a:t>Brezžične povezave</a:t>
            </a:r>
          </a:p>
          <a:p>
            <a:pPr lvl="1"/>
            <a:r>
              <a:rPr lang="sl-SI" altLang="en-US" sz="1400"/>
              <a:t>infrardeči prenos (4Mb/s) </a:t>
            </a:r>
          </a:p>
          <a:p>
            <a:pPr lvl="1"/>
            <a:r>
              <a:rPr lang="sl-SI" altLang="en-US" sz="1400"/>
              <a:t>radijski prenos (108Mb/s) </a:t>
            </a:r>
          </a:p>
          <a:p>
            <a:pPr lvl="1"/>
            <a:r>
              <a:rPr lang="sl-SI" altLang="en-US" sz="1400"/>
              <a:t>mikrovalovni prenos (10Mb/s) </a:t>
            </a:r>
          </a:p>
          <a:p>
            <a:pPr lvl="1"/>
            <a:r>
              <a:rPr lang="sl-SI" altLang="en-US" sz="1400"/>
              <a:t>satelitski sistemi </a:t>
            </a:r>
          </a:p>
        </p:txBody>
      </p:sp>
      <p:pic>
        <p:nvPicPr>
          <p:cNvPr id="235526" name="Picture 2" descr="http://www.sc-nm.com/e-gradivo/OMR/UTP_cable.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094412" y="3573464"/>
            <a:ext cx="3429000" cy="279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960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Naslov 1"/>
          <p:cNvSpPr>
            <a:spLocks noGrp="1"/>
          </p:cNvSpPr>
          <p:nvPr>
            <p:ph type="title"/>
          </p:nvPr>
        </p:nvSpPr>
        <p:spPr>
          <a:xfrm>
            <a:off x="1979612" y="428625"/>
            <a:ext cx="8229600" cy="857250"/>
          </a:xfrm>
        </p:spPr>
        <p:txBody>
          <a:bodyPr/>
          <a:lstStyle/>
          <a:p>
            <a:r>
              <a:rPr lang="sl-SI" altLang="en-US" smtClean="0"/>
              <a:t>Strojna oprema za mrežo</a:t>
            </a:r>
          </a:p>
        </p:txBody>
      </p:sp>
      <p:sp>
        <p:nvSpPr>
          <p:cNvPr id="236547" name="Ograda vsebine 2"/>
          <p:cNvSpPr>
            <a:spLocks noGrp="1"/>
          </p:cNvSpPr>
          <p:nvPr>
            <p:ph idx="1"/>
          </p:nvPr>
        </p:nvSpPr>
        <p:spPr/>
        <p:txBody>
          <a:bodyPr/>
          <a:lstStyle/>
          <a:p>
            <a:endParaRPr lang="sl-SI" altLang="en-US" smtClean="0"/>
          </a:p>
          <a:p>
            <a:r>
              <a:rPr lang="sl-SI" altLang="en-US" smtClean="0"/>
              <a:t>Mrežna strojna oprema </a:t>
            </a:r>
          </a:p>
          <a:p>
            <a:pPr lvl="1"/>
            <a:r>
              <a:rPr lang="sl-SI" altLang="en-US" smtClean="0"/>
              <a:t>koncentrator (</a:t>
            </a:r>
            <a:r>
              <a:rPr lang="sl-SI" altLang="en-US" i="1" smtClean="0"/>
              <a:t>hub</a:t>
            </a:r>
            <a:r>
              <a:rPr lang="sl-SI" altLang="en-US" smtClean="0"/>
              <a:t>) </a:t>
            </a:r>
          </a:p>
          <a:p>
            <a:pPr lvl="1"/>
            <a:r>
              <a:rPr lang="sl-SI" altLang="en-US" smtClean="0"/>
              <a:t>stikalo (</a:t>
            </a:r>
            <a:r>
              <a:rPr lang="sl-SI" altLang="en-US" i="1" smtClean="0"/>
              <a:t>switch</a:t>
            </a:r>
            <a:r>
              <a:rPr lang="sl-SI" altLang="en-US" smtClean="0"/>
              <a:t>) </a:t>
            </a:r>
          </a:p>
          <a:p>
            <a:pPr lvl="1"/>
            <a:r>
              <a:rPr lang="sl-SI" altLang="en-US" smtClean="0"/>
              <a:t>most (</a:t>
            </a:r>
            <a:r>
              <a:rPr lang="sl-SI" altLang="en-US" i="1" smtClean="0"/>
              <a:t>bridge</a:t>
            </a:r>
            <a:r>
              <a:rPr lang="sl-SI" altLang="en-US" smtClean="0"/>
              <a:t>) </a:t>
            </a:r>
          </a:p>
          <a:p>
            <a:pPr lvl="1"/>
            <a:r>
              <a:rPr lang="sl-SI" altLang="en-US" smtClean="0"/>
              <a:t>usmerjevalnik (</a:t>
            </a:r>
            <a:r>
              <a:rPr lang="sl-SI" altLang="en-US" i="1" smtClean="0"/>
              <a:t>router</a:t>
            </a:r>
            <a:r>
              <a:rPr lang="sl-SI" altLang="en-US" smtClean="0"/>
              <a:t>) </a:t>
            </a:r>
          </a:p>
          <a:p>
            <a:pPr lvl="1"/>
            <a:r>
              <a:rPr lang="sl-SI" altLang="en-US" smtClean="0"/>
              <a:t>modem </a:t>
            </a:r>
          </a:p>
          <a:p>
            <a:endParaRPr lang="sl-SI" altLang="en-US" smtClean="0"/>
          </a:p>
        </p:txBody>
      </p:sp>
      <p:pic>
        <p:nvPicPr>
          <p:cNvPr id="236550" name="Picture 2" descr="Mrežno stikalo"/>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308725" y="2500314"/>
            <a:ext cx="3740150" cy="280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683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Naslov 1"/>
          <p:cNvSpPr>
            <a:spLocks noGrp="1"/>
          </p:cNvSpPr>
          <p:nvPr>
            <p:ph type="title"/>
          </p:nvPr>
        </p:nvSpPr>
        <p:spPr>
          <a:xfrm>
            <a:off x="1979612" y="428625"/>
            <a:ext cx="8229600" cy="857250"/>
          </a:xfrm>
        </p:spPr>
        <p:txBody>
          <a:bodyPr/>
          <a:lstStyle/>
          <a:p>
            <a:r>
              <a:rPr lang="sl-SI" altLang="en-US" b="1" smtClean="0"/>
              <a:t>Omrežni protokoli</a:t>
            </a:r>
            <a:endParaRPr lang="sl-SI" altLang="en-US" smtClean="0"/>
          </a:p>
        </p:txBody>
      </p:sp>
      <p:sp>
        <p:nvSpPr>
          <p:cNvPr id="237571" name="Ograda vsebine 2"/>
          <p:cNvSpPr>
            <a:spLocks noGrp="1"/>
          </p:cNvSpPr>
          <p:nvPr>
            <p:ph idx="1"/>
          </p:nvPr>
        </p:nvSpPr>
        <p:spPr/>
        <p:txBody>
          <a:bodyPr/>
          <a:lstStyle/>
          <a:p>
            <a:r>
              <a:rPr lang="sl-SI" altLang="en-US" sz="3200" b="1"/>
              <a:t>Protokol</a:t>
            </a:r>
            <a:r>
              <a:rPr lang="sl-SI" altLang="en-US" sz="1600"/>
              <a:t> </a:t>
            </a:r>
          </a:p>
          <a:p>
            <a:r>
              <a:rPr lang="sl-SI" altLang="en-US" sz="1800"/>
              <a:t>je formalen opis pravil za izmenjavo sporočil, ki jih je potrebno spoštovati, da se lahko med seboj sporazumevajo naprave v (računalniškem) omrežju. </a:t>
            </a:r>
          </a:p>
          <a:p>
            <a:r>
              <a:rPr lang="sl-SI" altLang="en-US" sz="1800"/>
              <a:t/>
            </a:r>
            <a:br>
              <a:rPr lang="sl-SI" altLang="en-US" sz="1800"/>
            </a:br>
            <a:r>
              <a:rPr lang="sl-SI" altLang="en-US" sz="1800"/>
              <a:t>TCP/IP TCP »Transmision Control Protocol«, protokol za nadzor prenosa, ter IP »Internet Protocol«, internetni protokol) ali Internetni sklad protokolov (angleško Internet protocol suite) je nabor protokolov, ki izvaja protokolski sklad prek katerega teče internet. Največ omrežnega prometa poteka preko protokola TCP.</a:t>
            </a:r>
            <a:br>
              <a:rPr lang="sl-SI" altLang="en-US" sz="1800"/>
            </a:br>
            <a:r>
              <a:rPr lang="sl-SI" altLang="en-US" sz="1800"/>
              <a:t/>
            </a:r>
            <a:br>
              <a:rPr lang="sl-SI" altLang="en-US" sz="1800"/>
            </a:br>
            <a:r>
              <a:rPr lang="sl-SI" altLang="en-US" sz="1800"/>
              <a:t>Na različnih nivojih </a:t>
            </a:r>
            <a:br>
              <a:rPr lang="sl-SI" altLang="en-US" sz="1800"/>
            </a:br>
            <a:r>
              <a:rPr lang="sl-SI" altLang="en-US" sz="1800"/>
              <a:t>FTP, HTTP, IMAP, IRC, SSH, TCP, IPv4, Token ring, Ethernet, PPP, Wi-Fi ...</a:t>
            </a:r>
            <a:br>
              <a:rPr lang="sl-SI" altLang="en-US" sz="1800"/>
            </a:br>
            <a:endParaRPr lang="sl-SI" altLang="en-US" sz="1800"/>
          </a:p>
          <a:p>
            <a:endParaRPr lang="sl-SI" altLang="en-US" smtClean="0"/>
          </a:p>
        </p:txBody>
      </p:sp>
    </p:spTree>
    <p:extLst>
      <p:ext uri="{BB962C8B-B14F-4D97-AF65-F5344CB8AC3E}">
        <p14:creationId xmlns:p14="http://schemas.microsoft.com/office/powerpoint/2010/main" val="317223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Naslov 1"/>
          <p:cNvSpPr>
            <a:spLocks noGrp="1"/>
          </p:cNvSpPr>
          <p:nvPr>
            <p:ph type="title"/>
          </p:nvPr>
        </p:nvSpPr>
        <p:spPr>
          <a:xfrm>
            <a:off x="1979612" y="428625"/>
            <a:ext cx="8229600" cy="857250"/>
          </a:xfrm>
        </p:spPr>
        <p:txBody>
          <a:bodyPr/>
          <a:lstStyle/>
          <a:p>
            <a:r>
              <a:rPr lang="sl-SI" altLang="en-US" b="1" smtClean="0"/>
              <a:t>Internet</a:t>
            </a:r>
            <a:endParaRPr lang="sl-SI" altLang="en-US" smtClean="0"/>
          </a:p>
        </p:txBody>
      </p:sp>
      <p:sp>
        <p:nvSpPr>
          <p:cNvPr id="238595" name="Ograda vsebine 2"/>
          <p:cNvSpPr>
            <a:spLocks noGrp="1"/>
          </p:cNvSpPr>
          <p:nvPr>
            <p:ph idx="1"/>
          </p:nvPr>
        </p:nvSpPr>
        <p:spPr/>
        <p:txBody>
          <a:bodyPr/>
          <a:lstStyle/>
          <a:p>
            <a:r>
              <a:rPr lang="sl-SI" altLang="en-US" b="1" smtClean="0"/>
              <a:t>Internet </a:t>
            </a:r>
            <a:r>
              <a:rPr lang="sl-SI" altLang="en-US" smtClean="0"/>
              <a:t>(tudi medmrežje) </a:t>
            </a:r>
          </a:p>
          <a:p>
            <a:pPr lvl="1"/>
            <a:r>
              <a:rPr lang="sl-SI" altLang="en-US" smtClean="0"/>
              <a:t>je v računalniško omrežje, ki povezuje več omrežij. </a:t>
            </a:r>
          </a:p>
          <a:p>
            <a:pPr lvl="1"/>
            <a:r>
              <a:rPr lang="sl-SI" altLang="en-US" smtClean="0"/>
              <a:t>V razširjenem izražanju se internet velikokrat nanaša na usluge kot so svetovni splet:</a:t>
            </a:r>
          </a:p>
          <a:p>
            <a:pPr lvl="2"/>
            <a:r>
              <a:rPr lang="sl-SI" altLang="en-US" smtClean="0"/>
              <a:t>WWW - brskanje</a:t>
            </a:r>
          </a:p>
          <a:p>
            <a:pPr lvl="2"/>
            <a:r>
              <a:rPr lang="sl-SI" altLang="en-US" smtClean="0"/>
              <a:t>elektronska pošta</a:t>
            </a:r>
          </a:p>
          <a:p>
            <a:pPr lvl="2"/>
            <a:r>
              <a:rPr lang="sl-SI" altLang="en-US" smtClean="0"/>
              <a:t>ftp </a:t>
            </a:r>
          </a:p>
          <a:p>
            <a:pPr lvl="2"/>
            <a:r>
              <a:rPr lang="sl-SI" altLang="en-US" smtClean="0"/>
              <a:t>neposredni klepet (online chat)</a:t>
            </a:r>
          </a:p>
          <a:p>
            <a:pPr lvl="2"/>
            <a:r>
              <a:rPr lang="sl-SI" altLang="en-US" smtClean="0"/>
              <a:t>novice</a:t>
            </a:r>
          </a:p>
        </p:txBody>
      </p:sp>
      <p:pic>
        <p:nvPicPr>
          <p:cNvPr id="238598" name="Picture 2" descr="http://windowshelp.microsoft.com/windows/supportFiles/Help_How-to/cat_icon_internet_256.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094537" y="3384551"/>
            <a:ext cx="3295650" cy="319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72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Naslov 1"/>
          <p:cNvSpPr>
            <a:spLocks noGrp="1"/>
          </p:cNvSpPr>
          <p:nvPr>
            <p:ph type="title"/>
          </p:nvPr>
        </p:nvSpPr>
        <p:spPr>
          <a:xfrm>
            <a:off x="1979612" y="428625"/>
            <a:ext cx="8229600" cy="857250"/>
          </a:xfrm>
        </p:spPr>
        <p:txBody>
          <a:bodyPr/>
          <a:lstStyle/>
          <a:p>
            <a:r>
              <a:rPr lang="sl-SI" altLang="en-US" b="1" smtClean="0"/>
              <a:t>Intranet</a:t>
            </a:r>
            <a:endParaRPr lang="sl-SI" altLang="en-US" smtClean="0"/>
          </a:p>
        </p:txBody>
      </p:sp>
      <p:sp>
        <p:nvSpPr>
          <p:cNvPr id="239619" name="Ograda vsebine 2"/>
          <p:cNvSpPr>
            <a:spLocks noGrp="1"/>
          </p:cNvSpPr>
          <p:nvPr>
            <p:ph idx="1"/>
          </p:nvPr>
        </p:nvSpPr>
        <p:spPr/>
        <p:txBody>
          <a:bodyPr/>
          <a:lstStyle/>
          <a:p>
            <a:r>
              <a:rPr lang="sl-SI" altLang="en-US" smtClean="0"/>
              <a:t>Intranet je privatno omrežje v neki organizaciji, po načinu delovanja pa deluje tako kot internet.</a:t>
            </a:r>
          </a:p>
        </p:txBody>
      </p:sp>
      <p:pic>
        <p:nvPicPr>
          <p:cNvPr id="239622" name="Picture 2" descr="http://www.learnthenet.com/english/publish/images/intranet.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094412" y="3214689"/>
            <a:ext cx="2667000"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369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Naslov 1"/>
          <p:cNvSpPr>
            <a:spLocks noGrp="1"/>
          </p:cNvSpPr>
          <p:nvPr>
            <p:ph type="title"/>
          </p:nvPr>
        </p:nvSpPr>
        <p:spPr>
          <a:xfrm>
            <a:off x="1979612" y="428625"/>
            <a:ext cx="8229600" cy="857250"/>
          </a:xfrm>
        </p:spPr>
        <p:txBody>
          <a:bodyPr/>
          <a:lstStyle/>
          <a:p>
            <a:r>
              <a:rPr lang="sl-SI" altLang="en-US" smtClean="0"/>
              <a:t>INTERNET - zgodovina</a:t>
            </a:r>
          </a:p>
        </p:txBody>
      </p:sp>
      <p:sp>
        <p:nvSpPr>
          <p:cNvPr id="240643" name="Ograda vsebine 2"/>
          <p:cNvSpPr>
            <a:spLocks noGrp="1"/>
          </p:cNvSpPr>
          <p:nvPr>
            <p:ph idx="1"/>
          </p:nvPr>
        </p:nvSpPr>
        <p:spPr/>
        <p:txBody>
          <a:bodyPr/>
          <a:lstStyle/>
          <a:p>
            <a:r>
              <a:rPr lang="sl-SI" altLang="en-US" smtClean="0"/>
              <a:t>Leta 1960 se pojavijo ideje: kako povezat računalnike med seboj?</a:t>
            </a:r>
          </a:p>
          <a:p>
            <a:endParaRPr lang="sl-SI" altLang="en-US" smtClean="0"/>
          </a:p>
          <a:p>
            <a:r>
              <a:rPr lang="sl-SI" altLang="en-US" smtClean="0"/>
              <a:t>1969 ameriška vojska vzpostavi omrežje ARPANET, kasneje prevzame akademska sfera. </a:t>
            </a:r>
          </a:p>
        </p:txBody>
      </p:sp>
      <p:pic>
        <p:nvPicPr>
          <p:cNvPr id="240646" name="Picture 2" descr="SAGE consoles">
            <a:hlinkClick r:id="rId2"/>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808912" y="4864100"/>
            <a:ext cx="24765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6415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773238" y="228600"/>
            <a:ext cx="8785225" cy="425450"/>
          </a:xfrm>
          <a:ln>
            <a:miter lim="800000"/>
            <a:headEnd/>
            <a:tailEnd/>
          </a:ln>
        </p:spPr>
        <p:txBody>
          <a:bodyPr>
            <a:normAutofit fontScale="90000"/>
          </a:bodyPr>
          <a:lstStyle/>
          <a:p>
            <a:pPr>
              <a:defRPr/>
            </a:pPr>
            <a:r>
              <a:rPr lang="en-US" sz="2800"/>
              <a:t>Zgodovina Interneta: 70-ta leta</a:t>
            </a:r>
            <a:endParaRPr lang="en-US" sz="2400"/>
          </a:p>
        </p:txBody>
      </p:sp>
      <p:sp>
        <p:nvSpPr>
          <p:cNvPr id="241667"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1668" name="Text Box 4"/>
          <p:cNvSpPr txBox="1">
            <a:spLocks noChangeArrowheads="1"/>
          </p:cNvSpPr>
          <p:nvPr/>
        </p:nvSpPr>
        <p:spPr bwMode="auto">
          <a:xfrm>
            <a:off x="1865312" y="2714626"/>
            <a:ext cx="84582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1000"/>
              </a:spcBef>
              <a:spcAft>
                <a:spcPts val="600"/>
              </a:spcAft>
            </a:pPr>
            <a:r>
              <a:rPr lang="en-GB" altLang="en-US" sz="2400" b="1"/>
              <a:t>1972</a:t>
            </a:r>
            <a:r>
              <a:rPr lang="en-GB" altLang="en-US" sz="2400"/>
              <a:t>: 37 povezanih računalnikov,</a:t>
            </a:r>
          </a:p>
          <a:p>
            <a:pPr eaLnBrk="1" hangingPunct="1">
              <a:spcBef>
                <a:spcPts val="1000"/>
              </a:spcBef>
              <a:spcAft>
                <a:spcPts val="600"/>
              </a:spcAft>
            </a:pPr>
            <a:r>
              <a:rPr lang="en-GB" altLang="en-US" sz="2400" b="1"/>
              <a:t>1972</a:t>
            </a:r>
            <a:r>
              <a:rPr lang="en-GB" altLang="en-US" sz="2400"/>
              <a:t>: prvi program za elektronsko pošto;</a:t>
            </a:r>
          </a:p>
          <a:p>
            <a:pPr eaLnBrk="1" hangingPunct="1">
              <a:spcBef>
                <a:spcPts val="1000"/>
              </a:spcBef>
              <a:spcAft>
                <a:spcPts val="600"/>
              </a:spcAft>
            </a:pPr>
            <a:r>
              <a:rPr lang="en-GB" altLang="en-US" sz="2400" b="1"/>
              <a:t>1972</a:t>
            </a:r>
            <a:r>
              <a:rPr lang="en-GB" altLang="en-US" sz="2400"/>
              <a:t>: prva verzija programa Telnet za delo na oddaljenem računalniku (NCSA),</a:t>
            </a:r>
          </a:p>
          <a:p>
            <a:pPr eaLnBrk="1" hangingPunct="1">
              <a:spcBef>
                <a:spcPts val="1000"/>
              </a:spcBef>
              <a:spcAft>
                <a:spcPts val="600"/>
              </a:spcAft>
            </a:pPr>
            <a:r>
              <a:rPr lang="en-GB" altLang="en-US" sz="2400" b="1"/>
              <a:t>1972</a:t>
            </a:r>
            <a:r>
              <a:rPr lang="en-GB" altLang="en-US" sz="2400"/>
              <a:t>: priključeno prvo omrežje, ki ni nastalo v okviru ARPANET: ALOHAnet.</a:t>
            </a:r>
          </a:p>
        </p:txBody>
      </p:sp>
    </p:spTree>
    <p:extLst>
      <p:ext uri="{BB962C8B-B14F-4D97-AF65-F5344CB8AC3E}">
        <p14:creationId xmlns:p14="http://schemas.microsoft.com/office/powerpoint/2010/main" val="2009926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773238" y="228600"/>
            <a:ext cx="8785225" cy="425450"/>
          </a:xfrm>
          <a:ln>
            <a:miter lim="800000"/>
            <a:headEnd/>
            <a:tailEnd/>
          </a:ln>
        </p:spPr>
        <p:txBody>
          <a:bodyPr>
            <a:normAutofit fontScale="90000"/>
          </a:bodyPr>
          <a:lstStyle/>
          <a:p>
            <a:pPr>
              <a:defRPr/>
            </a:pPr>
            <a:r>
              <a:rPr lang="en-US" sz="2800"/>
              <a:t>Zgodovina Interneta: 70-ta leta</a:t>
            </a:r>
            <a:endParaRPr lang="en-US" sz="2400"/>
          </a:p>
        </p:txBody>
      </p:sp>
      <p:sp>
        <p:nvSpPr>
          <p:cNvPr id="242691"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2692" name="Text Box 4"/>
          <p:cNvSpPr txBox="1">
            <a:spLocks noChangeArrowheads="1"/>
          </p:cNvSpPr>
          <p:nvPr/>
        </p:nvSpPr>
        <p:spPr bwMode="auto">
          <a:xfrm>
            <a:off x="1903412" y="2133601"/>
            <a:ext cx="84582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952500" indent="-9525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1000"/>
              </a:spcBef>
              <a:spcAft>
                <a:spcPts val="600"/>
              </a:spcAft>
            </a:pPr>
            <a:r>
              <a:rPr lang="en-GB" altLang="en-US" sz="2000" b="1"/>
              <a:t>1973</a:t>
            </a:r>
            <a:r>
              <a:rPr lang="en-GB" altLang="en-US" sz="2000"/>
              <a:t>: Prva verzija programa FTP za prenos datotek med računalniki,</a:t>
            </a:r>
          </a:p>
          <a:p>
            <a:pPr eaLnBrk="1" hangingPunct="1">
              <a:spcBef>
                <a:spcPts val="1000"/>
              </a:spcBef>
              <a:spcAft>
                <a:spcPts val="600"/>
              </a:spcAft>
            </a:pPr>
            <a:r>
              <a:rPr lang="en-GB" altLang="en-US" sz="2000" b="1"/>
              <a:t>1973</a:t>
            </a:r>
            <a:r>
              <a:rPr lang="en-GB" altLang="en-US" sz="2000"/>
              <a:t>: ARPANET povezan z Anglijo in Norveško,</a:t>
            </a:r>
          </a:p>
          <a:p>
            <a:pPr eaLnBrk="1" hangingPunct="1">
              <a:spcBef>
                <a:spcPts val="1000"/>
              </a:spcBef>
              <a:spcAft>
                <a:spcPts val="600"/>
              </a:spcAft>
            </a:pPr>
            <a:r>
              <a:rPr lang="en-GB" altLang="en-US" sz="2000" b="1"/>
              <a:t>1974</a:t>
            </a:r>
            <a:r>
              <a:rPr lang="en-GB" altLang="en-US" sz="2000"/>
              <a:t>: </a:t>
            </a:r>
            <a:r>
              <a:rPr lang="en-GB" altLang="en-US" sz="2000" u="sng"/>
              <a:t>prva verzija družine protokolov TCP/IP</a:t>
            </a:r>
            <a:endParaRPr lang="en-GB" altLang="en-US" sz="2000"/>
          </a:p>
          <a:p>
            <a:pPr eaLnBrk="1" hangingPunct="1">
              <a:spcBef>
                <a:spcPts val="1000"/>
              </a:spcBef>
              <a:spcAft>
                <a:spcPts val="600"/>
              </a:spcAft>
            </a:pPr>
            <a:r>
              <a:rPr lang="en-GB" altLang="en-US" sz="2000" b="1"/>
              <a:t>1974</a:t>
            </a:r>
            <a:r>
              <a:rPr lang="en-GB" altLang="en-US" sz="2000"/>
              <a:t>: prvi javni ponudnik storitev omrežja ARPANET: začetki komercializacije omrežja.</a:t>
            </a:r>
          </a:p>
        </p:txBody>
      </p:sp>
    </p:spTree>
    <p:extLst>
      <p:ext uri="{BB962C8B-B14F-4D97-AF65-F5344CB8AC3E}">
        <p14:creationId xmlns:p14="http://schemas.microsoft.com/office/powerpoint/2010/main" val="210802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Naslov 1"/>
          <p:cNvSpPr>
            <a:spLocks noGrp="1"/>
          </p:cNvSpPr>
          <p:nvPr>
            <p:ph type="title"/>
          </p:nvPr>
        </p:nvSpPr>
        <p:spPr>
          <a:xfrm>
            <a:off x="1979612" y="428625"/>
            <a:ext cx="8229600" cy="857250"/>
          </a:xfrm>
        </p:spPr>
        <p:txBody>
          <a:bodyPr/>
          <a:lstStyle/>
          <a:p>
            <a:r>
              <a:rPr lang="sl-SI" altLang="en-US" b="1" smtClean="0"/>
              <a:t>Računalniška omrežja </a:t>
            </a:r>
          </a:p>
        </p:txBody>
      </p:sp>
      <p:sp>
        <p:nvSpPr>
          <p:cNvPr id="225283" name="Ograda vsebine 2"/>
          <p:cNvSpPr>
            <a:spLocks noGrp="1"/>
          </p:cNvSpPr>
          <p:nvPr>
            <p:ph idx="1"/>
          </p:nvPr>
        </p:nvSpPr>
        <p:spPr/>
        <p:txBody>
          <a:bodyPr/>
          <a:lstStyle/>
          <a:p>
            <a:r>
              <a:rPr lang="sl-SI" altLang="en-US" smtClean="0"/>
              <a:t>Računalniško omrežje predstavlja skupino medsebojno povezanih računalnikov. </a:t>
            </a:r>
          </a:p>
          <a:p>
            <a:endParaRPr lang="sl-SI" altLang="en-US" smtClean="0"/>
          </a:p>
        </p:txBody>
      </p:sp>
      <p:pic>
        <p:nvPicPr>
          <p:cNvPr id="225286" name="Picture 7" descr="http://colos.fri.uni-lj.si/ERI/INFORMATIKA/RACUNALNISKA_OMREZJA/slike/kombi.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522912" y="3125788"/>
            <a:ext cx="4205288"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161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701800" y="857233"/>
            <a:ext cx="8785225" cy="296863"/>
          </a:xfrm>
          <a:ln>
            <a:miter lim="800000"/>
            <a:headEnd/>
            <a:tailEnd/>
          </a:ln>
        </p:spPr>
        <p:txBody>
          <a:bodyPr>
            <a:noAutofit/>
          </a:bodyPr>
          <a:lstStyle/>
          <a:p>
            <a:pPr>
              <a:defRPr/>
            </a:pPr>
            <a:r>
              <a:rPr lang="en-US" sz="3200" b="1" dirty="0" err="1"/>
              <a:t>Zgodovina</a:t>
            </a:r>
            <a:r>
              <a:rPr lang="en-US" sz="3200" b="1" dirty="0"/>
              <a:t> </a:t>
            </a:r>
            <a:r>
              <a:rPr lang="en-US" sz="3200" b="1" dirty="0" err="1"/>
              <a:t>Interneta</a:t>
            </a:r>
            <a:r>
              <a:rPr lang="en-US" sz="3200" b="1" dirty="0"/>
              <a:t>: 80-ta </a:t>
            </a:r>
            <a:r>
              <a:rPr lang="en-US" sz="3200" b="1" dirty="0" err="1"/>
              <a:t>leta</a:t>
            </a:r>
            <a:endParaRPr lang="en-US" sz="2800" b="1" dirty="0"/>
          </a:p>
        </p:txBody>
      </p:sp>
      <p:sp>
        <p:nvSpPr>
          <p:cNvPr id="243715"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3716" name="Text Box 4"/>
          <p:cNvSpPr txBox="1">
            <a:spLocks noChangeArrowheads="1"/>
          </p:cNvSpPr>
          <p:nvPr/>
        </p:nvSpPr>
        <p:spPr bwMode="auto">
          <a:xfrm>
            <a:off x="1736725" y="2357438"/>
            <a:ext cx="84582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GB" altLang="en-US" sz="2000" b="1"/>
              <a:t>1983</a:t>
            </a:r>
            <a:r>
              <a:rPr lang="en-GB" altLang="en-US" sz="2000"/>
              <a:t>: </a:t>
            </a:r>
            <a:r>
              <a:rPr lang="en-GB" altLang="en-US" sz="2000" u="sng"/>
              <a:t>TCP/IP postane standardni protokol omrežja</a:t>
            </a:r>
            <a:r>
              <a:rPr lang="en-GB" altLang="en-US" sz="2000"/>
              <a:t> - “lepilo Interneta”,</a:t>
            </a:r>
            <a:br>
              <a:rPr lang="en-GB" altLang="en-US" sz="2000"/>
            </a:br>
            <a:r>
              <a:rPr lang="en-GB" altLang="en-US" sz="2000"/>
              <a:t>TCP/IP postane sestavni del operacijskega sistema UNIX</a:t>
            </a:r>
          </a:p>
          <a:p>
            <a:pPr eaLnBrk="1" hangingPunct="1">
              <a:spcBef>
                <a:spcPct val="20000"/>
              </a:spcBef>
            </a:pPr>
            <a:r>
              <a:rPr lang="en-GB" altLang="en-US" sz="2000" b="1"/>
              <a:t>1983</a:t>
            </a:r>
            <a:r>
              <a:rPr lang="en-GB" altLang="en-US" sz="2000"/>
              <a:t>: ARPANET postane neobvladljiv za vojsko; razpade na ARPANET in MILNET</a:t>
            </a:r>
          </a:p>
          <a:p>
            <a:pPr eaLnBrk="1" hangingPunct="1">
              <a:spcBef>
                <a:spcPct val="20000"/>
              </a:spcBef>
            </a:pPr>
            <a:r>
              <a:rPr lang="en-GB" altLang="en-US" sz="2000" b="1"/>
              <a:t>1986</a:t>
            </a:r>
            <a:r>
              <a:rPr lang="en-GB" altLang="en-US" sz="2000"/>
              <a:t>: NSF (National Science Foundation) uvede hitrejšo hrbtenico NSFNET,</a:t>
            </a:r>
          </a:p>
        </p:txBody>
      </p:sp>
    </p:spTree>
    <p:extLst>
      <p:ext uri="{BB962C8B-B14F-4D97-AF65-F5344CB8AC3E}">
        <p14:creationId xmlns:p14="http://schemas.microsoft.com/office/powerpoint/2010/main" val="161415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773238" y="228601"/>
            <a:ext cx="8785225" cy="296863"/>
          </a:xfrm>
          <a:ln>
            <a:miter lim="800000"/>
            <a:headEnd/>
            <a:tailEnd/>
          </a:ln>
        </p:spPr>
        <p:txBody>
          <a:bodyPr>
            <a:normAutofit fontScale="90000"/>
          </a:bodyPr>
          <a:lstStyle/>
          <a:p>
            <a:pPr>
              <a:defRPr/>
            </a:pPr>
            <a:r>
              <a:rPr lang="en-US" sz="2800"/>
              <a:t>Zgodovina Interneta: 80-ta leta</a:t>
            </a:r>
            <a:endParaRPr lang="en-US" sz="2400"/>
          </a:p>
        </p:txBody>
      </p:sp>
      <p:sp>
        <p:nvSpPr>
          <p:cNvPr id="244739"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4740" name="Text Box 4"/>
          <p:cNvSpPr txBox="1">
            <a:spLocks noChangeArrowheads="1"/>
          </p:cNvSpPr>
          <p:nvPr/>
        </p:nvSpPr>
        <p:spPr bwMode="auto">
          <a:xfrm>
            <a:off x="1865312" y="2928939"/>
            <a:ext cx="84582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sl-SI" altLang="en-US" sz="2000"/>
              <a:t>1987: Število Internetnih strežnikov preseže </a:t>
            </a:r>
            <a:r>
              <a:rPr lang="en-GB" altLang="en-US" sz="2000"/>
              <a:t>10,000</a:t>
            </a:r>
            <a:r>
              <a:rPr lang="sl-SI" altLang="en-US" sz="2000"/>
              <a:t>.</a:t>
            </a:r>
          </a:p>
          <a:p>
            <a:pPr eaLnBrk="1" hangingPunct="1">
              <a:spcBef>
                <a:spcPct val="20000"/>
              </a:spcBef>
            </a:pPr>
            <a:r>
              <a:rPr lang="sl-SI" altLang="en-US" sz="2000"/>
              <a:t>1988: Število Internetnih strežnikov preseže 6</a:t>
            </a:r>
            <a:r>
              <a:rPr lang="en-GB" altLang="en-US" sz="2000"/>
              <a:t>0,000</a:t>
            </a:r>
            <a:r>
              <a:rPr lang="sl-SI" altLang="en-US" sz="2000"/>
              <a:t>.</a:t>
            </a:r>
          </a:p>
          <a:p>
            <a:pPr eaLnBrk="1" hangingPunct="1">
              <a:spcBef>
                <a:spcPct val="20000"/>
              </a:spcBef>
            </a:pPr>
            <a:r>
              <a:rPr lang="sl-SI" altLang="en-US" sz="2000"/>
              <a:t>	Črv Internet worm prizadane 6.000 strežnikov.</a:t>
            </a:r>
          </a:p>
          <a:p>
            <a:pPr eaLnBrk="1" hangingPunct="1">
              <a:spcBef>
                <a:spcPct val="20000"/>
              </a:spcBef>
            </a:pPr>
            <a:r>
              <a:rPr lang="sl-SI" altLang="en-US" sz="2000"/>
              <a:t>1989: Število Internetnih strežnikov preseže </a:t>
            </a:r>
            <a:r>
              <a:rPr lang="en-GB" altLang="en-US" sz="2000"/>
              <a:t>10</a:t>
            </a:r>
            <a:r>
              <a:rPr lang="sl-SI" altLang="en-US" sz="2000"/>
              <a:t>0</a:t>
            </a:r>
            <a:r>
              <a:rPr lang="en-GB" altLang="en-US" sz="2000"/>
              <a:t>,000</a:t>
            </a:r>
            <a:r>
              <a:rPr lang="sl-SI" altLang="en-US" sz="2000"/>
              <a:t>.</a:t>
            </a:r>
          </a:p>
          <a:p>
            <a:pPr eaLnBrk="1" hangingPunct="1">
              <a:spcBef>
                <a:spcPct val="20000"/>
              </a:spcBef>
            </a:pPr>
            <a:r>
              <a:rPr lang="sl-SI" altLang="en-US" sz="2000"/>
              <a:t>1989: Evropski ponudniki Internetnih storitev ustanovijo </a:t>
            </a:r>
            <a:r>
              <a:rPr lang="en-GB" altLang="en-US" sz="2000"/>
              <a:t>RIPE (Reseaux IP Europeens)</a:t>
            </a:r>
            <a:r>
              <a:rPr lang="sl-SI" altLang="en-US" sz="2000"/>
              <a:t>, ki koordinira administriranje Interneta na evropski ravni.</a:t>
            </a:r>
            <a:endParaRPr lang="en-GB" altLang="en-US" sz="2000"/>
          </a:p>
        </p:txBody>
      </p:sp>
    </p:spTree>
    <p:extLst>
      <p:ext uri="{BB962C8B-B14F-4D97-AF65-F5344CB8AC3E}">
        <p14:creationId xmlns:p14="http://schemas.microsoft.com/office/powerpoint/2010/main" val="1766308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773238" y="228601"/>
            <a:ext cx="8785225" cy="296863"/>
          </a:xfrm>
          <a:ln>
            <a:miter lim="800000"/>
            <a:headEnd/>
            <a:tailEnd/>
          </a:ln>
        </p:spPr>
        <p:txBody>
          <a:bodyPr>
            <a:normAutofit fontScale="90000"/>
          </a:bodyPr>
          <a:lstStyle/>
          <a:p>
            <a:pPr>
              <a:defRPr/>
            </a:pPr>
            <a:r>
              <a:rPr lang="en-US" sz="2800"/>
              <a:t>Zgodovina Interneta: 90-ta leta</a:t>
            </a:r>
            <a:endParaRPr lang="en-US" sz="2400"/>
          </a:p>
        </p:txBody>
      </p:sp>
      <p:sp>
        <p:nvSpPr>
          <p:cNvPr id="245763"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5764" name="Text Box 4"/>
          <p:cNvSpPr txBox="1">
            <a:spLocks noChangeArrowheads="1"/>
          </p:cNvSpPr>
          <p:nvPr/>
        </p:nvSpPr>
        <p:spPr bwMode="auto">
          <a:xfrm>
            <a:off x="1979612" y="2438401"/>
            <a:ext cx="84582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482600" indent="-482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Clr>
                <a:schemeClr val="tx2"/>
              </a:buClr>
              <a:buSzPct val="75000"/>
              <a:buFont typeface="Monotype Sorts" pitchFamily="2" charset="2"/>
              <a:buChar char="v"/>
            </a:pPr>
            <a:r>
              <a:rPr lang="en-GB" altLang="en-US" sz="2000" b="1"/>
              <a:t>Tehnična zasnova Interneta ustaljena,</a:t>
            </a:r>
          </a:p>
          <a:p>
            <a:pPr eaLnBrk="1" hangingPunct="1">
              <a:spcBef>
                <a:spcPct val="50000"/>
              </a:spcBef>
              <a:buClr>
                <a:schemeClr val="tx2"/>
              </a:buClr>
              <a:buSzPct val="75000"/>
              <a:buFont typeface="Monotype Sorts" pitchFamily="2" charset="2"/>
              <a:buChar char="v"/>
            </a:pPr>
            <a:r>
              <a:rPr lang="en-GB" altLang="en-US" sz="2000" b="1"/>
              <a:t>nove tehnične rešitve v hitrosti prenosa,</a:t>
            </a:r>
          </a:p>
          <a:p>
            <a:pPr eaLnBrk="1" hangingPunct="1">
              <a:spcBef>
                <a:spcPct val="50000"/>
              </a:spcBef>
              <a:buClr>
                <a:schemeClr val="tx2"/>
              </a:buClr>
              <a:buSzPct val="75000"/>
              <a:buFont typeface="Monotype Sorts" pitchFamily="2" charset="2"/>
              <a:buChar char="v"/>
            </a:pPr>
            <a:r>
              <a:rPr lang="en-GB" altLang="en-US" sz="2000" b="1"/>
              <a:t>razvoj orodij za urejanje informacij (dokumentov),</a:t>
            </a:r>
          </a:p>
          <a:p>
            <a:pPr eaLnBrk="1" hangingPunct="1">
              <a:spcBef>
                <a:spcPct val="50000"/>
              </a:spcBef>
              <a:spcAft>
                <a:spcPts val="400"/>
              </a:spcAft>
              <a:buClr>
                <a:schemeClr val="tx2"/>
              </a:buClr>
              <a:buSzPct val="75000"/>
              <a:buFont typeface="Monotype Sorts" pitchFamily="2" charset="2"/>
              <a:buChar char="v"/>
            </a:pPr>
            <a:r>
              <a:rPr lang="en-GB" altLang="en-US" sz="2000" b="1"/>
              <a:t>izrazita potreba po orodjih za odkrivanje informacij (dokumentov).</a:t>
            </a:r>
          </a:p>
        </p:txBody>
      </p:sp>
    </p:spTree>
    <p:extLst>
      <p:ext uri="{BB962C8B-B14F-4D97-AF65-F5344CB8AC3E}">
        <p14:creationId xmlns:p14="http://schemas.microsoft.com/office/powerpoint/2010/main" val="2777647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773238" y="228601"/>
            <a:ext cx="8785225" cy="296863"/>
          </a:xfrm>
          <a:ln>
            <a:miter lim="800000"/>
            <a:headEnd/>
            <a:tailEnd/>
          </a:ln>
        </p:spPr>
        <p:txBody>
          <a:bodyPr>
            <a:normAutofit fontScale="90000"/>
          </a:bodyPr>
          <a:lstStyle/>
          <a:p>
            <a:pPr>
              <a:defRPr/>
            </a:pPr>
            <a:r>
              <a:rPr lang="en-US" sz="2800"/>
              <a:t>Zgodovina Interneta: 90-ta leta</a:t>
            </a:r>
            <a:endParaRPr lang="en-US" sz="2400"/>
          </a:p>
        </p:txBody>
      </p:sp>
      <p:sp>
        <p:nvSpPr>
          <p:cNvPr id="246787"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6788" name="Text Box 4"/>
          <p:cNvSpPr txBox="1">
            <a:spLocks noChangeArrowheads="1"/>
          </p:cNvSpPr>
          <p:nvPr/>
        </p:nvSpPr>
        <p:spPr bwMode="auto">
          <a:xfrm>
            <a:off x="1865312" y="2500313"/>
            <a:ext cx="8458200"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1000"/>
              </a:spcBef>
              <a:spcAft>
                <a:spcPts val="400"/>
              </a:spcAft>
            </a:pPr>
            <a:r>
              <a:rPr lang="sl-SI" altLang="en-US" sz="1600" b="1"/>
              <a:t>1990</a:t>
            </a:r>
            <a:r>
              <a:rPr lang="sl-SI" altLang="en-US" sz="1600"/>
              <a:t>:</a:t>
            </a:r>
            <a:r>
              <a:rPr lang="sl-SI" altLang="en-US" sz="1600" b="1"/>
              <a:t> </a:t>
            </a:r>
            <a:r>
              <a:rPr lang="sl-SI" altLang="en-US" sz="1600"/>
              <a:t>Arpanet ukinjen.</a:t>
            </a:r>
          </a:p>
          <a:p>
            <a:pPr eaLnBrk="1" hangingPunct="1">
              <a:spcBef>
                <a:spcPts val="1000"/>
              </a:spcBef>
              <a:spcAft>
                <a:spcPts val="400"/>
              </a:spcAft>
            </a:pPr>
            <a:r>
              <a:rPr lang="sl-SI" altLang="en-US" sz="1600" b="1"/>
              <a:t>1990</a:t>
            </a:r>
            <a:r>
              <a:rPr lang="sl-SI" altLang="en-US" sz="1600"/>
              <a:t>: v uporabo pride Archie, prva resna aplikacija za odkrivanje internetnih informacijskih virov, </a:t>
            </a:r>
          </a:p>
          <a:p>
            <a:pPr eaLnBrk="1" hangingPunct="1">
              <a:spcBef>
                <a:spcPts val="1000"/>
              </a:spcBef>
              <a:spcAft>
                <a:spcPts val="400"/>
              </a:spcAft>
            </a:pPr>
            <a:r>
              <a:rPr lang="en-GB" altLang="en-US" sz="1600" b="1"/>
              <a:t>1991</a:t>
            </a:r>
            <a:r>
              <a:rPr lang="en-GB" altLang="en-US" sz="1600"/>
              <a:t>: v uporabo pride Gopher za menujsko ureditev informacijskih virov,</a:t>
            </a:r>
            <a:endParaRPr lang="sl-SI" altLang="en-US" sz="1600"/>
          </a:p>
          <a:p>
            <a:pPr eaLnBrk="1" hangingPunct="1">
              <a:spcBef>
                <a:spcPts val="1000"/>
              </a:spcBef>
              <a:spcAft>
                <a:spcPts val="400"/>
              </a:spcAft>
            </a:pPr>
            <a:r>
              <a:rPr lang="sl-SI" altLang="en-US" sz="1600" b="1"/>
              <a:t>1991</a:t>
            </a:r>
            <a:r>
              <a:rPr lang="sl-SI" altLang="en-US" sz="1600"/>
              <a:t>:</a:t>
            </a:r>
            <a:r>
              <a:rPr lang="sl-SI" altLang="en-US" sz="1600" b="1"/>
              <a:t> </a:t>
            </a:r>
            <a:r>
              <a:rPr lang="sl-SI" altLang="en-US" sz="1600"/>
              <a:t>v uporabo pride </a:t>
            </a:r>
            <a:r>
              <a:rPr lang="en-GB" altLang="en-US" sz="1600"/>
              <a:t>Wide Area Information Servers (WAIS)</a:t>
            </a:r>
            <a:r>
              <a:rPr lang="sl-SI" altLang="en-US" sz="1600"/>
              <a:t>, distribuirani internetni iskalnik,</a:t>
            </a:r>
            <a:endParaRPr lang="en-GB" altLang="en-US" sz="1600"/>
          </a:p>
          <a:p>
            <a:pPr eaLnBrk="1" hangingPunct="1">
              <a:spcBef>
                <a:spcPts val="1000"/>
              </a:spcBef>
              <a:spcAft>
                <a:spcPts val="400"/>
              </a:spcAft>
            </a:pPr>
            <a:r>
              <a:rPr lang="en-GB" altLang="en-US" sz="1600" b="1"/>
              <a:t>199</a:t>
            </a:r>
            <a:r>
              <a:rPr lang="sl-SI" altLang="en-US" sz="1600" b="1"/>
              <a:t>1</a:t>
            </a:r>
            <a:r>
              <a:rPr lang="en-GB" altLang="en-US" sz="1600"/>
              <a:t>: prva verzija WWW - nova paradigma: globalni hipertekst,</a:t>
            </a:r>
            <a:endParaRPr lang="sl-SI" altLang="en-US" sz="1600"/>
          </a:p>
          <a:p>
            <a:pPr eaLnBrk="1" hangingPunct="1">
              <a:spcBef>
                <a:spcPts val="1000"/>
              </a:spcBef>
              <a:spcAft>
                <a:spcPts val="400"/>
              </a:spcAft>
            </a:pPr>
            <a:r>
              <a:rPr lang="sl-SI" altLang="en-US" sz="1600" b="1"/>
              <a:t>1991</a:t>
            </a:r>
            <a:r>
              <a:rPr lang="sl-SI" altLang="en-US" sz="1600"/>
              <a:t>: objavljen algoritem </a:t>
            </a:r>
            <a:r>
              <a:rPr lang="en-GB" altLang="en-US" sz="1600"/>
              <a:t>PGP (Pretty Good Privacy)</a:t>
            </a:r>
            <a:r>
              <a:rPr lang="sl-SI" altLang="en-US" sz="1600"/>
              <a:t>,</a:t>
            </a:r>
            <a:r>
              <a:rPr lang="en-GB" altLang="en-US" sz="1600"/>
              <a:t> </a:t>
            </a:r>
          </a:p>
        </p:txBody>
      </p:sp>
    </p:spTree>
    <p:extLst>
      <p:ext uri="{BB962C8B-B14F-4D97-AF65-F5344CB8AC3E}">
        <p14:creationId xmlns:p14="http://schemas.microsoft.com/office/powerpoint/2010/main" val="3960261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773238" y="228601"/>
            <a:ext cx="8785225" cy="296863"/>
          </a:xfrm>
          <a:ln>
            <a:miter lim="800000"/>
            <a:headEnd/>
            <a:tailEnd/>
          </a:ln>
        </p:spPr>
        <p:txBody>
          <a:bodyPr>
            <a:normAutofit fontScale="90000"/>
          </a:bodyPr>
          <a:lstStyle/>
          <a:p>
            <a:pPr>
              <a:defRPr/>
            </a:pPr>
            <a:r>
              <a:rPr lang="en-US" sz="2800"/>
              <a:t>Zgodovina Interneta: 90-ta leta</a:t>
            </a:r>
            <a:endParaRPr lang="en-US" sz="2400"/>
          </a:p>
        </p:txBody>
      </p:sp>
      <p:sp>
        <p:nvSpPr>
          <p:cNvPr id="247811"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7812" name="Text Box 4"/>
          <p:cNvSpPr txBox="1">
            <a:spLocks noChangeArrowheads="1"/>
          </p:cNvSpPr>
          <p:nvPr/>
        </p:nvSpPr>
        <p:spPr bwMode="auto">
          <a:xfrm>
            <a:off x="1979612" y="1285875"/>
            <a:ext cx="8458200"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1000"/>
              </a:spcBef>
              <a:spcAft>
                <a:spcPts val="400"/>
              </a:spcAft>
            </a:pPr>
            <a:r>
              <a:rPr lang="sl-SI" altLang="en-US" b="1"/>
              <a:t>1991</a:t>
            </a:r>
            <a:r>
              <a:rPr lang="sl-SI" altLang="en-US"/>
              <a:t>: promet po </a:t>
            </a:r>
            <a:r>
              <a:rPr lang="en-GB" altLang="en-US"/>
              <a:t>NSFNET </a:t>
            </a:r>
            <a:r>
              <a:rPr lang="sl-SI" altLang="en-US"/>
              <a:t>preseže</a:t>
            </a:r>
            <a:r>
              <a:rPr lang="en-GB" altLang="en-US"/>
              <a:t> 1 trilion </a:t>
            </a:r>
            <a:r>
              <a:rPr lang="sl-SI" altLang="en-US"/>
              <a:t>bajtov/mesec.</a:t>
            </a:r>
          </a:p>
          <a:p>
            <a:pPr eaLnBrk="1" hangingPunct="1">
              <a:spcBef>
                <a:spcPts val="1000"/>
              </a:spcBef>
              <a:spcAft>
                <a:spcPts val="400"/>
              </a:spcAft>
            </a:pPr>
            <a:r>
              <a:rPr lang="sl-SI" altLang="en-US" b="1"/>
              <a:t>1992</a:t>
            </a:r>
            <a:r>
              <a:rPr lang="sl-SI" altLang="en-US"/>
              <a:t>: v </a:t>
            </a:r>
            <a:r>
              <a:rPr lang="en-GB" altLang="en-US"/>
              <a:t>NSFNET </a:t>
            </a:r>
            <a:r>
              <a:rPr lang="sl-SI" altLang="en-US"/>
              <a:t>se vključi Slovenija (domena .si).</a:t>
            </a:r>
          </a:p>
          <a:p>
            <a:pPr eaLnBrk="1" hangingPunct="1">
              <a:spcBef>
                <a:spcPts val="1000"/>
              </a:spcBef>
              <a:spcAft>
                <a:spcPts val="400"/>
              </a:spcAft>
            </a:pPr>
            <a:r>
              <a:rPr lang="sl-SI" altLang="en-US" b="1"/>
              <a:t>1992</a:t>
            </a:r>
            <a:r>
              <a:rPr lang="sl-SI" altLang="en-US"/>
              <a:t>: število strežnikov preseže 1.000.000.</a:t>
            </a:r>
            <a:endParaRPr lang="en-GB" altLang="en-US"/>
          </a:p>
          <a:p>
            <a:pPr eaLnBrk="1" hangingPunct="1">
              <a:spcBef>
                <a:spcPts val="1000"/>
              </a:spcBef>
              <a:spcAft>
                <a:spcPts val="400"/>
              </a:spcAft>
            </a:pPr>
            <a:r>
              <a:rPr lang="en-GB" altLang="en-US" b="1"/>
              <a:t>199</a:t>
            </a:r>
            <a:r>
              <a:rPr lang="sl-SI" altLang="en-US" b="1"/>
              <a:t>3</a:t>
            </a:r>
            <a:r>
              <a:rPr lang="en-GB" altLang="en-US"/>
              <a:t>: Mosaic</a:t>
            </a:r>
            <a:r>
              <a:rPr lang="sl-SI" altLang="en-US"/>
              <a:t>,</a:t>
            </a:r>
            <a:r>
              <a:rPr lang="en-GB" altLang="en-US"/>
              <a:t> grafični pregledovalnik za WWW,</a:t>
            </a:r>
            <a:endParaRPr lang="sl-SI" altLang="en-US"/>
          </a:p>
          <a:p>
            <a:pPr eaLnBrk="1" hangingPunct="1">
              <a:spcBef>
                <a:spcPts val="1000"/>
              </a:spcBef>
              <a:spcAft>
                <a:spcPts val="400"/>
              </a:spcAft>
            </a:pPr>
            <a:r>
              <a:rPr lang="sl-SI" altLang="en-US" b="1"/>
              <a:t>1994</a:t>
            </a:r>
            <a:r>
              <a:rPr lang="sl-SI" altLang="en-US"/>
              <a:t>: prvi Internetni radio prične oddajati iz Las Vegasa.</a:t>
            </a:r>
          </a:p>
          <a:p>
            <a:pPr eaLnBrk="1" hangingPunct="1">
              <a:spcBef>
                <a:spcPts val="1000"/>
              </a:spcBef>
              <a:spcAft>
                <a:spcPts val="400"/>
              </a:spcAft>
            </a:pPr>
            <a:r>
              <a:rPr lang="sl-SI" altLang="en-US" b="1"/>
              <a:t>1994</a:t>
            </a:r>
            <a:r>
              <a:rPr lang="sl-SI" altLang="en-US"/>
              <a:t>: prvi “spam”, reklama za loterijo razposlana z e-pošto; prvo spletno reklamno sporočilo (“banner”).</a:t>
            </a:r>
            <a:endParaRPr lang="en-GB" altLang="en-US"/>
          </a:p>
          <a:p>
            <a:pPr eaLnBrk="1" hangingPunct="1">
              <a:spcBef>
                <a:spcPts val="1000"/>
              </a:spcBef>
              <a:spcAft>
                <a:spcPts val="400"/>
              </a:spcAft>
            </a:pPr>
            <a:r>
              <a:rPr lang="sl-SI" altLang="en-US" b="1"/>
              <a:t>1994</a:t>
            </a:r>
            <a:r>
              <a:rPr lang="sl-SI" altLang="en-US"/>
              <a:t>: Ustanovljen </a:t>
            </a:r>
            <a:r>
              <a:rPr lang="en-GB" altLang="en-US"/>
              <a:t>Trans-European Research and Education Network Association (TERENA)</a:t>
            </a:r>
            <a:r>
              <a:rPr lang="sl-SI" altLang="en-US"/>
              <a:t>. Namen: pospeševanje omrežne infrastrukture v izobraževanju in raziskavah.</a:t>
            </a:r>
          </a:p>
        </p:txBody>
      </p:sp>
    </p:spTree>
    <p:extLst>
      <p:ext uri="{BB962C8B-B14F-4D97-AF65-F5344CB8AC3E}">
        <p14:creationId xmlns:p14="http://schemas.microsoft.com/office/powerpoint/2010/main" val="343993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73238" y="228601"/>
            <a:ext cx="8785225" cy="296863"/>
          </a:xfrm>
          <a:ln>
            <a:miter lim="800000"/>
            <a:headEnd/>
            <a:tailEnd/>
          </a:ln>
        </p:spPr>
        <p:txBody>
          <a:bodyPr>
            <a:normAutofit fontScale="90000"/>
          </a:bodyPr>
          <a:lstStyle/>
          <a:p>
            <a:pPr>
              <a:defRPr/>
            </a:pPr>
            <a:r>
              <a:rPr lang="en-US" sz="2800"/>
              <a:t>Zgodovina Interneta: 90-ta leta</a:t>
            </a:r>
            <a:endParaRPr lang="en-US" sz="2400"/>
          </a:p>
        </p:txBody>
      </p:sp>
      <p:sp>
        <p:nvSpPr>
          <p:cNvPr id="248835" name="Text Box 3"/>
          <p:cNvSpPr txBox="1">
            <a:spLocks noChangeArrowheads="1"/>
          </p:cNvSpPr>
          <p:nvPr/>
        </p:nvSpPr>
        <p:spPr bwMode="auto">
          <a:xfrm>
            <a:off x="1751012" y="2057400"/>
            <a:ext cx="868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1000"/>
              </a:spcAft>
              <a:buClr>
                <a:schemeClr val="tx2"/>
              </a:buClr>
              <a:buSzPct val="75000"/>
            </a:pPr>
            <a:endParaRPr lang="en-GB" altLang="en-US"/>
          </a:p>
        </p:txBody>
      </p:sp>
      <p:sp>
        <p:nvSpPr>
          <p:cNvPr id="248836" name="Text Box 4"/>
          <p:cNvSpPr txBox="1">
            <a:spLocks noChangeArrowheads="1"/>
          </p:cNvSpPr>
          <p:nvPr/>
        </p:nvSpPr>
        <p:spPr bwMode="auto">
          <a:xfrm>
            <a:off x="1979612" y="1143000"/>
            <a:ext cx="8458200" cy="247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854075" indent="-8540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1000"/>
              </a:spcBef>
              <a:spcAft>
                <a:spcPts val="400"/>
              </a:spcAft>
            </a:pPr>
            <a:r>
              <a:rPr lang="sl-SI" altLang="en-US" b="1"/>
              <a:t>1995</a:t>
            </a:r>
            <a:r>
              <a:rPr lang="sl-SI" altLang="en-US"/>
              <a:t>: Promet po WWW preseže promet s ftp.</a:t>
            </a:r>
          </a:p>
          <a:p>
            <a:pPr eaLnBrk="1" hangingPunct="1">
              <a:spcBef>
                <a:spcPts val="1000"/>
              </a:spcBef>
              <a:spcAft>
                <a:spcPts val="400"/>
              </a:spcAft>
            </a:pPr>
            <a:r>
              <a:rPr lang="sl-SI" altLang="en-US" b="1"/>
              <a:t>1995</a:t>
            </a:r>
            <a:r>
              <a:rPr lang="sl-SI" altLang="en-US"/>
              <a:t>: V uporabo pride RealAudio, programska oprema za poslušanje glasbe v (skoraj) realnem času.</a:t>
            </a:r>
          </a:p>
          <a:p>
            <a:pPr eaLnBrk="1" hangingPunct="1">
              <a:spcBef>
                <a:spcPts val="1000"/>
              </a:spcBef>
              <a:spcAft>
                <a:spcPts val="400"/>
              </a:spcAft>
            </a:pPr>
            <a:r>
              <a:rPr lang="sl-SI" altLang="en-US" b="1"/>
              <a:t>1995</a:t>
            </a:r>
            <a:r>
              <a:rPr lang="sl-SI" altLang="en-US"/>
              <a:t>: Sun objavi Javo, prvi programski jezik prilagojen razvoju spletnih aplikacij.</a:t>
            </a:r>
          </a:p>
          <a:p>
            <a:pPr eaLnBrk="1" hangingPunct="1">
              <a:spcBef>
                <a:spcPts val="1000"/>
              </a:spcBef>
              <a:spcAft>
                <a:spcPts val="400"/>
              </a:spcAft>
            </a:pPr>
            <a:r>
              <a:rPr lang="en-GB" altLang="en-US" b="1"/>
              <a:t>1995</a:t>
            </a:r>
            <a:r>
              <a:rPr lang="en-GB" altLang="en-US"/>
              <a:t>: NSFNET ukinjen. Nova, hitrejša hrbtenica</a:t>
            </a:r>
            <a:r>
              <a:rPr lang="sl-SI" altLang="en-US"/>
              <a:t>.</a:t>
            </a:r>
          </a:p>
          <a:p>
            <a:pPr eaLnBrk="1" hangingPunct="1">
              <a:spcBef>
                <a:spcPts val="1000"/>
              </a:spcBef>
              <a:spcAft>
                <a:spcPts val="400"/>
              </a:spcAft>
            </a:pPr>
            <a:r>
              <a:rPr lang="sl-SI" altLang="en-US" b="1"/>
              <a:t>2000</a:t>
            </a:r>
            <a:r>
              <a:rPr lang="sl-SI" altLang="en-US"/>
              <a:t>: Število spletnih strani, ki jih je mogoče indeksirati, preseže 1 milijardo.</a:t>
            </a:r>
          </a:p>
        </p:txBody>
      </p:sp>
    </p:spTree>
    <p:extLst>
      <p:ext uri="{BB962C8B-B14F-4D97-AF65-F5344CB8AC3E}">
        <p14:creationId xmlns:p14="http://schemas.microsoft.com/office/powerpoint/2010/main" val="363012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Naslov 1"/>
          <p:cNvSpPr>
            <a:spLocks noGrp="1"/>
          </p:cNvSpPr>
          <p:nvPr>
            <p:ph type="title"/>
          </p:nvPr>
        </p:nvSpPr>
        <p:spPr>
          <a:xfrm>
            <a:off x="1979612" y="428625"/>
            <a:ext cx="8229600" cy="857250"/>
          </a:xfrm>
        </p:spPr>
        <p:txBody>
          <a:bodyPr/>
          <a:lstStyle/>
          <a:p>
            <a:r>
              <a:rPr lang="sl-SI" altLang="en-US" smtClean="0"/>
              <a:t>INTERNET - danes</a:t>
            </a:r>
          </a:p>
        </p:txBody>
      </p:sp>
      <p:sp>
        <p:nvSpPr>
          <p:cNvPr id="249859" name="Ograda vsebine 2"/>
          <p:cNvSpPr>
            <a:spLocks noGrp="1"/>
          </p:cNvSpPr>
          <p:nvPr>
            <p:ph idx="1"/>
          </p:nvPr>
        </p:nvSpPr>
        <p:spPr/>
        <p:txBody>
          <a:bodyPr/>
          <a:lstStyle/>
          <a:p>
            <a:r>
              <a:rPr lang="sl-SI" altLang="en-US" sz="1800"/>
              <a:t>"World Wide Web" – </a:t>
            </a:r>
          </a:p>
          <a:p>
            <a:pPr lvl="2"/>
            <a:r>
              <a:rPr lang="sl-SI" altLang="en-US" sz="1300"/>
              <a:t>svetovne spletne strani ali krajše www oz. splet so posebne informacije shranjene v obliki, ki jih lahko pregledujemo s spletnim brskalnikom (Internet Explorer, Mozilla, Opera ...). Spletni brskalniki so programi, s katerimi lahko pregledujemo in obiskujemo spletne strani, ki vsebujejo besedilne, grafične ali multimedijske vsebine in programe. </a:t>
            </a:r>
          </a:p>
          <a:p>
            <a:r>
              <a:rPr lang="sl-SI" altLang="en-US" sz="1800"/>
              <a:t>"E-mail" ali elektronska pošta </a:t>
            </a:r>
          </a:p>
          <a:p>
            <a:pPr lvl="2"/>
            <a:r>
              <a:rPr lang="sl-SI" altLang="en-US" sz="1300"/>
              <a:t>omogoča pošiljanje elektronskih sporočil po omrežju Internet, na podoben način kot navadna pošta, brez poštarjev seveda.  </a:t>
            </a:r>
          </a:p>
          <a:p>
            <a:r>
              <a:rPr lang="sl-SI" altLang="en-US" sz="1800"/>
              <a:t>Prenos datotek (file transfer)  </a:t>
            </a:r>
          </a:p>
          <a:p>
            <a:pPr lvl="2"/>
            <a:r>
              <a:rPr lang="sl-SI" altLang="en-US" sz="1300"/>
              <a:t>pomeni prenašanje ali kopiranje datotek med računalniki. Obstaja poseben protokol za prenos datotek v omrežju Inernet, znan kot "File Transfer Protocol" (FTP).</a:t>
            </a:r>
          </a:p>
          <a:p>
            <a:r>
              <a:rPr lang="sl-SI" altLang="en-US" sz="1800"/>
              <a:t>"Usenet News" ali novice </a:t>
            </a:r>
          </a:p>
          <a:p>
            <a:pPr lvl="2"/>
            <a:r>
              <a:rPr lang="sl-SI" altLang="en-US" sz="1300"/>
              <a:t>posredujejo računalniki, ki si v omrežju delijo in izmenjujejo članke za posamezno področje, nudijo podporo izdelkom, odgovarjajo na vprašanja in podobno. Takšni skupini računalnikov s skupnimi interesi za posamezno področje pravimo "newsgroup" ali novičarska skupina.</a:t>
            </a:r>
          </a:p>
          <a:p>
            <a:endParaRPr lang="sl-SI" altLang="en-US" smtClean="0"/>
          </a:p>
        </p:txBody>
      </p:sp>
      <p:pic>
        <p:nvPicPr>
          <p:cNvPr id="249862" name="Picture 3" descr="http://colos.fri.uni-lj.si/ERI/INFORMATIKA/RACUNALNISKA_OMREZJA/slike/izmenjavaSporocil.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308976" y="214313"/>
            <a:ext cx="19764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67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Naslov 1"/>
          <p:cNvSpPr>
            <a:spLocks noGrp="1"/>
          </p:cNvSpPr>
          <p:nvPr>
            <p:ph type="title"/>
          </p:nvPr>
        </p:nvSpPr>
        <p:spPr>
          <a:xfrm>
            <a:off x="1979612" y="428625"/>
            <a:ext cx="8229600" cy="857250"/>
          </a:xfrm>
        </p:spPr>
        <p:txBody>
          <a:bodyPr/>
          <a:lstStyle/>
          <a:p>
            <a:r>
              <a:rPr lang="sl-SI" altLang="en-US" smtClean="0"/>
              <a:t>Priklop v Internet</a:t>
            </a:r>
          </a:p>
        </p:txBody>
      </p:sp>
      <p:sp>
        <p:nvSpPr>
          <p:cNvPr id="250883" name="Ograda vsebine 2"/>
          <p:cNvSpPr>
            <a:spLocks noGrp="1"/>
          </p:cNvSpPr>
          <p:nvPr>
            <p:ph idx="1"/>
          </p:nvPr>
        </p:nvSpPr>
        <p:spPr>
          <a:xfrm>
            <a:off x="1979612" y="1500188"/>
            <a:ext cx="8229600" cy="4824412"/>
          </a:xfrm>
        </p:spPr>
        <p:txBody>
          <a:bodyPr>
            <a:normAutofit fontScale="92500" lnSpcReduction="20000"/>
          </a:bodyPr>
          <a:lstStyle/>
          <a:p>
            <a:r>
              <a:rPr lang="sl-SI" altLang="en-US" sz="1800"/>
              <a:t>Vključitev  v internet omogočajo ponudniki storitev (</a:t>
            </a:r>
            <a:r>
              <a:rPr lang="sl-SI" altLang="en-US" sz="1800" i="1"/>
              <a:t>internet provider</a:t>
            </a:r>
            <a:r>
              <a:rPr lang="sl-SI" altLang="en-US" sz="1800"/>
              <a:t>).</a:t>
            </a:r>
            <a:br>
              <a:rPr lang="sl-SI" altLang="en-US" sz="1800"/>
            </a:br>
            <a:r>
              <a:rPr lang="sl-SI" altLang="en-US" sz="1800"/>
              <a:t>		</a:t>
            </a:r>
            <a:r>
              <a:rPr lang="sl-SI" altLang="en-US" sz="1200"/>
              <a:t>V Sloveniji so to ARNES, SIOL, T-2, AMIS, SIMOBIL, TELEMACH in drugi</a:t>
            </a:r>
            <a:r>
              <a:rPr lang="sl-SI" altLang="en-US" sz="1600"/>
              <a:t>. </a:t>
            </a:r>
          </a:p>
          <a:p>
            <a:r>
              <a:rPr lang="sl-SI" altLang="en-US" sz="1800"/>
              <a:t>Priklop je mogoč na različne načine, z različnimi hitrostmi dostopa:</a:t>
            </a:r>
          </a:p>
          <a:p>
            <a:pPr>
              <a:buFont typeface="Wingdings 2" panose="05020102010507070707" pitchFamily="18" charset="2"/>
              <a:buNone/>
            </a:pPr>
            <a:r>
              <a:rPr lang="sl-SI" altLang="en-US" sz="1800"/>
              <a:t> </a:t>
            </a:r>
          </a:p>
          <a:p>
            <a:r>
              <a:rPr lang="sl-SI" altLang="en-US" sz="1800"/>
              <a:t>modemski dostop </a:t>
            </a:r>
          </a:p>
          <a:p>
            <a:pPr lvl="1"/>
            <a:r>
              <a:rPr lang="sl-SI" altLang="en-US" sz="1600"/>
              <a:t>počasno, ponekod edina možnost </a:t>
            </a:r>
          </a:p>
          <a:p>
            <a:r>
              <a:rPr lang="sl-SI" altLang="en-US" sz="1800"/>
              <a:t>širokopasovni dostop (xDSL) </a:t>
            </a:r>
          </a:p>
          <a:p>
            <a:pPr lvl="1"/>
            <a:r>
              <a:rPr lang="sl-SI" altLang="en-US" sz="1600"/>
              <a:t>precej razširjena možnost, hitrost do 1Mb/s, dostop samo blizu telefonske centrale </a:t>
            </a:r>
          </a:p>
          <a:p>
            <a:r>
              <a:rPr lang="sl-SI" altLang="en-US" sz="1800"/>
              <a:t>kabelski dostop in optična povezava </a:t>
            </a:r>
          </a:p>
          <a:p>
            <a:pPr lvl="1"/>
            <a:r>
              <a:rPr lang="sl-SI" altLang="en-US" sz="1600"/>
              <a:t>najhitrejši 10-100Mb/s, dostopnost predsem v večjih krajih </a:t>
            </a:r>
          </a:p>
          <a:p>
            <a:r>
              <a:rPr lang="sl-SI" altLang="en-US" sz="1800"/>
              <a:t>brezžična povezava, vključno z ponudniki mobilne telefonije</a:t>
            </a:r>
          </a:p>
          <a:p>
            <a:pPr lvl="1"/>
            <a:r>
              <a:rPr lang="sl-SI" altLang="en-US" sz="1400"/>
              <a:t>ponekod edina možnost, visoka cena, </a:t>
            </a:r>
          </a:p>
          <a:p>
            <a:r>
              <a:rPr lang="sl-SI" altLang="en-US" sz="1800"/>
              <a:t>satelitska povezava </a:t>
            </a:r>
          </a:p>
          <a:p>
            <a:pPr lvl="1"/>
            <a:r>
              <a:rPr lang="sl-SI" altLang="en-US" sz="1600"/>
              <a:t>zelo visoka cena </a:t>
            </a:r>
          </a:p>
          <a:p>
            <a:r>
              <a:rPr lang="sl-SI" altLang="en-US" sz="1800"/>
              <a:t>Poleg strojne opreme za dostop pridobimo pri ponudniku storitev tudi uporabniško ime in elektronski naslov</a:t>
            </a:r>
          </a:p>
        </p:txBody>
      </p:sp>
      <p:pic>
        <p:nvPicPr>
          <p:cNvPr id="250886" name="Picture 2" descr="http://slo.satelitv.net/uploads/images/siol%20tv.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094788" y="2000251"/>
            <a:ext cx="18002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0887" name="Picture 4" descr="Pokaži sliko v polni velikosti">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8380412" y="500063"/>
            <a:ext cx="1219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0888" name="Picture 6" descr="http://www.amis.net/web2/images/glava_1.jpg">
            <a:hlinkClick r:id="rId5"/>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8780462" y="4429125"/>
            <a:ext cx="18859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716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Naslov 1"/>
          <p:cNvSpPr>
            <a:spLocks noGrp="1"/>
          </p:cNvSpPr>
          <p:nvPr>
            <p:ph type="title"/>
          </p:nvPr>
        </p:nvSpPr>
        <p:spPr>
          <a:xfrm>
            <a:off x="1979612" y="428625"/>
            <a:ext cx="8229600" cy="857250"/>
          </a:xfrm>
        </p:spPr>
        <p:txBody>
          <a:bodyPr/>
          <a:lstStyle/>
          <a:p>
            <a:r>
              <a:rPr lang="sl-SI" altLang="en-US" smtClean="0"/>
              <a:t>Splet - www</a:t>
            </a:r>
          </a:p>
        </p:txBody>
      </p:sp>
      <p:sp>
        <p:nvSpPr>
          <p:cNvPr id="251907" name="Ograda vsebine 2"/>
          <p:cNvSpPr>
            <a:spLocks noGrp="1"/>
          </p:cNvSpPr>
          <p:nvPr>
            <p:ph idx="1"/>
          </p:nvPr>
        </p:nvSpPr>
        <p:spPr/>
        <p:txBody>
          <a:bodyPr>
            <a:normAutofit fontScale="92500" lnSpcReduction="10000"/>
          </a:bodyPr>
          <a:lstStyle/>
          <a:p>
            <a:r>
              <a:rPr lang="sl-SI" altLang="en-US" sz="2400"/>
              <a:t>Splet ali svetovni splet (z angleško kratico WWW)</a:t>
            </a:r>
          </a:p>
          <a:p>
            <a:endParaRPr lang="sl-SI" altLang="en-US" sz="2400"/>
          </a:p>
          <a:p>
            <a:r>
              <a:rPr lang="sl-SI" altLang="en-US" sz="1600"/>
              <a:t>je porazdeljen hipertekstni (nadbesedilni) sistem, ki deluje v internetu. </a:t>
            </a:r>
          </a:p>
          <a:p>
            <a:endParaRPr lang="sl-SI" altLang="en-US" sz="1600"/>
          </a:p>
          <a:p>
            <a:r>
              <a:rPr lang="sl-SI" altLang="en-US" sz="1600"/>
              <a:t>Hipertekstne dokumente pregledujemo s programom, imenovanim brskalnik, ki s spletnega strežnika dokument prenese in ga prikaže.</a:t>
            </a:r>
          </a:p>
          <a:p>
            <a:endParaRPr lang="sl-SI" altLang="en-US" sz="1600"/>
          </a:p>
          <a:p>
            <a:r>
              <a:rPr lang="sl-SI" altLang="en-US" sz="1600"/>
              <a:t>Besedilnim spletnim dokumentom pravimo spletna stran, smiselno povezanim spletnim mestom pa spletišče. </a:t>
            </a:r>
          </a:p>
          <a:p>
            <a:endParaRPr lang="sl-SI" altLang="en-US" sz="1600"/>
          </a:p>
          <a:p>
            <a:r>
              <a:rPr lang="sl-SI" altLang="en-US" sz="1600"/>
              <a:t>V spletnih straneh so lahko povezave, ki kažejo na druge spletne strani ali celo pošljejo povratno informacijo spletnemu strežniku. </a:t>
            </a:r>
          </a:p>
          <a:p>
            <a:endParaRPr lang="sl-SI" altLang="en-US" sz="1600"/>
          </a:p>
          <a:p>
            <a:r>
              <a:rPr lang="sl-SI" altLang="en-US" sz="1600"/>
              <a:t>Za sprehajanje po spletnih straneh se uporablja izraz </a:t>
            </a:r>
            <a:r>
              <a:rPr lang="sl-SI" altLang="en-US" sz="1600" i="1"/>
              <a:t>deskanje</a:t>
            </a:r>
            <a:r>
              <a:rPr lang="sl-SI" altLang="en-US" sz="1600"/>
              <a:t>. </a:t>
            </a:r>
          </a:p>
          <a:p>
            <a:endParaRPr lang="sl-SI" altLang="en-US" smtClean="0"/>
          </a:p>
        </p:txBody>
      </p:sp>
    </p:spTree>
    <p:extLst>
      <p:ext uri="{BB962C8B-B14F-4D97-AF65-F5344CB8AC3E}">
        <p14:creationId xmlns:p14="http://schemas.microsoft.com/office/powerpoint/2010/main" val="3380482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Naslov 1"/>
          <p:cNvSpPr>
            <a:spLocks noGrp="1"/>
          </p:cNvSpPr>
          <p:nvPr>
            <p:ph type="title"/>
          </p:nvPr>
        </p:nvSpPr>
        <p:spPr>
          <a:xfrm>
            <a:off x="1979612" y="428625"/>
            <a:ext cx="8229600" cy="857250"/>
          </a:xfrm>
        </p:spPr>
        <p:txBody>
          <a:bodyPr/>
          <a:lstStyle/>
          <a:p>
            <a:r>
              <a:rPr lang="sl-SI" altLang="en-US" smtClean="0"/>
              <a:t>Standard spleta</a:t>
            </a:r>
          </a:p>
        </p:txBody>
      </p:sp>
      <p:sp>
        <p:nvSpPr>
          <p:cNvPr id="252931" name="Ograda vsebine 2"/>
          <p:cNvSpPr>
            <a:spLocks noGrp="1"/>
          </p:cNvSpPr>
          <p:nvPr>
            <p:ph idx="1"/>
          </p:nvPr>
        </p:nvSpPr>
        <p:spPr/>
        <p:txBody>
          <a:bodyPr/>
          <a:lstStyle/>
          <a:p>
            <a:pPr>
              <a:buFont typeface="Wingdings 2" panose="05020102010507070707" pitchFamily="18" charset="2"/>
              <a:buNone/>
            </a:pPr>
            <a:r>
              <a:rPr lang="sl-SI" altLang="en-US" sz="1800"/>
              <a:t>Delovanje spleta sloni na treh </a:t>
            </a:r>
            <a:r>
              <a:rPr lang="sl-SI" altLang="en-US" sz="1800" b="1"/>
              <a:t>standardih</a:t>
            </a:r>
            <a:r>
              <a:rPr lang="sl-SI" altLang="en-US" sz="1800"/>
              <a:t>:</a:t>
            </a:r>
            <a:br>
              <a:rPr lang="sl-SI" altLang="en-US" sz="1800"/>
            </a:br>
            <a:endParaRPr lang="sl-SI" altLang="en-US" sz="1800"/>
          </a:p>
          <a:p>
            <a:r>
              <a:rPr lang="sl-SI" altLang="en-US" sz="1800"/>
              <a:t>URL (»Uniform Resource Locator«, enolični kazalec virov) – določa za vsak dokument v spletu enolični »naslov«, na katerem ga lahko najdemo</a:t>
            </a:r>
          </a:p>
          <a:p>
            <a:endParaRPr lang="sl-SI" altLang="en-US" sz="1800"/>
          </a:p>
          <a:p>
            <a:r>
              <a:rPr lang="sl-SI" altLang="en-US" sz="1800"/>
              <a:t>HTTP (»Hyper-Text Transfer Protocol«, protokol za prenos hiperteksta) – določa način, kako se sporazumevata spletni strežnik in brskalnik </a:t>
            </a:r>
          </a:p>
          <a:p>
            <a:endParaRPr lang="sl-SI" altLang="en-US" sz="1800"/>
          </a:p>
          <a:p>
            <a:r>
              <a:rPr lang="sl-SI" altLang="en-US" sz="1800"/>
              <a:t>HTML (»Hyper-Text Markup Language«, hipertekstovni označevalni jezik) – pa določa skladnjo označevanja metabesedilnih elementov (naslovov, slik ipd., predvsem pa povezav na druge dokumente) v besedilu</a:t>
            </a:r>
          </a:p>
          <a:p>
            <a:endParaRPr lang="sl-SI" altLang="en-US" smtClean="0"/>
          </a:p>
        </p:txBody>
      </p:sp>
    </p:spTree>
    <p:extLst>
      <p:ext uri="{BB962C8B-B14F-4D97-AF65-F5344CB8AC3E}">
        <p14:creationId xmlns:p14="http://schemas.microsoft.com/office/powerpoint/2010/main" val="343717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Naslov 1"/>
          <p:cNvSpPr>
            <a:spLocks noGrp="1"/>
          </p:cNvSpPr>
          <p:nvPr>
            <p:ph type="title"/>
          </p:nvPr>
        </p:nvSpPr>
        <p:spPr>
          <a:xfrm>
            <a:off x="1979612" y="428625"/>
            <a:ext cx="8229600" cy="857250"/>
          </a:xfrm>
        </p:spPr>
        <p:txBody>
          <a:bodyPr/>
          <a:lstStyle/>
          <a:p>
            <a:r>
              <a:rPr lang="sl-SI" altLang="en-US" b="1" smtClean="0"/>
              <a:t>Računalniška omrežja </a:t>
            </a:r>
            <a:endParaRPr lang="sl-SI" altLang="en-US" smtClean="0"/>
          </a:p>
        </p:txBody>
      </p:sp>
      <p:sp>
        <p:nvSpPr>
          <p:cNvPr id="226307" name="Ograda vsebine 2"/>
          <p:cNvSpPr>
            <a:spLocks noGrp="1"/>
          </p:cNvSpPr>
          <p:nvPr>
            <p:ph idx="1"/>
          </p:nvPr>
        </p:nvSpPr>
        <p:spPr>
          <a:xfrm>
            <a:off x="1979612" y="1571626"/>
            <a:ext cx="8229600" cy="4752975"/>
          </a:xfrm>
        </p:spPr>
        <p:txBody>
          <a:bodyPr>
            <a:normAutofit lnSpcReduction="10000"/>
          </a:bodyPr>
          <a:lstStyle/>
          <a:p>
            <a:r>
              <a:rPr lang="sl-SI" altLang="en-US" smtClean="0"/>
              <a:t>Računalniki so lahko v isti sobi, isti stavbi, na različnih koncih mesta ali sveta. </a:t>
            </a:r>
          </a:p>
          <a:p>
            <a:r>
              <a:rPr lang="sl-SI" altLang="en-US" smtClean="0"/>
              <a:t>Računalnike povezujemo v omrežja z namenom:</a:t>
            </a:r>
          </a:p>
          <a:p>
            <a:pPr lvl="1"/>
            <a:r>
              <a:rPr lang="sl-SI" altLang="en-US" smtClean="0"/>
              <a:t> deljenja skupnih virov (podatkovnih, procesorskih),</a:t>
            </a:r>
          </a:p>
          <a:p>
            <a:pPr lvl="1"/>
            <a:r>
              <a:rPr lang="sl-SI" altLang="en-US" smtClean="0"/>
              <a:t> poenotenje dela,</a:t>
            </a:r>
          </a:p>
          <a:p>
            <a:pPr lvl="1"/>
            <a:r>
              <a:rPr lang="sl-SI" altLang="en-US" smtClean="0"/>
              <a:t> zmanjšanje cene vzdrževanja in popravil, </a:t>
            </a:r>
          </a:p>
          <a:p>
            <a:pPr lvl="1"/>
            <a:r>
              <a:rPr lang="sl-SI" altLang="en-US" smtClean="0"/>
              <a:t>centralni nadzor in </a:t>
            </a:r>
          </a:p>
          <a:p>
            <a:pPr lvl="1"/>
            <a:r>
              <a:rPr lang="sl-SI" altLang="en-US" smtClean="0"/>
              <a:t>administracija poslovnih aktivnosti, </a:t>
            </a:r>
          </a:p>
          <a:p>
            <a:pPr lvl="1"/>
            <a:r>
              <a:rPr lang="sl-SI" altLang="en-US" smtClean="0"/>
              <a:t>poglobljeno sodelovanje med ponudniki in kupci. </a:t>
            </a:r>
          </a:p>
          <a:p>
            <a:endParaRPr lang="sl-SI" altLang="en-US" sz="1600"/>
          </a:p>
          <a:p>
            <a:pPr algn="ctr">
              <a:buFont typeface="Wingdings 2" panose="05020102010507070707" pitchFamily="18" charset="2"/>
              <a:buNone/>
            </a:pPr>
            <a:r>
              <a:rPr lang="sl-SI" altLang="en-US" sz="1800" b="1"/>
              <a:t>Gre za povezavo računalniške tehnologije (strojna oprema, operacijski sistemi, programi) in komunikacijske tehnologije.</a:t>
            </a:r>
          </a:p>
        </p:txBody>
      </p:sp>
    </p:spTree>
    <p:extLst>
      <p:ext uri="{BB962C8B-B14F-4D97-AF65-F5344CB8AC3E}">
        <p14:creationId xmlns:p14="http://schemas.microsoft.com/office/powerpoint/2010/main" val="4134298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Naslov 1"/>
          <p:cNvSpPr>
            <a:spLocks noGrp="1"/>
          </p:cNvSpPr>
          <p:nvPr>
            <p:ph type="title"/>
          </p:nvPr>
        </p:nvSpPr>
        <p:spPr>
          <a:xfrm>
            <a:off x="1979612" y="428625"/>
            <a:ext cx="8229600" cy="857250"/>
          </a:xfrm>
        </p:spPr>
        <p:txBody>
          <a:bodyPr/>
          <a:lstStyle/>
          <a:p>
            <a:r>
              <a:rPr lang="sl-SI" altLang="en-US" smtClean="0"/>
              <a:t>URL</a:t>
            </a:r>
          </a:p>
        </p:txBody>
      </p:sp>
      <p:sp>
        <p:nvSpPr>
          <p:cNvPr id="253955" name="Ograda vsebine 2"/>
          <p:cNvSpPr>
            <a:spLocks noGrp="1"/>
          </p:cNvSpPr>
          <p:nvPr>
            <p:ph idx="1"/>
          </p:nvPr>
        </p:nvSpPr>
        <p:spPr/>
        <p:txBody>
          <a:bodyPr/>
          <a:lstStyle/>
          <a:p>
            <a:r>
              <a:rPr lang="sl-SI" altLang="en-US" smtClean="0"/>
              <a:t>URL naslov je sestavljen iz :</a:t>
            </a:r>
          </a:p>
          <a:p>
            <a:pPr lvl="1"/>
            <a:r>
              <a:rPr lang="sl-SI" altLang="en-US" smtClean="0"/>
              <a:t>protokola: http, ftp, mailto, ... </a:t>
            </a:r>
          </a:p>
          <a:p>
            <a:pPr lvl="1"/>
            <a:r>
              <a:rPr lang="sl-SI" altLang="en-US" smtClean="0"/>
              <a:t>naslova gostitelja: www.podjetje.si, 149.212.35.79, ftp.cis.uab.edu </a:t>
            </a:r>
          </a:p>
          <a:p>
            <a:pPr lvl="1"/>
            <a:r>
              <a:rPr lang="sl-SI" altLang="en-US" smtClean="0"/>
              <a:t>dokumenta oz. mape na gostiteljskem strežniku: slo/predstavitev.html, programi, pub/hyatt/TB/ </a:t>
            </a:r>
          </a:p>
          <a:p>
            <a:endParaRPr lang="sl-SI" altLang="en-US" smtClean="0"/>
          </a:p>
        </p:txBody>
      </p:sp>
    </p:spTree>
    <p:extLst>
      <p:ext uri="{BB962C8B-B14F-4D97-AF65-F5344CB8AC3E}">
        <p14:creationId xmlns:p14="http://schemas.microsoft.com/office/powerpoint/2010/main" val="124746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Naslov 1"/>
          <p:cNvSpPr>
            <a:spLocks noGrp="1"/>
          </p:cNvSpPr>
          <p:nvPr>
            <p:ph type="title"/>
          </p:nvPr>
        </p:nvSpPr>
        <p:spPr>
          <a:xfrm>
            <a:off x="1979612" y="428625"/>
            <a:ext cx="8229600" cy="857250"/>
          </a:xfrm>
        </p:spPr>
        <p:txBody>
          <a:bodyPr/>
          <a:lstStyle/>
          <a:p>
            <a:r>
              <a:rPr lang="sl-SI" altLang="en-US" b="1" smtClean="0"/>
              <a:t>Spletni naslov</a:t>
            </a:r>
            <a:endParaRPr lang="sl-SI" altLang="en-US" smtClean="0"/>
          </a:p>
        </p:txBody>
      </p:sp>
      <p:sp>
        <p:nvSpPr>
          <p:cNvPr id="254979" name="Ograda vsebine 2"/>
          <p:cNvSpPr>
            <a:spLocks noGrp="1"/>
          </p:cNvSpPr>
          <p:nvPr>
            <p:ph idx="1"/>
          </p:nvPr>
        </p:nvSpPr>
        <p:spPr/>
        <p:txBody>
          <a:bodyPr>
            <a:normAutofit fontScale="92500" lnSpcReduction="20000"/>
          </a:bodyPr>
          <a:lstStyle/>
          <a:p>
            <a:r>
              <a:rPr lang="sl-SI" altLang="en-US" sz="1800"/>
              <a:t>Spletni naslov predstavlja naslov spletne strani, na nekem strežniku.</a:t>
            </a:r>
          </a:p>
          <a:p>
            <a:r>
              <a:rPr lang="sl-SI" altLang="en-US" sz="1800"/>
              <a:t>Primer naslova: http://www.esnm-visja.si/ </a:t>
            </a:r>
          </a:p>
          <a:p>
            <a:endParaRPr lang="sl-SI" altLang="en-US" sz="1800"/>
          </a:p>
          <a:p>
            <a:r>
              <a:rPr lang="sl-SI" altLang="en-US" sz="1800"/>
              <a:t>prvi del je ime protokola http:// </a:t>
            </a:r>
          </a:p>
          <a:p>
            <a:pPr lvl="1"/>
            <a:r>
              <a:rPr lang="sl-SI" altLang="en-US" sz="1600"/>
              <a:t>vrhnje domene </a:t>
            </a:r>
            <a:r>
              <a:rPr lang="sl-SI" altLang="en-US" sz="1600" b="1"/>
              <a:t>si</a:t>
            </a:r>
          </a:p>
          <a:p>
            <a:pPr lvl="1"/>
            <a:r>
              <a:rPr lang="sl-SI" altLang="en-US" sz="1600"/>
              <a:t>domene </a:t>
            </a:r>
            <a:r>
              <a:rPr lang="sl-SI" altLang="en-US" sz="1600" b="1"/>
              <a:t>esnm-visja</a:t>
            </a:r>
            <a:r>
              <a:rPr lang="sl-SI" altLang="en-US" sz="1600"/>
              <a:t> </a:t>
            </a:r>
          </a:p>
          <a:p>
            <a:pPr lvl="1"/>
            <a:endParaRPr lang="sl-SI" altLang="en-US" sz="1600"/>
          </a:p>
          <a:p>
            <a:r>
              <a:rPr lang="sl-SI" altLang="en-US" sz="1800"/>
              <a:t>Naslov lahko (zaenkrat) vsebuje le črke A-Z, številke, vezaj in piko. </a:t>
            </a:r>
          </a:p>
          <a:p>
            <a:r>
              <a:rPr lang="sl-SI" altLang="en-US" sz="1800"/>
              <a:t>Vrhnje domene so lahko generične </a:t>
            </a:r>
          </a:p>
          <a:p>
            <a:pPr lvl="1"/>
            <a:r>
              <a:rPr lang="sl-SI" altLang="en-US" sz="1600"/>
              <a:t>.com, .org, .net </a:t>
            </a:r>
          </a:p>
          <a:p>
            <a:pPr lvl="1"/>
            <a:r>
              <a:rPr lang="sl-SI" altLang="en-US" sz="1600"/>
              <a:t>ali pa so vezane na državo, države sopredstavljene z dvočkrkovno kratico ( večinoma se ujemajo s kodami držav po standardu ISO 3166); primer: </a:t>
            </a:r>
          </a:p>
          <a:p>
            <a:pPr lvl="1"/>
            <a:r>
              <a:rPr lang="sl-SI" altLang="en-US" sz="1600"/>
              <a:t>.si (Slovenija), .at (Avstrija), .de (Nemčija), .gb (Velika Britanija)</a:t>
            </a:r>
            <a:r>
              <a:rPr lang="sl-SI" altLang="en-US" smtClean="0"/>
              <a:t/>
            </a:r>
            <a:br>
              <a:rPr lang="sl-SI" altLang="en-US" smtClean="0"/>
            </a:br>
            <a:endParaRPr lang="sl-SI" altLang="en-US" smtClean="0"/>
          </a:p>
          <a:p>
            <a:r>
              <a:rPr lang="sl-SI" altLang="en-US" sz="1600"/>
              <a:t>Registracijo domene urejajo registrarji, v Sloveniji to opravlja ARNES. </a:t>
            </a:r>
          </a:p>
          <a:p>
            <a:endParaRPr lang="sl-SI" altLang="en-US" smtClean="0"/>
          </a:p>
        </p:txBody>
      </p:sp>
    </p:spTree>
    <p:extLst>
      <p:ext uri="{BB962C8B-B14F-4D97-AF65-F5344CB8AC3E}">
        <p14:creationId xmlns:p14="http://schemas.microsoft.com/office/powerpoint/2010/main" val="3694983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Naslov 1"/>
          <p:cNvSpPr>
            <a:spLocks noGrp="1"/>
          </p:cNvSpPr>
          <p:nvPr>
            <p:ph type="title"/>
          </p:nvPr>
        </p:nvSpPr>
        <p:spPr>
          <a:xfrm>
            <a:off x="1979612" y="428625"/>
            <a:ext cx="8229600" cy="857250"/>
          </a:xfrm>
        </p:spPr>
        <p:txBody>
          <a:bodyPr/>
          <a:lstStyle/>
          <a:p>
            <a:r>
              <a:rPr lang="pl-PL" altLang="en-US" b="1" smtClean="0"/>
              <a:t>Brskalnik </a:t>
            </a:r>
            <a:endParaRPr lang="sl-SI" altLang="en-US" smtClean="0"/>
          </a:p>
        </p:txBody>
      </p:sp>
      <p:sp>
        <p:nvSpPr>
          <p:cNvPr id="256003" name="Ograda vsebine 2"/>
          <p:cNvSpPr>
            <a:spLocks noGrp="1"/>
          </p:cNvSpPr>
          <p:nvPr>
            <p:ph idx="1"/>
          </p:nvPr>
        </p:nvSpPr>
        <p:spPr/>
        <p:txBody>
          <a:bodyPr/>
          <a:lstStyle/>
          <a:p>
            <a:r>
              <a:rPr lang="pl-PL" altLang="en-US" b="1" smtClean="0"/>
              <a:t>Brskalnik </a:t>
            </a:r>
            <a:r>
              <a:rPr lang="pl-PL" altLang="en-US" smtClean="0"/>
              <a:t>(</a:t>
            </a:r>
            <a:r>
              <a:rPr lang="pl-PL" altLang="en-US" i="1" smtClean="0"/>
              <a:t>browser</a:t>
            </a:r>
            <a:r>
              <a:rPr lang="pl-PL" altLang="en-US" smtClean="0"/>
              <a:t>) je program, ki nam omogoča dostop do spletnih strani (WWW). </a:t>
            </a:r>
          </a:p>
          <a:p>
            <a:endParaRPr lang="pl-PL" altLang="en-US" smtClean="0"/>
          </a:p>
          <a:p>
            <a:r>
              <a:rPr lang="sl-SI" altLang="en-US" smtClean="0"/>
              <a:t>Predstavniki :</a:t>
            </a:r>
          </a:p>
          <a:p>
            <a:pPr lvl="1"/>
            <a:r>
              <a:rPr lang="sl-SI" altLang="en-US" smtClean="0"/>
              <a:t>Internet Explorer (krattica IE) </a:t>
            </a:r>
          </a:p>
          <a:p>
            <a:pPr lvl="1"/>
            <a:r>
              <a:rPr lang="sl-SI" altLang="en-US" smtClean="0"/>
              <a:t>Firefox </a:t>
            </a:r>
          </a:p>
          <a:p>
            <a:pPr lvl="1"/>
            <a:r>
              <a:rPr lang="sl-SI" altLang="en-US" smtClean="0"/>
              <a:t>Opera </a:t>
            </a:r>
          </a:p>
          <a:p>
            <a:pPr lvl="1"/>
            <a:r>
              <a:rPr lang="sl-SI" altLang="en-US" smtClean="0"/>
              <a:t>Konquerer </a:t>
            </a:r>
          </a:p>
          <a:p>
            <a:endParaRPr lang="sl-SI" altLang="en-US" smtClean="0"/>
          </a:p>
        </p:txBody>
      </p:sp>
    </p:spTree>
    <p:extLst>
      <p:ext uri="{BB962C8B-B14F-4D97-AF65-F5344CB8AC3E}">
        <p14:creationId xmlns:p14="http://schemas.microsoft.com/office/powerpoint/2010/main" val="3321033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Naslov 1"/>
          <p:cNvSpPr>
            <a:spLocks noGrp="1"/>
          </p:cNvSpPr>
          <p:nvPr>
            <p:ph type="title"/>
          </p:nvPr>
        </p:nvSpPr>
        <p:spPr>
          <a:xfrm>
            <a:off x="1979612" y="428625"/>
            <a:ext cx="8229600" cy="857250"/>
          </a:xfrm>
        </p:spPr>
        <p:txBody>
          <a:bodyPr/>
          <a:lstStyle/>
          <a:p>
            <a:r>
              <a:rPr lang="sl-SI" altLang="en-US" smtClean="0"/>
              <a:t>HTML jezik</a:t>
            </a:r>
          </a:p>
        </p:txBody>
      </p:sp>
      <p:sp>
        <p:nvSpPr>
          <p:cNvPr id="257027" name="Ograda vsebine 2"/>
          <p:cNvSpPr>
            <a:spLocks noGrp="1"/>
          </p:cNvSpPr>
          <p:nvPr>
            <p:ph idx="1"/>
          </p:nvPr>
        </p:nvSpPr>
        <p:spPr/>
        <p:txBody>
          <a:bodyPr/>
          <a:lstStyle/>
          <a:p>
            <a:r>
              <a:rPr lang="sl-SI" altLang="en-US" sz="1800"/>
              <a:t>HTML (jezik za označevanje nadbesedila) je označevalni jezik za izdelavo spletnih strani. </a:t>
            </a:r>
          </a:p>
          <a:p>
            <a:r>
              <a:rPr lang="sl-SI" altLang="en-US" sz="1800"/>
              <a:t>Primer:</a:t>
            </a:r>
          </a:p>
          <a:p>
            <a:endParaRPr lang="sl-SI" altLang="en-US" sz="1800"/>
          </a:p>
          <a:p>
            <a:r>
              <a:rPr lang="sl-SI" altLang="en-US" sz="1400" b="1" i="1"/>
              <a:t>&lt;html&gt;</a:t>
            </a:r>
            <a:br>
              <a:rPr lang="sl-SI" altLang="en-US" sz="1400" b="1" i="1"/>
            </a:br>
            <a:r>
              <a:rPr lang="sl-SI" altLang="en-US" sz="1400" b="1" i="1"/>
              <a:t>&lt;head&gt; &lt;title&gt;Spletna stran&lt;/title&gt; &lt;/head&gt;</a:t>
            </a:r>
            <a:br>
              <a:rPr lang="sl-SI" altLang="en-US" sz="1400" b="1" i="1"/>
            </a:br>
            <a:r>
              <a:rPr lang="sl-SI" altLang="en-US" sz="1400" b="1" i="1"/>
              <a:t>&lt;body&gt;</a:t>
            </a:r>
            <a:r>
              <a:rPr lang="sl-SI" altLang="en-US" sz="1400" i="1"/>
              <a:t/>
            </a:r>
            <a:br>
              <a:rPr lang="sl-SI" altLang="en-US" sz="1400" i="1"/>
            </a:br>
            <a:r>
              <a:rPr lang="sl-SI" altLang="en-US" sz="1400" i="1"/>
              <a:t>Nadbesedilo (hipertekst) je nacin oznacevanja besedila ali graficnih elementov, ki omogocajo povezavo na drugi del besedila ali vecpredstavni element. Navzkrizno sklicevanje je uporabljeno v brskalniku. Povezave so lahko lokalne, v drugo besedilo na istem strezniku ali pa kazejo na stran na kakem drugem strezniku ( </a:t>
            </a:r>
            <a:r>
              <a:rPr lang="sl-SI" altLang="en-US" sz="1400" b="1" i="1"/>
              <a:t>&lt;a href="http://www.sc-nm.com/scnm/portal/visja/3330/sl-SI/DesktopDefault.aspx"&gt;Visja strokovna sola&lt;/a&gt;).</a:t>
            </a:r>
            <a:br>
              <a:rPr lang="sl-SI" altLang="en-US" sz="1400" b="1" i="1"/>
            </a:br>
            <a:r>
              <a:rPr lang="sl-SI" altLang="en-US" sz="1400" b="1" i="1"/>
              <a:t>&lt;/body&gt;</a:t>
            </a:r>
            <a:br>
              <a:rPr lang="sl-SI" altLang="en-US" sz="1400" b="1" i="1"/>
            </a:br>
            <a:r>
              <a:rPr lang="sl-SI" altLang="en-US" sz="1400" b="1" i="1"/>
              <a:t>&lt;/html&gt; </a:t>
            </a:r>
          </a:p>
          <a:p>
            <a:endParaRPr lang="sl-SI" altLang="en-US" smtClean="0"/>
          </a:p>
        </p:txBody>
      </p:sp>
    </p:spTree>
    <p:extLst>
      <p:ext uri="{BB962C8B-B14F-4D97-AF65-F5344CB8AC3E}">
        <p14:creationId xmlns:p14="http://schemas.microsoft.com/office/powerpoint/2010/main" val="336572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Naslov 1"/>
          <p:cNvSpPr>
            <a:spLocks noGrp="1"/>
          </p:cNvSpPr>
          <p:nvPr>
            <p:ph type="title"/>
          </p:nvPr>
        </p:nvSpPr>
        <p:spPr>
          <a:xfrm>
            <a:off x="1979612" y="428625"/>
            <a:ext cx="8229600" cy="857250"/>
          </a:xfrm>
        </p:spPr>
        <p:txBody>
          <a:bodyPr/>
          <a:lstStyle/>
          <a:p>
            <a:r>
              <a:rPr lang="sl-SI" altLang="en-US" b="1" smtClean="0"/>
              <a:t>Delo s spletnimi stranmi</a:t>
            </a:r>
            <a:endParaRPr lang="sl-SI" altLang="en-US" smtClean="0"/>
          </a:p>
        </p:txBody>
      </p:sp>
      <p:sp>
        <p:nvSpPr>
          <p:cNvPr id="258051" name="Ograda vsebine 2"/>
          <p:cNvSpPr>
            <a:spLocks noGrp="1"/>
          </p:cNvSpPr>
          <p:nvPr>
            <p:ph idx="1"/>
          </p:nvPr>
        </p:nvSpPr>
        <p:spPr/>
        <p:txBody>
          <a:bodyPr/>
          <a:lstStyle/>
          <a:p>
            <a:pPr>
              <a:buFont typeface="Wingdings 2" panose="05020102010507070707" pitchFamily="18" charset="2"/>
              <a:buNone/>
            </a:pPr>
            <a:r>
              <a:rPr lang="sl-SI" altLang="en-US" b="1" smtClean="0"/>
              <a:t>Shranjevanje spletnega naslova</a:t>
            </a:r>
            <a:r>
              <a:rPr lang="sl-SI" altLang="en-US" smtClean="0"/>
              <a:t> </a:t>
            </a:r>
          </a:p>
          <a:p>
            <a:r>
              <a:rPr lang="sl-SI" altLang="en-US" smtClean="0"/>
              <a:t>Spletne naslove, ki jih pogosto uporabljamo si shranimo v zaznamke (bookmark): </a:t>
            </a:r>
          </a:p>
          <a:p>
            <a:r>
              <a:rPr lang="sl-SI" altLang="en-US" smtClean="0"/>
              <a:t>Zaznamki/Dodaj stran med zaznamke (Firefox) </a:t>
            </a:r>
          </a:p>
          <a:p>
            <a:r>
              <a:rPr lang="sl-SI" altLang="en-US" smtClean="0"/>
              <a:t>Priljubljene/Dodaj stran med priljubljene (IE) </a:t>
            </a:r>
          </a:p>
          <a:p>
            <a:pPr>
              <a:buFont typeface="Wingdings 2" panose="05020102010507070707" pitchFamily="18" charset="2"/>
              <a:buNone/>
            </a:pPr>
            <a:endParaRPr lang="sl-SI" altLang="en-US" smtClean="0"/>
          </a:p>
          <a:p>
            <a:pPr>
              <a:buFont typeface="Wingdings 2" panose="05020102010507070707" pitchFamily="18" charset="2"/>
              <a:buNone/>
            </a:pPr>
            <a:r>
              <a:rPr lang="sl-SI" altLang="en-US" smtClean="0"/>
              <a:t>Brskalniki omogočajo tudi organiziranje zaznamkov, zlaganje v mape itd</a:t>
            </a:r>
          </a:p>
          <a:p>
            <a:endParaRPr lang="sl-SI" altLang="en-US" smtClean="0"/>
          </a:p>
        </p:txBody>
      </p:sp>
    </p:spTree>
    <p:extLst>
      <p:ext uri="{BB962C8B-B14F-4D97-AF65-F5344CB8AC3E}">
        <p14:creationId xmlns:p14="http://schemas.microsoft.com/office/powerpoint/2010/main" val="1743496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Naslov 1"/>
          <p:cNvSpPr>
            <a:spLocks noGrp="1"/>
          </p:cNvSpPr>
          <p:nvPr>
            <p:ph type="title"/>
          </p:nvPr>
        </p:nvSpPr>
        <p:spPr>
          <a:xfrm>
            <a:off x="1979612" y="428625"/>
            <a:ext cx="8229600" cy="857250"/>
          </a:xfrm>
        </p:spPr>
        <p:txBody>
          <a:bodyPr/>
          <a:lstStyle/>
          <a:p>
            <a:r>
              <a:rPr lang="sl-SI" altLang="en-US" b="1" smtClean="0"/>
              <a:t>ELEKTRONSKA POŠTA</a:t>
            </a:r>
            <a:endParaRPr lang="sl-SI" altLang="en-US" smtClean="0"/>
          </a:p>
        </p:txBody>
      </p:sp>
      <p:sp>
        <p:nvSpPr>
          <p:cNvPr id="259075" name="Ograda vsebine 2"/>
          <p:cNvSpPr>
            <a:spLocks noGrp="1"/>
          </p:cNvSpPr>
          <p:nvPr>
            <p:ph idx="1"/>
          </p:nvPr>
        </p:nvSpPr>
        <p:spPr/>
        <p:txBody>
          <a:bodyPr/>
          <a:lstStyle/>
          <a:p>
            <a:r>
              <a:rPr lang="sl-SI" altLang="en-US" sz="2000"/>
              <a:t>Elektronska pošta je ena od najbolj razširjenih in uporabnih storitev Interneta.</a:t>
            </a:r>
            <a:br>
              <a:rPr lang="sl-SI" altLang="en-US" sz="2000"/>
            </a:br>
            <a:r>
              <a:rPr lang="sl-SI" altLang="en-US" sz="2000"/>
              <a:t/>
            </a:r>
            <a:br>
              <a:rPr lang="sl-SI" altLang="en-US" sz="2000"/>
            </a:br>
            <a:r>
              <a:rPr lang="sl-SI" altLang="en-US" sz="2000"/>
              <a:t>Elektronska pošta omogoča, da si lahko s posamezniki ali skupinami ljudi po vsem svetu izmenjujemo sporočila v elektronski obliki, hkrati pa kot priponke pošiljamo in sprejemamo vse vrste datotek (slike, zvočne datoteke, tabele). </a:t>
            </a:r>
          </a:p>
          <a:p>
            <a:endParaRPr lang="sl-SI" altLang="en-US" sz="2000"/>
          </a:p>
          <a:p>
            <a:r>
              <a:rPr lang="sl-SI" altLang="en-US" sz="2000"/>
              <a:t>Uporabimo lahko samostojne programe </a:t>
            </a:r>
            <a:br>
              <a:rPr lang="sl-SI" altLang="en-US" sz="2000"/>
            </a:br>
            <a:r>
              <a:rPr lang="sl-SI" altLang="en-US" sz="2000"/>
              <a:t>za e-pošto ali pa spletno pošto (webmail)</a:t>
            </a:r>
          </a:p>
          <a:p>
            <a:endParaRPr lang="sl-SI" altLang="en-US" smtClean="0"/>
          </a:p>
        </p:txBody>
      </p:sp>
      <p:pic>
        <p:nvPicPr>
          <p:cNvPr id="259078" name="Picture 2" descr="http://www.sc-nm.com/e-gradivo/OMR/afna.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594726" y="190501"/>
            <a:ext cx="1900237" cy="171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9079" name="Picture 4" descr="http://www.sc-nm.com/e-gradivo/OMR/outlookE.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004051" y="4071938"/>
            <a:ext cx="34956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15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Naslov 1"/>
          <p:cNvSpPr>
            <a:spLocks noGrp="1"/>
          </p:cNvSpPr>
          <p:nvPr>
            <p:ph type="title"/>
          </p:nvPr>
        </p:nvSpPr>
        <p:spPr>
          <a:xfrm>
            <a:off x="1979612" y="428625"/>
            <a:ext cx="8229600" cy="857250"/>
          </a:xfrm>
        </p:spPr>
        <p:txBody>
          <a:bodyPr/>
          <a:lstStyle/>
          <a:p>
            <a:r>
              <a:rPr lang="sl-SI" altLang="en-US" smtClean="0"/>
              <a:t>SPLETNA POŠTA</a:t>
            </a:r>
          </a:p>
        </p:txBody>
      </p:sp>
      <p:sp>
        <p:nvSpPr>
          <p:cNvPr id="260099" name="Ograda vsebine 2"/>
          <p:cNvSpPr>
            <a:spLocks noGrp="1"/>
          </p:cNvSpPr>
          <p:nvPr>
            <p:ph idx="1"/>
          </p:nvPr>
        </p:nvSpPr>
        <p:spPr>
          <a:xfrm>
            <a:off x="1979612" y="1643064"/>
            <a:ext cx="8229600" cy="4681537"/>
          </a:xfrm>
        </p:spPr>
        <p:txBody>
          <a:bodyPr>
            <a:normAutofit lnSpcReduction="10000"/>
          </a:bodyPr>
          <a:lstStyle/>
          <a:p>
            <a:r>
              <a:rPr lang="sl-SI" altLang="en-US" sz="1800"/>
              <a:t>je (običajno brezplačna) spletna storitev, ki vse bolj nadomešča samostojne programe za elektronsko 0pošto. </a:t>
            </a:r>
          </a:p>
          <a:p>
            <a:r>
              <a:rPr lang="sl-SI" altLang="en-US" sz="1800"/>
              <a:t>Njena glava prednost je, da lahko do elektronske pošte dostopamo s katerega koli računalnika, ki je povezan v internet, poleg tega pa tudi veliko prostora (več kot 5GB za sporočila in podatke). </a:t>
            </a:r>
          </a:p>
          <a:p>
            <a:endParaRPr lang="sl-SI" altLang="en-US" sz="1800"/>
          </a:p>
          <a:p>
            <a:r>
              <a:rPr lang="sl-SI" altLang="en-US" sz="1600"/>
              <a:t>Glavna slabost teh sistemov je:</a:t>
            </a:r>
          </a:p>
          <a:p>
            <a:pPr lvl="1"/>
            <a:r>
              <a:rPr lang="sl-SI" altLang="en-US" sz="1400"/>
              <a:t>da so naši podatki in sporočila shranjeni ne nekem strežniku, ki ga nadzira tretja oseba. </a:t>
            </a:r>
          </a:p>
          <a:p>
            <a:pPr lvl="1"/>
            <a:r>
              <a:rPr lang="sl-SI" altLang="en-US" sz="1400"/>
              <a:t>brezplačnost običajno dosežejo s prikazovanjem - sicer dokaj nevsiljivih - reklam ob vašem poštnem sporočilu.  </a:t>
            </a:r>
          </a:p>
          <a:p>
            <a:r>
              <a:rPr lang="sl-SI" altLang="en-US" sz="1600"/>
              <a:t>Znani ponudniki spletne pošte: </a:t>
            </a:r>
          </a:p>
          <a:p>
            <a:pPr lvl="1"/>
            <a:r>
              <a:rPr lang="sl-SI" altLang="en-US" sz="1400"/>
              <a:t>email.si </a:t>
            </a:r>
          </a:p>
          <a:p>
            <a:pPr lvl="1"/>
            <a:r>
              <a:rPr lang="sl-SI" altLang="en-US" sz="1400"/>
              <a:t>yahoo.com </a:t>
            </a:r>
          </a:p>
          <a:p>
            <a:pPr lvl="1"/>
            <a:r>
              <a:rPr lang="sl-SI" altLang="en-US" sz="1400"/>
              <a:t>gmail.com </a:t>
            </a:r>
          </a:p>
          <a:p>
            <a:pPr lvl="1"/>
            <a:r>
              <a:rPr lang="sl-SI" altLang="en-US" sz="1400"/>
              <a:t>msn.com </a:t>
            </a:r>
          </a:p>
          <a:p>
            <a:pPr>
              <a:buFont typeface="Wingdings 2" panose="05020102010507070707" pitchFamily="18" charset="2"/>
              <a:buNone/>
            </a:pPr>
            <a:r>
              <a:rPr lang="sl-SI" altLang="en-US" sz="1600"/>
              <a:t>Pošiljanje in sprejemanje pošte se sicer ne razlikuje bistveno od samostojnih klientov</a:t>
            </a:r>
          </a:p>
          <a:p>
            <a:endParaRPr lang="sl-SI" altLang="en-US" sz="2400"/>
          </a:p>
        </p:txBody>
      </p:sp>
    </p:spTree>
    <p:extLst>
      <p:ext uri="{BB962C8B-B14F-4D97-AF65-F5344CB8AC3E}">
        <p14:creationId xmlns:p14="http://schemas.microsoft.com/office/powerpoint/2010/main" val="2365648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Naslov 1"/>
          <p:cNvSpPr>
            <a:spLocks noGrp="1"/>
          </p:cNvSpPr>
          <p:nvPr>
            <p:ph type="title"/>
          </p:nvPr>
        </p:nvSpPr>
        <p:spPr>
          <a:xfrm>
            <a:off x="1979612" y="428625"/>
            <a:ext cx="8229600" cy="857250"/>
          </a:xfrm>
        </p:spPr>
        <p:txBody>
          <a:bodyPr/>
          <a:lstStyle/>
          <a:p>
            <a:r>
              <a:rPr lang="sl-SI" altLang="en-US" smtClean="0"/>
              <a:t>BONTON e-pisanja</a:t>
            </a:r>
          </a:p>
        </p:txBody>
      </p:sp>
      <p:sp>
        <p:nvSpPr>
          <p:cNvPr id="261123" name="Ograda vsebine 2"/>
          <p:cNvSpPr>
            <a:spLocks noGrp="1"/>
          </p:cNvSpPr>
          <p:nvPr>
            <p:ph idx="1"/>
          </p:nvPr>
        </p:nvSpPr>
        <p:spPr>
          <a:xfrm>
            <a:off x="1979612" y="1428750"/>
            <a:ext cx="8472488" cy="4895850"/>
          </a:xfrm>
        </p:spPr>
        <p:txBody>
          <a:bodyPr>
            <a:normAutofit fontScale="92500" lnSpcReduction="10000"/>
          </a:bodyPr>
          <a:lstStyle/>
          <a:p>
            <a:r>
              <a:rPr lang="sl-SI" altLang="en-US" sz="1600"/>
              <a:t>se ne razlikuje dosti od bontona običajnega pisanja. </a:t>
            </a:r>
          </a:p>
          <a:p>
            <a:r>
              <a:rPr lang="sl-SI" altLang="en-US" sz="1600"/>
              <a:t>Spodobi se, da ima sporočilo uvodni nagovor, zaključni pozdrav in podpis, da ne uporabljate samo malih, ali še huje, samo VELIKIH ČRK (NA SPLETU TO POMENI KRIČANJE)! </a:t>
            </a:r>
          </a:p>
          <a:p>
            <a:endParaRPr lang="sl-SI" altLang="en-US" sz="1600"/>
          </a:p>
          <a:p>
            <a:r>
              <a:rPr lang="sl-SI" altLang="en-US" sz="1600"/>
              <a:t>Včasih so težave šumniki. </a:t>
            </a:r>
          </a:p>
          <a:p>
            <a:pPr lvl="1"/>
            <a:r>
              <a:rPr lang="sl-SI" altLang="en-US" sz="1400"/>
              <a:t>Žal zadeva ni povsem rešljiva, ker je odvisna od nastavitev na obeh koncih (pošiljatelj in prejemnik). Ce gotovo veste, da so s sumniki tezave, posiljajte sporočilo brez sumnikov – v slovenscini je dovolj redundance, da se sporocilo (praviloma) razbere brez vecjih tezav. </a:t>
            </a:r>
          </a:p>
          <a:p>
            <a:endParaRPr lang="sl-SI" altLang="en-US" sz="1600"/>
          </a:p>
          <a:p>
            <a:r>
              <a:rPr lang="sl-SI" altLang="en-US" sz="1600"/>
              <a:t>Oblika pisanja je odvisna tudi od uradnosti pisanja.</a:t>
            </a:r>
          </a:p>
          <a:p>
            <a:pPr lvl="1"/>
            <a:r>
              <a:rPr lang="sl-SI" altLang="en-US" sz="1400"/>
              <a:t>Službena sporočila so običajno precej bolj urejena kot neformalna sporočila prijateljem – kar seveda ne pomeni, da morate uporabiti vse žargonske izraze, čeprav so v rabi nekatere kratice, ki jih srečamo tudi pri sporočilih SMS in spletnih forumih in klepetalnicah (LP, RTM, NP, PMSM, FSM). </a:t>
            </a:r>
          </a:p>
          <a:p>
            <a:endParaRPr lang="sl-SI" altLang="en-US" sz="1600"/>
          </a:p>
          <a:p>
            <a:r>
              <a:rPr lang="sl-SI" altLang="en-US" sz="1600"/>
              <a:t>Sporočilo naj vedno vsebuje </a:t>
            </a:r>
            <a:r>
              <a:rPr lang="sl-SI" altLang="en-US" sz="1600" b="1"/>
              <a:t>Zadevo</a:t>
            </a:r>
            <a:r>
              <a:rPr lang="sl-SI" altLang="en-US" sz="1600"/>
              <a:t>, ne le to, tudi ime zadeve naj bo smiselno. </a:t>
            </a:r>
          </a:p>
          <a:p>
            <a:pPr lvl="1"/>
            <a:r>
              <a:rPr lang="sl-SI" altLang="en-US" sz="1400"/>
              <a:t>Torej ne prazno, Sporočilo, </a:t>
            </a:r>
            <a:r>
              <a:rPr lang="sl-SI" altLang="en-US" sz="1400" i="1"/>
              <a:t>Pismo </a:t>
            </a:r>
            <a:r>
              <a:rPr lang="sl-SI" altLang="en-US" sz="1400"/>
              <a:t>ali </a:t>
            </a:r>
            <a:r>
              <a:rPr lang="sl-SI" altLang="en-US" sz="1400" i="1"/>
              <a:t>Dokument</a:t>
            </a:r>
            <a:r>
              <a:rPr lang="sl-SI" altLang="en-US" sz="1400"/>
              <a:t>, temveč </a:t>
            </a:r>
            <a:r>
              <a:rPr lang="sl-SI" altLang="en-US" sz="1400" i="1"/>
              <a:t>Vabilo na sestanek, Predlog pogodbe</a:t>
            </a:r>
            <a:r>
              <a:rPr lang="sl-SI" altLang="en-US" sz="1400"/>
              <a:t> in podobno. </a:t>
            </a:r>
          </a:p>
          <a:p>
            <a:r>
              <a:rPr lang="sl-SI" altLang="en-US" sz="1600"/>
              <a:t>Podobno velja za imena priponk. Torej ne </a:t>
            </a:r>
            <a:r>
              <a:rPr lang="sl-SI" altLang="en-US" sz="1600" i="1"/>
              <a:t>Doc1.doc</a:t>
            </a:r>
            <a:r>
              <a:rPr lang="sl-SI" altLang="en-US" sz="1600"/>
              <a:t>, temveč </a:t>
            </a:r>
            <a:r>
              <a:rPr lang="sl-SI" altLang="en-US" sz="1600" i="1"/>
              <a:t>Poročilo projektne skupine.doc</a:t>
            </a:r>
            <a:r>
              <a:rPr lang="sl-SI" altLang="en-US" sz="1600"/>
              <a:t>. </a:t>
            </a:r>
          </a:p>
          <a:p>
            <a:endParaRPr lang="sl-SI" altLang="en-US" sz="3200"/>
          </a:p>
        </p:txBody>
      </p:sp>
    </p:spTree>
    <p:extLst>
      <p:ext uri="{BB962C8B-B14F-4D97-AF65-F5344CB8AC3E}">
        <p14:creationId xmlns:p14="http://schemas.microsoft.com/office/powerpoint/2010/main" val="79482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Naslov 1"/>
          <p:cNvSpPr>
            <a:spLocks noGrp="1"/>
          </p:cNvSpPr>
          <p:nvPr>
            <p:ph type="title"/>
          </p:nvPr>
        </p:nvSpPr>
        <p:spPr>
          <a:xfrm>
            <a:off x="1979612" y="428625"/>
            <a:ext cx="8229600" cy="857250"/>
          </a:xfrm>
        </p:spPr>
        <p:txBody>
          <a:bodyPr/>
          <a:lstStyle/>
          <a:p>
            <a:r>
              <a:rPr lang="sl-SI" altLang="en-US" sz="5400" b="1"/>
              <a:t>Nezaželena pošta</a:t>
            </a:r>
            <a:endParaRPr lang="sl-SI" altLang="en-US" smtClean="0"/>
          </a:p>
        </p:txBody>
      </p:sp>
      <p:sp>
        <p:nvSpPr>
          <p:cNvPr id="262147" name="Ograda vsebine 2"/>
          <p:cNvSpPr>
            <a:spLocks noGrp="1"/>
          </p:cNvSpPr>
          <p:nvPr>
            <p:ph idx="1"/>
          </p:nvPr>
        </p:nvSpPr>
        <p:spPr/>
        <p:txBody>
          <a:bodyPr>
            <a:normAutofit fontScale="92500" lnSpcReduction="10000"/>
          </a:bodyPr>
          <a:lstStyle/>
          <a:p>
            <a:r>
              <a:rPr lang="sl-SI" altLang="en-US" sz="1600"/>
              <a:t>(tudi </a:t>
            </a:r>
            <a:r>
              <a:rPr lang="sl-SI" altLang="en-US" sz="1600" b="1"/>
              <a:t>vsiljena, nezaželena</a:t>
            </a:r>
            <a:r>
              <a:rPr lang="sl-SI" altLang="en-US" sz="1600"/>
              <a:t> ali </a:t>
            </a:r>
            <a:r>
              <a:rPr lang="sl-SI" altLang="en-US" sz="1600" b="1"/>
              <a:t>nenaročena elektronska pošta</a:t>
            </a:r>
            <a:r>
              <a:rPr lang="sl-SI" altLang="en-US" sz="1600"/>
              <a:t>; angleško </a:t>
            </a:r>
            <a:r>
              <a:rPr lang="sl-SI" altLang="en-US" sz="1600" i="1"/>
              <a:t>spam</a:t>
            </a:r>
            <a:r>
              <a:rPr lang="sl-SI" altLang="en-US" sz="1600"/>
              <a:t>) </a:t>
            </a:r>
          </a:p>
          <a:p>
            <a:r>
              <a:rPr lang="sl-SI" altLang="en-US" sz="1600"/>
              <a:t>je pošiljanje enakih ali podobnih sporočil na veliko število naslovov. </a:t>
            </a:r>
          </a:p>
          <a:p>
            <a:r>
              <a:rPr lang="sl-SI" altLang="en-US" sz="1600"/>
              <a:t>Takšna sporočila pošiljajo </a:t>
            </a:r>
            <a:r>
              <a:rPr lang="sl-SI" altLang="en-US" sz="1600" i="1"/>
              <a:t>spammerji,</a:t>
            </a:r>
            <a:r>
              <a:rPr lang="sl-SI" altLang="en-US" sz="1600"/>
              <a:t> ki naslove prejemnikov pridobivajo s forumov, spletnih strani, podatkovnih baz ali pa jih preprosto uganejo s kombiniranjem pogostih uporabniških imen in domen. </a:t>
            </a:r>
          </a:p>
          <a:p>
            <a:endParaRPr lang="sl-SI" altLang="en-US" sz="1600"/>
          </a:p>
          <a:p>
            <a:r>
              <a:rPr lang="sl-SI" altLang="en-US" sz="1600"/>
              <a:t>Nezaželena sporočila največkrat vsebujejo reklamna sporočila. </a:t>
            </a:r>
          </a:p>
          <a:p>
            <a:endParaRPr lang="sl-SI" altLang="en-US" sz="1600"/>
          </a:p>
          <a:p>
            <a:r>
              <a:rPr lang="sl-SI" altLang="en-US" sz="1600"/>
              <a:t>Spamerjem se to izplača zato, ker je pošiljanje spam sporočil na veliko število naslovov poceni, čeprav le majhen odstotek prejemnikov kupi izdelke, ki so oglaševani v sporočilu. </a:t>
            </a:r>
          </a:p>
          <a:p>
            <a:endParaRPr lang="sl-SI" altLang="en-US" sz="1600"/>
          </a:p>
          <a:p>
            <a:r>
              <a:rPr lang="sl-SI" altLang="en-US" sz="1600"/>
              <a:t>Danes ocenjujejo da je 80 do 85% vse elektronske pošte spam - nekateri so mnenja, da je ta odstotek še višji: 95%. </a:t>
            </a:r>
          </a:p>
          <a:p>
            <a:endParaRPr lang="sl-SI" altLang="en-US" sz="1600"/>
          </a:p>
          <a:p>
            <a:r>
              <a:rPr lang="sl-SI" altLang="en-US" sz="1600"/>
              <a:t>Stroški uporabnikov zaradi smetenja poštnih predalov so bili v letu 2001 ocenjeni na 10 milijard €. </a:t>
            </a:r>
          </a:p>
          <a:p>
            <a:endParaRPr lang="sl-SI" altLang="en-US" smtClean="0"/>
          </a:p>
        </p:txBody>
      </p:sp>
      <p:pic>
        <p:nvPicPr>
          <p:cNvPr id="262150" name="Picture 2" descr="http://www.mondoblog.it/wp-content/uploads/2006/09/spam_01_400q.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380287" y="214313"/>
            <a:ext cx="2071688"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438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Naslov 1"/>
          <p:cNvSpPr>
            <a:spLocks noGrp="1"/>
          </p:cNvSpPr>
          <p:nvPr>
            <p:ph type="title"/>
          </p:nvPr>
        </p:nvSpPr>
        <p:spPr>
          <a:xfrm>
            <a:off x="1979612" y="428625"/>
            <a:ext cx="8229600" cy="857250"/>
          </a:xfrm>
        </p:spPr>
        <p:txBody>
          <a:bodyPr/>
          <a:lstStyle/>
          <a:p>
            <a:r>
              <a:rPr lang="sl-SI" altLang="en-US" b="1" smtClean="0"/>
              <a:t>Nevarnosti interneta</a:t>
            </a:r>
            <a:endParaRPr lang="sl-SI" altLang="en-US" smtClean="0"/>
          </a:p>
        </p:txBody>
      </p:sp>
      <p:sp>
        <p:nvSpPr>
          <p:cNvPr id="263171" name="Ograda vsebine 2"/>
          <p:cNvSpPr>
            <a:spLocks noGrp="1"/>
          </p:cNvSpPr>
          <p:nvPr>
            <p:ph idx="1"/>
          </p:nvPr>
        </p:nvSpPr>
        <p:spPr/>
        <p:txBody>
          <a:bodyPr/>
          <a:lstStyle/>
          <a:p>
            <a:r>
              <a:rPr lang="sl-SI" altLang="en-US" sz="2000"/>
              <a:t>Na spletu na nas preži mnogo nevarnosti. </a:t>
            </a:r>
          </a:p>
          <a:p>
            <a:r>
              <a:rPr lang="sl-SI" altLang="en-US" sz="2000"/>
              <a:t>Nezaščiten računalnik je ob vklopu v internet že v nekaj minutah lahko napaden. Zato je potrebno uporabljati različne varnostne prijeme. </a:t>
            </a:r>
          </a:p>
          <a:p>
            <a:endParaRPr lang="sl-SI" altLang="en-US" sz="2000"/>
          </a:p>
          <a:p>
            <a:r>
              <a:rPr lang="it-IT" altLang="en-US" sz="2000"/>
              <a:t>Poleg kopice koristnih lastnosti so tu tudi slabosti: </a:t>
            </a:r>
            <a:endParaRPr lang="sl-SI" altLang="en-US" sz="2000"/>
          </a:p>
          <a:p>
            <a:pPr lvl="1"/>
            <a:r>
              <a:rPr lang="sl-SI" altLang="en-US" sz="1800"/>
              <a:t>okužba računalnika z virusi ali trojanci (s prenosom datotek) </a:t>
            </a:r>
          </a:p>
          <a:p>
            <a:pPr lvl="1"/>
            <a:r>
              <a:rPr lang="sl-SI" altLang="en-US" sz="1800"/>
              <a:t>nepooblaščen dostop do podatkov </a:t>
            </a:r>
          </a:p>
          <a:p>
            <a:pPr lvl="1"/>
            <a:r>
              <a:rPr lang="sl-SI" altLang="en-US" sz="1800"/>
              <a:t>kraja osebnih podatkov oz. kraja identitete </a:t>
            </a:r>
          </a:p>
          <a:p>
            <a:pPr lvl="1"/>
            <a:r>
              <a:rPr lang="sl-SI" altLang="en-US" sz="1800"/>
              <a:t>napadi na računalnik ali omrežje</a:t>
            </a:r>
          </a:p>
          <a:p>
            <a:pPr lvl="1"/>
            <a:endParaRPr lang="sl-SI" altLang="en-US" sz="1800"/>
          </a:p>
          <a:p>
            <a:pPr lvl="1"/>
            <a:r>
              <a:rPr lang="sl-SI" altLang="en-US" sz="1800"/>
              <a:t>zasvojenost z internetom in beg v navidezni svet </a:t>
            </a:r>
          </a:p>
          <a:p>
            <a:pPr lvl="1"/>
            <a:r>
              <a:rPr lang="sl-SI" altLang="en-US" sz="1800"/>
              <a:t>neprimerne vsebine (pedofilija, pornografija, nasilne vsebine) </a:t>
            </a:r>
          </a:p>
          <a:p>
            <a:pPr lvl="1"/>
            <a:endParaRPr lang="sl-SI" altLang="en-US" sz="1800"/>
          </a:p>
          <a:p>
            <a:endParaRPr lang="sl-SI" altLang="en-US" sz="2000"/>
          </a:p>
          <a:p>
            <a:endParaRPr lang="sl-SI" altLang="en-US" smtClean="0"/>
          </a:p>
        </p:txBody>
      </p:sp>
      <p:pic>
        <p:nvPicPr>
          <p:cNvPr id="263174" name="Picture 2" descr="Pokaži sliko v polni velikosti">
            <a:hlinkClick r:id="rId2"/>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818562" y="3857626"/>
            <a:ext cx="1847850"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493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Naslov 1"/>
          <p:cNvSpPr>
            <a:spLocks noGrp="1"/>
          </p:cNvSpPr>
          <p:nvPr>
            <p:ph type="title"/>
          </p:nvPr>
        </p:nvSpPr>
        <p:spPr>
          <a:xfrm>
            <a:off x="1979612" y="428625"/>
            <a:ext cx="8229600" cy="857250"/>
          </a:xfrm>
        </p:spPr>
        <p:txBody>
          <a:bodyPr/>
          <a:lstStyle/>
          <a:p>
            <a:r>
              <a:rPr lang="sl-SI" altLang="en-US" b="1" smtClean="0"/>
              <a:t>Računalniška omrežja </a:t>
            </a:r>
            <a:endParaRPr lang="sl-SI" altLang="en-US" smtClean="0"/>
          </a:p>
        </p:txBody>
      </p:sp>
      <p:sp>
        <p:nvSpPr>
          <p:cNvPr id="227331" name="Ograda vsebine 2"/>
          <p:cNvSpPr>
            <a:spLocks noGrp="1"/>
          </p:cNvSpPr>
          <p:nvPr>
            <p:ph idx="1"/>
          </p:nvPr>
        </p:nvSpPr>
        <p:spPr/>
        <p:txBody>
          <a:bodyPr/>
          <a:lstStyle/>
          <a:p>
            <a:r>
              <a:rPr lang="sl-SI" altLang="en-US" smtClean="0"/>
              <a:t>Po velikosti in z vidika gledanja števila med seboj povezanih računalnikov jih delimo na:</a:t>
            </a:r>
          </a:p>
          <a:p>
            <a:endParaRPr lang="sl-SI" altLang="en-US" smtClean="0"/>
          </a:p>
          <a:p>
            <a:pPr lvl="1"/>
            <a:r>
              <a:rPr lang="sl-SI" altLang="en-US" smtClean="0"/>
              <a:t>lokalno omrežje - Local Area Network (LAN) </a:t>
            </a:r>
          </a:p>
          <a:p>
            <a:pPr lvl="1"/>
            <a:r>
              <a:rPr lang="sl-SI" altLang="en-US" smtClean="0"/>
              <a:t>svetovno omrežje - Wide area network (WAN) </a:t>
            </a:r>
          </a:p>
          <a:p>
            <a:pPr lvl="1"/>
            <a:r>
              <a:rPr lang="sl-SI" altLang="en-US" smtClean="0"/>
              <a:t>globalno omrežje - Global area network (GAN)</a:t>
            </a:r>
          </a:p>
          <a:p>
            <a:endParaRPr lang="sl-SI" altLang="en-US" smtClean="0"/>
          </a:p>
          <a:p>
            <a:endParaRPr lang="sl-SI" altLang="en-US" smtClean="0"/>
          </a:p>
        </p:txBody>
      </p:sp>
    </p:spTree>
    <p:extLst>
      <p:ext uri="{BB962C8B-B14F-4D97-AF65-F5344CB8AC3E}">
        <p14:creationId xmlns:p14="http://schemas.microsoft.com/office/powerpoint/2010/main" val="98903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Naslov 1"/>
          <p:cNvSpPr>
            <a:spLocks noGrp="1"/>
          </p:cNvSpPr>
          <p:nvPr>
            <p:ph type="title"/>
          </p:nvPr>
        </p:nvSpPr>
        <p:spPr>
          <a:xfrm>
            <a:off x="1979612" y="428625"/>
            <a:ext cx="8229600" cy="857250"/>
          </a:xfrm>
        </p:spPr>
        <p:txBody>
          <a:bodyPr/>
          <a:lstStyle/>
          <a:p>
            <a:r>
              <a:rPr lang="sl-SI" altLang="en-US" smtClean="0"/>
              <a:t>Varovanje</a:t>
            </a:r>
          </a:p>
        </p:txBody>
      </p:sp>
      <p:sp>
        <p:nvSpPr>
          <p:cNvPr id="264195" name="Ograda vsebine 2"/>
          <p:cNvSpPr>
            <a:spLocks noGrp="1"/>
          </p:cNvSpPr>
          <p:nvPr>
            <p:ph idx="1"/>
          </p:nvPr>
        </p:nvSpPr>
        <p:spPr>
          <a:xfrm>
            <a:off x="1979612" y="1357314"/>
            <a:ext cx="8472488" cy="4967287"/>
          </a:xfrm>
        </p:spPr>
        <p:txBody>
          <a:bodyPr>
            <a:normAutofit lnSpcReduction="10000"/>
          </a:bodyPr>
          <a:lstStyle/>
          <a:p>
            <a:endParaRPr lang="sl-SI" altLang="en-US" sz="2400"/>
          </a:p>
          <a:p>
            <a:r>
              <a:rPr lang="sl-SI" altLang="en-US" sz="2400"/>
              <a:t>Za </a:t>
            </a:r>
            <a:r>
              <a:rPr lang="sl-SI" altLang="en-US" sz="2400" b="1"/>
              <a:t>varovanje </a:t>
            </a:r>
            <a:r>
              <a:rPr lang="sl-SI" altLang="en-US" sz="2400"/>
              <a:t>uporabimo različne načine: </a:t>
            </a:r>
          </a:p>
          <a:p>
            <a:pPr lvl="1"/>
            <a:r>
              <a:rPr lang="sl-SI" altLang="en-US" sz="2000"/>
              <a:t>protivirusni program z vedno svežimi popravki </a:t>
            </a:r>
          </a:p>
          <a:p>
            <a:pPr lvl="1"/>
            <a:r>
              <a:rPr lang="sl-SI" altLang="en-US" sz="2000"/>
              <a:t>aktiviran požarni zid (firewall) </a:t>
            </a:r>
          </a:p>
          <a:p>
            <a:pPr lvl="1"/>
            <a:r>
              <a:rPr lang="sl-SI" altLang="en-US" sz="2000"/>
              <a:t>redno nameščanje popravkov operacijskega sistema in aplikacij </a:t>
            </a:r>
          </a:p>
          <a:p>
            <a:pPr lvl="1"/>
            <a:endParaRPr lang="sl-SI" altLang="en-US" sz="2000"/>
          </a:p>
          <a:p>
            <a:r>
              <a:rPr lang="sl-SI" altLang="en-US" sz="2400"/>
              <a:t>Poleg tega je potrebno tudi ustrezno obnašanje uporabnika: </a:t>
            </a:r>
          </a:p>
          <a:p>
            <a:pPr lvl="1"/>
            <a:r>
              <a:rPr lang="sl-SI" altLang="en-US" sz="2000"/>
              <a:t>skrbno varujemo varnostne elemente (PIN, zasebni ključ) </a:t>
            </a:r>
          </a:p>
          <a:p>
            <a:pPr lvl="1"/>
            <a:r>
              <a:rPr lang="sl-SI" altLang="en-US" sz="2000"/>
              <a:t>gesel si ne zapisujemo in jih ne povemo nikomur </a:t>
            </a:r>
          </a:p>
          <a:p>
            <a:pPr lvl="1"/>
            <a:r>
              <a:rPr lang="sl-SI" altLang="en-US" sz="2000"/>
              <a:t>ignoriramo elektronska sporočila, ki jih prejemamo od neznanih oseb </a:t>
            </a:r>
          </a:p>
          <a:p>
            <a:pPr lvl="1"/>
            <a:r>
              <a:rPr lang="sl-SI" altLang="en-US" sz="2000"/>
              <a:t>ne nameščamo datotek, če ne poznamo njihovega namena oziroma delovanja </a:t>
            </a:r>
          </a:p>
          <a:p>
            <a:endParaRPr lang="sl-SI" altLang="en-US" smtClean="0"/>
          </a:p>
        </p:txBody>
      </p:sp>
    </p:spTree>
    <p:extLst>
      <p:ext uri="{BB962C8B-B14F-4D97-AF65-F5344CB8AC3E}">
        <p14:creationId xmlns:p14="http://schemas.microsoft.com/office/powerpoint/2010/main" val="418571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Naslov 1"/>
          <p:cNvSpPr>
            <a:spLocks noGrp="1"/>
          </p:cNvSpPr>
          <p:nvPr>
            <p:ph type="title"/>
          </p:nvPr>
        </p:nvSpPr>
        <p:spPr>
          <a:xfrm>
            <a:off x="1979612" y="428625"/>
            <a:ext cx="8229600" cy="857250"/>
          </a:xfrm>
        </p:spPr>
        <p:txBody>
          <a:bodyPr/>
          <a:lstStyle/>
          <a:p>
            <a:r>
              <a:rPr lang="sl-SI" altLang="en-US" b="1" smtClean="0"/>
              <a:t>Gesla</a:t>
            </a:r>
            <a:endParaRPr lang="sl-SI" altLang="en-US" smtClean="0"/>
          </a:p>
        </p:txBody>
      </p:sp>
      <p:sp>
        <p:nvSpPr>
          <p:cNvPr id="265219" name="Ograda vsebine 2"/>
          <p:cNvSpPr>
            <a:spLocks noGrp="1"/>
          </p:cNvSpPr>
          <p:nvPr>
            <p:ph idx="1"/>
          </p:nvPr>
        </p:nvSpPr>
        <p:spPr/>
        <p:txBody>
          <a:bodyPr/>
          <a:lstStyle/>
          <a:p>
            <a:r>
              <a:rPr lang="sl-SI" altLang="en-US" smtClean="0"/>
              <a:t>Dostop do elektronske pošte, omrežnih sredstev in nekaterih spletišč (pogosto) varujemo z gesli. </a:t>
            </a:r>
          </a:p>
          <a:p>
            <a:endParaRPr lang="sl-SI" altLang="en-US" smtClean="0"/>
          </a:p>
          <a:p>
            <a:r>
              <a:rPr lang="sl-SI" altLang="en-US" smtClean="0"/>
              <a:t>Ker je </a:t>
            </a:r>
            <a:r>
              <a:rPr lang="sl-SI" altLang="en-US" b="1" smtClean="0"/>
              <a:t>geslo </a:t>
            </a:r>
            <a:r>
              <a:rPr lang="sl-SI" altLang="en-US" smtClean="0"/>
              <a:t>praktično edina zaščita dostopa do podatkov, jih je potrebno izbrati tako, da bo varnost čim večja. </a:t>
            </a:r>
          </a:p>
          <a:p>
            <a:r>
              <a:rPr lang="sl-SI" altLang="en-US" smtClean="0"/>
              <a:t>Ne glede na vse nasvete se zavedajte, da je mogoče praktično vsako geslo zlonamerno pridobiti. </a:t>
            </a:r>
          </a:p>
          <a:p>
            <a:endParaRPr lang="sl-SI" altLang="en-US" smtClean="0"/>
          </a:p>
        </p:txBody>
      </p:sp>
      <p:pic>
        <p:nvPicPr>
          <p:cNvPr id="265222" name="Picture 2" descr="http://www.sc-nm.com/e-gradivo/OMR/gesl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808913" y="214313"/>
            <a:ext cx="2371725" cy="177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1073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Naslov 1"/>
          <p:cNvSpPr>
            <a:spLocks noGrp="1"/>
          </p:cNvSpPr>
          <p:nvPr>
            <p:ph type="title"/>
          </p:nvPr>
        </p:nvSpPr>
        <p:spPr>
          <a:xfrm>
            <a:off x="1979612" y="428625"/>
            <a:ext cx="8229600" cy="857250"/>
          </a:xfrm>
        </p:spPr>
        <p:txBody>
          <a:bodyPr/>
          <a:lstStyle/>
          <a:p>
            <a:r>
              <a:rPr lang="sl-SI" altLang="en-US" b="1" smtClean="0"/>
              <a:t>Slabo geslo</a:t>
            </a:r>
            <a:endParaRPr lang="sl-SI" altLang="en-US" smtClean="0"/>
          </a:p>
        </p:txBody>
      </p:sp>
      <p:sp>
        <p:nvSpPr>
          <p:cNvPr id="266243" name="Ograda vsebine 2"/>
          <p:cNvSpPr>
            <a:spLocks noGrp="1"/>
          </p:cNvSpPr>
          <p:nvPr>
            <p:ph idx="1"/>
          </p:nvPr>
        </p:nvSpPr>
        <p:spPr/>
        <p:txBody>
          <a:bodyPr/>
          <a:lstStyle/>
          <a:p>
            <a:pPr>
              <a:buFont typeface="Wingdings 2" panose="05020102010507070707" pitchFamily="18" charset="2"/>
              <a:buNone/>
            </a:pPr>
            <a:r>
              <a:rPr lang="sl-SI" altLang="en-US" smtClean="0"/>
              <a:t>Slabo geslo sestavljeno ali izpeljano iz :</a:t>
            </a:r>
          </a:p>
          <a:p>
            <a:r>
              <a:rPr lang="sl-SI" altLang="en-US" smtClean="0"/>
              <a:t>vašega uporabniškega imena</a:t>
            </a:r>
          </a:p>
          <a:p>
            <a:r>
              <a:rPr lang="sl-SI" altLang="en-US" smtClean="0"/>
              <a:t>šifre na računalniku</a:t>
            </a:r>
          </a:p>
          <a:p>
            <a:r>
              <a:rPr lang="sl-SI" altLang="en-US" smtClean="0"/>
              <a:t>imena in priimka ali iz drugih osebnih podatkov, kot so npr.: </a:t>
            </a:r>
          </a:p>
          <a:p>
            <a:pPr lvl="2"/>
            <a:r>
              <a:rPr lang="sl-SI" altLang="en-US" smtClean="0"/>
              <a:t>ime soproga/soproge, </a:t>
            </a:r>
          </a:p>
          <a:p>
            <a:pPr lvl="2"/>
            <a:r>
              <a:rPr lang="sl-SI" altLang="en-US" smtClean="0"/>
              <a:t>otrok, staršev, psa, </a:t>
            </a:r>
          </a:p>
          <a:p>
            <a:pPr lvl="2"/>
            <a:r>
              <a:rPr lang="sl-SI" altLang="en-US" smtClean="0"/>
              <a:t>ime sodelavca/sodelavke ali prijatelja/prijateljice; </a:t>
            </a:r>
          </a:p>
          <a:p>
            <a:pPr lvl="2"/>
            <a:r>
              <a:rPr lang="sl-SI" altLang="en-US" smtClean="0"/>
              <a:t>vaša telefonska številka, registrska tablica avtomobila, </a:t>
            </a:r>
          </a:p>
          <a:p>
            <a:pPr lvl="2"/>
            <a:r>
              <a:rPr lang="sl-SI" altLang="en-US" smtClean="0"/>
              <a:t>….</a:t>
            </a:r>
          </a:p>
          <a:p>
            <a:endParaRPr lang="sl-SI" altLang="en-US" smtClean="0"/>
          </a:p>
        </p:txBody>
      </p:sp>
    </p:spTree>
    <p:extLst>
      <p:ext uri="{BB962C8B-B14F-4D97-AF65-F5344CB8AC3E}">
        <p14:creationId xmlns:p14="http://schemas.microsoft.com/office/powerpoint/2010/main" val="175640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Naslov 1"/>
          <p:cNvSpPr>
            <a:spLocks noGrp="1"/>
          </p:cNvSpPr>
          <p:nvPr>
            <p:ph type="title"/>
          </p:nvPr>
        </p:nvSpPr>
        <p:spPr>
          <a:xfrm>
            <a:off x="1979612" y="428625"/>
            <a:ext cx="8229600" cy="857250"/>
          </a:xfrm>
        </p:spPr>
        <p:txBody>
          <a:bodyPr/>
          <a:lstStyle/>
          <a:p>
            <a:r>
              <a:rPr lang="sl-SI" altLang="en-US" sz="5400" b="1"/>
              <a:t>Dobra gesla</a:t>
            </a:r>
            <a:endParaRPr lang="sl-SI" altLang="en-US" smtClean="0"/>
          </a:p>
        </p:txBody>
      </p:sp>
      <p:sp>
        <p:nvSpPr>
          <p:cNvPr id="267267" name="Ograda vsebine 2"/>
          <p:cNvSpPr>
            <a:spLocks noGrp="1"/>
          </p:cNvSpPr>
          <p:nvPr>
            <p:ph idx="1"/>
          </p:nvPr>
        </p:nvSpPr>
        <p:spPr/>
        <p:txBody>
          <a:bodyPr/>
          <a:lstStyle/>
          <a:p>
            <a:r>
              <a:rPr lang="sl-SI" altLang="en-US" sz="1800"/>
              <a:t>Dobro geslo je tako, ki si ga z lahkoto zapomnimo, a ga je težko uganiti.</a:t>
            </a:r>
          </a:p>
          <a:p>
            <a:r>
              <a:rPr lang="sl-SI" altLang="en-US" sz="1800"/>
              <a:t>uporabimo </a:t>
            </a:r>
            <a:r>
              <a:rPr lang="sl-SI" altLang="en-US" sz="1800" b="1"/>
              <a:t>dvoje</a:t>
            </a:r>
            <a:r>
              <a:rPr lang="sl-SI" altLang="en-US" sz="1800"/>
              <a:t> ali vec </a:t>
            </a:r>
            <a:r>
              <a:rPr lang="sl-SI" altLang="en-US" sz="1800" b="1"/>
              <a:t>pomensko nepovezanih</a:t>
            </a:r>
            <a:r>
              <a:rPr lang="sl-SI" altLang="en-US" sz="1800"/>
              <a:t> besed, vmes pa namečemo se kakšno cifro ali ločilo: RIBA04grd, muc_St0l </a:t>
            </a:r>
          </a:p>
          <a:p>
            <a:endParaRPr lang="sl-SI" altLang="en-US" sz="1800"/>
          </a:p>
          <a:p>
            <a:r>
              <a:rPr lang="sl-SI" altLang="en-US" sz="1800"/>
              <a:t>uporabimo začetne črke stavka, ki si ga je lahko zapomniti, a ga je težko uganiti, npr.: </a:t>
            </a:r>
            <a:br>
              <a:rPr lang="sl-SI" altLang="en-US" sz="1800"/>
            </a:br>
            <a:r>
              <a:rPr lang="sl-SI" altLang="en-US" sz="1800"/>
              <a:t>	</a:t>
            </a:r>
            <a:r>
              <a:rPr lang="sl-SI" altLang="en-US" sz="1800" i="1"/>
              <a:t>Hladno pivo! Kar dva prinesite prosim.</a:t>
            </a:r>
            <a:r>
              <a:rPr lang="sl-SI" altLang="en-US" sz="1800"/>
              <a:t> -&gt; Hp!K2pp.</a:t>
            </a:r>
          </a:p>
          <a:p>
            <a:endParaRPr lang="sl-SI" altLang="en-US" sz="1800"/>
          </a:p>
          <a:p>
            <a:r>
              <a:rPr lang="sl-SI" altLang="en-US" sz="1800"/>
              <a:t>Ne pozabite, da mora biti izbrano geslo dovolj dolgo, da ga ni mogoče uganiti s poskušanjem vseh kombinacij znakov. </a:t>
            </a:r>
          </a:p>
          <a:p>
            <a:endParaRPr lang="sl-SI" altLang="en-US" smtClean="0"/>
          </a:p>
        </p:txBody>
      </p:sp>
    </p:spTree>
    <p:extLst>
      <p:ext uri="{BB962C8B-B14F-4D97-AF65-F5344CB8AC3E}">
        <p14:creationId xmlns:p14="http://schemas.microsoft.com/office/powerpoint/2010/main" val="189760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Naslov 1"/>
          <p:cNvSpPr>
            <a:spLocks noGrp="1"/>
          </p:cNvSpPr>
          <p:nvPr>
            <p:ph type="title"/>
          </p:nvPr>
        </p:nvSpPr>
        <p:spPr>
          <a:xfrm>
            <a:off x="1979612" y="428625"/>
            <a:ext cx="8229600" cy="857250"/>
          </a:xfrm>
        </p:spPr>
        <p:txBody>
          <a:bodyPr/>
          <a:lstStyle/>
          <a:p>
            <a:r>
              <a:rPr lang="sl-SI" altLang="en-US" b="1" smtClean="0"/>
              <a:t>Digitalni podpis in certifikat</a:t>
            </a:r>
            <a:endParaRPr lang="sl-SI" altLang="en-US" smtClean="0"/>
          </a:p>
        </p:txBody>
      </p:sp>
      <p:sp>
        <p:nvSpPr>
          <p:cNvPr id="268291" name="Ograda vsebine 2"/>
          <p:cNvSpPr>
            <a:spLocks noGrp="1"/>
          </p:cNvSpPr>
          <p:nvPr>
            <p:ph idx="1"/>
          </p:nvPr>
        </p:nvSpPr>
        <p:spPr>
          <a:xfrm>
            <a:off x="1979612" y="1571626"/>
            <a:ext cx="8229600" cy="4752975"/>
          </a:xfrm>
        </p:spPr>
        <p:txBody>
          <a:bodyPr/>
          <a:lstStyle/>
          <a:p>
            <a:r>
              <a:rPr lang="sl-SI" altLang="en-US" sz="2000"/>
              <a:t>Za varovanje najpomembnejših podatkov (finančne transakcije, elektronsko poslovanje, zaupni podatki) se uporabljata digitalni podpis in certifikat (digitalno potrdilo javnega ključa).</a:t>
            </a:r>
          </a:p>
          <a:p>
            <a:endParaRPr lang="sl-SI" altLang="en-US" sz="2000"/>
          </a:p>
          <a:p>
            <a:r>
              <a:rPr lang="sl-SI" altLang="en-US" sz="2000" b="1"/>
              <a:t>Digitalni podpis</a:t>
            </a:r>
            <a:r>
              <a:rPr lang="sl-SI" altLang="en-US" sz="2000"/>
              <a:t> (tudi elektronski podpis) je niz podatkov v elektronski obliki, ki je vsebovan, dodan ali logično povezan z drugimi podatki (npr. z elektronskim dokumentom), in je namenjen preverjanju pristnosti teh podatkov in identifikaciji podpisnika.</a:t>
            </a:r>
            <a:r>
              <a:rPr lang="sl-SI" altLang="en-US" smtClean="0"/>
              <a:t/>
            </a:r>
            <a:br>
              <a:rPr lang="sl-SI" altLang="en-US" smtClean="0"/>
            </a:br>
            <a:endParaRPr lang="sl-SI" altLang="en-US" smtClean="0"/>
          </a:p>
        </p:txBody>
      </p:sp>
      <p:pic>
        <p:nvPicPr>
          <p:cNvPr id="268294" name="Picture 2" descr="http://www.sc-nm.com/e-gradivo/OMR/klik.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094538" y="4572001"/>
            <a:ext cx="2633663" cy="208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02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Naslov 1"/>
          <p:cNvSpPr>
            <a:spLocks noGrp="1"/>
          </p:cNvSpPr>
          <p:nvPr>
            <p:ph type="title"/>
          </p:nvPr>
        </p:nvSpPr>
        <p:spPr>
          <a:xfrm>
            <a:off x="1979612" y="428625"/>
            <a:ext cx="8229600" cy="857250"/>
          </a:xfrm>
        </p:spPr>
        <p:txBody>
          <a:bodyPr/>
          <a:lstStyle/>
          <a:p>
            <a:r>
              <a:rPr lang="sl-SI" altLang="en-US" b="1" smtClean="0"/>
              <a:t>Digitalni podpis in certifikat</a:t>
            </a:r>
            <a:endParaRPr lang="sl-SI" altLang="en-US" smtClean="0"/>
          </a:p>
        </p:txBody>
      </p:sp>
      <p:sp>
        <p:nvSpPr>
          <p:cNvPr id="269315" name="Ograda vsebine 2"/>
          <p:cNvSpPr>
            <a:spLocks noGrp="1"/>
          </p:cNvSpPr>
          <p:nvPr>
            <p:ph idx="1"/>
          </p:nvPr>
        </p:nvSpPr>
        <p:spPr/>
        <p:txBody>
          <a:bodyPr/>
          <a:lstStyle/>
          <a:p>
            <a:r>
              <a:rPr lang="sl-SI" altLang="en-US" sz="2400"/>
              <a:t>Pravno gledano ima digitalni podpis enako težo kot lastnoročni podpis. </a:t>
            </a:r>
          </a:p>
          <a:p>
            <a:r>
              <a:rPr lang="sl-SI" altLang="en-US" sz="2400"/>
              <a:t>Danes v praksi uporabljamo tehnična rešitev, ki temelji na asimetrični (javni) kriptografiji (ang. public key cryptography). </a:t>
            </a:r>
          </a:p>
          <a:p>
            <a:r>
              <a:rPr lang="sl-SI" altLang="en-US" sz="2400"/>
              <a:t>Pooblaščeni izdajatelji potrdil v Sloveniji so: </a:t>
            </a:r>
          </a:p>
          <a:p>
            <a:pPr lvl="1"/>
            <a:r>
              <a:rPr lang="sl-SI" altLang="en-US" sz="2200"/>
              <a:t>http://www.sigen-ca.si/ </a:t>
            </a:r>
          </a:p>
          <a:p>
            <a:pPr lvl="1"/>
            <a:r>
              <a:rPr lang="sl-SI" altLang="en-US" sz="2200"/>
              <a:t>http://postarca.posta.si/ </a:t>
            </a:r>
          </a:p>
          <a:p>
            <a:pPr lvl="1"/>
            <a:r>
              <a:rPr lang="sl-SI" altLang="en-US" sz="2200"/>
              <a:t>http://www.halcom-ca.si/index.php?section=1 </a:t>
            </a:r>
          </a:p>
          <a:p>
            <a:pPr lvl="1"/>
            <a:r>
              <a:rPr lang="sl-SI" altLang="en-US" sz="2200"/>
              <a:t>http://www.nlb.si/cgi-bin/nlbweb.exe?doc=5458 </a:t>
            </a:r>
          </a:p>
          <a:p>
            <a:endParaRPr lang="sl-SI" altLang="en-US" smtClean="0"/>
          </a:p>
        </p:txBody>
      </p:sp>
    </p:spTree>
    <p:extLst>
      <p:ext uri="{BB962C8B-B14F-4D97-AF65-F5344CB8AC3E}">
        <p14:creationId xmlns:p14="http://schemas.microsoft.com/office/powerpoint/2010/main" val="328427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Naslov 1"/>
          <p:cNvSpPr>
            <a:spLocks noGrp="1"/>
          </p:cNvSpPr>
          <p:nvPr>
            <p:ph type="title"/>
          </p:nvPr>
        </p:nvSpPr>
        <p:spPr>
          <a:xfrm>
            <a:off x="1979612" y="428625"/>
            <a:ext cx="8229600" cy="857250"/>
          </a:xfrm>
        </p:spPr>
        <p:txBody>
          <a:bodyPr/>
          <a:lstStyle/>
          <a:p>
            <a:r>
              <a:rPr lang="sl-SI" altLang="en-US" b="1" smtClean="0"/>
              <a:t>Računalniška omrežja </a:t>
            </a:r>
            <a:endParaRPr lang="sl-SI" altLang="en-US" smtClean="0"/>
          </a:p>
        </p:txBody>
      </p:sp>
      <p:sp>
        <p:nvSpPr>
          <p:cNvPr id="228355" name="Ograda vsebine 2"/>
          <p:cNvSpPr>
            <a:spLocks noGrp="1"/>
          </p:cNvSpPr>
          <p:nvPr>
            <p:ph idx="1"/>
          </p:nvPr>
        </p:nvSpPr>
        <p:spPr/>
        <p:txBody>
          <a:bodyPr/>
          <a:lstStyle/>
          <a:p>
            <a:r>
              <a:rPr lang="sl-SI" altLang="en-US" smtClean="0"/>
              <a:t>Običajno imamo vse te tipe med seboj povezane in prepletene, kot prikazuje spodnja slika: </a:t>
            </a:r>
            <a:br>
              <a:rPr lang="sl-SI" altLang="en-US" smtClean="0"/>
            </a:br>
            <a:endParaRPr lang="sl-SI" altLang="en-US" smtClean="0"/>
          </a:p>
        </p:txBody>
      </p:sp>
      <p:pic>
        <p:nvPicPr>
          <p:cNvPr id="228358" name="Picture 2" descr="Prepletanje omrežji"/>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380038" y="3429000"/>
            <a:ext cx="30384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92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Naslov 1"/>
          <p:cNvSpPr>
            <a:spLocks noGrp="1"/>
          </p:cNvSpPr>
          <p:nvPr>
            <p:ph type="title"/>
          </p:nvPr>
        </p:nvSpPr>
        <p:spPr>
          <a:xfrm>
            <a:off x="1979612" y="428625"/>
            <a:ext cx="8229600" cy="857250"/>
          </a:xfrm>
        </p:spPr>
        <p:txBody>
          <a:bodyPr/>
          <a:lstStyle/>
          <a:p>
            <a:r>
              <a:rPr lang="sl-SI" altLang="en-US" b="1" smtClean="0"/>
              <a:t>T</a:t>
            </a:r>
            <a:r>
              <a:rPr lang="pt-BR" altLang="en-US" b="1" smtClean="0"/>
              <a:t>ip</a:t>
            </a:r>
            <a:r>
              <a:rPr lang="sl-SI" altLang="en-US" b="1" smtClean="0"/>
              <a:t>i</a:t>
            </a:r>
            <a:r>
              <a:rPr lang="pt-BR" altLang="en-US" b="1" smtClean="0"/>
              <a:t> omrežij</a:t>
            </a:r>
            <a:endParaRPr lang="sl-SI" altLang="en-US" smtClean="0"/>
          </a:p>
        </p:txBody>
      </p:sp>
      <p:sp>
        <p:nvSpPr>
          <p:cNvPr id="229379" name="Ograda vsebine 2"/>
          <p:cNvSpPr>
            <a:spLocks noGrp="1"/>
          </p:cNvSpPr>
          <p:nvPr>
            <p:ph idx="1"/>
          </p:nvPr>
        </p:nvSpPr>
        <p:spPr/>
        <p:txBody>
          <a:bodyPr/>
          <a:lstStyle/>
          <a:p>
            <a:r>
              <a:rPr lang="sl-SI" altLang="en-US" smtClean="0"/>
              <a:t>Glede na organizacijo pa omrežja razdelimo na: </a:t>
            </a:r>
          </a:p>
          <a:p>
            <a:endParaRPr lang="sl-SI" altLang="en-US" smtClean="0"/>
          </a:p>
          <a:p>
            <a:pPr lvl="1"/>
            <a:r>
              <a:rPr lang="sl-SI" altLang="en-US" smtClean="0"/>
              <a:t>omrežje </a:t>
            </a:r>
            <a:r>
              <a:rPr lang="sl-SI" altLang="en-US" i="1" smtClean="0"/>
              <a:t>enak z enakim</a:t>
            </a:r>
            <a:r>
              <a:rPr lang="sl-SI" altLang="en-US" smtClean="0"/>
              <a:t> - peer to peer (P2P) </a:t>
            </a:r>
          </a:p>
          <a:p>
            <a:pPr lvl="1"/>
            <a:endParaRPr lang="sl-SI" altLang="en-US" smtClean="0"/>
          </a:p>
          <a:p>
            <a:pPr lvl="1"/>
            <a:r>
              <a:rPr lang="sl-SI" altLang="en-US" smtClean="0"/>
              <a:t>omrežje </a:t>
            </a:r>
            <a:r>
              <a:rPr lang="sl-SI" altLang="en-US" i="1" smtClean="0"/>
              <a:t>klient/strežnik</a:t>
            </a:r>
            <a:r>
              <a:rPr lang="sl-SI" altLang="en-US" smtClean="0"/>
              <a:t> (client/server, kjer imamo lahko:</a:t>
            </a:r>
          </a:p>
          <a:p>
            <a:pPr lvl="2"/>
            <a:r>
              <a:rPr lang="sl-SI" altLang="en-US" smtClean="0"/>
              <a:t>datotečni strežnik (file server) </a:t>
            </a:r>
          </a:p>
          <a:p>
            <a:pPr lvl="2"/>
            <a:r>
              <a:rPr lang="sl-SI" altLang="en-US" smtClean="0"/>
              <a:t>tiskalniški strežnik (print server) </a:t>
            </a:r>
          </a:p>
          <a:p>
            <a:pPr lvl="2"/>
            <a:r>
              <a:rPr lang="sl-SI" altLang="en-US" smtClean="0"/>
              <a:t>aplikacijski strežnik (aplication server) </a:t>
            </a:r>
          </a:p>
          <a:p>
            <a:pPr lvl="2"/>
            <a:r>
              <a:rPr lang="sl-SI" altLang="en-US" smtClean="0"/>
              <a:t>poštni strežnik (email server) </a:t>
            </a:r>
          </a:p>
          <a:p>
            <a:pPr>
              <a:buFont typeface="Wingdings 2" panose="05020102010507070707" pitchFamily="18" charset="2"/>
              <a:buNone/>
            </a:pPr>
            <a:endParaRPr lang="sl-SI" altLang="en-US" smtClean="0"/>
          </a:p>
        </p:txBody>
      </p:sp>
    </p:spTree>
    <p:extLst>
      <p:ext uri="{BB962C8B-B14F-4D97-AF65-F5344CB8AC3E}">
        <p14:creationId xmlns:p14="http://schemas.microsoft.com/office/powerpoint/2010/main" val="307014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Naslov 1"/>
          <p:cNvSpPr>
            <a:spLocks noGrp="1"/>
          </p:cNvSpPr>
          <p:nvPr>
            <p:ph type="title"/>
          </p:nvPr>
        </p:nvSpPr>
        <p:spPr>
          <a:xfrm>
            <a:off x="1979612" y="428625"/>
            <a:ext cx="8229600" cy="857250"/>
          </a:xfrm>
        </p:spPr>
        <p:txBody>
          <a:bodyPr>
            <a:normAutofit fontScale="90000"/>
          </a:bodyPr>
          <a:lstStyle/>
          <a:p>
            <a:r>
              <a:rPr lang="sl-SI" altLang="en-US" sz="2800" b="1"/>
              <a:t>Omrežje enakovrednih partnerjev (peer-to-peer</a:t>
            </a:r>
            <a:r>
              <a:rPr lang="sl-SI" altLang="en-US" b="1" smtClean="0"/>
              <a:t>)</a:t>
            </a:r>
            <a:endParaRPr lang="sl-SI" altLang="en-US" smtClean="0"/>
          </a:p>
        </p:txBody>
      </p:sp>
      <p:sp>
        <p:nvSpPr>
          <p:cNvPr id="230403" name="Ograda vsebine 2"/>
          <p:cNvSpPr>
            <a:spLocks noGrp="1"/>
          </p:cNvSpPr>
          <p:nvPr>
            <p:ph idx="1"/>
          </p:nvPr>
        </p:nvSpPr>
        <p:spPr/>
        <p:txBody>
          <a:bodyPr/>
          <a:lstStyle/>
          <a:p>
            <a:r>
              <a:rPr lang="sl-SI" altLang="en-US" smtClean="0"/>
              <a:t>Značilno za to omrežje je, da so računalniki in naprave v omrežju enakovredne in med seboj izmenjujejo podatke. Vsaka naprava lahko komunicira s katerokoli napravo v omrežju in izkorišča sredstva le-te (pogoni, diski, tiskalniki…), vse pa so med seboj enakovredne. </a:t>
            </a:r>
          </a:p>
          <a:p>
            <a:endParaRPr lang="sl-SI" altLang="en-US" smtClean="0"/>
          </a:p>
          <a:p>
            <a:r>
              <a:rPr lang="sl-SI" altLang="en-US" smtClean="0"/>
              <a:t>Običajno “peer-to-peer” omrežje nima več kot 10, med seboj povezanih računalnikov.</a:t>
            </a:r>
          </a:p>
        </p:txBody>
      </p:sp>
      <p:pic>
        <p:nvPicPr>
          <p:cNvPr id="230406" name="Picture 3" descr="http://colos.fri.uni-lj.si/ERI/INFORMATIKA/RACUNALNISKA_OMREZJA/slike/peer-to-peer.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51787" y="4929188"/>
            <a:ext cx="19685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68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Naslov 1"/>
          <p:cNvSpPr>
            <a:spLocks noGrp="1"/>
          </p:cNvSpPr>
          <p:nvPr>
            <p:ph type="title"/>
          </p:nvPr>
        </p:nvSpPr>
        <p:spPr>
          <a:xfrm>
            <a:off x="1979612" y="428625"/>
            <a:ext cx="8229600" cy="857250"/>
          </a:xfrm>
        </p:spPr>
        <p:txBody>
          <a:bodyPr>
            <a:normAutofit fontScale="90000"/>
          </a:bodyPr>
          <a:lstStyle/>
          <a:p>
            <a:r>
              <a:rPr lang="sl-SI" altLang="en-US" sz="4400" b="1"/>
              <a:t>Odjemalec-strežnik (Client-server)</a:t>
            </a:r>
            <a:endParaRPr lang="sl-SI" altLang="en-US" sz="4400"/>
          </a:p>
        </p:txBody>
      </p:sp>
      <p:sp>
        <p:nvSpPr>
          <p:cNvPr id="231427" name="Ograda vsebine 2"/>
          <p:cNvSpPr>
            <a:spLocks noGrp="1"/>
          </p:cNvSpPr>
          <p:nvPr>
            <p:ph idx="1"/>
          </p:nvPr>
        </p:nvSpPr>
        <p:spPr>
          <a:xfrm>
            <a:off x="1979612" y="1714500"/>
            <a:ext cx="8229600" cy="4610100"/>
          </a:xfrm>
        </p:spPr>
        <p:txBody>
          <a:bodyPr/>
          <a:lstStyle/>
          <a:p>
            <a:r>
              <a:rPr lang="sl-SI" altLang="en-US" smtClean="0"/>
              <a:t>To je struktura omrežja, pri kateri imajo računalniki v omrežju nalogo strežnika ali odjemalca. </a:t>
            </a:r>
          </a:p>
          <a:p>
            <a:r>
              <a:rPr lang="sl-SI" altLang="en-US" smtClean="0"/>
              <a:t/>
            </a:r>
            <a:br>
              <a:rPr lang="sl-SI" altLang="en-US" smtClean="0"/>
            </a:br>
            <a:endParaRPr lang="sl-SI" altLang="en-US" smtClean="0"/>
          </a:p>
        </p:txBody>
      </p:sp>
      <p:pic>
        <p:nvPicPr>
          <p:cNvPr id="231430" name="Picture 2" descr="http://colos.fri.uni-lj.si/ERI/INFORMATIKA/RACUNALNISKA_OMREZJA/slike/client-server.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380037" y="2786063"/>
            <a:ext cx="4102100" cy="381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2899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Naslov 1"/>
          <p:cNvSpPr>
            <a:spLocks noGrp="1"/>
          </p:cNvSpPr>
          <p:nvPr>
            <p:ph type="title"/>
          </p:nvPr>
        </p:nvSpPr>
        <p:spPr>
          <a:xfrm>
            <a:off x="1979612" y="428625"/>
            <a:ext cx="8229600" cy="857250"/>
          </a:xfrm>
        </p:spPr>
        <p:txBody>
          <a:bodyPr>
            <a:normAutofit fontScale="90000"/>
          </a:bodyPr>
          <a:lstStyle/>
          <a:p>
            <a:r>
              <a:rPr lang="sl-SI" altLang="en-US" sz="4400" b="1"/>
              <a:t>Odjemalec-strežnik (Client-server)</a:t>
            </a:r>
            <a:endParaRPr lang="sl-SI" altLang="en-US" sz="4400"/>
          </a:p>
        </p:txBody>
      </p:sp>
      <p:sp>
        <p:nvSpPr>
          <p:cNvPr id="232451" name="Ograda vsebine 2"/>
          <p:cNvSpPr>
            <a:spLocks noGrp="1"/>
          </p:cNvSpPr>
          <p:nvPr>
            <p:ph idx="1"/>
          </p:nvPr>
        </p:nvSpPr>
        <p:spPr/>
        <p:txBody>
          <a:bodyPr/>
          <a:lstStyle/>
          <a:p>
            <a:r>
              <a:rPr lang="sl-SI" altLang="en-US" smtClean="0"/>
              <a:t>Strežnik je računalnik, ki za odjemalce upravlja določene naloge (servise), skrbi za omrežje, hrani skupne podatke, upravlja tiskalnik, razdeljuje pošto ipd. </a:t>
            </a:r>
          </a:p>
          <a:p>
            <a:r>
              <a:rPr lang="sl-SI" altLang="en-US" smtClean="0"/>
              <a:t>Odjemalec je delovna postaja (osebni računalnik), ki te skupne servise izkorišča. </a:t>
            </a:r>
            <a:br>
              <a:rPr lang="sl-SI" altLang="en-US" smtClean="0"/>
            </a:br>
            <a:r>
              <a:rPr lang="sl-SI" altLang="en-US" smtClean="0"/>
              <a:t>Takšno omrežje se običajno uporablja v poslovnih okoljih, podjetjih, šolah.</a:t>
            </a:r>
          </a:p>
        </p:txBody>
      </p:sp>
    </p:spTree>
    <p:extLst>
      <p:ext uri="{BB962C8B-B14F-4D97-AF65-F5344CB8AC3E}">
        <p14:creationId xmlns:p14="http://schemas.microsoft.com/office/powerpoint/2010/main" val="4161368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th_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E599BEF-3FBD-4ADA-8BB3-EA5FF63560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Predstavitev z matematičnim motivom in črko pi (širokozaslonska)</Template>
  <TotalTime>0</TotalTime>
  <Words>2399</Words>
  <Application>Microsoft Office PowerPoint</Application>
  <PresentationFormat>Po meri</PresentationFormat>
  <Paragraphs>323</Paragraphs>
  <Slides>45</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45</vt:i4>
      </vt:variant>
    </vt:vector>
  </HeadingPairs>
  <TitlesOfParts>
    <vt:vector size="51" baseType="lpstr">
      <vt:lpstr>Arial</vt:lpstr>
      <vt:lpstr>Euphemia</vt:lpstr>
      <vt:lpstr>Monotype Sorts</vt:lpstr>
      <vt:lpstr>Verdana</vt:lpstr>
      <vt:lpstr>Wingdings 2</vt:lpstr>
      <vt:lpstr>Math_16x9</vt:lpstr>
      <vt:lpstr>RAČUNALNIŠKA OMREŽJA</vt:lpstr>
      <vt:lpstr>Računalniška omrežja </vt:lpstr>
      <vt:lpstr>Računalniška omrežja </vt:lpstr>
      <vt:lpstr>Računalniška omrežja </vt:lpstr>
      <vt:lpstr>Računalniška omrežja </vt:lpstr>
      <vt:lpstr>Tipi omrežij</vt:lpstr>
      <vt:lpstr>Omrežje enakovrednih partnerjev (peer-to-peer)</vt:lpstr>
      <vt:lpstr>Odjemalec-strežnik (Client-server)</vt:lpstr>
      <vt:lpstr>Odjemalec-strežnik (Client-server)</vt:lpstr>
      <vt:lpstr>Potrebna oprema za rač. mrežo</vt:lpstr>
      <vt:lpstr>Strojna oprema za mrežo</vt:lpstr>
      <vt:lpstr>Strojna oprema za mrežo</vt:lpstr>
      <vt:lpstr>Strojna oprema za mrežo</vt:lpstr>
      <vt:lpstr>Omrežni protokoli</vt:lpstr>
      <vt:lpstr>Internet</vt:lpstr>
      <vt:lpstr>Intranet</vt:lpstr>
      <vt:lpstr>INTERNET - zgodovina</vt:lpstr>
      <vt:lpstr>Zgodovina Interneta: 70-ta leta</vt:lpstr>
      <vt:lpstr>Zgodovina Interneta: 70-ta leta</vt:lpstr>
      <vt:lpstr>Zgodovina Interneta: 80-ta leta</vt:lpstr>
      <vt:lpstr>Zgodovina Interneta: 80-ta leta</vt:lpstr>
      <vt:lpstr>Zgodovina Interneta: 90-ta leta</vt:lpstr>
      <vt:lpstr>Zgodovina Interneta: 90-ta leta</vt:lpstr>
      <vt:lpstr>Zgodovina Interneta: 90-ta leta</vt:lpstr>
      <vt:lpstr>Zgodovina Interneta: 90-ta leta</vt:lpstr>
      <vt:lpstr>INTERNET - danes</vt:lpstr>
      <vt:lpstr>Priklop v Internet</vt:lpstr>
      <vt:lpstr>Splet - www</vt:lpstr>
      <vt:lpstr>Standard spleta</vt:lpstr>
      <vt:lpstr>URL</vt:lpstr>
      <vt:lpstr>Spletni naslov</vt:lpstr>
      <vt:lpstr>Brskalnik </vt:lpstr>
      <vt:lpstr>HTML jezik</vt:lpstr>
      <vt:lpstr>Delo s spletnimi stranmi</vt:lpstr>
      <vt:lpstr>ELEKTRONSKA POŠTA</vt:lpstr>
      <vt:lpstr>SPLETNA POŠTA</vt:lpstr>
      <vt:lpstr>BONTON e-pisanja</vt:lpstr>
      <vt:lpstr>Nezaželena pošta</vt:lpstr>
      <vt:lpstr>Nevarnosti interneta</vt:lpstr>
      <vt:lpstr>Varovanje</vt:lpstr>
      <vt:lpstr>Gesla</vt:lpstr>
      <vt:lpstr>Slabo geslo</vt:lpstr>
      <vt:lpstr>Dobra gesla</vt:lpstr>
      <vt:lpstr>Digitalni podpis in certifikat</vt:lpstr>
      <vt:lpstr>Digitalni podpis in certifikat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2016-01-17T20:43:21Z</dcterms:created>
  <dcterms:modified xsi:type="dcterms:W3CDTF">2016-03-15T14:43:54Z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TC027879479991</vt:lpwstr>
  </property>
</Properties>
</file>