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2"/>
  </p:sldMasterIdLst>
  <p:notesMasterIdLst>
    <p:notesMasterId r:id="rId292"/>
  </p:notesMasterIdLst>
  <p:handoutMasterIdLst>
    <p:handoutMasterId r:id="rId293"/>
  </p:handoutMasterIdLst>
  <p:sldIdLst>
    <p:sldId id="256" r:id="rId3"/>
    <p:sldId id="389" r:id="rId4"/>
    <p:sldId id="390" r:id="rId5"/>
    <p:sldId id="391" r:id="rId6"/>
    <p:sldId id="392" r:id="rId7"/>
    <p:sldId id="393" r:id="rId8"/>
    <p:sldId id="394" r:id="rId9"/>
    <p:sldId id="395" r:id="rId10"/>
    <p:sldId id="396" r:id="rId11"/>
    <p:sldId id="397" r:id="rId12"/>
    <p:sldId id="398" r:id="rId13"/>
    <p:sldId id="399" r:id="rId14"/>
    <p:sldId id="400" r:id="rId15"/>
    <p:sldId id="401" r:id="rId16"/>
    <p:sldId id="402" r:id="rId17"/>
    <p:sldId id="403" r:id="rId18"/>
    <p:sldId id="404" r:id="rId19"/>
    <p:sldId id="405" r:id="rId20"/>
    <p:sldId id="406" r:id="rId21"/>
    <p:sldId id="407" r:id="rId22"/>
    <p:sldId id="408" r:id="rId23"/>
    <p:sldId id="409" r:id="rId24"/>
    <p:sldId id="410" r:id="rId25"/>
    <p:sldId id="411" r:id="rId26"/>
    <p:sldId id="412" r:id="rId27"/>
    <p:sldId id="413" r:id="rId28"/>
    <p:sldId id="414" r:id="rId29"/>
    <p:sldId id="415" r:id="rId30"/>
    <p:sldId id="416" r:id="rId31"/>
    <p:sldId id="417" r:id="rId32"/>
    <p:sldId id="418" r:id="rId33"/>
    <p:sldId id="419" r:id="rId34"/>
    <p:sldId id="420" r:id="rId35"/>
    <p:sldId id="421" r:id="rId36"/>
    <p:sldId id="577" r:id="rId37"/>
    <p:sldId id="579" r:id="rId38"/>
    <p:sldId id="580" r:id="rId39"/>
    <p:sldId id="581" r:id="rId40"/>
    <p:sldId id="582" r:id="rId41"/>
    <p:sldId id="583" r:id="rId42"/>
    <p:sldId id="584" r:id="rId43"/>
    <p:sldId id="585" r:id="rId44"/>
    <p:sldId id="586" r:id="rId45"/>
    <p:sldId id="587" r:id="rId46"/>
    <p:sldId id="588" r:id="rId47"/>
    <p:sldId id="589" r:id="rId48"/>
    <p:sldId id="590" r:id="rId49"/>
    <p:sldId id="591" r:id="rId50"/>
    <p:sldId id="592" r:id="rId51"/>
    <p:sldId id="593" r:id="rId52"/>
    <p:sldId id="594" r:id="rId53"/>
    <p:sldId id="595" r:id="rId54"/>
    <p:sldId id="596" r:id="rId55"/>
    <p:sldId id="597" r:id="rId56"/>
    <p:sldId id="598" r:id="rId57"/>
    <p:sldId id="599" r:id="rId58"/>
    <p:sldId id="600" r:id="rId59"/>
    <p:sldId id="601" r:id="rId60"/>
    <p:sldId id="602" r:id="rId61"/>
    <p:sldId id="603" r:id="rId62"/>
    <p:sldId id="604" r:id="rId63"/>
    <p:sldId id="605" r:id="rId64"/>
    <p:sldId id="606" r:id="rId65"/>
    <p:sldId id="607" r:id="rId66"/>
    <p:sldId id="608" r:id="rId67"/>
    <p:sldId id="609" r:id="rId68"/>
    <p:sldId id="610" r:id="rId69"/>
    <p:sldId id="611" r:id="rId70"/>
    <p:sldId id="612" r:id="rId71"/>
    <p:sldId id="613" r:id="rId72"/>
    <p:sldId id="614" r:id="rId73"/>
    <p:sldId id="615" r:id="rId74"/>
    <p:sldId id="616" r:id="rId75"/>
    <p:sldId id="617" r:id="rId76"/>
    <p:sldId id="618" r:id="rId77"/>
    <p:sldId id="578" r:id="rId78"/>
    <p:sldId id="453" r:id="rId79"/>
    <p:sldId id="348" r:id="rId80"/>
    <p:sldId id="262" r:id="rId81"/>
    <p:sldId id="263" r:id="rId82"/>
    <p:sldId id="264" r:id="rId83"/>
    <p:sldId id="265" r:id="rId84"/>
    <p:sldId id="266" r:id="rId85"/>
    <p:sldId id="267" r:id="rId86"/>
    <p:sldId id="268" r:id="rId87"/>
    <p:sldId id="269" r:id="rId88"/>
    <p:sldId id="270" r:id="rId89"/>
    <p:sldId id="271" r:id="rId90"/>
    <p:sldId id="349" r:id="rId91"/>
    <p:sldId id="273" r:id="rId92"/>
    <p:sldId id="274" r:id="rId93"/>
    <p:sldId id="275" r:id="rId94"/>
    <p:sldId id="276" r:id="rId95"/>
    <p:sldId id="277" r:id="rId96"/>
    <p:sldId id="278" r:id="rId97"/>
    <p:sldId id="279" r:id="rId98"/>
    <p:sldId id="280" r:id="rId99"/>
    <p:sldId id="281" r:id="rId100"/>
    <p:sldId id="282" r:id="rId101"/>
    <p:sldId id="283" r:id="rId102"/>
    <p:sldId id="284" r:id="rId103"/>
    <p:sldId id="285" r:id="rId104"/>
    <p:sldId id="287" r:id="rId105"/>
    <p:sldId id="288" r:id="rId106"/>
    <p:sldId id="286" r:id="rId107"/>
    <p:sldId id="290" r:id="rId108"/>
    <p:sldId id="293" r:id="rId109"/>
    <p:sldId id="294" r:id="rId110"/>
    <p:sldId id="295" r:id="rId111"/>
    <p:sldId id="350" r:id="rId112"/>
    <p:sldId id="351" r:id="rId113"/>
    <p:sldId id="355" r:id="rId114"/>
    <p:sldId id="380" r:id="rId115"/>
    <p:sldId id="299" r:id="rId116"/>
    <p:sldId id="359" r:id="rId117"/>
    <p:sldId id="360" r:id="rId118"/>
    <p:sldId id="361" r:id="rId119"/>
    <p:sldId id="362" r:id="rId120"/>
    <p:sldId id="363" r:id="rId121"/>
    <p:sldId id="300" r:id="rId122"/>
    <p:sldId id="301" r:id="rId123"/>
    <p:sldId id="302" r:id="rId124"/>
    <p:sldId id="303" r:id="rId125"/>
    <p:sldId id="304" r:id="rId126"/>
    <p:sldId id="305" r:id="rId127"/>
    <p:sldId id="306" r:id="rId128"/>
    <p:sldId id="307" r:id="rId129"/>
    <p:sldId id="308" r:id="rId130"/>
    <p:sldId id="309" r:id="rId131"/>
    <p:sldId id="310" r:id="rId132"/>
    <p:sldId id="311" r:id="rId133"/>
    <p:sldId id="312" r:id="rId134"/>
    <p:sldId id="313" r:id="rId135"/>
    <p:sldId id="314" r:id="rId136"/>
    <p:sldId id="315" r:id="rId137"/>
    <p:sldId id="316" r:id="rId138"/>
    <p:sldId id="317" r:id="rId139"/>
    <p:sldId id="318" r:id="rId140"/>
    <p:sldId id="319" r:id="rId141"/>
    <p:sldId id="320" r:id="rId142"/>
    <p:sldId id="321" r:id="rId143"/>
    <p:sldId id="322" r:id="rId144"/>
    <p:sldId id="323" r:id="rId145"/>
    <p:sldId id="367" r:id="rId146"/>
    <p:sldId id="377" r:id="rId147"/>
    <p:sldId id="324" r:id="rId148"/>
    <p:sldId id="378" r:id="rId149"/>
    <p:sldId id="368" r:id="rId150"/>
    <p:sldId id="370" r:id="rId151"/>
    <p:sldId id="372" r:id="rId152"/>
    <p:sldId id="373" r:id="rId153"/>
    <p:sldId id="365" r:id="rId154"/>
    <p:sldId id="386" r:id="rId155"/>
    <p:sldId id="561" r:id="rId156"/>
    <p:sldId id="387" r:id="rId157"/>
    <p:sldId id="532" r:id="rId158"/>
    <p:sldId id="374" r:id="rId159"/>
    <p:sldId id="375" r:id="rId160"/>
    <p:sldId id="376" r:id="rId161"/>
    <p:sldId id="366" r:id="rId162"/>
    <p:sldId id="371" r:id="rId163"/>
    <p:sldId id="379" r:id="rId164"/>
    <p:sldId id="329" r:id="rId165"/>
    <p:sldId id="328" r:id="rId166"/>
    <p:sldId id="535" r:id="rId167"/>
    <p:sldId id="381" r:id="rId168"/>
    <p:sldId id="533" r:id="rId169"/>
    <p:sldId id="534" r:id="rId170"/>
    <p:sldId id="536" r:id="rId171"/>
    <p:sldId id="537" r:id="rId172"/>
    <p:sldId id="331" r:id="rId173"/>
    <p:sldId id="529" r:id="rId174"/>
    <p:sldId id="530" r:id="rId175"/>
    <p:sldId id="531" r:id="rId176"/>
    <p:sldId id="332" r:id="rId177"/>
    <p:sldId id="538" r:id="rId178"/>
    <p:sldId id="551" r:id="rId179"/>
    <p:sldId id="554" r:id="rId180"/>
    <p:sldId id="541" r:id="rId181"/>
    <p:sldId id="542" r:id="rId182"/>
    <p:sldId id="543" r:id="rId183"/>
    <p:sldId id="544" r:id="rId184"/>
    <p:sldId id="545" r:id="rId185"/>
    <p:sldId id="546" r:id="rId186"/>
    <p:sldId id="548" r:id="rId187"/>
    <p:sldId id="549" r:id="rId188"/>
    <p:sldId id="550" r:id="rId189"/>
    <p:sldId id="556" r:id="rId190"/>
    <p:sldId id="552" r:id="rId191"/>
    <p:sldId id="553" r:id="rId192"/>
    <p:sldId id="555" r:id="rId193"/>
    <p:sldId id="388" r:id="rId194"/>
    <p:sldId id="335" r:id="rId195"/>
    <p:sldId id="559" r:id="rId196"/>
    <p:sldId id="336" r:id="rId197"/>
    <p:sldId id="337" r:id="rId198"/>
    <p:sldId id="338" r:id="rId199"/>
    <p:sldId id="558" r:id="rId200"/>
    <p:sldId id="339" r:id="rId201"/>
    <p:sldId id="340" r:id="rId202"/>
    <p:sldId id="560" r:id="rId203"/>
    <p:sldId id="341" r:id="rId204"/>
    <p:sldId id="342" r:id="rId205"/>
    <p:sldId id="562" r:id="rId206"/>
    <p:sldId id="563" r:id="rId207"/>
    <p:sldId id="564" r:id="rId208"/>
    <p:sldId id="565" r:id="rId209"/>
    <p:sldId id="566" r:id="rId210"/>
    <p:sldId id="567" r:id="rId211"/>
    <p:sldId id="568" r:id="rId212"/>
    <p:sldId id="569" r:id="rId213"/>
    <p:sldId id="571" r:id="rId214"/>
    <p:sldId id="570" r:id="rId215"/>
    <p:sldId id="557" r:id="rId216"/>
    <p:sldId id="455" r:id="rId217"/>
    <p:sldId id="456" r:id="rId218"/>
    <p:sldId id="457" r:id="rId219"/>
    <p:sldId id="458" r:id="rId220"/>
    <p:sldId id="459" r:id="rId221"/>
    <p:sldId id="460" r:id="rId222"/>
    <p:sldId id="461" r:id="rId223"/>
    <p:sldId id="462" r:id="rId224"/>
    <p:sldId id="463" r:id="rId225"/>
    <p:sldId id="464" r:id="rId226"/>
    <p:sldId id="465" r:id="rId227"/>
    <p:sldId id="466" r:id="rId228"/>
    <p:sldId id="467" r:id="rId229"/>
    <p:sldId id="468" r:id="rId230"/>
    <p:sldId id="469" r:id="rId231"/>
    <p:sldId id="470" r:id="rId232"/>
    <p:sldId id="575" r:id="rId233"/>
    <p:sldId id="576" r:id="rId234"/>
    <p:sldId id="472" r:id="rId235"/>
    <p:sldId id="473" r:id="rId236"/>
    <p:sldId id="474" r:id="rId237"/>
    <p:sldId id="475" r:id="rId238"/>
    <p:sldId id="476" r:id="rId239"/>
    <p:sldId id="477" r:id="rId240"/>
    <p:sldId id="478" r:id="rId241"/>
    <p:sldId id="479" r:id="rId242"/>
    <p:sldId id="480" r:id="rId243"/>
    <p:sldId id="481" r:id="rId244"/>
    <p:sldId id="482" r:id="rId245"/>
    <p:sldId id="483" r:id="rId246"/>
    <p:sldId id="484" r:id="rId247"/>
    <p:sldId id="485" r:id="rId248"/>
    <p:sldId id="486" r:id="rId249"/>
    <p:sldId id="487" r:id="rId250"/>
    <p:sldId id="488" r:id="rId251"/>
    <p:sldId id="489" r:id="rId252"/>
    <p:sldId id="490" r:id="rId253"/>
    <p:sldId id="491" r:id="rId254"/>
    <p:sldId id="492" r:id="rId255"/>
    <p:sldId id="493" r:id="rId256"/>
    <p:sldId id="494" r:id="rId257"/>
    <p:sldId id="495" r:id="rId258"/>
    <p:sldId id="496" r:id="rId259"/>
    <p:sldId id="497" r:id="rId260"/>
    <p:sldId id="498" r:id="rId261"/>
    <p:sldId id="499" r:id="rId262"/>
    <p:sldId id="500" r:id="rId263"/>
    <p:sldId id="501" r:id="rId264"/>
    <p:sldId id="502" r:id="rId265"/>
    <p:sldId id="503" r:id="rId266"/>
    <p:sldId id="504" r:id="rId267"/>
    <p:sldId id="505" r:id="rId268"/>
    <p:sldId id="506" r:id="rId269"/>
    <p:sldId id="507" r:id="rId270"/>
    <p:sldId id="508" r:id="rId271"/>
    <p:sldId id="509" r:id="rId272"/>
    <p:sldId id="510" r:id="rId273"/>
    <p:sldId id="511" r:id="rId274"/>
    <p:sldId id="512" r:id="rId275"/>
    <p:sldId id="513" r:id="rId276"/>
    <p:sldId id="514" r:id="rId277"/>
    <p:sldId id="515" r:id="rId278"/>
    <p:sldId id="516" r:id="rId279"/>
    <p:sldId id="517" r:id="rId280"/>
    <p:sldId id="518" r:id="rId281"/>
    <p:sldId id="519" r:id="rId282"/>
    <p:sldId id="520" r:id="rId283"/>
    <p:sldId id="521" r:id="rId284"/>
    <p:sldId id="522" r:id="rId285"/>
    <p:sldId id="523" r:id="rId286"/>
    <p:sldId id="524" r:id="rId287"/>
    <p:sldId id="525" r:id="rId288"/>
    <p:sldId id="526" r:id="rId289"/>
    <p:sldId id="527" r:id="rId290"/>
    <p:sldId id="528" r:id="rId291"/>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1008">
          <p15:clr>
            <a:srgbClr val="A4A3A4"/>
          </p15:clr>
        </p15:guide>
        <p15:guide id="3" orient="horz" pos="3888">
          <p15:clr>
            <a:srgbClr val="A4A3A4"/>
          </p15:clr>
        </p15:guide>
        <p15:guide id="4" orient="horz" pos="321">
          <p15:clr>
            <a:srgbClr val="A4A3A4"/>
          </p15:clr>
        </p15:guide>
        <p15:guide id="5" pos="3839">
          <p15:clr>
            <a:srgbClr val="A4A3A4"/>
          </p15:clr>
        </p15:guide>
        <p15:guide id="6" pos="1007">
          <p15:clr>
            <a:srgbClr val="A4A3A4"/>
          </p15:clr>
        </p15:guide>
        <p15:guide id="7" pos="7173">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howGuides="1">
      <p:cViewPr varScale="1">
        <p:scale>
          <a:sx n="60" d="100"/>
          <a:sy n="60" d="100"/>
        </p:scale>
        <p:origin x="96" y="1296"/>
      </p:cViewPr>
      <p:guideLst>
        <p:guide orient="horz" pos="2160"/>
        <p:guide orient="horz" pos="1008"/>
        <p:guide orient="horz" pos="3888"/>
        <p:guide orient="horz" pos="321"/>
        <p:guide pos="3839"/>
        <p:guide pos="1007"/>
        <p:guide pos="7173"/>
      </p:guideLst>
    </p:cSldViewPr>
  </p:slideViewPr>
  <p:notesTextViewPr>
    <p:cViewPr>
      <p:scale>
        <a:sx n="1" d="1"/>
        <a:sy n="1" d="1"/>
      </p:scale>
      <p:origin x="0" y="0"/>
    </p:cViewPr>
  </p:notesTextViewPr>
  <p:sorterViewPr>
    <p:cViewPr>
      <p:scale>
        <a:sx n="200" d="100"/>
        <a:sy n="200" d="100"/>
      </p:scale>
      <p:origin x="0" y="-60420"/>
    </p:cViewPr>
  </p:sorterViewPr>
  <p:notesViewPr>
    <p:cSldViewPr showGuides="1">
      <p:cViewPr varScale="1">
        <p:scale>
          <a:sx n="70" d="100"/>
          <a:sy n="70" d="100"/>
        </p:scale>
        <p:origin x="3240" y="7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63" Type="http://schemas.openxmlformats.org/officeDocument/2006/relationships/slide" Target="slides/slide61.xml"/><Relationship Id="rId159" Type="http://schemas.openxmlformats.org/officeDocument/2006/relationships/slide" Target="slides/slide157.xml"/><Relationship Id="rId170" Type="http://schemas.openxmlformats.org/officeDocument/2006/relationships/slide" Target="slides/slide168.xml"/><Relationship Id="rId226" Type="http://schemas.openxmlformats.org/officeDocument/2006/relationships/slide" Target="slides/slide224.xml"/><Relationship Id="rId268" Type="http://schemas.openxmlformats.org/officeDocument/2006/relationships/slide" Target="slides/slide266.xml"/><Relationship Id="rId32" Type="http://schemas.openxmlformats.org/officeDocument/2006/relationships/slide" Target="slides/slide30.xml"/><Relationship Id="rId74" Type="http://schemas.openxmlformats.org/officeDocument/2006/relationships/slide" Target="slides/slide72.xml"/><Relationship Id="rId128" Type="http://schemas.openxmlformats.org/officeDocument/2006/relationships/slide" Target="slides/slide126.xml"/><Relationship Id="rId5" Type="http://schemas.openxmlformats.org/officeDocument/2006/relationships/slide" Target="slides/slide3.xml"/><Relationship Id="rId181" Type="http://schemas.openxmlformats.org/officeDocument/2006/relationships/slide" Target="slides/slide179.xml"/><Relationship Id="rId237" Type="http://schemas.openxmlformats.org/officeDocument/2006/relationships/slide" Target="slides/slide235.xml"/><Relationship Id="rId279" Type="http://schemas.openxmlformats.org/officeDocument/2006/relationships/slide" Target="slides/slide277.xml"/><Relationship Id="rId43" Type="http://schemas.openxmlformats.org/officeDocument/2006/relationships/slide" Target="slides/slide41.xml"/><Relationship Id="rId139" Type="http://schemas.openxmlformats.org/officeDocument/2006/relationships/slide" Target="slides/slide137.xml"/><Relationship Id="rId290" Type="http://schemas.openxmlformats.org/officeDocument/2006/relationships/slide" Target="slides/slide288.xml"/><Relationship Id="rId85" Type="http://schemas.openxmlformats.org/officeDocument/2006/relationships/slide" Target="slides/slide83.xml"/><Relationship Id="rId150" Type="http://schemas.openxmlformats.org/officeDocument/2006/relationships/slide" Target="slides/slide148.xml"/><Relationship Id="rId192" Type="http://schemas.openxmlformats.org/officeDocument/2006/relationships/slide" Target="slides/slide190.xml"/><Relationship Id="rId206" Type="http://schemas.openxmlformats.org/officeDocument/2006/relationships/slide" Target="slides/slide204.xml"/><Relationship Id="rId248" Type="http://schemas.openxmlformats.org/officeDocument/2006/relationships/slide" Target="slides/slide246.xml"/><Relationship Id="rId12" Type="http://schemas.openxmlformats.org/officeDocument/2006/relationships/slide" Target="slides/slide10.xml"/><Relationship Id="rId108" Type="http://schemas.openxmlformats.org/officeDocument/2006/relationships/slide" Target="slides/slide106.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slide" Target="slides/slide180.xml"/><Relationship Id="rId217" Type="http://schemas.openxmlformats.org/officeDocument/2006/relationships/slide" Target="slides/slide215.xml"/><Relationship Id="rId6" Type="http://schemas.openxmlformats.org/officeDocument/2006/relationships/slide" Target="slides/slide4.xml"/><Relationship Id="rId238" Type="http://schemas.openxmlformats.org/officeDocument/2006/relationships/slide" Target="slides/slide236.xml"/><Relationship Id="rId259" Type="http://schemas.openxmlformats.org/officeDocument/2006/relationships/slide" Target="slides/slide257.xml"/><Relationship Id="rId23" Type="http://schemas.openxmlformats.org/officeDocument/2006/relationships/slide" Target="slides/slide21.xml"/><Relationship Id="rId119" Type="http://schemas.openxmlformats.org/officeDocument/2006/relationships/slide" Target="slides/slide117.xml"/><Relationship Id="rId270" Type="http://schemas.openxmlformats.org/officeDocument/2006/relationships/slide" Target="slides/slide268.xml"/><Relationship Id="rId291" Type="http://schemas.openxmlformats.org/officeDocument/2006/relationships/slide" Target="slides/slide289.xml"/><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172" Type="http://schemas.openxmlformats.org/officeDocument/2006/relationships/slide" Target="slides/slide170.xml"/><Relationship Id="rId193" Type="http://schemas.openxmlformats.org/officeDocument/2006/relationships/slide" Target="slides/slide191.xml"/><Relationship Id="rId207" Type="http://schemas.openxmlformats.org/officeDocument/2006/relationships/slide" Target="slides/slide205.xml"/><Relationship Id="rId228" Type="http://schemas.openxmlformats.org/officeDocument/2006/relationships/slide" Target="slides/slide226.xml"/><Relationship Id="rId249" Type="http://schemas.openxmlformats.org/officeDocument/2006/relationships/slide" Target="slides/slide247.xml"/><Relationship Id="rId13" Type="http://schemas.openxmlformats.org/officeDocument/2006/relationships/slide" Target="slides/slide11.xml"/><Relationship Id="rId109" Type="http://schemas.openxmlformats.org/officeDocument/2006/relationships/slide" Target="slides/slide107.xml"/><Relationship Id="rId260" Type="http://schemas.openxmlformats.org/officeDocument/2006/relationships/slide" Target="slides/slide258.xml"/><Relationship Id="rId281" Type="http://schemas.openxmlformats.org/officeDocument/2006/relationships/slide" Target="slides/slide279.xml"/><Relationship Id="rId34" Type="http://schemas.openxmlformats.org/officeDocument/2006/relationships/slide" Target="slides/slide32.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20" Type="http://schemas.openxmlformats.org/officeDocument/2006/relationships/slide" Target="slides/slide118.xml"/><Relationship Id="rId141" Type="http://schemas.openxmlformats.org/officeDocument/2006/relationships/slide" Target="slides/slide139.xml"/><Relationship Id="rId7" Type="http://schemas.openxmlformats.org/officeDocument/2006/relationships/slide" Target="slides/slide5.xml"/><Relationship Id="rId162" Type="http://schemas.openxmlformats.org/officeDocument/2006/relationships/slide" Target="slides/slide160.xml"/><Relationship Id="rId183" Type="http://schemas.openxmlformats.org/officeDocument/2006/relationships/slide" Target="slides/slide181.xml"/><Relationship Id="rId218" Type="http://schemas.openxmlformats.org/officeDocument/2006/relationships/slide" Target="slides/slide216.xml"/><Relationship Id="rId239" Type="http://schemas.openxmlformats.org/officeDocument/2006/relationships/slide" Target="slides/slide237.xml"/><Relationship Id="rId250" Type="http://schemas.openxmlformats.org/officeDocument/2006/relationships/slide" Target="slides/slide248.xml"/><Relationship Id="rId271" Type="http://schemas.openxmlformats.org/officeDocument/2006/relationships/slide" Target="slides/slide269.xml"/><Relationship Id="rId292" Type="http://schemas.openxmlformats.org/officeDocument/2006/relationships/notesMaster" Target="notesMasters/notesMaster1.xml"/><Relationship Id="rId24" Type="http://schemas.openxmlformats.org/officeDocument/2006/relationships/slide" Target="slides/slide22.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31" Type="http://schemas.openxmlformats.org/officeDocument/2006/relationships/slide" Target="slides/slide129.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208" Type="http://schemas.openxmlformats.org/officeDocument/2006/relationships/slide" Target="slides/slide206.xml"/><Relationship Id="rId229" Type="http://schemas.openxmlformats.org/officeDocument/2006/relationships/slide" Target="slides/slide227.xml"/><Relationship Id="rId240" Type="http://schemas.openxmlformats.org/officeDocument/2006/relationships/slide" Target="slides/slide238.xml"/><Relationship Id="rId261" Type="http://schemas.openxmlformats.org/officeDocument/2006/relationships/slide" Target="slides/slide259.xml"/><Relationship Id="rId14" Type="http://schemas.openxmlformats.org/officeDocument/2006/relationships/slide" Target="slides/slide12.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282" Type="http://schemas.openxmlformats.org/officeDocument/2006/relationships/slide" Target="slides/slide280.xml"/><Relationship Id="rId8" Type="http://schemas.openxmlformats.org/officeDocument/2006/relationships/slide" Target="slides/slide6.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219" Type="http://schemas.openxmlformats.org/officeDocument/2006/relationships/slide" Target="slides/slide217.xml"/><Relationship Id="rId230" Type="http://schemas.openxmlformats.org/officeDocument/2006/relationships/slide" Target="slides/slide228.xml"/><Relationship Id="rId251" Type="http://schemas.openxmlformats.org/officeDocument/2006/relationships/slide" Target="slides/slide249.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72" Type="http://schemas.openxmlformats.org/officeDocument/2006/relationships/slide" Target="slides/slide270.xml"/><Relationship Id="rId293" Type="http://schemas.openxmlformats.org/officeDocument/2006/relationships/handoutMaster" Target="handoutMasters/handoutMaster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95" Type="http://schemas.openxmlformats.org/officeDocument/2006/relationships/slide" Target="slides/slide193.xml"/><Relationship Id="rId209" Type="http://schemas.openxmlformats.org/officeDocument/2006/relationships/slide" Target="slides/slide207.xml"/><Relationship Id="rId220" Type="http://schemas.openxmlformats.org/officeDocument/2006/relationships/slide" Target="slides/slide218.xml"/><Relationship Id="rId241" Type="http://schemas.openxmlformats.org/officeDocument/2006/relationships/slide" Target="slides/slide23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262" Type="http://schemas.openxmlformats.org/officeDocument/2006/relationships/slide" Target="slides/slide260.xml"/><Relationship Id="rId283" Type="http://schemas.openxmlformats.org/officeDocument/2006/relationships/slide" Target="slides/slide281.xml"/><Relationship Id="rId78" Type="http://schemas.openxmlformats.org/officeDocument/2006/relationships/slide" Target="slides/slide76.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64" Type="http://schemas.openxmlformats.org/officeDocument/2006/relationships/slide" Target="slides/slide162.xml"/><Relationship Id="rId185" Type="http://schemas.openxmlformats.org/officeDocument/2006/relationships/slide" Target="slides/slide183.xml"/><Relationship Id="rId9" Type="http://schemas.openxmlformats.org/officeDocument/2006/relationships/slide" Target="slides/slide7.xml"/><Relationship Id="rId210" Type="http://schemas.openxmlformats.org/officeDocument/2006/relationships/slide" Target="slides/slide208.xml"/><Relationship Id="rId26" Type="http://schemas.openxmlformats.org/officeDocument/2006/relationships/slide" Target="slides/slide24.xml"/><Relationship Id="rId231" Type="http://schemas.openxmlformats.org/officeDocument/2006/relationships/slide" Target="slides/slide229.xml"/><Relationship Id="rId252" Type="http://schemas.openxmlformats.org/officeDocument/2006/relationships/slide" Target="slides/slide250.xml"/><Relationship Id="rId273" Type="http://schemas.openxmlformats.org/officeDocument/2006/relationships/slide" Target="slides/slide271.xml"/><Relationship Id="rId294" Type="http://schemas.openxmlformats.org/officeDocument/2006/relationships/presProps" Target="presProps.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slide" Target="slides/slide219.xml"/><Relationship Id="rId242" Type="http://schemas.openxmlformats.org/officeDocument/2006/relationships/slide" Target="slides/slide240.xml"/><Relationship Id="rId263" Type="http://schemas.openxmlformats.org/officeDocument/2006/relationships/slide" Target="slides/slide261.xml"/><Relationship Id="rId284" Type="http://schemas.openxmlformats.org/officeDocument/2006/relationships/slide" Target="slides/slide282.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 Id="rId232" Type="http://schemas.openxmlformats.org/officeDocument/2006/relationships/slide" Target="slides/slide230.xml"/><Relationship Id="rId253" Type="http://schemas.openxmlformats.org/officeDocument/2006/relationships/slide" Target="slides/slide251.xml"/><Relationship Id="rId274" Type="http://schemas.openxmlformats.org/officeDocument/2006/relationships/slide" Target="slides/slide272.xml"/><Relationship Id="rId295" Type="http://schemas.openxmlformats.org/officeDocument/2006/relationships/viewProps" Target="viewProps.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201" Type="http://schemas.openxmlformats.org/officeDocument/2006/relationships/slide" Target="slides/slide199.xml"/><Relationship Id="rId222" Type="http://schemas.openxmlformats.org/officeDocument/2006/relationships/slide" Target="slides/slide220.xml"/><Relationship Id="rId243" Type="http://schemas.openxmlformats.org/officeDocument/2006/relationships/slide" Target="slides/slide241.xml"/><Relationship Id="rId264" Type="http://schemas.openxmlformats.org/officeDocument/2006/relationships/slide" Target="slides/slide262.xml"/><Relationship Id="rId285" Type="http://schemas.openxmlformats.org/officeDocument/2006/relationships/slide" Target="slides/slide283.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1" Type="http://schemas.openxmlformats.org/officeDocument/2006/relationships/customXml" Target="../customXml/item1.xml"/><Relationship Id="rId212" Type="http://schemas.openxmlformats.org/officeDocument/2006/relationships/slide" Target="slides/slide210.xml"/><Relationship Id="rId233" Type="http://schemas.openxmlformats.org/officeDocument/2006/relationships/slide" Target="slides/slide231.xml"/><Relationship Id="rId254" Type="http://schemas.openxmlformats.org/officeDocument/2006/relationships/slide" Target="slides/slide252.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275" Type="http://schemas.openxmlformats.org/officeDocument/2006/relationships/slide" Target="slides/slide273.xml"/><Relationship Id="rId296" Type="http://schemas.openxmlformats.org/officeDocument/2006/relationships/theme" Target="theme/theme1.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202" Type="http://schemas.openxmlformats.org/officeDocument/2006/relationships/slide" Target="slides/slide200.xml"/><Relationship Id="rId223" Type="http://schemas.openxmlformats.org/officeDocument/2006/relationships/slide" Target="slides/slide221.xml"/><Relationship Id="rId244" Type="http://schemas.openxmlformats.org/officeDocument/2006/relationships/slide" Target="slides/slide242.xml"/><Relationship Id="rId18" Type="http://schemas.openxmlformats.org/officeDocument/2006/relationships/slide" Target="slides/slide16.xml"/><Relationship Id="rId39" Type="http://schemas.openxmlformats.org/officeDocument/2006/relationships/slide" Target="slides/slide37.xml"/><Relationship Id="rId265" Type="http://schemas.openxmlformats.org/officeDocument/2006/relationships/slide" Target="slides/slide263.xml"/><Relationship Id="rId286" Type="http://schemas.openxmlformats.org/officeDocument/2006/relationships/slide" Target="slides/slide284.xml"/><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1" Type="http://schemas.openxmlformats.org/officeDocument/2006/relationships/slide" Target="slides/slide69.xml"/><Relationship Id="rId92" Type="http://schemas.openxmlformats.org/officeDocument/2006/relationships/slide" Target="slides/slide90.xml"/><Relationship Id="rId213" Type="http://schemas.openxmlformats.org/officeDocument/2006/relationships/slide" Target="slides/slide211.xml"/><Relationship Id="rId234" Type="http://schemas.openxmlformats.org/officeDocument/2006/relationships/slide" Target="slides/slide232.xml"/><Relationship Id="rId2" Type="http://schemas.openxmlformats.org/officeDocument/2006/relationships/slideMaster" Target="slideMasters/slideMaster1.xml"/><Relationship Id="rId29" Type="http://schemas.openxmlformats.org/officeDocument/2006/relationships/slide" Target="slides/slide27.xml"/><Relationship Id="rId255" Type="http://schemas.openxmlformats.org/officeDocument/2006/relationships/slide" Target="slides/slide253.xml"/><Relationship Id="rId276" Type="http://schemas.openxmlformats.org/officeDocument/2006/relationships/slide" Target="slides/slide274.xml"/><Relationship Id="rId297" Type="http://schemas.openxmlformats.org/officeDocument/2006/relationships/tableStyles" Target="tableStyles.xml"/><Relationship Id="rId40" Type="http://schemas.openxmlformats.org/officeDocument/2006/relationships/slide" Target="slides/slide38.xml"/><Relationship Id="rId115" Type="http://schemas.openxmlformats.org/officeDocument/2006/relationships/slide" Target="slides/slide113.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99" Type="http://schemas.openxmlformats.org/officeDocument/2006/relationships/slide" Target="slides/slide197.xml"/><Relationship Id="rId203" Type="http://schemas.openxmlformats.org/officeDocument/2006/relationships/slide" Target="slides/slide201.xml"/><Relationship Id="rId19" Type="http://schemas.openxmlformats.org/officeDocument/2006/relationships/slide" Target="slides/slide17.xml"/><Relationship Id="rId224" Type="http://schemas.openxmlformats.org/officeDocument/2006/relationships/slide" Target="slides/slide222.xml"/><Relationship Id="rId245" Type="http://schemas.openxmlformats.org/officeDocument/2006/relationships/slide" Target="slides/slide243.xml"/><Relationship Id="rId266" Type="http://schemas.openxmlformats.org/officeDocument/2006/relationships/slide" Target="slides/slide264.xml"/><Relationship Id="rId287" Type="http://schemas.openxmlformats.org/officeDocument/2006/relationships/slide" Target="slides/slide285.xml"/><Relationship Id="rId30" Type="http://schemas.openxmlformats.org/officeDocument/2006/relationships/slide" Target="slides/slide2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189" Type="http://schemas.openxmlformats.org/officeDocument/2006/relationships/slide" Target="slides/slide187.xml"/><Relationship Id="rId3" Type="http://schemas.openxmlformats.org/officeDocument/2006/relationships/slide" Target="slides/slide1.xml"/><Relationship Id="rId214" Type="http://schemas.openxmlformats.org/officeDocument/2006/relationships/slide" Target="slides/slide212.xml"/><Relationship Id="rId235" Type="http://schemas.openxmlformats.org/officeDocument/2006/relationships/slide" Target="slides/slide233.xml"/><Relationship Id="rId256" Type="http://schemas.openxmlformats.org/officeDocument/2006/relationships/slide" Target="slides/slide254.xml"/><Relationship Id="rId277" Type="http://schemas.openxmlformats.org/officeDocument/2006/relationships/slide" Target="slides/slide27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179" Type="http://schemas.openxmlformats.org/officeDocument/2006/relationships/slide" Target="slides/slide177.xml"/><Relationship Id="rId190" Type="http://schemas.openxmlformats.org/officeDocument/2006/relationships/slide" Target="slides/slide188.xml"/><Relationship Id="rId204" Type="http://schemas.openxmlformats.org/officeDocument/2006/relationships/slide" Target="slides/slide202.xml"/><Relationship Id="rId225" Type="http://schemas.openxmlformats.org/officeDocument/2006/relationships/slide" Target="slides/slide223.xml"/><Relationship Id="rId246" Type="http://schemas.openxmlformats.org/officeDocument/2006/relationships/slide" Target="slides/slide244.xml"/><Relationship Id="rId267" Type="http://schemas.openxmlformats.org/officeDocument/2006/relationships/slide" Target="slides/slide265.xml"/><Relationship Id="rId288" Type="http://schemas.openxmlformats.org/officeDocument/2006/relationships/slide" Target="slides/slide286.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94" Type="http://schemas.openxmlformats.org/officeDocument/2006/relationships/slide" Target="slides/slide92.xml"/><Relationship Id="rId148" Type="http://schemas.openxmlformats.org/officeDocument/2006/relationships/slide" Target="slides/slide146.xml"/><Relationship Id="rId169" Type="http://schemas.openxmlformats.org/officeDocument/2006/relationships/slide" Target="slides/slide167.xml"/><Relationship Id="rId4" Type="http://schemas.openxmlformats.org/officeDocument/2006/relationships/slide" Target="slides/slide2.xml"/><Relationship Id="rId180" Type="http://schemas.openxmlformats.org/officeDocument/2006/relationships/slide" Target="slides/slide178.xml"/><Relationship Id="rId215" Type="http://schemas.openxmlformats.org/officeDocument/2006/relationships/slide" Target="slides/slide213.xml"/><Relationship Id="rId236" Type="http://schemas.openxmlformats.org/officeDocument/2006/relationships/slide" Target="slides/slide234.xml"/><Relationship Id="rId257" Type="http://schemas.openxmlformats.org/officeDocument/2006/relationships/slide" Target="slides/slide255.xml"/><Relationship Id="rId278" Type="http://schemas.openxmlformats.org/officeDocument/2006/relationships/slide" Target="slides/slide276.xml"/><Relationship Id="rId42" Type="http://schemas.openxmlformats.org/officeDocument/2006/relationships/slide" Target="slides/slide40.xml"/><Relationship Id="rId84" Type="http://schemas.openxmlformats.org/officeDocument/2006/relationships/slide" Target="slides/slide82.xml"/><Relationship Id="rId138" Type="http://schemas.openxmlformats.org/officeDocument/2006/relationships/slide" Target="slides/slide136.xml"/><Relationship Id="rId191" Type="http://schemas.openxmlformats.org/officeDocument/2006/relationships/slide" Target="slides/slide189.xml"/><Relationship Id="rId205" Type="http://schemas.openxmlformats.org/officeDocument/2006/relationships/slide" Target="slides/slide203.xml"/><Relationship Id="rId247" Type="http://schemas.openxmlformats.org/officeDocument/2006/relationships/slide" Target="slides/slide245.xml"/><Relationship Id="rId107" Type="http://schemas.openxmlformats.org/officeDocument/2006/relationships/slide" Target="slides/slide105.xml"/><Relationship Id="rId289" Type="http://schemas.openxmlformats.org/officeDocument/2006/relationships/slide" Target="slides/slide287.xml"/><Relationship Id="rId11" Type="http://schemas.openxmlformats.org/officeDocument/2006/relationships/slide" Target="slides/slide9.xml"/><Relationship Id="rId53" Type="http://schemas.openxmlformats.org/officeDocument/2006/relationships/slide" Target="slides/slide51.xml"/><Relationship Id="rId149" Type="http://schemas.openxmlformats.org/officeDocument/2006/relationships/slide" Target="slides/slide147.xml"/><Relationship Id="rId95" Type="http://schemas.openxmlformats.org/officeDocument/2006/relationships/slide" Target="slides/slide93.xml"/><Relationship Id="rId160" Type="http://schemas.openxmlformats.org/officeDocument/2006/relationships/slide" Target="slides/slide158.xml"/><Relationship Id="rId216" Type="http://schemas.openxmlformats.org/officeDocument/2006/relationships/slide" Target="slides/slide214.xml"/><Relationship Id="rId258" Type="http://schemas.openxmlformats.org/officeDocument/2006/relationships/slide" Target="slides/slide256.xml"/><Relationship Id="rId22" Type="http://schemas.openxmlformats.org/officeDocument/2006/relationships/slide" Target="slides/slide20.xml"/><Relationship Id="rId64" Type="http://schemas.openxmlformats.org/officeDocument/2006/relationships/slide" Target="slides/slide62.xml"/><Relationship Id="rId118" Type="http://schemas.openxmlformats.org/officeDocument/2006/relationships/slide" Target="slides/slide116.xml"/><Relationship Id="rId171" Type="http://schemas.openxmlformats.org/officeDocument/2006/relationships/slide" Target="slides/slide169.xml"/><Relationship Id="rId227" Type="http://schemas.openxmlformats.org/officeDocument/2006/relationships/slide" Target="slides/slide225.xml"/><Relationship Id="rId269" Type="http://schemas.openxmlformats.org/officeDocument/2006/relationships/slide" Target="slides/slide267.xml"/><Relationship Id="rId33" Type="http://schemas.openxmlformats.org/officeDocument/2006/relationships/slide" Target="slides/slide31.xml"/><Relationship Id="rId129" Type="http://schemas.openxmlformats.org/officeDocument/2006/relationships/slide" Target="slides/slide127.xml"/><Relationship Id="rId280" Type="http://schemas.openxmlformats.org/officeDocument/2006/relationships/slide" Target="slides/slide27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grada glav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Ograda datum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DB7646E-8811-423A-9C42-2CBFADA00A96}" type="datetimeFigureOut">
              <a:rPr lang="en-US" smtClean="0"/>
              <a:t>6/8/2020</a:t>
            </a:fld>
            <a:endParaRPr lang="en-US"/>
          </a:p>
        </p:txBody>
      </p:sp>
      <p:sp>
        <p:nvSpPr>
          <p:cNvPr id="4" name="Ograda no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Ograda številke diapoz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4360E59-1627-4404-ACC5-51C744AB0F27}" type="slidenum">
              <a:rPr lang="en-US" smtClean="0"/>
              <a:t>‹#›</a:t>
            </a:fld>
            <a:endParaRPr lang="en-US"/>
          </a:p>
        </p:txBody>
      </p:sp>
    </p:spTree>
    <p:extLst>
      <p:ext uri="{BB962C8B-B14F-4D97-AF65-F5344CB8AC3E}">
        <p14:creationId xmlns:p14="http://schemas.microsoft.com/office/powerpoint/2010/main" val="5162254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grada glav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solidFill>
                  <a:schemeClr val="tx1"/>
                </a:solidFill>
              </a:defRPr>
            </a:lvl1pPr>
          </a:lstStyle>
          <a:p>
            <a:endParaRPr lang="sl-SI" noProof="0" dirty="0"/>
          </a:p>
        </p:txBody>
      </p:sp>
      <p:sp>
        <p:nvSpPr>
          <p:cNvPr id="3" name="Ograda datum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solidFill>
                  <a:schemeClr val="tx1"/>
                </a:solidFill>
              </a:defRPr>
            </a:lvl1pPr>
          </a:lstStyle>
          <a:p>
            <a:fld id="{D677E230-58DD-43ED-96A1-552DDAB53532}" type="datetimeFigureOut">
              <a:rPr lang="sl-SI" noProof="0" smtClean="0"/>
              <a:pPr/>
              <a:t>8. 06. 2020</a:t>
            </a:fld>
            <a:endParaRPr lang="sl-SI" noProof="0" dirty="0"/>
          </a:p>
        </p:txBody>
      </p:sp>
      <p:sp>
        <p:nvSpPr>
          <p:cNvPr id="4" name="Ograda stranske slike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sl-SI" noProof="0" dirty="0"/>
          </a:p>
        </p:txBody>
      </p:sp>
      <p:sp>
        <p:nvSpPr>
          <p:cNvPr id="5" name="Ograda opomb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l-SI" noProof="0" dirty="0" smtClean="0"/>
              <a:t>Uredite sloge besedila matrice</a:t>
            </a:r>
          </a:p>
          <a:p>
            <a:pPr lvl="1"/>
            <a:r>
              <a:rPr lang="sl-SI" noProof="0" dirty="0" smtClean="0"/>
              <a:t>Druga raven</a:t>
            </a:r>
          </a:p>
          <a:p>
            <a:pPr lvl="2"/>
            <a:r>
              <a:rPr lang="sl-SI" noProof="0" dirty="0" smtClean="0"/>
              <a:t>Tretja raven</a:t>
            </a:r>
          </a:p>
          <a:p>
            <a:pPr lvl="3"/>
            <a:r>
              <a:rPr lang="sl-SI" noProof="0" dirty="0" smtClean="0"/>
              <a:t>Četrta raven</a:t>
            </a:r>
          </a:p>
          <a:p>
            <a:pPr lvl="4"/>
            <a:r>
              <a:rPr lang="sl-SI" noProof="0" dirty="0" smtClean="0"/>
              <a:t>Peta raven</a:t>
            </a:r>
            <a:endParaRPr lang="sl-SI" noProof="0" dirty="0"/>
          </a:p>
        </p:txBody>
      </p:sp>
      <p:sp>
        <p:nvSpPr>
          <p:cNvPr id="6" name="Ograda no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solidFill>
                  <a:schemeClr val="tx1"/>
                </a:solidFill>
              </a:defRPr>
            </a:lvl1pPr>
          </a:lstStyle>
          <a:p>
            <a:endParaRPr lang="sl-SI" noProof="0" dirty="0"/>
          </a:p>
        </p:txBody>
      </p:sp>
      <p:sp>
        <p:nvSpPr>
          <p:cNvPr id="7" name="Ograda številke diapoz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solidFill>
                  <a:schemeClr val="tx1"/>
                </a:solidFill>
              </a:defRPr>
            </a:lvl1pPr>
          </a:lstStyle>
          <a:p>
            <a:fld id="{841221E5-7225-48EB-A4EE-420E7BFCF705}" type="slidenum">
              <a:rPr lang="sl-SI" noProof="0" smtClean="0"/>
              <a:pPr/>
              <a:t>‹#›</a:t>
            </a:fld>
            <a:endParaRPr lang="sl-SI" noProof="0" dirty="0"/>
          </a:p>
        </p:txBody>
      </p:sp>
    </p:spTree>
    <p:extLst>
      <p:ext uri="{BB962C8B-B14F-4D97-AF65-F5344CB8AC3E}">
        <p14:creationId xmlns:p14="http://schemas.microsoft.com/office/powerpoint/2010/main" val="1556669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200" kern="1200">
        <a:solidFill>
          <a:schemeClr val="tx2"/>
        </a:solidFill>
        <a:latin typeface="+mn-lt"/>
        <a:ea typeface="+mn-ea"/>
        <a:cs typeface="+mn-cs"/>
      </a:defRPr>
    </a:lvl2pPr>
    <a:lvl3pPr marL="914400" algn="l" defTabSz="914400" rtl="0" eaLnBrk="1" latinLnBrk="0" hangingPunct="1">
      <a:defRPr sz="1200" kern="1200">
        <a:solidFill>
          <a:schemeClr val="tx2"/>
        </a:solidFill>
        <a:latin typeface="+mn-lt"/>
        <a:ea typeface="+mn-ea"/>
        <a:cs typeface="+mn-cs"/>
      </a:defRPr>
    </a:lvl3pPr>
    <a:lvl4pPr marL="1371600" algn="l" defTabSz="914400" rtl="0" eaLnBrk="1" latinLnBrk="0" hangingPunct="1">
      <a:defRPr sz="1200" kern="1200">
        <a:solidFill>
          <a:schemeClr val="tx2"/>
        </a:solidFill>
        <a:latin typeface="+mn-lt"/>
        <a:ea typeface="+mn-ea"/>
        <a:cs typeface="+mn-cs"/>
      </a:defRPr>
    </a:lvl4pPr>
    <a:lvl5pPr marL="1828800" algn="l" defTabSz="914400" rtl="0" eaLnBrk="1" latinLnBrk="0" hangingPunct="1">
      <a:defRPr sz="1200" kern="1200">
        <a:solidFill>
          <a:schemeClr val="tx2"/>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en-US"/>
          </a:p>
        </p:txBody>
      </p:sp>
      <p:sp>
        <p:nvSpPr>
          <p:cNvPr id="4" name="Označba mesta številke diapozitiva 3"/>
          <p:cNvSpPr>
            <a:spLocks noGrp="1"/>
          </p:cNvSpPr>
          <p:nvPr>
            <p:ph type="sldNum" sz="quarter" idx="10"/>
          </p:nvPr>
        </p:nvSpPr>
        <p:spPr/>
        <p:txBody>
          <a:bodyPr/>
          <a:lstStyle/>
          <a:p>
            <a:fld id="{841221E5-7225-48EB-A4EE-420E7BFCF705}" type="slidenum">
              <a:rPr lang="sl-SI" noProof="0" smtClean="0"/>
              <a:pPr/>
              <a:t>1</a:t>
            </a:fld>
            <a:endParaRPr lang="sl-SI" noProof="0" dirty="0"/>
          </a:p>
        </p:txBody>
      </p:sp>
    </p:spTree>
    <p:extLst>
      <p:ext uri="{BB962C8B-B14F-4D97-AF65-F5344CB8AC3E}">
        <p14:creationId xmlns:p14="http://schemas.microsoft.com/office/powerpoint/2010/main" val="27338629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en-US"/>
          </a:p>
        </p:txBody>
      </p:sp>
      <p:sp>
        <p:nvSpPr>
          <p:cNvPr id="4" name="Označba mesta številke diapozitiva 3"/>
          <p:cNvSpPr>
            <a:spLocks noGrp="1"/>
          </p:cNvSpPr>
          <p:nvPr>
            <p:ph type="sldNum" sz="quarter" idx="10"/>
          </p:nvPr>
        </p:nvSpPr>
        <p:spPr/>
        <p:txBody>
          <a:bodyPr/>
          <a:lstStyle/>
          <a:p>
            <a:fld id="{841221E5-7225-48EB-A4EE-420E7BFCF705}" type="slidenum">
              <a:rPr lang="sl-SI" noProof="0" smtClean="0"/>
              <a:pPr/>
              <a:t>3</a:t>
            </a:fld>
            <a:endParaRPr lang="sl-SI" noProof="0" dirty="0"/>
          </a:p>
        </p:txBody>
      </p:sp>
    </p:spTree>
    <p:extLst>
      <p:ext uri="{BB962C8B-B14F-4D97-AF65-F5344CB8AC3E}">
        <p14:creationId xmlns:p14="http://schemas.microsoft.com/office/powerpoint/2010/main" val="27346005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353D80A-5EFF-4673-9BB8-FD931A286708}" type="slidenum">
              <a:rPr lang="sl-SI" altLang="en-US">
                <a:latin typeface="Calibri" panose="020F0502020204030204" pitchFamily="34" charset="0"/>
              </a:rPr>
              <a:pPr eaLnBrk="1" hangingPunct="1"/>
              <a:t>9</a:t>
            </a:fld>
            <a:endParaRPr lang="sl-SI" altLang="en-US">
              <a:latin typeface="Calibri" panose="020F0502020204030204" pitchFamily="34" charset="0"/>
            </a:endParaRPr>
          </a:p>
        </p:txBody>
      </p:sp>
      <p:sp>
        <p:nvSpPr>
          <p:cNvPr id="271363" name="Rectangle 7"/>
          <p:cNvSpPr txBox="1">
            <a:spLocks noGrp="1" noChangeArrowheads="1"/>
          </p:cNvSpPr>
          <p:nvPr/>
        </p:nvSpPr>
        <p:spPr bwMode="auto">
          <a:xfrm>
            <a:off x="3886200" y="8688388"/>
            <a:ext cx="29686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575" tIns="47619" rIns="91575" bIns="47619" anchor="b"/>
          <a:lstStyle>
            <a:lvl1pPr defTabSz="449263" eaLnBrk="0" hangingPunct="0">
              <a:tabLst>
                <a:tab pos="0" algn="l"/>
                <a:tab pos="930275" algn="l"/>
                <a:tab pos="1860550" algn="l"/>
                <a:tab pos="2790825" algn="l"/>
                <a:tab pos="3721100" algn="l"/>
                <a:tab pos="4651375" algn="l"/>
                <a:tab pos="5581650" algn="l"/>
                <a:tab pos="6511925" algn="l"/>
                <a:tab pos="7442200" algn="l"/>
                <a:tab pos="8372475" algn="l"/>
                <a:tab pos="9302750" algn="l"/>
                <a:tab pos="10233025" algn="l"/>
              </a:tabLst>
              <a:defRPr>
                <a:solidFill>
                  <a:schemeClr val="tx1"/>
                </a:solidFill>
                <a:latin typeface="Arial" panose="020B0604020202020204" pitchFamily="34" charset="0"/>
              </a:defRPr>
            </a:lvl1pPr>
            <a:lvl2pPr marL="742950" indent="-285750" defTabSz="449263" eaLnBrk="0" hangingPunct="0">
              <a:tabLst>
                <a:tab pos="0" algn="l"/>
                <a:tab pos="930275" algn="l"/>
                <a:tab pos="1860550" algn="l"/>
                <a:tab pos="2790825" algn="l"/>
                <a:tab pos="3721100" algn="l"/>
                <a:tab pos="4651375" algn="l"/>
                <a:tab pos="5581650" algn="l"/>
                <a:tab pos="6511925" algn="l"/>
                <a:tab pos="7442200" algn="l"/>
                <a:tab pos="8372475" algn="l"/>
                <a:tab pos="9302750" algn="l"/>
                <a:tab pos="10233025" algn="l"/>
              </a:tabLst>
              <a:defRPr>
                <a:solidFill>
                  <a:schemeClr val="tx1"/>
                </a:solidFill>
                <a:latin typeface="Arial" panose="020B0604020202020204" pitchFamily="34" charset="0"/>
              </a:defRPr>
            </a:lvl2pPr>
            <a:lvl3pPr marL="1143000" indent="-228600" defTabSz="449263" eaLnBrk="0" hangingPunct="0">
              <a:tabLst>
                <a:tab pos="0" algn="l"/>
                <a:tab pos="930275" algn="l"/>
                <a:tab pos="1860550" algn="l"/>
                <a:tab pos="2790825" algn="l"/>
                <a:tab pos="3721100" algn="l"/>
                <a:tab pos="4651375" algn="l"/>
                <a:tab pos="5581650" algn="l"/>
                <a:tab pos="6511925" algn="l"/>
                <a:tab pos="7442200" algn="l"/>
                <a:tab pos="8372475" algn="l"/>
                <a:tab pos="9302750" algn="l"/>
                <a:tab pos="10233025" algn="l"/>
              </a:tabLst>
              <a:defRPr>
                <a:solidFill>
                  <a:schemeClr val="tx1"/>
                </a:solidFill>
                <a:latin typeface="Arial" panose="020B0604020202020204" pitchFamily="34" charset="0"/>
              </a:defRPr>
            </a:lvl3pPr>
            <a:lvl4pPr marL="1600200" indent="-228600" defTabSz="449263" eaLnBrk="0" hangingPunct="0">
              <a:tabLst>
                <a:tab pos="0" algn="l"/>
                <a:tab pos="930275" algn="l"/>
                <a:tab pos="1860550" algn="l"/>
                <a:tab pos="2790825" algn="l"/>
                <a:tab pos="3721100" algn="l"/>
                <a:tab pos="4651375" algn="l"/>
                <a:tab pos="5581650" algn="l"/>
                <a:tab pos="6511925" algn="l"/>
                <a:tab pos="7442200" algn="l"/>
                <a:tab pos="8372475" algn="l"/>
                <a:tab pos="9302750" algn="l"/>
                <a:tab pos="10233025" algn="l"/>
              </a:tabLst>
              <a:defRPr>
                <a:solidFill>
                  <a:schemeClr val="tx1"/>
                </a:solidFill>
                <a:latin typeface="Arial" panose="020B0604020202020204" pitchFamily="34" charset="0"/>
              </a:defRPr>
            </a:lvl4pPr>
            <a:lvl5pPr marL="2057400" indent="-228600" defTabSz="449263" eaLnBrk="0" hangingPunct="0">
              <a:tabLst>
                <a:tab pos="0" algn="l"/>
                <a:tab pos="930275" algn="l"/>
                <a:tab pos="1860550" algn="l"/>
                <a:tab pos="2790825" algn="l"/>
                <a:tab pos="3721100" algn="l"/>
                <a:tab pos="4651375" algn="l"/>
                <a:tab pos="5581650" algn="l"/>
                <a:tab pos="6511925" algn="l"/>
                <a:tab pos="7442200" algn="l"/>
                <a:tab pos="8372475" algn="l"/>
                <a:tab pos="9302750" algn="l"/>
                <a:tab pos="10233025" algn="l"/>
              </a:tabLst>
              <a:defRPr>
                <a:solidFill>
                  <a:schemeClr val="tx1"/>
                </a:solidFill>
                <a:latin typeface="Arial" panose="020B0604020202020204" pitchFamily="34" charset="0"/>
              </a:defRPr>
            </a:lvl5pPr>
            <a:lvl6pPr marL="2514600" indent="-228600" defTabSz="449263" eaLnBrk="0" fontAlgn="base" hangingPunct="0">
              <a:spcBef>
                <a:spcPct val="0"/>
              </a:spcBef>
              <a:spcAft>
                <a:spcPct val="0"/>
              </a:spcAft>
              <a:tabLst>
                <a:tab pos="0" algn="l"/>
                <a:tab pos="930275" algn="l"/>
                <a:tab pos="1860550" algn="l"/>
                <a:tab pos="2790825" algn="l"/>
                <a:tab pos="3721100" algn="l"/>
                <a:tab pos="4651375" algn="l"/>
                <a:tab pos="5581650" algn="l"/>
                <a:tab pos="6511925" algn="l"/>
                <a:tab pos="7442200" algn="l"/>
                <a:tab pos="8372475" algn="l"/>
                <a:tab pos="9302750" algn="l"/>
                <a:tab pos="10233025" algn="l"/>
              </a:tabLst>
              <a:defRPr>
                <a:solidFill>
                  <a:schemeClr val="tx1"/>
                </a:solidFill>
                <a:latin typeface="Arial" panose="020B0604020202020204" pitchFamily="34" charset="0"/>
              </a:defRPr>
            </a:lvl6pPr>
            <a:lvl7pPr marL="2971800" indent="-228600" defTabSz="449263" eaLnBrk="0" fontAlgn="base" hangingPunct="0">
              <a:spcBef>
                <a:spcPct val="0"/>
              </a:spcBef>
              <a:spcAft>
                <a:spcPct val="0"/>
              </a:spcAft>
              <a:tabLst>
                <a:tab pos="0" algn="l"/>
                <a:tab pos="930275" algn="l"/>
                <a:tab pos="1860550" algn="l"/>
                <a:tab pos="2790825" algn="l"/>
                <a:tab pos="3721100" algn="l"/>
                <a:tab pos="4651375" algn="l"/>
                <a:tab pos="5581650" algn="l"/>
                <a:tab pos="6511925" algn="l"/>
                <a:tab pos="7442200" algn="l"/>
                <a:tab pos="8372475" algn="l"/>
                <a:tab pos="9302750" algn="l"/>
                <a:tab pos="10233025" algn="l"/>
              </a:tabLst>
              <a:defRPr>
                <a:solidFill>
                  <a:schemeClr val="tx1"/>
                </a:solidFill>
                <a:latin typeface="Arial" panose="020B0604020202020204" pitchFamily="34" charset="0"/>
              </a:defRPr>
            </a:lvl7pPr>
            <a:lvl8pPr marL="3429000" indent="-228600" defTabSz="449263" eaLnBrk="0" fontAlgn="base" hangingPunct="0">
              <a:spcBef>
                <a:spcPct val="0"/>
              </a:spcBef>
              <a:spcAft>
                <a:spcPct val="0"/>
              </a:spcAft>
              <a:tabLst>
                <a:tab pos="0" algn="l"/>
                <a:tab pos="930275" algn="l"/>
                <a:tab pos="1860550" algn="l"/>
                <a:tab pos="2790825" algn="l"/>
                <a:tab pos="3721100" algn="l"/>
                <a:tab pos="4651375" algn="l"/>
                <a:tab pos="5581650" algn="l"/>
                <a:tab pos="6511925" algn="l"/>
                <a:tab pos="7442200" algn="l"/>
                <a:tab pos="8372475" algn="l"/>
                <a:tab pos="9302750" algn="l"/>
                <a:tab pos="10233025" algn="l"/>
              </a:tabLst>
              <a:defRPr>
                <a:solidFill>
                  <a:schemeClr val="tx1"/>
                </a:solidFill>
                <a:latin typeface="Arial" panose="020B0604020202020204" pitchFamily="34" charset="0"/>
              </a:defRPr>
            </a:lvl8pPr>
            <a:lvl9pPr marL="3886200" indent="-228600" defTabSz="449263" eaLnBrk="0" fontAlgn="base" hangingPunct="0">
              <a:spcBef>
                <a:spcPct val="0"/>
              </a:spcBef>
              <a:spcAft>
                <a:spcPct val="0"/>
              </a:spcAft>
              <a:tabLst>
                <a:tab pos="0" algn="l"/>
                <a:tab pos="930275" algn="l"/>
                <a:tab pos="1860550" algn="l"/>
                <a:tab pos="2790825" algn="l"/>
                <a:tab pos="3721100" algn="l"/>
                <a:tab pos="4651375" algn="l"/>
                <a:tab pos="5581650" algn="l"/>
                <a:tab pos="6511925" algn="l"/>
                <a:tab pos="7442200" algn="l"/>
                <a:tab pos="8372475" algn="l"/>
                <a:tab pos="9302750" algn="l"/>
                <a:tab pos="10233025" algn="l"/>
              </a:tabLst>
              <a:defRPr>
                <a:solidFill>
                  <a:schemeClr val="tx1"/>
                </a:solidFill>
                <a:latin typeface="Arial" panose="020B0604020202020204" pitchFamily="34" charset="0"/>
              </a:defRPr>
            </a:lvl9pPr>
          </a:lstStyle>
          <a:p>
            <a:pPr algn="r">
              <a:lnSpc>
                <a:spcPct val="101000"/>
              </a:lnSpc>
              <a:spcBef>
                <a:spcPts val="300"/>
              </a:spcBef>
              <a:buClr>
                <a:srgbClr val="000000"/>
              </a:buClr>
              <a:buSzPct val="100000"/>
              <a:buFont typeface="Tahoma" panose="020B0604030504040204" pitchFamily="34" charset="0"/>
              <a:buChar char="•"/>
            </a:pPr>
            <a:fld id="{95FE3267-B9A4-4619-9466-7CC790C30120}" type="slidenum">
              <a:rPr lang="en-GB" altLang="en-US" sz="1200">
                <a:solidFill>
                  <a:srgbClr val="000000"/>
                </a:solidFill>
                <a:latin typeface="Calibri" panose="020F0502020204030204" pitchFamily="34" charset="0"/>
                <a:cs typeface="Arial" panose="020B0604020202020204" pitchFamily="34" charset="0"/>
              </a:rPr>
              <a:pPr algn="r">
                <a:lnSpc>
                  <a:spcPct val="101000"/>
                </a:lnSpc>
                <a:spcBef>
                  <a:spcPts val="300"/>
                </a:spcBef>
                <a:buClr>
                  <a:srgbClr val="000000"/>
                </a:buClr>
                <a:buSzPct val="100000"/>
                <a:buFont typeface="Tahoma" panose="020B0604030504040204" pitchFamily="34" charset="0"/>
                <a:buChar char="•"/>
              </a:pPr>
              <a:t>9</a:t>
            </a:fld>
            <a:endParaRPr lang="en-GB" altLang="en-US" sz="1200">
              <a:solidFill>
                <a:srgbClr val="000000"/>
              </a:solidFill>
              <a:latin typeface="Calibri" panose="020F0502020204030204" pitchFamily="34" charset="0"/>
              <a:cs typeface="Arial" panose="020B0604020202020204" pitchFamily="34" charset="0"/>
            </a:endParaRPr>
          </a:p>
        </p:txBody>
      </p:sp>
      <p:sp>
        <p:nvSpPr>
          <p:cNvPr id="271364" name="Rectangle 1"/>
          <p:cNvSpPr>
            <a:spLocks noGrp="1" noRot="1" noChangeAspect="1" noChangeArrowheads="1" noTextEdit="1"/>
          </p:cNvSpPr>
          <p:nvPr>
            <p:ph type="sldImg"/>
          </p:nvPr>
        </p:nvSpPr>
        <p:spPr bwMode="auto">
          <a:xfrm>
            <a:off x="381000" y="685800"/>
            <a:ext cx="6092825"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1365" name="Rectangle 2"/>
          <p:cNvSpPr>
            <a:spLocks noGrp="1" noChangeArrowheads="1"/>
          </p:cNvSpPr>
          <p:nvPr>
            <p:ph type="body" idx="1"/>
          </p:nvPr>
        </p:nvSpPr>
        <p:spPr bwMode="auto">
          <a:xfrm>
            <a:off x="914400" y="4343400"/>
            <a:ext cx="5027613" cy="35131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numCol="1" anchor="ctr" anchorCtr="0" compatLnSpc="1">
            <a:prstTxWarp prst="textNoShape">
              <a:avLst/>
            </a:prstTxWarp>
          </a:bodyPr>
          <a:lstStyle/>
          <a:p>
            <a:endParaRPr lang="en-US" altLang="en-US" smtClean="0"/>
          </a:p>
        </p:txBody>
      </p:sp>
    </p:spTree>
    <p:extLst>
      <p:ext uri="{BB962C8B-B14F-4D97-AF65-F5344CB8AC3E}">
        <p14:creationId xmlns:p14="http://schemas.microsoft.com/office/powerpoint/2010/main" val="4152130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en-US"/>
          </a:p>
        </p:txBody>
      </p:sp>
      <p:sp>
        <p:nvSpPr>
          <p:cNvPr id="4" name="Označba mesta številke diapozitiva 3"/>
          <p:cNvSpPr>
            <a:spLocks noGrp="1"/>
          </p:cNvSpPr>
          <p:nvPr>
            <p:ph type="sldNum" sz="quarter" idx="10"/>
          </p:nvPr>
        </p:nvSpPr>
        <p:spPr/>
        <p:txBody>
          <a:bodyPr/>
          <a:lstStyle/>
          <a:p>
            <a:fld id="{841221E5-7225-48EB-A4EE-420E7BFCF705}" type="slidenum">
              <a:rPr lang="sl-SI" noProof="0" smtClean="0"/>
              <a:pPr/>
              <a:t>87</a:t>
            </a:fld>
            <a:endParaRPr lang="sl-SI" noProof="0" dirty="0"/>
          </a:p>
        </p:txBody>
      </p:sp>
    </p:spTree>
    <p:extLst>
      <p:ext uri="{BB962C8B-B14F-4D97-AF65-F5344CB8AC3E}">
        <p14:creationId xmlns:p14="http://schemas.microsoft.com/office/powerpoint/2010/main" val="42400661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en-US"/>
          </a:p>
        </p:txBody>
      </p:sp>
      <p:sp>
        <p:nvSpPr>
          <p:cNvPr id="4" name="Označba mesta številke diapozitiva 3"/>
          <p:cNvSpPr>
            <a:spLocks noGrp="1"/>
          </p:cNvSpPr>
          <p:nvPr>
            <p:ph type="sldNum" sz="quarter" idx="10"/>
          </p:nvPr>
        </p:nvSpPr>
        <p:spPr/>
        <p:txBody>
          <a:bodyPr/>
          <a:lstStyle/>
          <a:p>
            <a:fld id="{841221E5-7225-48EB-A4EE-420E7BFCF705}" type="slidenum">
              <a:rPr lang="sl-SI" noProof="0" smtClean="0"/>
              <a:pPr/>
              <a:t>205</a:t>
            </a:fld>
            <a:endParaRPr lang="sl-SI" noProof="0" dirty="0"/>
          </a:p>
        </p:txBody>
      </p:sp>
    </p:spTree>
    <p:extLst>
      <p:ext uri="{BB962C8B-B14F-4D97-AF65-F5344CB8AC3E}">
        <p14:creationId xmlns:p14="http://schemas.microsoft.com/office/powerpoint/2010/main" val="8444672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en-US"/>
          </a:p>
        </p:txBody>
      </p:sp>
      <p:sp>
        <p:nvSpPr>
          <p:cNvPr id="4" name="Označba mesta številke diapozitiva 3"/>
          <p:cNvSpPr>
            <a:spLocks noGrp="1"/>
          </p:cNvSpPr>
          <p:nvPr>
            <p:ph type="sldNum" sz="quarter" idx="10"/>
          </p:nvPr>
        </p:nvSpPr>
        <p:spPr/>
        <p:txBody>
          <a:bodyPr/>
          <a:lstStyle/>
          <a:p>
            <a:fld id="{841221E5-7225-48EB-A4EE-420E7BFCF705}" type="slidenum">
              <a:rPr lang="sl-SI" noProof="0" smtClean="0"/>
              <a:pPr/>
              <a:t>220</a:t>
            </a:fld>
            <a:endParaRPr lang="sl-SI" noProof="0" dirty="0"/>
          </a:p>
        </p:txBody>
      </p:sp>
    </p:spTree>
    <p:extLst>
      <p:ext uri="{BB962C8B-B14F-4D97-AF65-F5344CB8AC3E}">
        <p14:creationId xmlns:p14="http://schemas.microsoft.com/office/powerpoint/2010/main" val="25286547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Naslovni diapozitiv">
    <p:spTree>
      <p:nvGrpSpPr>
        <p:cNvPr id="1" name=""/>
        <p:cNvGrpSpPr/>
        <p:nvPr/>
      </p:nvGrpSpPr>
      <p:grpSpPr>
        <a:xfrm>
          <a:off x="0" y="0"/>
          <a:ext cx="0" cy="0"/>
          <a:chOff x="0" y="0"/>
          <a:chExt cx="0" cy="0"/>
        </a:xfrm>
      </p:grpSpPr>
      <p:sp>
        <p:nvSpPr>
          <p:cNvPr id="8" name="Pravokotnik 7"/>
          <p:cNvSpPr/>
          <p:nvPr/>
        </p:nvSpPr>
        <p:spPr>
          <a:xfrm>
            <a:off x="11579384" y="5638800"/>
            <a:ext cx="609441" cy="1219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9" name="Pravokotnik 8"/>
          <p:cNvSpPr/>
          <p:nvPr/>
        </p:nvSpPr>
        <p:spPr>
          <a:xfrm>
            <a:off x="11274663" y="5638800"/>
            <a:ext cx="304721" cy="1219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10" name="Pravokotnik 9"/>
          <p:cNvSpPr/>
          <p:nvPr/>
        </p:nvSpPr>
        <p:spPr>
          <a:xfrm>
            <a:off x="1218883" y="0"/>
            <a:ext cx="60944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11" name="Pravokotnik 10"/>
          <p:cNvSpPr/>
          <p:nvPr/>
        </p:nvSpPr>
        <p:spPr>
          <a:xfrm>
            <a:off x="0" y="0"/>
            <a:ext cx="1218883"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12" name="Pravokotnik 11"/>
          <p:cNvSpPr/>
          <p:nvPr/>
        </p:nvSpPr>
        <p:spPr>
          <a:xfrm>
            <a:off x="0" y="5638800"/>
            <a:ext cx="12188825" cy="1219200"/>
          </a:xfrm>
          <a:prstGeom prst="rect">
            <a:avLst/>
          </a:prstGeom>
          <a:solidFill>
            <a:schemeClr val="accent1">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cxnSp>
        <p:nvCxnSpPr>
          <p:cNvPr id="13" name="Raven povezovalnik 12"/>
          <p:cNvCxnSpPr/>
          <p:nvPr/>
        </p:nvCxnSpPr>
        <p:spPr bwMode="white">
          <a:xfrm>
            <a:off x="11573293" y="5638800"/>
            <a:ext cx="0" cy="12192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Pravokotnik 13"/>
          <p:cNvSpPr/>
          <p:nvPr/>
        </p:nvSpPr>
        <p:spPr>
          <a:xfrm>
            <a:off x="17665" y="5631204"/>
            <a:ext cx="1216152" cy="1214868"/>
          </a:xfrm>
          <a:prstGeom prst="rect">
            <a:avLst/>
          </a:prstGeom>
          <a:solidFill>
            <a:schemeClr val="accent1">
              <a:lumMod val="50000"/>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cxnSp>
        <p:nvCxnSpPr>
          <p:cNvPr id="15" name="Raven povezovalnik 14"/>
          <p:cNvCxnSpPr/>
          <p:nvPr/>
        </p:nvCxnSpPr>
        <p:spPr bwMode="white">
          <a:xfrm>
            <a:off x="1218884" y="0"/>
            <a:ext cx="0" cy="6858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Raven povezovalnik 15"/>
          <p:cNvCxnSpPr/>
          <p:nvPr/>
        </p:nvCxnSpPr>
        <p:spPr bwMode="white">
          <a:xfrm>
            <a:off x="0" y="5631204"/>
            <a:ext cx="182832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Naslov 1"/>
          <p:cNvSpPr>
            <a:spLocks noGrp="1"/>
          </p:cNvSpPr>
          <p:nvPr>
            <p:ph type="ctrTitle"/>
          </p:nvPr>
        </p:nvSpPr>
        <p:spPr>
          <a:xfrm>
            <a:off x="2428669" y="1600200"/>
            <a:ext cx="8329031" cy="2680127"/>
          </a:xfrm>
        </p:spPr>
        <p:txBody>
          <a:bodyPr>
            <a:noAutofit/>
          </a:bodyPr>
          <a:lstStyle>
            <a:lvl1pPr>
              <a:defRPr sz="5400"/>
            </a:lvl1pPr>
          </a:lstStyle>
          <a:p>
            <a:r>
              <a:rPr lang="sl-SI" noProof="0" smtClean="0"/>
              <a:t>Uredite slog naslova matrice</a:t>
            </a:r>
            <a:endParaRPr lang="sl-SI" noProof="0" dirty="0"/>
          </a:p>
        </p:txBody>
      </p:sp>
      <p:sp>
        <p:nvSpPr>
          <p:cNvPr id="3" name="Podnaslov 2"/>
          <p:cNvSpPr>
            <a:spLocks noGrp="1"/>
          </p:cNvSpPr>
          <p:nvPr>
            <p:ph type="subTitle" idx="1"/>
          </p:nvPr>
        </p:nvSpPr>
        <p:spPr>
          <a:xfrm>
            <a:off x="2428669" y="4344915"/>
            <a:ext cx="7516442" cy="1116085"/>
          </a:xfrm>
        </p:spPr>
        <p:txBody>
          <a:bodyPr>
            <a:normAutofit/>
          </a:bodyPr>
          <a:lstStyle>
            <a:lvl1pPr marL="0" indent="0" algn="l">
              <a:spcBef>
                <a:spcPts val="0"/>
              </a:spcBef>
              <a:buNone/>
              <a:defRPr sz="3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l-SI" noProof="0" smtClean="0"/>
              <a:t>Uredite slog podnaslova matrice</a:t>
            </a:r>
            <a:endParaRPr lang="sl-SI" noProof="0" dirty="0"/>
          </a:p>
        </p:txBody>
      </p:sp>
      <p:sp>
        <p:nvSpPr>
          <p:cNvPr id="4" name="Ograda datuma 3"/>
          <p:cNvSpPr>
            <a:spLocks noGrp="1"/>
          </p:cNvSpPr>
          <p:nvPr>
            <p:ph type="dt" sz="half" idx="10"/>
          </p:nvPr>
        </p:nvSpPr>
        <p:spPr/>
        <p:txBody>
          <a:bodyPr/>
          <a:lstStyle>
            <a:lvl1pPr>
              <a:defRPr>
                <a:solidFill>
                  <a:schemeClr val="bg1"/>
                </a:solidFill>
              </a:defRPr>
            </a:lvl1pPr>
          </a:lstStyle>
          <a:p>
            <a:fld id="{07EAD4AC-8B38-4511-BC82-73204CFD89B5}" type="datetime1">
              <a:rPr lang="sl-SI" noProof="0" smtClean="0"/>
              <a:t>8. 06. 2020</a:t>
            </a:fld>
            <a:endParaRPr lang="sl-SI" noProof="0" dirty="0"/>
          </a:p>
        </p:txBody>
      </p:sp>
      <p:sp>
        <p:nvSpPr>
          <p:cNvPr id="5" name="Ograda noge 4"/>
          <p:cNvSpPr>
            <a:spLocks noGrp="1"/>
          </p:cNvSpPr>
          <p:nvPr>
            <p:ph type="ftr" sz="quarter" idx="11"/>
          </p:nvPr>
        </p:nvSpPr>
        <p:spPr/>
        <p:txBody>
          <a:bodyPr/>
          <a:lstStyle>
            <a:lvl1pPr>
              <a:defRPr>
                <a:solidFill>
                  <a:schemeClr val="bg1"/>
                </a:solidFill>
              </a:defRPr>
            </a:lvl1pPr>
          </a:lstStyle>
          <a:p>
            <a:r>
              <a:rPr lang="sl-SI" noProof="0" smtClean="0"/>
              <a:t>Zdenko Potočar</a:t>
            </a:r>
            <a:endParaRPr lang="sl-SI" noProof="0" dirty="0"/>
          </a:p>
        </p:txBody>
      </p:sp>
      <p:sp>
        <p:nvSpPr>
          <p:cNvPr id="6" name="Ograda številke diapozitiva 5"/>
          <p:cNvSpPr>
            <a:spLocks noGrp="1"/>
          </p:cNvSpPr>
          <p:nvPr>
            <p:ph type="sldNum" sz="quarter" idx="12"/>
          </p:nvPr>
        </p:nvSpPr>
        <p:spPr/>
        <p:txBody>
          <a:bodyPr/>
          <a:lstStyle>
            <a:lvl1pPr>
              <a:defRPr>
                <a:solidFill>
                  <a:schemeClr val="bg1"/>
                </a:solidFill>
              </a:defRPr>
            </a:lvl1pPr>
          </a:lstStyle>
          <a:p>
            <a:fld id="{7DC1BBB0-96F0-4077-A278-0F3FB5C104D3}" type="slidenum">
              <a:rPr lang="sl-SI" noProof="0" smtClean="0"/>
              <a:pPr/>
              <a:t>‹#›</a:t>
            </a:fld>
            <a:endParaRPr lang="sl-SI" noProof="0" dirty="0"/>
          </a:p>
        </p:txBody>
      </p:sp>
      <p:sp>
        <p:nvSpPr>
          <p:cNvPr id="7" name="PoljeZBesedilom 6"/>
          <p:cNvSpPr txBox="1"/>
          <p:nvPr userDrawn="1"/>
        </p:nvSpPr>
        <p:spPr>
          <a:xfrm>
            <a:off x="14934" y="5877272"/>
            <a:ext cx="1191748" cy="590931"/>
          </a:xfrm>
          <a:prstGeom prst="rect">
            <a:avLst/>
          </a:prstGeom>
          <a:noFill/>
        </p:spPr>
        <p:txBody>
          <a:bodyPr wrap="square" rtlCol="0">
            <a:spAutoFit/>
          </a:bodyPr>
          <a:lstStyle/>
          <a:p>
            <a:pPr>
              <a:lnSpc>
                <a:spcPct val="90000"/>
              </a:lnSpc>
            </a:pPr>
            <a:r>
              <a:rPr lang="sl-SI" sz="3600" dirty="0" smtClean="0">
                <a:solidFill>
                  <a:schemeClr val="bg1"/>
                </a:solidFill>
              </a:rPr>
              <a:t>Z@P</a:t>
            </a:r>
            <a:endParaRPr lang="en-US" sz="3600" dirty="0">
              <a:solidFill>
                <a:schemeClr val="bg1"/>
              </a:solidFill>
            </a:endParaRPr>
          </a:p>
        </p:txBody>
      </p:sp>
    </p:spTree>
    <p:extLst>
      <p:ext uri="{BB962C8B-B14F-4D97-AF65-F5344CB8AC3E}">
        <p14:creationId xmlns:p14="http://schemas.microsoft.com/office/powerpoint/2010/main" val="3817955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noProof="0" smtClean="0"/>
              <a:t>Uredite slog naslova matrice</a:t>
            </a:r>
            <a:endParaRPr lang="sl-SI" noProof="0" dirty="0"/>
          </a:p>
        </p:txBody>
      </p:sp>
      <p:sp>
        <p:nvSpPr>
          <p:cNvPr id="3" name="Ograda navpičnega besedila 2"/>
          <p:cNvSpPr>
            <a:spLocks noGrp="1"/>
          </p:cNvSpPr>
          <p:nvPr>
            <p:ph type="body" orient="vert" idx="1"/>
          </p:nvPr>
        </p:nvSpPr>
        <p:spPr/>
        <p:txBody>
          <a:bodyPr vert="eaVert"/>
          <a:lstStyle>
            <a:lvl5pPr>
              <a:defRPr/>
            </a:lvl5pPr>
            <a:lvl6pPr>
              <a:defRPr/>
            </a:lvl6pPr>
            <a:lvl7pPr>
              <a:defRPr/>
            </a:lvl7pPr>
            <a:lvl8pPr>
              <a:defRPr/>
            </a:lvl8pPr>
            <a:lvl9pPr>
              <a:defRPr/>
            </a:lvl9pPr>
          </a:lstStyle>
          <a:p>
            <a:pPr lvl="0"/>
            <a:r>
              <a:rPr lang="sl-SI" noProof="0" smtClean="0"/>
              <a:t>Uredite sloge besedila matrice</a:t>
            </a:r>
          </a:p>
          <a:p>
            <a:pPr lvl="1"/>
            <a:r>
              <a:rPr lang="sl-SI" noProof="0" smtClean="0"/>
              <a:t>Druga raven</a:t>
            </a:r>
          </a:p>
          <a:p>
            <a:pPr lvl="2"/>
            <a:r>
              <a:rPr lang="sl-SI" noProof="0" smtClean="0"/>
              <a:t>Tretja raven</a:t>
            </a:r>
          </a:p>
          <a:p>
            <a:pPr lvl="3"/>
            <a:r>
              <a:rPr lang="sl-SI" noProof="0" smtClean="0"/>
              <a:t>Četrta raven</a:t>
            </a:r>
          </a:p>
          <a:p>
            <a:pPr lvl="4"/>
            <a:r>
              <a:rPr lang="sl-SI" noProof="0" smtClean="0"/>
              <a:t>Peta raven</a:t>
            </a:r>
            <a:endParaRPr lang="sl-SI" noProof="0" dirty="0"/>
          </a:p>
        </p:txBody>
      </p:sp>
      <p:sp>
        <p:nvSpPr>
          <p:cNvPr id="4" name="Ograda datuma 3"/>
          <p:cNvSpPr>
            <a:spLocks noGrp="1"/>
          </p:cNvSpPr>
          <p:nvPr>
            <p:ph type="dt" sz="half" idx="10"/>
          </p:nvPr>
        </p:nvSpPr>
        <p:spPr/>
        <p:txBody>
          <a:bodyPr/>
          <a:lstStyle/>
          <a:p>
            <a:fld id="{F9F01A25-FCF3-44A7-BFB5-830738BF308D}" type="datetime1">
              <a:rPr lang="sl-SI" noProof="0" smtClean="0"/>
              <a:t>8. 06. 2020</a:t>
            </a:fld>
            <a:endParaRPr lang="sl-SI" noProof="0" dirty="0"/>
          </a:p>
        </p:txBody>
      </p:sp>
      <p:sp>
        <p:nvSpPr>
          <p:cNvPr id="5" name="Ograda noge 4"/>
          <p:cNvSpPr>
            <a:spLocks noGrp="1"/>
          </p:cNvSpPr>
          <p:nvPr>
            <p:ph type="ftr" sz="quarter" idx="11"/>
          </p:nvPr>
        </p:nvSpPr>
        <p:spPr/>
        <p:txBody>
          <a:bodyPr/>
          <a:lstStyle/>
          <a:p>
            <a:r>
              <a:rPr lang="sl-SI" noProof="0" smtClean="0"/>
              <a:t>Zdenko Potočar</a:t>
            </a:r>
            <a:endParaRPr lang="sl-SI" noProof="0" dirty="0"/>
          </a:p>
        </p:txBody>
      </p:sp>
      <p:sp>
        <p:nvSpPr>
          <p:cNvPr id="6" name="Ograda številke diapozitiva 5"/>
          <p:cNvSpPr>
            <a:spLocks noGrp="1"/>
          </p:cNvSpPr>
          <p:nvPr>
            <p:ph type="sldNum" sz="quarter" idx="12"/>
          </p:nvPr>
        </p:nvSpPr>
        <p:spPr/>
        <p:txBody>
          <a:bodyPr/>
          <a:lstStyle/>
          <a:p>
            <a:fld id="{7DC1BBB0-96F0-4077-A278-0F3FB5C104D3}" type="slidenum">
              <a:rPr lang="sl-SI" noProof="0" smtClean="0"/>
              <a:t>‹#›</a:t>
            </a:fld>
            <a:endParaRPr lang="sl-SI" noProof="0" dirty="0"/>
          </a:p>
        </p:txBody>
      </p:sp>
    </p:spTree>
    <p:extLst>
      <p:ext uri="{BB962C8B-B14F-4D97-AF65-F5344CB8AC3E}">
        <p14:creationId xmlns:p14="http://schemas.microsoft.com/office/powerpoint/2010/main" val="2040880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Navpični naslov in besedilo">
    <p:spTree>
      <p:nvGrpSpPr>
        <p:cNvPr id="1" name=""/>
        <p:cNvGrpSpPr/>
        <p:nvPr/>
      </p:nvGrpSpPr>
      <p:grpSpPr>
        <a:xfrm>
          <a:off x="0" y="0"/>
          <a:ext cx="0" cy="0"/>
          <a:chOff x="0" y="0"/>
          <a:chExt cx="0" cy="0"/>
        </a:xfrm>
      </p:grpSpPr>
      <p:sp>
        <p:nvSpPr>
          <p:cNvPr id="7" name="Pravokotnik 6"/>
          <p:cNvSpPr/>
          <p:nvPr/>
        </p:nvSpPr>
        <p:spPr>
          <a:xfrm>
            <a:off x="11884104" y="0"/>
            <a:ext cx="304721" cy="6858000"/>
          </a:xfrm>
          <a:prstGeom prst="rect">
            <a:avLst/>
          </a:pr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sl-SI" noProof="0" dirty="0"/>
          </a:p>
        </p:txBody>
      </p:sp>
      <p:sp>
        <p:nvSpPr>
          <p:cNvPr id="8" name="Pravokotnik 7"/>
          <p:cNvSpPr/>
          <p:nvPr/>
        </p:nvSpPr>
        <p:spPr>
          <a:xfrm>
            <a:off x="617143" y="0"/>
            <a:ext cx="60944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9" name="Pravokotnik 8"/>
          <p:cNvSpPr/>
          <p:nvPr/>
        </p:nvSpPr>
        <p:spPr>
          <a:xfrm>
            <a:off x="0" y="0"/>
            <a:ext cx="609441" cy="6858000"/>
          </a:xfrm>
          <a:prstGeom prst="rect">
            <a:avLst/>
          </a:prstGeom>
          <a:solidFill>
            <a:schemeClr val="accent1">
              <a:lumMod val="75000"/>
              <a:alpha val="8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10" name="Pravokotnik 9"/>
          <p:cNvSpPr/>
          <p:nvPr/>
        </p:nvSpPr>
        <p:spPr>
          <a:xfrm>
            <a:off x="617143" y="736219"/>
            <a:ext cx="609441" cy="609600"/>
          </a:xfrm>
          <a:prstGeom prst="rect">
            <a:avLst/>
          </a:prstGeom>
          <a:solidFill>
            <a:schemeClr val="accent1">
              <a:lumMod val="50000"/>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noProof="0" dirty="0"/>
          </a:p>
        </p:txBody>
      </p:sp>
      <p:cxnSp>
        <p:nvCxnSpPr>
          <p:cNvPr id="11" name="Raven povezovalnik 10"/>
          <p:cNvCxnSpPr/>
          <p:nvPr/>
        </p:nvCxnSpPr>
        <p:spPr bwMode="white">
          <a:xfrm>
            <a:off x="617143" y="736219"/>
            <a:ext cx="60944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Raven povezovalnik 11"/>
          <p:cNvCxnSpPr/>
          <p:nvPr/>
        </p:nvCxnSpPr>
        <p:spPr bwMode="white">
          <a:xfrm>
            <a:off x="617143" y="1345819"/>
            <a:ext cx="60944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Pi"/>
          <p:cNvSpPr>
            <a:spLocks/>
          </p:cNvSpPr>
          <p:nvPr/>
        </p:nvSpPr>
        <p:spPr bwMode="white">
          <a:xfrm rot="5400000">
            <a:off x="756095" y="898102"/>
            <a:ext cx="336023" cy="294097"/>
          </a:xfrm>
          <a:custGeom>
            <a:avLst/>
            <a:gdLst>
              <a:gd name="T0" fmla="*/ 411 w 426"/>
              <a:gd name="T1" fmla="*/ 0 h 372"/>
              <a:gd name="T2" fmla="*/ 90 w 426"/>
              <a:gd name="T3" fmla="*/ 0 h 372"/>
              <a:gd name="T4" fmla="*/ 3 w 426"/>
              <a:gd name="T5" fmla="*/ 64 h 372"/>
              <a:gd name="T6" fmla="*/ 12 w 426"/>
              <a:gd name="T7" fmla="*/ 83 h 372"/>
              <a:gd name="T8" fmla="*/ 17 w 426"/>
              <a:gd name="T9" fmla="*/ 83 h 372"/>
              <a:gd name="T10" fmla="*/ 31 w 426"/>
              <a:gd name="T11" fmla="*/ 73 h 372"/>
              <a:gd name="T12" fmla="*/ 90 w 426"/>
              <a:gd name="T13" fmla="*/ 30 h 372"/>
              <a:gd name="T14" fmla="*/ 131 w 426"/>
              <a:gd name="T15" fmla="*/ 30 h 372"/>
              <a:gd name="T16" fmla="*/ 61 w 426"/>
              <a:gd name="T17" fmla="*/ 334 h 372"/>
              <a:gd name="T18" fmla="*/ 61 w 426"/>
              <a:gd name="T19" fmla="*/ 355 h 372"/>
              <a:gd name="T20" fmla="*/ 72 w 426"/>
              <a:gd name="T21" fmla="*/ 359 h 372"/>
              <a:gd name="T22" fmla="*/ 83 w 426"/>
              <a:gd name="T23" fmla="*/ 355 h 372"/>
              <a:gd name="T24" fmla="*/ 161 w 426"/>
              <a:gd name="T25" fmla="*/ 30 h 372"/>
              <a:gd name="T26" fmla="*/ 272 w 426"/>
              <a:gd name="T27" fmla="*/ 30 h 372"/>
              <a:gd name="T28" fmla="*/ 253 w 426"/>
              <a:gd name="T29" fmla="*/ 270 h 372"/>
              <a:gd name="T30" fmla="*/ 277 w 426"/>
              <a:gd name="T31" fmla="*/ 355 h 372"/>
              <a:gd name="T32" fmla="*/ 322 w 426"/>
              <a:gd name="T33" fmla="*/ 372 h 372"/>
              <a:gd name="T34" fmla="*/ 335 w 426"/>
              <a:gd name="T35" fmla="*/ 371 h 372"/>
              <a:gd name="T36" fmla="*/ 417 w 426"/>
              <a:gd name="T37" fmla="*/ 280 h 372"/>
              <a:gd name="T38" fmla="*/ 406 w 426"/>
              <a:gd name="T39" fmla="*/ 262 h 372"/>
              <a:gd name="T40" fmla="*/ 388 w 426"/>
              <a:gd name="T41" fmla="*/ 273 h 372"/>
              <a:gd name="T42" fmla="*/ 331 w 426"/>
              <a:gd name="T43" fmla="*/ 341 h 372"/>
              <a:gd name="T44" fmla="*/ 298 w 426"/>
              <a:gd name="T45" fmla="*/ 333 h 372"/>
              <a:gd name="T46" fmla="*/ 283 w 426"/>
              <a:gd name="T47" fmla="*/ 272 h 372"/>
              <a:gd name="T48" fmla="*/ 302 w 426"/>
              <a:gd name="T49" fmla="*/ 30 h 372"/>
              <a:gd name="T50" fmla="*/ 411 w 426"/>
              <a:gd name="T51" fmla="*/ 30 h 372"/>
              <a:gd name="T52" fmla="*/ 426 w 426"/>
              <a:gd name="T53" fmla="*/ 15 h 372"/>
              <a:gd name="T54" fmla="*/ 411 w 426"/>
              <a:gd name="T5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6" h="372">
                <a:moveTo>
                  <a:pt x="411" y="0"/>
                </a:moveTo>
                <a:cubicBezTo>
                  <a:pt x="90" y="0"/>
                  <a:pt x="90" y="0"/>
                  <a:pt x="90" y="0"/>
                </a:cubicBezTo>
                <a:cubicBezTo>
                  <a:pt x="25" y="0"/>
                  <a:pt x="4" y="61"/>
                  <a:pt x="3" y="64"/>
                </a:cubicBezTo>
                <a:cubicBezTo>
                  <a:pt x="0" y="71"/>
                  <a:pt x="4" y="80"/>
                  <a:pt x="12" y="83"/>
                </a:cubicBezTo>
                <a:cubicBezTo>
                  <a:pt x="14" y="83"/>
                  <a:pt x="15" y="83"/>
                  <a:pt x="17" y="83"/>
                </a:cubicBezTo>
                <a:cubicBezTo>
                  <a:pt x="23" y="83"/>
                  <a:pt x="29" y="80"/>
                  <a:pt x="31" y="73"/>
                </a:cubicBezTo>
                <a:cubicBezTo>
                  <a:pt x="31" y="73"/>
                  <a:pt x="46" y="30"/>
                  <a:pt x="90" y="30"/>
                </a:cubicBezTo>
                <a:cubicBezTo>
                  <a:pt x="131" y="30"/>
                  <a:pt x="131" y="30"/>
                  <a:pt x="131" y="30"/>
                </a:cubicBezTo>
                <a:cubicBezTo>
                  <a:pt x="129" y="83"/>
                  <a:pt x="118" y="274"/>
                  <a:pt x="61" y="334"/>
                </a:cubicBezTo>
                <a:cubicBezTo>
                  <a:pt x="55" y="340"/>
                  <a:pt x="55" y="350"/>
                  <a:pt x="61" y="355"/>
                </a:cubicBezTo>
                <a:cubicBezTo>
                  <a:pt x="64" y="358"/>
                  <a:pt x="68" y="359"/>
                  <a:pt x="72" y="359"/>
                </a:cubicBezTo>
                <a:cubicBezTo>
                  <a:pt x="76" y="359"/>
                  <a:pt x="80" y="358"/>
                  <a:pt x="83" y="355"/>
                </a:cubicBezTo>
                <a:cubicBezTo>
                  <a:pt x="148" y="286"/>
                  <a:pt x="159" y="84"/>
                  <a:pt x="161" y="30"/>
                </a:cubicBezTo>
                <a:cubicBezTo>
                  <a:pt x="272" y="30"/>
                  <a:pt x="272" y="30"/>
                  <a:pt x="272" y="30"/>
                </a:cubicBezTo>
                <a:cubicBezTo>
                  <a:pt x="253" y="270"/>
                  <a:pt x="253" y="270"/>
                  <a:pt x="253" y="270"/>
                </a:cubicBezTo>
                <a:cubicBezTo>
                  <a:pt x="253" y="272"/>
                  <a:pt x="248" y="327"/>
                  <a:pt x="277" y="355"/>
                </a:cubicBezTo>
                <a:cubicBezTo>
                  <a:pt x="289" y="366"/>
                  <a:pt x="304" y="372"/>
                  <a:pt x="322" y="372"/>
                </a:cubicBezTo>
                <a:cubicBezTo>
                  <a:pt x="326" y="372"/>
                  <a:pt x="330" y="372"/>
                  <a:pt x="335" y="371"/>
                </a:cubicBezTo>
                <a:cubicBezTo>
                  <a:pt x="398" y="362"/>
                  <a:pt x="416" y="283"/>
                  <a:pt x="417" y="280"/>
                </a:cubicBezTo>
                <a:cubicBezTo>
                  <a:pt x="419" y="271"/>
                  <a:pt x="414" y="264"/>
                  <a:pt x="406" y="262"/>
                </a:cubicBezTo>
                <a:cubicBezTo>
                  <a:pt x="398" y="260"/>
                  <a:pt x="390" y="265"/>
                  <a:pt x="388" y="273"/>
                </a:cubicBezTo>
                <a:cubicBezTo>
                  <a:pt x="388" y="274"/>
                  <a:pt x="373" y="335"/>
                  <a:pt x="331" y="341"/>
                </a:cubicBezTo>
                <a:cubicBezTo>
                  <a:pt x="316" y="343"/>
                  <a:pt x="306" y="341"/>
                  <a:pt x="298" y="333"/>
                </a:cubicBezTo>
                <a:cubicBezTo>
                  <a:pt x="282" y="318"/>
                  <a:pt x="282" y="284"/>
                  <a:pt x="283" y="272"/>
                </a:cubicBezTo>
                <a:cubicBezTo>
                  <a:pt x="302" y="30"/>
                  <a:pt x="302" y="30"/>
                  <a:pt x="302" y="30"/>
                </a:cubicBezTo>
                <a:cubicBezTo>
                  <a:pt x="411" y="30"/>
                  <a:pt x="411" y="30"/>
                  <a:pt x="411" y="30"/>
                </a:cubicBezTo>
                <a:cubicBezTo>
                  <a:pt x="419" y="30"/>
                  <a:pt x="426" y="24"/>
                  <a:pt x="426" y="15"/>
                </a:cubicBezTo>
                <a:cubicBezTo>
                  <a:pt x="426" y="7"/>
                  <a:pt x="419" y="0"/>
                  <a:pt x="411" y="0"/>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sl-SI" noProof="0" dirty="0"/>
          </a:p>
        </p:txBody>
      </p:sp>
      <p:cxnSp>
        <p:nvCxnSpPr>
          <p:cNvPr id="14" name="Raven povezovalnik 13"/>
          <p:cNvCxnSpPr/>
          <p:nvPr/>
        </p:nvCxnSpPr>
        <p:spPr bwMode="white">
          <a:xfrm>
            <a:off x="617143" y="0"/>
            <a:ext cx="0" cy="6858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Navpični naslov 1"/>
          <p:cNvSpPr>
            <a:spLocks noGrp="1"/>
          </p:cNvSpPr>
          <p:nvPr>
            <p:ph type="title" orient="vert"/>
          </p:nvPr>
        </p:nvSpPr>
        <p:spPr>
          <a:xfrm>
            <a:off x="9599612" y="685800"/>
            <a:ext cx="1787526" cy="5486400"/>
          </a:xfrm>
        </p:spPr>
        <p:txBody>
          <a:bodyPr vert="eaVert"/>
          <a:lstStyle/>
          <a:p>
            <a:r>
              <a:rPr lang="sl-SI" noProof="0" smtClean="0"/>
              <a:t>Uredite slog naslova matrice</a:t>
            </a:r>
            <a:endParaRPr lang="sl-SI" noProof="0" dirty="0"/>
          </a:p>
        </p:txBody>
      </p:sp>
      <p:sp>
        <p:nvSpPr>
          <p:cNvPr id="3" name="Ograda navpičnega besedila 2"/>
          <p:cNvSpPr>
            <a:spLocks noGrp="1"/>
          </p:cNvSpPr>
          <p:nvPr>
            <p:ph type="body" orient="vert" idx="1"/>
          </p:nvPr>
        </p:nvSpPr>
        <p:spPr>
          <a:xfrm>
            <a:off x="1598613" y="685800"/>
            <a:ext cx="7848599" cy="5486400"/>
          </a:xfrm>
        </p:spPr>
        <p:txBody>
          <a:bodyPr vert="eaVert"/>
          <a:lstStyle/>
          <a:p>
            <a:pPr lvl="0"/>
            <a:r>
              <a:rPr lang="sl-SI" noProof="0" smtClean="0"/>
              <a:t>Uredite sloge besedila matrice</a:t>
            </a:r>
          </a:p>
          <a:p>
            <a:pPr lvl="1"/>
            <a:r>
              <a:rPr lang="sl-SI" noProof="0" smtClean="0"/>
              <a:t>Druga raven</a:t>
            </a:r>
          </a:p>
          <a:p>
            <a:pPr lvl="2"/>
            <a:r>
              <a:rPr lang="sl-SI" noProof="0" smtClean="0"/>
              <a:t>Tretja raven</a:t>
            </a:r>
          </a:p>
          <a:p>
            <a:pPr lvl="3"/>
            <a:r>
              <a:rPr lang="sl-SI" noProof="0" smtClean="0"/>
              <a:t>Četrta raven</a:t>
            </a:r>
          </a:p>
          <a:p>
            <a:pPr lvl="4"/>
            <a:r>
              <a:rPr lang="sl-SI" noProof="0" smtClean="0"/>
              <a:t>Peta raven</a:t>
            </a:r>
            <a:endParaRPr lang="sl-SI" noProof="0" dirty="0"/>
          </a:p>
        </p:txBody>
      </p:sp>
      <p:sp>
        <p:nvSpPr>
          <p:cNvPr id="4" name="Ograda datuma 3"/>
          <p:cNvSpPr>
            <a:spLocks noGrp="1"/>
          </p:cNvSpPr>
          <p:nvPr>
            <p:ph type="dt" sz="half" idx="10"/>
          </p:nvPr>
        </p:nvSpPr>
        <p:spPr/>
        <p:txBody>
          <a:bodyPr/>
          <a:lstStyle/>
          <a:p>
            <a:fld id="{60AF0F28-A962-4AF2-A1C1-306568C3588D}" type="datetime1">
              <a:rPr lang="sl-SI" noProof="0" smtClean="0"/>
              <a:t>8. 06. 2020</a:t>
            </a:fld>
            <a:endParaRPr lang="sl-SI" noProof="0" dirty="0"/>
          </a:p>
        </p:txBody>
      </p:sp>
      <p:sp>
        <p:nvSpPr>
          <p:cNvPr id="5" name="Ograda noge 4"/>
          <p:cNvSpPr>
            <a:spLocks noGrp="1"/>
          </p:cNvSpPr>
          <p:nvPr>
            <p:ph type="ftr" sz="quarter" idx="11"/>
          </p:nvPr>
        </p:nvSpPr>
        <p:spPr/>
        <p:txBody>
          <a:bodyPr/>
          <a:lstStyle/>
          <a:p>
            <a:r>
              <a:rPr lang="sl-SI" noProof="0" smtClean="0"/>
              <a:t>Zdenko Potočar</a:t>
            </a:r>
            <a:endParaRPr lang="sl-SI" noProof="0" dirty="0"/>
          </a:p>
        </p:txBody>
      </p:sp>
      <p:sp>
        <p:nvSpPr>
          <p:cNvPr id="6" name="Ograda številke diapozitiva 5"/>
          <p:cNvSpPr>
            <a:spLocks noGrp="1"/>
          </p:cNvSpPr>
          <p:nvPr>
            <p:ph type="sldNum" sz="quarter" idx="12"/>
          </p:nvPr>
        </p:nvSpPr>
        <p:spPr/>
        <p:txBody>
          <a:bodyPr/>
          <a:lstStyle/>
          <a:p>
            <a:fld id="{7DC1BBB0-96F0-4077-A278-0F3FB5C104D3}" type="slidenum">
              <a:rPr lang="sl-SI" noProof="0" smtClean="0"/>
              <a:t>‹#›</a:t>
            </a:fld>
            <a:endParaRPr lang="sl-SI" noProof="0" dirty="0"/>
          </a:p>
        </p:txBody>
      </p:sp>
    </p:spTree>
    <p:extLst>
      <p:ext uri="{BB962C8B-B14F-4D97-AF65-F5344CB8AC3E}">
        <p14:creationId xmlns:p14="http://schemas.microsoft.com/office/powerpoint/2010/main" val="612817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noProof="0" smtClean="0"/>
              <a:t>Uredite slog naslova matrice</a:t>
            </a:r>
            <a:endParaRPr lang="sl-SI" noProof="0" dirty="0"/>
          </a:p>
        </p:txBody>
      </p:sp>
      <p:sp>
        <p:nvSpPr>
          <p:cNvPr id="3" name="Ograda vsebine 2"/>
          <p:cNvSpPr>
            <a:spLocks noGrp="1"/>
          </p:cNvSpPr>
          <p:nvPr>
            <p:ph idx="1"/>
          </p:nvPr>
        </p:nvSpPr>
        <p:spPr/>
        <p:txBody>
          <a:bodyPr/>
          <a:lstStyle>
            <a:lvl5pPr>
              <a:defRPr/>
            </a:lvl5pPr>
            <a:lvl6pPr>
              <a:defRPr/>
            </a:lvl6pPr>
            <a:lvl7pPr>
              <a:defRPr/>
            </a:lvl7pPr>
            <a:lvl8pPr>
              <a:defRPr/>
            </a:lvl8pPr>
            <a:lvl9pPr>
              <a:defRPr/>
            </a:lvl9pPr>
          </a:lstStyle>
          <a:p>
            <a:pPr lvl="0"/>
            <a:r>
              <a:rPr lang="sl-SI" noProof="0" smtClean="0"/>
              <a:t>Uredite sloge besedila matrice</a:t>
            </a:r>
          </a:p>
          <a:p>
            <a:pPr lvl="1"/>
            <a:r>
              <a:rPr lang="sl-SI" noProof="0" smtClean="0"/>
              <a:t>Druga raven</a:t>
            </a:r>
          </a:p>
          <a:p>
            <a:pPr lvl="2"/>
            <a:r>
              <a:rPr lang="sl-SI" noProof="0" smtClean="0"/>
              <a:t>Tretja raven</a:t>
            </a:r>
          </a:p>
          <a:p>
            <a:pPr lvl="3"/>
            <a:r>
              <a:rPr lang="sl-SI" noProof="0" smtClean="0"/>
              <a:t>Četrta raven</a:t>
            </a:r>
          </a:p>
          <a:p>
            <a:pPr lvl="4"/>
            <a:r>
              <a:rPr lang="sl-SI" noProof="0" smtClean="0"/>
              <a:t>Peta raven</a:t>
            </a:r>
            <a:endParaRPr lang="sl-SI" noProof="0" dirty="0"/>
          </a:p>
        </p:txBody>
      </p:sp>
      <p:sp>
        <p:nvSpPr>
          <p:cNvPr id="4" name="Ograda datuma 3"/>
          <p:cNvSpPr>
            <a:spLocks noGrp="1"/>
          </p:cNvSpPr>
          <p:nvPr>
            <p:ph type="dt" sz="half" idx="10"/>
          </p:nvPr>
        </p:nvSpPr>
        <p:spPr/>
        <p:txBody>
          <a:bodyPr/>
          <a:lstStyle/>
          <a:p>
            <a:fld id="{201DA25B-3714-4796-A3A6-FAD13D7C4BDD}" type="datetime1">
              <a:rPr lang="sl-SI" noProof="0" smtClean="0"/>
              <a:t>8. 06. 2020</a:t>
            </a:fld>
            <a:endParaRPr lang="sl-SI" noProof="0" dirty="0"/>
          </a:p>
        </p:txBody>
      </p:sp>
      <p:sp>
        <p:nvSpPr>
          <p:cNvPr id="5" name="Ograda noge 4"/>
          <p:cNvSpPr>
            <a:spLocks noGrp="1"/>
          </p:cNvSpPr>
          <p:nvPr>
            <p:ph type="ftr" sz="quarter" idx="11"/>
          </p:nvPr>
        </p:nvSpPr>
        <p:spPr/>
        <p:txBody>
          <a:bodyPr/>
          <a:lstStyle/>
          <a:p>
            <a:r>
              <a:rPr lang="sl-SI" noProof="0" smtClean="0"/>
              <a:t>Zdenko Potočar</a:t>
            </a:r>
            <a:endParaRPr lang="sl-SI" noProof="0" dirty="0"/>
          </a:p>
        </p:txBody>
      </p:sp>
      <p:sp>
        <p:nvSpPr>
          <p:cNvPr id="6" name="Ograda številke diapozitiva 5"/>
          <p:cNvSpPr>
            <a:spLocks noGrp="1"/>
          </p:cNvSpPr>
          <p:nvPr>
            <p:ph type="sldNum" sz="quarter" idx="12"/>
          </p:nvPr>
        </p:nvSpPr>
        <p:spPr/>
        <p:txBody>
          <a:bodyPr/>
          <a:lstStyle/>
          <a:p>
            <a:fld id="{7DC1BBB0-96F0-4077-A278-0F3FB5C104D3}" type="slidenum">
              <a:rPr lang="sl-SI" noProof="0" smtClean="0"/>
              <a:t>‹#›</a:t>
            </a:fld>
            <a:endParaRPr lang="sl-SI" noProof="0" dirty="0"/>
          </a:p>
        </p:txBody>
      </p:sp>
    </p:spTree>
    <p:extLst>
      <p:ext uri="{BB962C8B-B14F-4D97-AF65-F5344CB8AC3E}">
        <p14:creationId xmlns:p14="http://schemas.microsoft.com/office/powerpoint/2010/main" val="2185532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Glava odseka">
    <p:spTree>
      <p:nvGrpSpPr>
        <p:cNvPr id="1" name=""/>
        <p:cNvGrpSpPr/>
        <p:nvPr/>
      </p:nvGrpSpPr>
      <p:grpSpPr>
        <a:xfrm>
          <a:off x="0" y="0"/>
          <a:ext cx="0" cy="0"/>
          <a:chOff x="0" y="0"/>
          <a:chExt cx="0" cy="0"/>
        </a:xfrm>
      </p:grpSpPr>
      <p:sp>
        <p:nvSpPr>
          <p:cNvPr id="19" name="Pravokotnik 18"/>
          <p:cNvSpPr/>
          <p:nvPr/>
        </p:nvSpPr>
        <p:spPr>
          <a:xfrm>
            <a:off x="11579384" y="5638800"/>
            <a:ext cx="609441" cy="1219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20" name="Pravokotnik 19"/>
          <p:cNvSpPr/>
          <p:nvPr/>
        </p:nvSpPr>
        <p:spPr>
          <a:xfrm>
            <a:off x="11274663" y="5638800"/>
            <a:ext cx="304721" cy="1219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24" name="Pravokotnik 23"/>
          <p:cNvSpPr/>
          <p:nvPr/>
        </p:nvSpPr>
        <p:spPr>
          <a:xfrm>
            <a:off x="1216152" y="5638800"/>
            <a:ext cx="609441" cy="1219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21" name="Pravokotnik 20"/>
          <p:cNvSpPr/>
          <p:nvPr/>
        </p:nvSpPr>
        <p:spPr>
          <a:xfrm>
            <a:off x="0" y="5638800"/>
            <a:ext cx="12188825" cy="1219200"/>
          </a:xfrm>
          <a:prstGeom prst="rect">
            <a:avLst/>
          </a:prstGeom>
          <a:solidFill>
            <a:schemeClr val="accent1">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cxnSp>
        <p:nvCxnSpPr>
          <p:cNvPr id="22" name="Raven povezovalnik 21"/>
          <p:cNvCxnSpPr/>
          <p:nvPr/>
        </p:nvCxnSpPr>
        <p:spPr bwMode="white">
          <a:xfrm>
            <a:off x="11573293" y="5638800"/>
            <a:ext cx="0" cy="12192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ravokotnik 15"/>
          <p:cNvSpPr/>
          <p:nvPr/>
        </p:nvSpPr>
        <p:spPr>
          <a:xfrm>
            <a:off x="0" y="5643132"/>
            <a:ext cx="1216152" cy="1214868"/>
          </a:xfrm>
          <a:prstGeom prst="rect">
            <a:avLst/>
          </a:prstGeom>
          <a:solidFill>
            <a:schemeClr val="accent1">
              <a:lumMod val="50000"/>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18" name="Pi"/>
          <p:cNvSpPr>
            <a:spLocks/>
          </p:cNvSpPr>
          <p:nvPr/>
        </p:nvSpPr>
        <p:spPr bwMode="white">
          <a:xfrm>
            <a:off x="276462" y="6032500"/>
            <a:ext cx="593189" cy="519176"/>
          </a:xfrm>
          <a:custGeom>
            <a:avLst/>
            <a:gdLst>
              <a:gd name="T0" fmla="*/ 411 w 426"/>
              <a:gd name="T1" fmla="*/ 0 h 372"/>
              <a:gd name="T2" fmla="*/ 90 w 426"/>
              <a:gd name="T3" fmla="*/ 0 h 372"/>
              <a:gd name="T4" fmla="*/ 3 w 426"/>
              <a:gd name="T5" fmla="*/ 64 h 372"/>
              <a:gd name="T6" fmla="*/ 12 w 426"/>
              <a:gd name="T7" fmla="*/ 83 h 372"/>
              <a:gd name="T8" fmla="*/ 17 w 426"/>
              <a:gd name="T9" fmla="*/ 83 h 372"/>
              <a:gd name="T10" fmla="*/ 31 w 426"/>
              <a:gd name="T11" fmla="*/ 73 h 372"/>
              <a:gd name="T12" fmla="*/ 90 w 426"/>
              <a:gd name="T13" fmla="*/ 30 h 372"/>
              <a:gd name="T14" fmla="*/ 131 w 426"/>
              <a:gd name="T15" fmla="*/ 30 h 372"/>
              <a:gd name="T16" fmla="*/ 61 w 426"/>
              <a:gd name="T17" fmla="*/ 334 h 372"/>
              <a:gd name="T18" fmla="*/ 61 w 426"/>
              <a:gd name="T19" fmla="*/ 355 h 372"/>
              <a:gd name="T20" fmla="*/ 72 w 426"/>
              <a:gd name="T21" fmla="*/ 359 h 372"/>
              <a:gd name="T22" fmla="*/ 83 w 426"/>
              <a:gd name="T23" fmla="*/ 355 h 372"/>
              <a:gd name="T24" fmla="*/ 161 w 426"/>
              <a:gd name="T25" fmla="*/ 30 h 372"/>
              <a:gd name="T26" fmla="*/ 272 w 426"/>
              <a:gd name="T27" fmla="*/ 30 h 372"/>
              <a:gd name="T28" fmla="*/ 253 w 426"/>
              <a:gd name="T29" fmla="*/ 270 h 372"/>
              <a:gd name="T30" fmla="*/ 277 w 426"/>
              <a:gd name="T31" fmla="*/ 355 h 372"/>
              <a:gd name="T32" fmla="*/ 322 w 426"/>
              <a:gd name="T33" fmla="*/ 372 h 372"/>
              <a:gd name="T34" fmla="*/ 335 w 426"/>
              <a:gd name="T35" fmla="*/ 371 h 372"/>
              <a:gd name="T36" fmla="*/ 417 w 426"/>
              <a:gd name="T37" fmla="*/ 280 h 372"/>
              <a:gd name="T38" fmla="*/ 406 w 426"/>
              <a:gd name="T39" fmla="*/ 262 h 372"/>
              <a:gd name="T40" fmla="*/ 388 w 426"/>
              <a:gd name="T41" fmla="*/ 273 h 372"/>
              <a:gd name="T42" fmla="*/ 331 w 426"/>
              <a:gd name="T43" fmla="*/ 341 h 372"/>
              <a:gd name="T44" fmla="*/ 298 w 426"/>
              <a:gd name="T45" fmla="*/ 333 h 372"/>
              <a:gd name="T46" fmla="*/ 283 w 426"/>
              <a:gd name="T47" fmla="*/ 272 h 372"/>
              <a:gd name="T48" fmla="*/ 302 w 426"/>
              <a:gd name="T49" fmla="*/ 30 h 372"/>
              <a:gd name="T50" fmla="*/ 411 w 426"/>
              <a:gd name="T51" fmla="*/ 30 h 372"/>
              <a:gd name="T52" fmla="*/ 426 w 426"/>
              <a:gd name="T53" fmla="*/ 15 h 372"/>
              <a:gd name="T54" fmla="*/ 411 w 426"/>
              <a:gd name="T55" fmla="*/ 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6" h="372">
                <a:moveTo>
                  <a:pt x="411" y="0"/>
                </a:moveTo>
                <a:cubicBezTo>
                  <a:pt x="90" y="0"/>
                  <a:pt x="90" y="0"/>
                  <a:pt x="90" y="0"/>
                </a:cubicBezTo>
                <a:cubicBezTo>
                  <a:pt x="25" y="0"/>
                  <a:pt x="4" y="61"/>
                  <a:pt x="3" y="64"/>
                </a:cubicBezTo>
                <a:cubicBezTo>
                  <a:pt x="0" y="71"/>
                  <a:pt x="4" y="80"/>
                  <a:pt x="12" y="83"/>
                </a:cubicBezTo>
                <a:cubicBezTo>
                  <a:pt x="14" y="83"/>
                  <a:pt x="15" y="83"/>
                  <a:pt x="17" y="83"/>
                </a:cubicBezTo>
                <a:cubicBezTo>
                  <a:pt x="23" y="83"/>
                  <a:pt x="29" y="80"/>
                  <a:pt x="31" y="73"/>
                </a:cubicBezTo>
                <a:cubicBezTo>
                  <a:pt x="31" y="73"/>
                  <a:pt x="46" y="30"/>
                  <a:pt x="90" y="30"/>
                </a:cubicBezTo>
                <a:cubicBezTo>
                  <a:pt x="131" y="30"/>
                  <a:pt x="131" y="30"/>
                  <a:pt x="131" y="30"/>
                </a:cubicBezTo>
                <a:cubicBezTo>
                  <a:pt x="129" y="83"/>
                  <a:pt x="118" y="274"/>
                  <a:pt x="61" y="334"/>
                </a:cubicBezTo>
                <a:cubicBezTo>
                  <a:pt x="55" y="340"/>
                  <a:pt x="55" y="350"/>
                  <a:pt x="61" y="355"/>
                </a:cubicBezTo>
                <a:cubicBezTo>
                  <a:pt x="64" y="358"/>
                  <a:pt x="68" y="359"/>
                  <a:pt x="72" y="359"/>
                </a:cubicBezTo>
                <a:cubicBezTo>
                  <a:pt x="76" y="359"/>
                  <a:pt x="80" y="358"/>
                  <a:pt x="83" y="355"/>
                </a:cubicBezTo>
                <a:cubicBezTo>
                  <a:pt x="148" y="286"/>
                  <a:pt x="159" y="84"/>
                  <a:pt x="161" y="30"/>
                </a:cubicBezTo>
                <a:cubicBezTo>
                  <a:pt x="272" y="30"/>
                  <a:pt x="272" y="30"/>
                  <a:pt x="272" y="30"/>
                </a:cubicBezTo>
                <a:cubicBezTo>
                  <a:pt x="253" y="270"/>
                  <a:pt x="253" y="270"/>
                  <a:pt x="253" y="270"/>
                </a:cubicBezTo>
                <a:cubicBezTo>
                  <a:pt x="253" y="272"/>
                  <a:pt x="248" y="327"/>
                  <a:pt x="277" y="355"/>
                </a:cubicBezTo>
                <a:cubicBezTo>
                  <a:pt x="289" y="366"/>
                  <a:pt x="304" y="372"/>
                  <a:pt x="322" y="372"/>
                </a:cubicBezTo>
                <a:cubicBezTo>
                  <a:pt x="326" y="372"/>
                  <a:pt x="330" y="372"/>
                  <a:pt x="335" y="371"/>
                </a:cubicBezTo>
                <a:cubicBezTo>
                  <a:pt x="398" y="362"/>
                  <a:pt x="416" y="283"/>
                  <a:pt x="417" y="280"/>
                </a:cubicBezTo>
                <a:cubicBezTo>
                  <a:pt x="419" y="271"/>
                  <a:pt x="414" y="264"/>
                  <a:pt x="406" y="262"/>
                </a:cubicBezTo>
                <a:cubicBezTo>
                  <a:pt x="398" y="260"/>
                  <a:pt x="390" y="265"/>
                  <a:pt x="388" y="273"/>
                </a:cubicBezTo>
                <a:cubicBezTo>
                  <a:pt x="388" y="274"/>
                  <a:pt x="373" y="335"/>
                  <a:pt x="331" y="341"/>
                </a:cubicBezTo>
                <a:cubicBezTo>
                  <a:pt x="316" y="343"/>
                  <a:pt x="306" y="341"/>
                  <a:pt x="298" y="333"/>
                </a:cubicBezTo>
                <a:cubicBezTo>
                  <a:pt x="282" y="318"/>
                  <a:pt x="282" y="284"/>
                  <a:pt x="283" y="272"/>
                </a:cubicBezTo>
                <a:cubicBezTo>
                  <a:pt x="302" y="30"/>
                  <a:pt x="302" y="30"/>
                  <a:pt x="302" y="30"/>
                </a:cubicBezTo>
                <a:cubicBezTo>
                  <a:pt x="411" y="30"/>
                  <a:pt x="411" y="30"/>
                  <a:pt x="411" y="30"/>
                </a:cubicBezTo>
                <a:cubicBezTo>
                  <a:pt x="419" y="30"/>
                  <a:pt x="426" y="24"/>
                  <a:pt x="426" y="15"/>
                </a:cubicBezTo>
                <a:cubicBezTo>
                  <a:pt x="426" y="7"/>
                  <a:pt x="419" y="0"/>
                  <a:pt x="411" y="0"/>
                </a:cubicBezTo>
                <a:close/>
              </a:path>
            </a:pathLst>
          </a:custGeom>
          <a:solidFill>
            <a:schemeClr val="bg1"/>
          </a:solidFill>
          <a:ln>
            <a:solidFill>
              <a:schemeClr val="bg1"/>
            </a:solidFill>
          </a:ln>
          <a:extLst/>
        </p:spPr>
        <p:txBody>
          <a:bodyPr vert="horz" wrap="square" lIns="121899" tIns="60949" rIns="121899" bIns="60949" numCol="1" anchor="t" anchorCtr="0" compatLnSpc="1">
            <a:prstTxWarp prst="textNoShape">
              <a:avLst/>
            </a:prstTxWarp>
          </a:bodyPr>
          <a:lstStyle/>
          <a:p>
            <a:endParaRPr lang="sl-SI" noProof="0" dirty="0"/>
          </a:p>
        </p:txBody>
      </p:sp>
      <p:cxnSp>
        <p:nvCxnSpPr>
          <p:cNvPr id="23" name="Raven povezovalnik 22"/>
          <p:cNvCxnSpPr/>
          <p:nvPr/>
        </p:nvCxnSpPr>
        <p:spPr bwMode="white">
          <a:xfrm>
            <a:off x="1216152" y="5638800"/>
            <a:ext cx="0" cy="12192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Pravokotnik 25"/>
          <p:cNvSpPr/>
          <p:nvPr/>
        </p:nvSpPr>
        <p:spPr>
          <a:xfrm>
            <a:off x="11579384" y="0"/>
            <a:ext cx="609441" cy="609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27" name="Pravokotnik 26"/>
          <p:cNvSpPr/>
          <p:nvPr/>
        </p:nvSpPr>
        <p:spPr>
          <a:xfrm>
            <a:off x="11274663" y="0"/>
            <a:ext cx="304721"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28" name="Pravokotnik 27"/>
          <p:cNvSpPr/>
          <p:nvPr/>
        </p:nvSpPr>
        <p:spPr>
          <a:xfrm>
            <a:off x="1218883" y="0"/>
            <a:ext cx="609441" cy="609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29" name="Pravokotnik 28"/>
          <p:cNvSpPr/>
          <p:nvPr/>
        </p:nvSpPr>
        <p:spPr>
          <a:xfrm>
            <a:off x="-2" y="0"/>
            <a:ext cx="1218883"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30" name="Pravokotnik 29"/>
          <p:cNvSpPr/>
          <p:nvPr/>
        </p:nvSpPr>
        <p:spPr>
          <a:xfrm>
            <a:off x="0" y="0"/>
            <a:ext cx="12188825" cy="609600"/>
          </a:xfrm>
          <a:prstGeom prst="rect">
            <a:avLst/>
          </a:prstGeom>
          <a:solidFill>
            <a:schemeClr val="accent1">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cxnSp>
        <p:nvCxnSpPr>
          <p:cNvPr id="31" name="Raven povezovalnik 30"/>
          <p:cNvCxnSpPr/>
          <p:nvPr/>
        </p:nvCxnSpPr>
        <p:spPr bwMode="white">
          <a:xfrm>
            <a:off x="11573293" y="0"/>
            <a:ext cx="0" cy="6096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2" name="Pravokotnik 31"/>
          <p:cNvSpPr/>
          <p:nvPr/>
        </p:nvSpPr>
        <p:spPr>
          <a:xfrm>
            <a:off x="0" y="0"/>
            <a:ext cx="1216152" cy="609600"/>
          </a:xfrm>
          <a:prstGeom prst="rect">
            <a:avLst/>
          </a:prstGeom>
          <a:solidFill>
            <a:schemeClr val="accent1">
              <a:lumMod val="50000"/>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cxnSp>
        <p:nvCxnSpPr>
          <p:cNvPr id="33" name="Raven povezovalnik 32"/>
          <p:cNvCxnSpPr/>
          <p:nvPr/>
        </p:nvCxnSpPr>
        <p:spPr bwMode="white">
          <a:xfrm>
            <a:off x="1218884" y="0"/>
            <a:ext cx="0" cy="6096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Ograda datuma 3"/>
          <p:cNvSpPr>
            <a:spLocks noGrp="1"/>
          </p:cNvSpPr>
          <p:nvPr>
            <p:ph type="dt" sz="half" idx="10"/>
          </p:nvPr>
        </p:nvSpPr>
        <p:spPr/>
        <p:txBody>
          <a:bodyPr/>
          <a:lstStyle>
            <a:lvl1pPr>
              <a:defRPr>
                <a:solidFill>
                  <a:schemeClr val="bg1"/>
                </a:solidFill>
              </a:defRPr>
            </a:lvl1pPr>
          </a:lstStyle>
          <a:p>
            <a:fld id="{09C819BF-6CD9-4C45-BBB4-97744F3D9EA7}" type="datetime1">
              <a:rPr lang="sl-SI" noProof="0" smtClean="0"/>
              <a:t>8. 06. 2020</a:t>
            </a:fld>
            <a:endParaRPr lang="sl-SI" noProof="0" dirty="0"/>
          </a:p>
        </p:txBody>
      </p:sp>
      <p:sp>
        <p:nvSpPr>
          <p:cNvPr id="5" name="Ograda noge 4"/>
          <p:cNvSpPr>
            <a:spLocks noGrp="1"/>
          </p:cNvSpPr>
          <p:nvPr>
            <p:ph type="ftr" sz="quarter" idx="11"/>
          </p:nvPr>
        </p:nvSpPr>
        <p:spPr/>
        <p:txBody>
          <a:bodyPr/>
          <a:lstStyle>
            <a:lvl1pPr>
              <a:defRPr>
                <a:solidFill>
                  <a:schemeClr val="bg1"/>
                </a:solidFill>
              </a:defRPr>
            </a:lvl1pPr>
          </a:lstStyle>
          <a:p>
            <a:r>
              <a:rPr lang="sl-SI" noProof="0" smtClean="0"/>
              <a:t>Zdenko Potočar</a:t>
            </a:r>
            <a:endParaRPr lang="sl-SI" noProof="0" dirty="0"/>
          </a:p>
        </p:txBody>
      </p:sp>
      <p:sp>
        <p:nvSpPr>
          <p:cNvPr id="6" name="Ograda številke diapozitiva 5"/>
          <p:cNvSpPr>
            <a:spLocks noGrp="1"/>
          </p:cNvSpPr>
          <p:nvPr>
            <p:ph type="sldNum" sz="quarter" idx="12"/>
          </p:nvPr>
        </p:nvSpPr>
        <p:spPr/>
        <p:txBody>
          <a:bodyPr/>
          <a:lstStyle>
            <a:lvl1pPr>
              <a:defRPr>
                <a:solidFill>
                  <a:schemeClr val="bg1"/>
                </a:solidFill>
              </a:defRPr>
            </a:lvl1pPr>
          </a:lstStyle>
          <a:p>
            <a:fld id="{7DC1BBB0-96F0-4077-A278-0F3FB5C104D3}" type="slidenum">
              <a:rPr lang="sl-SI" noProof="0" smtClean="0"/>
              <a:pPr/>
              <a:t>‹#›</a:t>
            </a:fld>
            <a:endParaRPr lang="sl-SI" noProof="0" dirty="0"/>
          </a:p>
        </p:txBody>
      </p:sp>
      <p:sp>
        <p:nvSpPr>
          <p:cNvPr id="2" name="Naslov 1"/>
          <p:cNvSpPr>
            <a:spLocks noGrp="1"/>
          </p:cNvSpPr>
          <p:nvPr>
            <p:ph type="title"/>
          </p:nvPr>
        </p:nvSpPr>
        <p:spPr>
          <a:xfrm>
            <a:off x="1598613" y="1600201"/>
            <a:ext cx="8283272" cy="2654064"/>
          </a:xfrm>
        </p:spPr>
        <p:txBody>
          <a:bodyPr anchor="b">
            <a:normAutofit/>
          </a:bodyPr>
          <a:lstStyle>
            <a:lvl1pPr algn="l">
              <a:defRPr sz="5400" b="0" cap="none" baseline="0"/>
            </a:lvl1pPr>
          </a:lstStyle>
          <a:p>
            <a:r>
              <a:rPr lang="sl-SI" noProof="0" smtClean="0"/>
              <a:t>Uredite slog naslova matrice</a:t>
            </a:r>
            <a:endParaRPr lang="sl-SI" noProof="0" dirty="0"/>
          </a:p>
        </p:txBody>
      </p:sp>
      <p:sp>
        <p:nvSpPr>
          <p:cNvPr id="3" name="Ograda besedila 2"/>
          <p:cNvSpPr>
            <a:spLocks noGrp="1"/>
          </p:cNvSpPr>
          <p:nvPr>
            <p:ph type="body" idx="1"/>
          </p:nvPr>
        </p:nvSpPr>
        <p:spPr>
          <a:xfrm>
            <a:off x="1598613" y="4259996"/>
            <a:ext cx="7264623" cy="1150203"/>
          </a:xfrm>
        </p:spPr>
        <p:txBody>
          <a:bodyPr anchor="t">
            <a:normAutofit/>
          </a:bodyPr>
          <a:lstStyle>
            <a:lvl1pPr marL="0" indent="0">
              <a:spcBef>
                <a:spcPts val="0"/>
              </a:spcBef>
              <a:buNone/>
              <a:defRPr sz="3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noProof="0" smtClean="0"/>
              <a:t>Uredite sloge besedila matrice</a:t>
            </a:r>
          </a:p>
        </p:txBody>
      </p:sp>
    </p:spTree>
    <p:extLst>
      <p:ext uri="{BB962C8B-B14F-4D97-AF65-F5344CB8AC3E}">
        <p14:creationId xmlns:p14="http://schemas.microsoft.com/office/powerpoint/2010/main" val="3234467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noProof="0" smtClean="0"/>
              <a:t>Uredite slog naslova matrice</a:t>
            </a:r>
            <a:endParaRPr lang="sl-SI" noProof="0" dirty="0"/>
          </a:p>
        </p:txBody>
      </p:sp>
      <p:sp>
        <p:nvSpPr>
          <p:cNvPr id="3" name="Ograda vsebine 2"/>
          <p:cNvSpPr>
            <a:spLocks noGrp="1"/>
          </p:cNvSpPr>
          <p:nvPr>
            <p:ph sz="half" idx="1"/>
          </p:nvPr>
        </p:nvSpPr>
        <p:spPr>
          <a:xfrm>
            <a:off x="1593436" y="1600200"/>
            <a:ext cx="4814586"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l-SI" noProof="0" smtClean="0"/>
              <a:t>Uredite sloge besedila matrice</a:t>
            </a:r>
          </a:p>
          <a:p>
            <a:pPr lvl="1"/>
            <a:r>
              <a:rPr lang="sl-SI" noProof="0" smtClean="0"/>
              <a:t>Druga raven</a:t>
            </a:r>
          </a:p>
          <a:p>
            <a:pPr lvl="2"/>
            <a:r>
              <a:rPr lang="sl-SI" noProof="0" smtClean="0"/>
              <a:t>Tretja raven</a:t>
            </a:r>
          </a:p>
          <a:p>
            <a:pPr lvl="3"/>
            <a:r>
              <a:rPr lang="sl-SI" noProof="0" smtClean="0"/>
              <a:t>Četrta raven</a:t>
            </a:r>
          </a:p>
          <a:p>
            <a:pPr lvl="4"/>
            <a:r>
              <a:rPr lang="sl-SI" noProof="0" smtClean="0"/>
              <a:t>Peta raven</a:t>
            </a:r>
            <a:endParaRPr lang="sl-SI" noProof="0" dirty="0"/>
          </a:p>
        </p:txBody>
      </p:sp>
      <p:sp>
        <p:nvSpPr>
          <p:cNvPr id="4" name="Ograda vsebine 3"/>
          <p:cNvSpPr>
            <a:spLocks noGrp="1"/>
          </p:cNvSpPr>
          <p:nvPr>
            <p:ph sz="half" idx="2"/>
          </p:nvPr>
        </p:nvSpPr>
        <p:spPr>
          <a:xfrm>
            <a:off x="6561651" y="1600200"/>
            <a:ext cx="4814586" cy="4572000"/>
          </a:xfrm>
        </p:spPr>
        <p:txBody>
          <a:bodyPr/>
          <a:lstStyle>
            <a:lvl1pPr>
              <a:defRPr sz="2800"/>
            </a:lvl1pPr>
            <a:lvl2pPr>
              <a:defRPr sz="2400"/>
            </a:lvl2pPr>
            <a:lvl3pPr>
              <a:defRPr sz="2000"/>
            </a:lvl3pPr>
            <a:lvl4pPr>
              <a:defRPr sz="1800"/>
            </a:lvl4pPr>
            <a:lvl5pPr>
              <a:defRPr sz="1800"/>
            </a:lvl5pPr>
            <a:lvl6pPr>
              <a:defRPr sz="1800" baseline="0"/>
            </a:lvl6pPr>
            <a:lvl7pPr>
              <a:defRPr sz="1800" baseline="0"/>
            </a:lvl7pPr>
            <a:lvl8pPr>
              <a:defRPr sz="1800" baseline="0"/>
            </a:lvl8pPr>
            <a:lvl9pPr>
              <a:defRPr sz="1800" baseline="0"/>
            </a:lvl9pPr>
          </a:lstStyle>
          <a:p>
            <a:pPr lvl="0"/>
            <a:r>
              <a:rPr lang="sl-SI" noProof="0" smtClean="0"/>
              <a:t>Uredite sloge besedila matrice</a:t>
            </a:r>
          </a:p>
          <a:p>
            <a:pPr lvl="1"/>
            <a:r>
              <a:rPr lang="sl-SI" noProof="0" smtClean="0"/>
              <a:t>Druga raven</a:t>
            </a:r>
          </a:p>
          <a:p>
            <a:pPr lvl="2"/>
            <a:r>
              <a:rPr lang="sl-SI" noProof="0" smtClean="0"/>
              <a:t>Tretja raven</a:t>
            </a:r>
          </a:p>
          <a:p>
            <a:pPr lvl="3"/>
            <a:r>
              <a:rPr lang="sl-SI" noProof="0" smtClean="0"/>
              <a:t>Četrta raven</a:t>
            </a:r>
          </a:p>
          <a:p>
            <a:pPr lvl="4"/>
            <a:r>
              <a:rPr lang="sl-SI" noProof="0" smtClean="0"/>
              <a:t>Peta raven</a:t>
            </a:r>
            <a:endParaRPr lang="sl-SI" noProof="0" dirty="0"/>
          </a:p>
        </p:txBody>
      </p:sp>
      <p:sp>
        <p:nvSpPr>
          <p:cNvPr id="5" name="Ograda datuma 4"/>
          <p:cNvSpPr>
            <a:spLocks noGrp="1"/>
          </p:cNvSpPr>
          <p:nvPr>
            <p:ph type="dt" sz="half" idx="10"/>
          </p:nvPr>
        </p:nvSpPr>
        <p:spPr/>
        <p:txBody>
          <a:bodyPr/>
          <a:lstStyle/>
          <a:p>
            <a:fld id="{82496EFB-E016-4B5A-8F59-DC6D850C0387}" type="datetime1">
              <a:rPr lang="sl-SI" noProof="0" smtClean="0"/>
              <a:t>8. 06. 2020</a:t>
            </a:fld>
            <a:endParaRPr lang="sl-SI" noProof="0" dirty="0"/>
          </a:p>
        </p:txBody>
      </p:sp>
      <p:sp>
        <p:nvSpPr>
          <p:cNvPr id="6" name="Ograda noge 5"/>
          <p:cNvSpPr>
            <a:spLocks noGrp="1"/>
          </p:cNvSpPr>
          <p:nvPr>
            <p:ph type="ftr" sz="quarter" idx="11"/>
          </p:nvPr>
        </p:nvSpPr>
        <p:spPr/>
        <p:txBody>
          <a:bodyPr/>
          <a:lstStyle/>
          <a:p>
            <a:r>
              <a:rPr lang="sl-SI" noProof="0" smtClean="0"/>
              <a:t>Zdenko Potočar</a:t>
            </a:r>
            <a:endParaRPr lang="sl-SI" noProof="0" dirty="0"/>
          </a:p>
        </p:txBody>
      </p:sp>
      <p:sp>
        <p:nvSpPr>
          <p:cNvPr id="7" name="Ograda številke diapozitiva 6"/>
          <p:cNvSpPr>
            <a:spLocks noGrp="1"/>
          </p:cNvSpPr>
          <p:nvPr>
            <p:ph type="sldNum" sz="quarter" idx="12"/>
          </p:nvPr>
        </p:nvSpPr>
        <p:spPr/>
        <p:txBody>
          <a:bodyPr/>
          <a:lstStyle/>
          <a:p>
            <a:fld id="{7DC1BBB0-96F0-4077-A278-0F3FB5C104D3}" type="slidenum">
              <a:rPr lang="sl-SI" noProof="0" smtClean="0"/>
              <a:t>‹#›</a:t>
            </a:fld>
            <a:endParaRPr lang="sl-SI" noProof="0" dirty="0"/>
          </a:p>
        </p:txBody>
      </p:sp>
    </p:spTree>
    <p:extLst>
      <p:ext uri="{BB962C8B-B14F-4D97-AF65-F5344CB8AC3E}">
        <p14:creationId xmlns:p14="http://schemas.microsoft.com/office/powerpoint/2010/main" val="1239113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a:xfrm>
            <a:off x="1593436" y="177800"/>
            <a:ext cx="9782801" cy="1239837"/>
          </a:xfrm>
        </p:spPr>
        <p:txBody>
          <a:bodyPr/>
          <a:lstStyle>
            <a:lvl1pPr>
              <a:defRPr/>
            </a:lvl1pPr>
          </a:lstStyle>
          <a:p>
            <a:r>
              <a:rPr lang="sl-SI" noProof="0" smtClean="0"/>
              <a:t>Uredite slog naslova matrice</a:t>
            </a:r>
            <a:endParaRPr lang="sl-SI" noProof="0" dirty="0"/>
          </a:p>
        </p:txBody>
      </p:sp>
      <p:sp>
        <p:nvSpPr>
          <p:cNvPr id="3" name="Ograda besedila 2"/>
          <p:cNvSpPr>
            <a:spLocks noGrp="1"/>
          </p:cNvSpPr>
          <p:nvPr>
            <p:ph type="body" idx="1"/>
          </p:nvPr>
        </p:nvSpPr>
        <p:spPr>
          <a:xfrm>
            <a:off x="1593436" y="1499616"/>
            <a:ext cx="4818888" cy="938784"/>
          </a:xfrm>
        </p:spPr>
        <p:txBody>
          <a:bodyPr anchor="b">
            <a:noAutofit/>
          </a:bodyPr>
          <a:lstStyle>
            <a:lvl1pPr marL="0" indent="0">
              <a:spcBef>
                <a:spcPts val="0"/>
              </a:spcBef>
              <a:buNone/>
              <a:defRPr sz="24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noProof="0" smtClean="0"/>
              <a:t>Uredite sloge besedila matrice</a:t>
            </a:r>
          </a:p>
        </p:txBody>
      </p:sp>
      <p:sp>
        <p:nvSpPr>
          <p:cNvPr id="4" name="Ograda vsebine 3"/>
          <p:cNvSpPr>
            <a:spLocks noGrp="1"/>
          </p:cNvSpPr>
          <p:nvPr>
            <p:ph sz="half" idx="2"/>
          </p:nvPr>
        </p:nvSpPr>
        <p:spPr>
          <a:xfrm>
            <a:off x="1593436" y="2514706"/>
            <a:ext cx="4814586" cy="3657493"/>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baseline="0"/>
            </a:lvl8pPr>
            <a:lvl9pPr>
              <a:defRPr sz="1600" baseline="0"/>
            </a:lvl9pPr>
          </a:lstStyle>
          <a:p>
            <a:pPr lvl="0"/>
            <a:r>
              <a:rPr lang="sl-SI" noProof="0" smtClean="0"/>
              <a:t>Uredite sloge besedila matrice</a:t>
            </a:r>
          </a:p>
          <a:p>
            <a:pPr lvl="1"/>
            <a:r>
              <a:rPr lang="sl-SI" noProof="0" smtClean="0"/>
              <a:t>Druga raven</a:t>
            </a:r>
          </a:p>
          <a:p>
            <a:pPr lvl="2"/>
            <a:r>
              <a:rPr lang="sl-SI" noProof="0" smtClean="0"/>
              <a:t>Tretja raven</a:t>
            </a:r>
          </a:p>
          <a:p>
            <a:pPr lvl="3"/>
            <a:r>
              <a:rPr lang="sl-SI" noProof="0" smtClean="0"/>
              <a:t>Četrta raven</a:t>
            </a:r>
          </a:p>
          <a:p>
            <a:pPr lvl="4"/>
            <a:r>
              <a:rPr lang="sl-SI" noProof="0" smtClean="0"/>
              <a:t>Peta raven</a:t>
            </a:r>
            <a:endParaRPr lang="sl-SI" noProof="0" dirty="0"/>
          </a:p>
        </p:txBody>
      </p:sp>
      <p:sp>
        <p:nvSpPr>
          <p:cNvPr id="5" name="Ograda besedila 4"/>
          <p:cNvSpPr>
            <a:spLocks noGrp="1"/>
          </p:cNvSpPr>
          <p:nvPr>
            <p:ph type="body" sz="quarter" idx="3"/>
          </p:nvPr>
        </p:nvSpPr>
        <p:spPr>
          <a:xfrm>
            <a:off x="6557349" y="1499616"/>
            <a:ext cx="4818888" cy="938784"/>
          </a:xfrm>
        </p:spPr>
        <p:txBody>
          <a:bodyPr anchor="b">
            <a:noAutofit/>
          </a:bodyPr>
          <a:lstStyle>
            <a:lvl1pPr marL="0" indent="0">
              <a:spcBef>
                <a:spcPts val="0"/>
              </a:spcBef>
              <a:buNone/>
              <a:defRPr sz="24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noProof="0" smtClean="0"/>
              <a:t>Uredite sloge besedila matrice</a:t>
            </a:r>
          </a:p>
        </p:txBody>
      </p:sp>
      <p:sp>
        <p:nvSpPr>
          <p:cNvPr id="6" name="Ograda vsebine 5"/>
          <p:cNvSpPr>
            <a:spLocks noGrp="1"/>
          </p:cNvSpPr>
          <p:nvPr>
            <p:ph sz="quarter" idx="4"/>
          </p:nvPr>
        </p:nvSpPr>
        <p:spPr>
          <a:xfrm>
            <a:off x="6557349" y="2514600"/>
            <a:ext cx="4818888" cy="3655568"/>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l-SI" noProof="0" smtClean="0"/>
              <a:t>Uredite sloge besedila matrice</a:t>
            </a:r>
          </a:p>
          <a:p>
            <a:pPr lvl="1"/>
            <a:r>
              <a:rPr lang="sl-SI" noProof="0" smtClean="0"/>
              <a:t>Druga raven</a:t>
            </a:r>
          </a:p>
          <a:p>
            <a:pPr lvl="2"/>
            <a:r>
              <a:rPr lang="sl-SI" noProof="0" smtClean="0"/>
              <a:t>Tretja raven</a:t>
            </a:r>
          </a:p>
          <a:p>
            <a:pPr lvl="3"/>
            <a:r>
              <a:rPr lang="sl-SI" noProof="0" smtClean="0"/>
              <a:t>Četrta raven</a:t>
            </a:r>
          </a:p>
          <a:p>
            <a:pPr lvl="4"/>
            <a:r>
              <a:rPr lang="sl-SI" noProof="0" smtClean="0"/>
              <a:t>Peta raven</a:t>
            </a:r>
            <a:endParaRPr lang="sl-SI" noProof="0" dirty="0"/>
          </a:p>
        </p:txBody>
      </p:sp>
      <p:sp>
        <p:nvSpPr>
          <p:cNvPr id="7" name="Ograda datuma 6"/>
          <p:cNvSpPr>
            <a:spLocks noGrp="1"/>
          </p:cNvSpPr>
          <p:nvPr>
            <p:ph type="dt" sz="half" idx="10"/>
          </p:nvPr>
        </p:nvSpPr>
        <p:spPr/>
        <p:txBody>
          <a:bodyPr/>
          <a:lstStyle/>
          <a:p>
            <a:fld id="{B1F79476-9FC8-47A2-9FFD-F7C7E0A9DBC6}" type="datetime1">
              <a:rPr lang="sl-SI" noProof="0" smtClean="0"/>
              <a:t>8. 06. 2020</a:t>
            </a:fld>
            <a:endParaRPr lang="sl-SI" noProof="0" dirty="0"/>
          </a:p>
        </p:txBody>
      </p:sp>
      <p:sp>
        <p:nvSpPr>
          <p:cNvPr id="8" name="Ograda noge 7"/>
          <p:cNvSpPr>
            <a:spLocks noGrp="1"/>
          </p:cNvSpPr>
          <p:nvPr>
            <p:ph type="ftr" sz="quarter" idx="11"/>
          </p:nvPr>
        </p:nvSpPr>
        <p:spPr/>
        <p:txBody>
          <a:bodyPr/>
          <a:lstStyle/>
          <a:p>
            <a:r>
              <a:rPr lang="sl-SI" noProof="0" smtClean="0"/>
              <a:t>Zdenko Potočar</a:t>
            </a:r>
            <a:endParaRPr lang="sl-SI" noProof="0" dirty="0"/>
          </a:p>
        </p:txBody>
      </p:sp>
      <p:sp>
        <p:nvSpPr>
          <p:cNvPr id="9" name="Ograda številke diapozitiva 8"/>
          <p:cNvSpPr>
            <a:spLocks noGrp="1"/>
          </p:cNvSpPr>
          <p:nvPr>
            <p:ph type="sldNum" sz="quarter" idx="12"/>
          </p:nvPr>
        </p:nvSpPr>
        <p:spPr/>
        <p:txBody>
          <a:bodyPr/>
          <a:lstStyle/>
          <a:p>
            <a:fld id="{7DC1BBB0-96F0-4077-A278-0F3FB5C104D3}" type="slidenum">
              <a:rPr lang="sl-SI" noProof="0" smtClean="0"/>
              <a:t>‹#›</a:t>
            </a:fld>
            <a:endParaRPr lang="sl-SI" noProof="0" dirty="0"/>
          </a:p>
        </p:txBody>
      </p:sp>
    </p:spTree>
    <p:extLst>
      <p:ext uri="{BB962C8B-B14F-4D97-AF65-F5344CB8AC3E}">
        <p14:creationId xmlns:p14="http://schemas.microsoft.com/office/powerpoint/2010/main" val="2138358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noProof="0" smtClean="0"/>
              <a:t>Uredite slog naslova matrice</a:t>
            </a:r>
            <a:endParaRPr lang="sl-SI" noProof="0" dirty="0"/>
          </a:p>
        </p:txBody>
      </p:sp>
      <p:sp>
        <p:nvSpPr>
          <p:cNvPr id="3" name="Ograda datuma 2"/>
          <p:cNvSpPr>
            <a:spLocks noGrp="1"/>
          </p:cNvSpPr>
          <p:nvPr>
            <p:ph type="dt" sz="half" idx="10"/>
          </p:nvPr>
        </p:nvSpPr>
        <p:spPr/>
        <p:txBody>
          <a:bodyPr/>
          <a:lstStyle/>
          <a:p>
            <a:fld id="{F059AC74-83BF-4196-B8E5-BD0A8F4904BE}" type="datetime1">
              <a:rPr lang="sl-SI" noProof="0" smtClean="0"/>
              <a:t>8. 06. 2020</a:t>
            </a:fld>
            <a:endParaRPr lang="sl-SI" noProof="0" dirty="0"/>
          </a:p>
        </p:txBody>
      </p:sp>
      <p:sp>
        <p:nvSpPr>
          <p:cNvPr id="4" name="Ograda noge 3"/>
          <p:cNvSpPr>
            <a:spLocks noGrp="1"/>
          </p:cNvSpPr>
          <p:nvPr>
            <p:ph type="ftr" sz="quarter" idx="11"/>
          </p:nvPr>
        </p:nvSpPr>
        <p:spPr/>
        <p:txBody>
          <a:bodyPr/>
          <a:lstStyle/>
          <a:p>
            <a:r>
              <a:rPr lang="sl-SI" noProof="0" smtClean="0"/>
              <a:t>Zdenko Potočar</a:t>
            </a:r>
            <a:endParaRPr lang="sl-SI" noProof="0" dirty="0"/>
          </a:p>
        </p:txBody>
      </p:sp>
      <p:sp>
        <p:nvSpPr>
          <p:cNvPr id="5" name="Ograda številke diapozitiva 4"/>
          <p:cNvSpPr>
            <a:spLocks noGrp="1"/>
          </p:cNvSpPr>
          <p:nvPr>
            <p:ph type="sldNum" sz="quarter" idx="12"/>
          </p:nvPr>
        </p:nvSpPr>
        <p:spPr/>
        <p:txBody>
          <a:bodyPr/>
          <a:lstStyle/>
          <a:p>
            <a:fld id="{7DC1BBB0-96F0-4077-A278-0F3FB5C104D3}" type="slidenum">
              <a:rPr lang="sl-SI" noProof="0" smtClean="0"/>
              <a:t>‹#›</a:t>
            </a:fld>
            <a:endParaRPr lang="sl-SI" noProof="0" dirty="0"/>
          </a:p>
        </p:txBody>
      </p:sp>
    </p:spTree>
    <p:extLst>
      <p:ext uri="{BB962C8B-B14F-4D97-AF65-F5344CB8AC3E}">
        <p14:creationId xmlns:p14="http://schemas.microsoft.com/office/powerpoint/2010/main" val="3163578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razen">
    <p:spTree>
      <p:nvGrpSpPr>
        <p:cNvPr id="1" name=""/>
        <p:cNvGrpSpPr/>
        <p:nvPr/>
      </p:nvGrpSpPr>
      <p:grpSpPr>
        <a:xfrm>
          <a:off x="0" y="0"/>
          <a:ext cx="0" cy="0"/>
          <a:chOff x="0" y="0"/>
          <a:chExt cx="0" cy="0"/>
        </a:xfrm>
      </p:grpSpPr>
      <p:sp>
        <p:nvSpPr>
          <p:cNvPr id="5" name="Pravokotnik 4"/>
          <p:cNvSpPr/>
          <p:nvPr/>
        </p:nvSpPr>
        <p:spPr>
          <a:xfrm>
            <a:off x="626239" y="0"/>
            <a:ext cx="30472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sl-SI" noProof="0" dirty="0"/>
          </a:p>
        </p:txBody>
      </p:sp>
      <p:sp>
        <p:nvSpPr>
          <p:cNvPr id="6" name="Pravokotnik 5"/>
          <p:cNvSpPr/>
          <p:nvPr/>
        </p:nvSpPr>
        <p:spPr>
          <a:xfrm>
            <a:off x="0" y="0"/>
            <a:ext cx="609441" cy="6858000"/>
          </a:xfrm>
          <a:prstGeom prst="rect">
            <a:avLst/>
          </a:prstGeom>
          <a:solidFill>
            <a:schemeClr val="accent1">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sl-SI" noProof="0" dirty="0"/>
          </a:p>
        </p:txBody>
      </p:sp>
      <p:cxnSp>
        <p:nvCxnSpPr>
          <p:cNvPr id="7" name="Raven povezovalnik 6"/>
          <p:cNvCxnSpPr/>
          <p:nvPr/>
        </p:nvCxnSpPr>
        <p:spPr bwMode="white">
          <a:xfrm>
            <a:off x="617143" y="0"/>
            <a:ext cx="0" cy="6858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Pravokotnik 7"/>
          <p:cNvSpPr/>
          <p:nvPr/>
        </p:nvSpPr>
        <p:spPr>
          <a:xfrm>
            <a:off x="10969942" y="0"/>
            <a:ext cx="922621" cy="6858000"/>
          </a:xfrm>
          <a:prstGeom prst="rect">
            <a:avLst/>
          </a:prstGeom>
          <a:solidFill>
            <a:schemeClr val="accent1">
              <a:lumMod val="75000"/>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sl-SI" noProof="0" dirty="0"/>
          </a:p>
        </p:txBody>
      </p:sp>
      <p:sp>
        <p:nvSpPr>
          <p:cNvPr id="9" name="Pravokotnik 8"/>
          <p:cNvSpPr/>
          <p:nvPr/>
        </p:nvSpPr>
        <p:spPr>
          <a:xfrm>
            <a:off x="11892563" y="0"/>
            <a:ext cx="304721" cy="6858000"/>
          </a:xfrm>
          <a:prstGeom prst="rect">
            <a:avLst/>
          </a:pr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sl-SI" noProof="0" dirty="0"/>
          </a:p>
        </p:txBody>
      </p:sp>
      <p:sp>
        <p:nvSpPr>
          <p:cNvPr id="2" name="Ograda datuma 1"/>
          <p:cNvSpPr>
            <a:spLocks noGrp="1"/>
          </p:cNvSpPr>
          <p:nvPr>
            <p:ph type="dt" sz="half" idx="10"/>
          </p:nvPr>
        </p:nvSpPr>
        <p:spPr/>
        <p:txBody>
          <a:bodyPr/>
          <a:lstStyle/>
          <a:p>
            <a:fld id="{6787C0BE-BF48-476A-B0C8-B78A1051D94C}" type="datetime1">
              <a:rPr lang="sl-SI" noProof="0" smtClean="0"/>
              <a:t>8. 06. 2020</a:t>
            </a:fld>
            <a:endParaRPr lang="sl-SI" noProof="0" dirty="0"/>
          </a:p>
        </p:txBody>
      </p:sp>
      <p:sp>
        <p:nvSpPr>
          <p:cNvPr id="3" name="Ograda noge 2"/>
          <p:cNvSpPr>
            <a:spLocks noGrp="1"/>
          </p:cNvSpPr>
          <p:nvPr>
            <p:ph type="ftr" sz="quarter" idx="11"/>
          </p:nvPr>
        </p:nvSpPr>
        <p:spPr/>
        <p:txBody>
          <a:bodyPr/>
          <a:lstStyle/>
          <a:p>
            <a:r>
              <a:rPr lang="sl-SI" noProof="0" smtClean="0"/>
              <a:t>Zdenko Potočar</a:t>
            </a:r>
            <a:endParaRPr lang="sl-SI" noProof="0" dirty="0"/>
          </a:p>
        </p:txBody>
      </p:sp>
      <p:sp>
        <p:nvSpPr>
          <p:cNvPr id="4" name="Ograda številke diapozitiva 3"/>
          <p:cNvSpPr>
            <a:spLocks noGrp="1"/>
          </p:cNvSpPr>
          <p:nvPr>
            <p:ph type="sldNum" sz="quarter" idx="12"/>
          </p:nvPr>
        </p:nvSpPr>
        <p:spPr/>
        <p:txBody>
          <a:bodyPr/>
          <a:lstStyle>
            <a:lvl1pPr>
              <a:defRPr>
                <a:solidFill>
                  <a:schemeClr val="bg1"/>
                </a:solidFill>
              </a:defRPr>
            </a:lvl1pPr>
          </a:lstStyle>
          <a:p>
            <a:fld id="{7DC1BBB0-96F0-4077-A278-0F3FB5C104D3}" type="slidenum">
              <a:rPr lang="sl-SI" noProof="0" smtClean="0"/>
              <a:pPr/>
              <a:t>‹#›</a:t>
            </a:fld>
            <a:endParaRPr lang="sl-SI" noProof="0" dirty="0"/>
          </a:p>
        </p:txBody>
      </p:sp>
    </p:spTree>
    <p:extLst>
      <p:ext uri="{BB962C8B-B14F-4D97-AF65-F5344CB8AC3E}">
        <p14:creationId xmlns:p14="http://schemas.microsoft.com/office/powerpoint/2010/main" val="178381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Naslov in vsebina">
    <p:spTree>
      <p:nvGrpSpPr>
        <p:cNvPr id="1" name=""/>
        <p:cNvGrpSpPr/>
        <p:nvPr/>
      </p:nvGrpSpPr>
      <p:grpSpPr>
        <a:xfrm>
          <a:off x="0" y="0"/>
          <a:ext cx="0" cy="0"/>
          <a:chOff x="0" y="0"/>
          <a:chExt cx="0" cy="0"/>
        </a:xfrm>
      </p:grpSpPr>
      <p:sp>
        <p:nvSpPr>
          <p:cNvPr id="8" name="Pravokotnik 7"/>
          <p:cNvSpPr/>
          <p:nvPr/>
        </p:nvSpPr>
        <p:spPr>
          <a:xfrm>
            <a:off x="621792" y="0"/>
            <a:ext cx="4147717"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sl-SI" noProof="0" dirty="0"/>
          </a:p>
        </p:txBody>
      </p:sp>
      <p:sp>
        <p:nvSpPr>
          <p:cNvPr id="9" name="Pravokotnik 8"/>
          <p:cNvSpPr/>
          <p:nvPr/>
        </p:nvSpPr>
        <p:spPr>
          <a:xfrm>
            <a:off x="0" y="0"/>
            <a:ext cx="609441" cy="6858000"/>
          </a:xfrm>
          <a:prstGeom prst="rect">
            <a:avLst/>
          </a:prstGeom>
          <a:solidFill>
            <a:schemeClr val="accent1">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sl-SI" noProof="0" dirty="0"/>
          </a:p>
        </p:txBody>
      </p:sp>
      <p:cxnSp>
        <p:nvCxnSpPr>
          <p:cNvPr id="10" name="Raven povezovalnik 9"/>
          <p:cNvCxnSpPr/>
          <p:nvPr/>
        </p:nvCxnSpPr>
        <p:spPr bwMode="white">
          <a:xfrm>
            <a:off x="621792" y="0"/>
            <a:ext cx="0" cy="6858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Pravokotnik 10"/>
          <p:cNvSpPr/>
          <p:nvPr/>
        </p:nvSpPr>
        <p:spPr>
          <a:xfrm>
            <a:off x="11884104" y="0"/>
            <a:ext cx="304721"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sl-SI" noProof="0" dirty="0"/>
          </a:p>
        </p:txBody>
      </p:sp>
      <p:sp>
        <p:nvSpPr>
          <p:cNvPr id="2" name="Naslov 1"/>
          <p:cNvSpPr>
            <a:spLocks noGrp="1"/>
          </p:cNvSpPr>
          <p:nvPr>
            <p:ph type="title"/>
          </p:nvPr>
        </p:nvSpPr>
        <p:spPr bwMode="white">
          <a:xfrm>
            <a:off x="1074240" y="381000"/>
            <a:ext cx="3293422" cy="1371600"/>
          </a:xfrm>
        </p:spPr>
        <p:txBody>
          <a:bodyPr anchor="b">
            <a:normAutofit/>
          </a:bodyPr>
          <a:lstStyle>
            <a:lvl1pPr algn="l">
              <a:defRPr sz="2800" b="0" cap="all" baseline="0">
                <a:solidFill>
                  <a:schemeClr val="bg1"/>
                </a:solidFill>
              </a:defRPr>
            </a:lvl1pPr>
          </a:lstStyle>
          <a:p>
            <a:r>
              <a:rPr lang="sl-SI" noProof="0" smtClean="0"/>
              <a:t>Uredite slog naslova matrice</a:t>
            </a:r>
            <a:endParaRPr lang="sl-SI" noProof="0" dirty="0"/>
          </a:p>
        </p:txBody>
      </p:sp>
      <p:sp>
        <p:nvSpPr>
          <p:cNvPr id="3" name="Ograda vsebine 2"/>
          <p:cNvSpPr>
            <a:spLocks noGrp="1"/>
          </p:cNvSpPr>
          <p:nvPr>
            <p:ph idx="1"/>
          </p:nvPr>
        </p:nvSpPr>
        <p:spPr>
          <a:xfrm>
            <a:off x="5180251" y="482600"/>
            <a:ext cx="6195986" cy="5689600"/>
          </a:xfrm>
        </p:spPr>
        <p:txBody>
          <a:bodyPr>
            <a:norm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baseline="0"/>
            </a:lvl8pPr>
            <a:lvl9pPr>
              <a:defRPr sz="1800" baseline="0"/>
            </a:lvl9pPr>
          </a:lstStyle>
          <a:p>
            <a:pPr lvl="0"/>
            <a:r>
              <a:rPr lang="sl-SI" noProof="0" smtClean="0"/>
              <a:t>Uredite sloge besedila matrice</a:t>
            </a:r>
          </a:p>
          <a:p>
            <a:pPr lvl="1"/>
            <a:r>
              <a:rPr lang="sl-SI" noProof="0" smtClean="0"/>
              <a:t>Druga raven</a:t>
            </a:r>
          </a:p>
          <a:p>
            <a:pPr lvl="2"/>
            <a:r>
              <a:rPr lang="sl-SI" noProof="0" smtClean="0"/>
              <a:t>Tretja raven</a:t>
            </a:r>
          </a:p>
          <a:p>
            <a:pPr lvl="3"/>
            <a:r>
              <a:rPr lang="sl-SI" noProof="0" smtClean="0"/>
              <a:t>Četrta raven</a:t>
            </a:r>
          </a:p>
          <a:p>
            <a:pPr lvl="4"/>
            <a:r>
              <a:rPr lang="sl-SI" noProof="0" smtClean="0"/>
              <a:t>Peta raven</a:t>
            </a:r>
            <a:endParaRPr lang="sl-SI" noProof="0" dirty="0"/>
          </a:p>
        </p:txBody>
      </p:sp>
      <p:sp>
        <p:nvSpPr>
          <p:cNvPr id="4" name="Ograda besedila 3"/>
          <p:cNvSpPr>
            <a:spLocks noGrp="1"/>
          </p:cNvSpPr>
          <p:nvPr>
            <p:ph type="body" sz="half" idx="2"/>
          </p:nvPr>
        </p:nvSpPr>
        <p:spPr bwMode="white">
          <a:xfrm>
            <a:off x="1074240" y="1828800"/>
            <a:ext cx="3293422" cy="4343400"/>
          </a:xfrm>
        </p:spPr>
        <p:txBody>
          <a:bodyPr>
            <a:normAutofit/>
          </a:bodyPr>
          <a:lstStyle>
            <a:lvl1pPr marL="0" indent="0">
              <a:buNone/>
              <a:defRPr sz="20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noProof="0" smtClean="0"/>
              <a:t>Uredite sloge besedila matrice</a:t>
            </a:r>
          </a:p>
        </p:txBody>
      </p:sp>
      <p:sp>
        <p:nvSpPr>
          <p:cNvPr id="5" name="Ograda datuma 4"/>
          <p:cNvSpPr>
            <a:spLocks noGrp="1"/>
          </p:cNvSpPr>
          <p:nvPr>
            <p:ph type="dt" sz="half" idx="10"/>
          </p:nvPr>
        </p:nvSpPr>
        <p:spPr/>
        <p:txBody>
          <a:bodyPr/>
          <a:lstStyle/>
          <a:p>
            <a:fld id="{93456C6D-9670-4C17-BFCB-301C026596BC}" type="datetime1">
              <a:rPr lang="sl-SI" noProof="0" smtClean="0"/>
              <a:t>8. 06. 2020</a:t>
            </a:fld>
            <a:endParaRPr lang="sl-SI" noProof="0" dirty="0"/>
          </a:p>
        </p:txBody>
      </p:sp>
      <p:sp>
        <p:nvSpPr>
          <p:cNvPr id="6" name="Ograda noge 5"/>
          <p:cNvSpPr>
            <a:spLocks noGrp="1"/>
          </p:cNvSpPr>
          <p:nvPr>
            <p:ph type="ftr" sz="quarter" idx="11"/>
          </p:nvPr>
        </p:nvSpPr>
        <p:spPr/>
        <p:txBody>
          <a:bodyPr/>
          <a:lstStyle/>
          <a:p>
            <a:r>
              <a:rPr lang="sl-SI" noProof="0" smtClean="0"/>
              <a:t>Zdenko Potočar</a:t>
            </a:r>
            <a:endParaRPr lang="sl-SI" noProof="0" dirty="0"/>
          </a:p>
        </p:txBody>
      </p:sp>
      <p:sp>
        <p:nvSpPr>
          <p:cNvPr id="7" name="Ograda številke diapozitiva 6"/>
          <p:cNvSpPr>
            <a:spLocks noGrp="1"/>
          </p:cNvSpPr>
          <p:nvPr>
            <p:ph type="sldNum" sz="quarter" idx="12"/>
          </p:nvPr>
        </p:nvSpPr>
        <p:spPr/>
        <p:txBody>
          <a:bodyPr/>
          <a:lstStyle/>
          <a:p>
            <a:fld id="{7DC1BBB0-96F0-4077-A278-0F3FB5C104D3}" type="slidenum">
              <a:rPr lang="sl-SI" noProof="0" smtClean="0"/>
              <a:t>‹#›</a:t>
            </a:fld>
            <a:endParaRPr lang="sl-SI" noProof="0" dirty="0"/>
          </a:p>
        </p:txBody>
      </p:sp>
    </p:spTree>
    <p:extLst>
      <p:ext uri="{BB962C8B-B14F-4D97-AF65-F5344CB8AC3E}">
        <p14:creationId xmlns:p14="http://schemas.microsoft.com/office/powerpoint/2010/main" val="3518043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Naslov in slika">
    <p:spTree>
      <p:nvGrpSpPr>
        <p:cNvPr id="1" name=""/>
        <p:cNvGrpSpPr/>
        <p:nvPr/>
      </p:nvGrpSpPr>
      <p:grpSpPr>
        <a:xfrm>
          <a:off x="0" y="0"/>
          <a:ext cx="0" cy="0"/>
          <a:chOff x="0" y="0"/>
          <a:chExt cx="0" cy="0"/>
        </a:xfrm>
      </p:grpSpPr>
      <p:sp>
        <p:nvSpPr>
          <p:cNvPr id="11" name="Pravokotnik 10"/>
          <p:cNvSpPr/>
          <p:nvPr/>
        </p:nvSpPr>
        <p:spPr>
          <a:xfrm>
            <a:off x="0" y="0"/>
            <a:ext cx="609441" cy="6858000"/>
          </a:xfrm>
          <a:prstGeom prst="rect">
            <a:avLst/>
          </a:prstGeom>
          <a:solidFill>
            <a:schemeClr val="accent1">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sl-SI" noProof="0" dirty="0"/>
          </a:p>
        </p:txBody>
      </p:sp>
      <p:sp>
        <p:nvSpPr>
          <p:cNvPr id="8" name="Pravokotnik 7"/>
          <p:cNvSpPr/>
          <p:nvPr/>
        </p:nvSpPr>
        <p:spPr>
          <a:xfrm>
            <a:off x="11884104" y="0"/>
            <a:ext cx="304721"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sl-SI" noProof="0" dirty="0"/>
          </a:p>
        </p:txBody>
      </p:sp>
      <p:sp>
        <p:nvSpPr>
          <p:cNvPr id="9" name="Pravokotnik 8"/>
          <p:cNvSpPr/>
          <p:nvPr/>
        </p:nvSpPr>
        <p:spPr>
          <a:xfrm>
            <a:off x="4875530" y="0"/>
            <a:ext cx="7017034" cy="68580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sl-SI" noProof="0" dirty="0"/>
          </a:p>
        </p:txBody>
      </p:sp>
      <p:sp>
        <p:nvSpPr>
          <p:cNvPr id="2" name="Naslov 1"/>
          <p:cNvSpPr>
            <a:spLocks noGrp="1"/>
          </p:cNvSpPr>
          <p:nvPr>
            <p:ph type="title"/>
          </p:nvPr>
        </p:nvSpPr>
        <p:spPr>
          <a:xfrm>
            <a:off x="1074240" y="381000"/>
            <a:ext cx="3293422" cy="1371600"/>
          </a:xfrm>
        </p:spPr>
        <p:txBody>
          <a:bodyPr anchor="b">
            <a:normAutofit/>
          </a:bodyPr>
          <a:lstStyle>
            <a:lvl1pPr algn="l">
              <a:defRPr sz="2800" b="0" cap="all" baseline="0">
                <a:solidFill>
                  <a:schemeClr val="tx1">
                    <a:lumMod val="75000"/>
                  </a:schemeClr>
                </a:solidFill>
              </a:defRPr>
            </a:lvl1pPr>
          </a:lstStyle>
          <a:p>
            <a:r>
              <a:rPr lang="sl-SI" noProof="0" smtClean="0"/>
              <a:t>Uredite slog naslova matrice</a:t>
            </a:r>
            <a:endParaRPr lang="sl-SI" noProof="0" dirty="0"/>
          </a:p>
        </p:txBody>
      </p:sp>
      <p:sp>
        <p:nvSpPr>
          <p:cNvPr id="3" name="Ograda slike 2"/>
          <p:cNvSpPr>
            <a:spLocks noGrp="1"/>
          </p:cNvSpPr>
          <p:nvPr>
            <p:ph type="pic" idx="1"/>
          </p:nvPr>
        </p:nvSpPr>
        <p:spPr bwMode="auto">
          <a:xfrm>
            <a:off x="5180251" y="482600"/>
            <a:ext cx="6195986" cy="5689600"/>
          </a:xfrm>
          <a:ln w="19050">
            <a:solidFill>
              <a:schemeClr val="bg1"/>
            </a:solidFill>
          </a:ln>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l-SI" noProof="0" smtClean="0"/>
              <a:t>Kliknite ikono, če želite dodati sliko</a:t>
            </a:r>
            <a:endParaRPr lang="sl-SI" noProof="0" dirty="0"/>
          </a:p>
        </p:txBody>
      </p:sp>
      <p:sp>
        <p:nvSpPr>
          <p:cNvPr id="4" name="Ograda besedila 3"/>
          <p:cNvSpPr>
            <a:spLocks noGrp="1"/>
          </p:cNvSpPr>
          <p:nvPr>
            <p:ph type="body" sz="half" idx="2"/>
          </p:nvPr>
        </p:nvSpPr>
        <p:spPr>
          <a:xfrm>
            <a:off x="1074240" y="1828800"/>
            <a:ext cx="3293422" cy="4343400"/>
          </a:xfrm>
        </p:spPr>
        <p:txBody>
          <a:bodyPr>
            <a:normAutofit/>
          </a:bodyPr>
          <a:lstStyle>
            <a:lvl1pPr marL="0" indent="0">
              <a:buNone/>
              <a:defRPr sz="20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noProof="0" smtClean="0"/>
              <a:t>Uredite sloge besedila matrice</a:t>
            </a:r>
          </a:p>
        </p:txBody>
      </p:sp>
      <p:sp>
        <p:nvSpPr>
          <p:cNvPr id="5" name="Ograda datuma 4"/>
          <p:cNvSpPr>
            <a:spLocks noGrp="1"/>
          </p:cNvSpPr>
          <p:nvPr>
            <p:ph type="dt" sz="half" idx="10"/>
          </p:nvPr>
        </p:nvSpPr>
        <p:spPr/>
        <p:txBody>
          <a:bodyPr/>
          <a:lstStyle/>
          <a:p>
            <a:fld id="{F2037CD0-687D-4371-9760-3BC55E285324}" type="datetime1">
              <a:rPr lang="sl-SI" noProof="0" smtClean="0"/>
              <a:t>8. 06. 2020</a:t>
            </a:fld>
            <a:endParaRPr lang="sl-SI" noProof="0" dirty="0"/>
          </a:p>
        </p:txBody>
      </p:sp>
      <p:sp>
        <p:nvSpPr>
          <p:cNvPr id="6" name="Ograda noge 5"/>
          <p:cNvSpPr>
            <a:spLocks noGrp="1"/>
          </p:cNvSpPr>
          <p:nvPr>
            <p:ph type="ftr" sz="quarter" idx="11"/>
          </p:nvPr>
        </p:nvSpPr>
        <p:spPr/>
        <p:txBody>
          <a:bodyPr/>
          <a:lstStyle/>
          <a:p>
            <a:r>
              <a:rPr lang="sl-SI" noProof="0" smtClean="0"/>
              <a:t>Zdenko Potočar</a:t>
            </a:r>
            <a:endParaRPr lang="sl-SI" noProof="0" dirty="0"/>
          </a:p>
        </p:txBody>
      </p:sp>
      <p:sp>
        <p:nvSpPr>
          <p:cNvPr id="7" name="Ograda številke diapozitiva 6"/>
          <p:cNvSpPr>
            <a:spLocks noGrp="1"/>
          </p:cNvSpPr>
          <p:nvPr>
            <p:ph type="sldNum" sz="quarter" idx="12"/>
          </p:nvPr>
        </p:nvSpPr>
        <p:spPr/>
        <p:txBody>
          <a:bodyPr/>
          <a:lstStyle/>
          <a:p>
            <a:fld id="{7DC1BBB0-96F0-4077-A278-0F3FB5C104D3}" type="slidenum">
              <a:rPr lang="sl-SI" noProof="0" smtClean="0"/>
              <a:t>‹#›</a:t>
            </a:fld>
            <a:endParaRPr lang="sl-SI" noProof="0" dirty="0"/>
          </a:p>
        </p:txBody>
      </p:sp>
      <p:cxnSp>
        <p:nvCxnSpPr>
          <p:cNvPr id="10" name="Raven povezovalnik 9"/>
          <p:cNvCxnSpPr/>
          <p:nvPr/>
        </p:nvCxnSpPr>
        <p:spPr bwMode="white">
          <a:xfrm>
            <a:off x="11879867" y="0"/>
            <a:ext cx="0" cy="6858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3900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Pravokotnik 6"/>
          <p:cNvSpPr/>
          <p:nvPr/>
        </p:nvSpPr>
        <p:spPr>
          <a:xfrm>
            <a:off x="11884104" y="0"/>
            <a:ext cx="304721" cy="6858000"/>
          </a:xfrm>
          <a:prstGeom prst="rect">
            <a:avLst/>
          </a:pr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lvl="0" algn="ctr"/>
            <a:endParaRPr lang="sl-SI" noProof="0" dirty="0"/>
          </a:p>
        </p:txBody>
      </p:sp>
      <p:sp>
        <p:nvSpPr>
          <p:cNvPr id="8" name="Pravokotnik 7"/>
          <p:cNvSpPr/>
          <p:nvPr/>
        </p:nvSpPr>
        <p:spPr>
          <a:xfrm>
            <a:off x="617143" y="0"/>
            <a:ext cx="60944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9" name="Pravokotnik 8"/>
          <p:cNvSpPr/>
          <p:nvPr/>
        </p:nvSpPr>
        <p:spPr>
          <a:xfrm>
            <a:off x="0" y="0"/>
            <a:ext cx="609441" cy="6858000"/>
          </a:xfrm>
          <a:prstGeom prst="rect">
            <a:avLst/>
          </a:prstGeom>
          <a:solidFill>
            <a:schemeClr val="accent1">
              <a:lumMod val="75000"/>
              <a:alpha val="8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sl-SI" noProof="0" dirty="0"/>
          </a:p>
        </p:txBody>
      </p:sp>
      <p:sp>
        <p:nvSpPr>
          <p:cNvPr id="13" name="Pravokotnik 12"/>
          <p:cNvSpPr/>
          <p:nvPr/>
        </p:nvSpPr>
        <p:spPr>
          <a:xfrm>
            <a:off x="611717" y="736219"/>
            <a:ext cx="609441" cy="609600"/>
          </a:xfrm>
          <a:prstGeom prst="rect">
            <a:avLst/>
          </a:prstGeom>
          <a:solidFill>
            <a:schemeClr val="accent1">
              <a:lumMod val="50000"/>
              <a:alpha val="7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noProof="0" dirty="0"/>
          </a:p>
        </p:txBody>
      </p:sp>
      <p:cxnSp>
        <p:nvCxnSpPr>
          <p:cNvPr id="14" name="Raven povezovalnik 13"/>
          <p:cNvCxnSpPr/>
          <p:nvPr/>
        </p:nvCxnSpPr>
        <p:spPr bwMode="white">
          <a:xfrm>
            <a:off x="617143" y="736219"/>
            <a:ext cx="60944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Raven povezovalnik 14"/>
          <p:cNvCxnSpPr/>
          <p:nvPr/>
        </p:nvCxnSpPr>
        <p:spPr bwMode="white">
          <a:xfrm>
            <a:off x="617143" y="1345819"/>
            <a:ext cx="60944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Raven povezovalnik 15"/>
          <p:cNvCxnSpPr/>
          <p:nvPr/>
        </p:nvCxnSpPr>
        <p:spPr bwMode="white">
          <a:xfrm>
            <a:off x="617143" y="0"/>
            <a:ext cx="0" cy="6858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Ograda naslova 1"/>
          <p:cNvSpPr>
            <a:spLocks noGrp="1"/>
          </p:cNvSpPr>
          <p:nvPr>
            <p:ph type="title"/>
          </p:nvPr>
        </p:nvSpPr>
        <p:spPr>
          <a:xfrm>
            <a:off x="1593436" y="177800"/>
            <a:ext cx="9782801" cy="1239837"/>
          </a:xfrm>
          <a:prstGeom prst="rect">
            <a:avLst/>
          </a:prstGeom>
        </p:spPr>
        <p:txBody>
          <a:bodyPr vert="horz" lIns="91440" tIns="45720" rIns="91440" bIns="45720" rtlCol="0" anchor="b">
            <a:normAutofit/>
          </a:bodyPr>
          <a:lstStyle/>
          <a:p>
            <a:r>
              <a:rPr lang="sl-SI" noProof="0" dirty="0" smtClean="0"/>
              <a:t>Uredite slog naslova matrice</a:t>
            </a:r>
            <a:endParaRPr lang="sl-SI" noProof="0" dirty="0"/>
          </a:p>
        </p:txBody>
      </p:sp>
      <p:sp>
        <p:nvSpPr>
          <p:cNvPr id="3" name="Ograda besedila 2"/>
          <p:cNvSpPr>
            <a:spLocks noGrp="1"/>
          </p:cNvSpPr>
          <p:nvPr>
            <p:ph type="body" idx="1"/>
          </p:nvPr>
        </p:nvSpPr>
        <p:spPr>
          <a:xfrm>
            <a:off x="1593436" y="1600200"/>
            <a:ext cx="9782801" cy="4572000"/>
          </a:xfrm>
          <a:prstGeom prst="rect">
            <a:avLst/>
          </a:prstGeom>
        </p:spPr>
        <p:txBody>
          <a:bodyPr vert="horz" lIns="91440" tIns="45720" rIns="91440" bIns="45720" rtlCol="0">
            <a:normAutofit/>
          </a:bodyPr>
          <a:lstStyle/>
          <a:p>
            <a:pPr lvl="0"/>
            <a:r>
              <a:rPr lang="sl-SI" noProof="0" dirty="0" smtClean="0"/>
              <a:t>Uredite sloge besedila matrice</a:t>
            </a:r>
          </a:p>
          <a:p>
            <a:pPr lvl="1"/>
            <a:r>
              <a:rPr lang="sl-SI" noProof="0" dirty="0" smtClean="0"/>
              <a:t>Druga raven</a:t>
            </a:r>
          </a:p>
          <a:p>
            <a:pPr lvl="2"/>
            <a:r>
              <a:rPr lang="sl-SI" noProof="0" dirty="0" smtClean="0"/>
              <a:t>Tretja raven</a:t>
            </a:r>
          </a:p>
          <a:p>
            <a:pPr lvl="3"/>
            <a:r>
              <a:rPr lang="sl-SI" noProof="0" dirty="0" smtClean="0"/>
              <a:t>Četrta raven</a:t>
            </a:r>
          </a:p>
          <a:p>
            <a:pPr lvl="4"/>
            <a:r>
              <a:rPr lang="sl-SI" noProof="0" dirty="0" smtClean="0"/>
              <a:t>Peta raven</a:t>
            </a:r>
            <a:endParaRPr lang="sl-SI" noProof="0" dirty="0"/>
          </a:p>
        </p:txBody>
      </p:sp>
      <p:sp>
        <p:nvSpPr>
          <p:cNvPr id="4" name="Ograda datuma 3"/>
          <p:cNvSpPr>
            <a:spLocks noGrp="1"/>
          </p:cNvSpPr>
          <p:nvPr>
            <p:ph type="dt" sz="half" idx="2"/>
          </p:nvPr>
        </p:nvSpPr>
        <p:spPr>
          <a:xfrm>
            <a:off x="5180250" y="6356351"/>
            <a:ext cx="1218883" cy="365125"/>
          </a:xfrm>
          <a:prstGeom prst="rect">
            <a:avLst/>
          </a:prstGeom>
        </p:spPr>
        <p:txBody>
          <a:bodyPr vert="horz" lIns="91440" tIns="45720" rIns="91440" bIns="45720" rtlCol="0" anchor="ctr"/>
          <a:lstStyle>
            <a:lvl1pPr algn="l">
              <a:defRPr sz="1200" cap="all" baseline="0">
                <a:solidFill>
                  <a:schemeClr val="tx1">
                    <a:lumMod val="60000"/>
                    <a:lumOff val="40000"/>
                  </a:schemeClr>
                </a:solidFill>
              </a:defRPr>
            </a:lvl1pPr>
          </a:lstStyle>
          <a:p>
            <a:fld id="{0D53237A-CCDB-4BB9-AF02-C6F6BA077A3D}" type="datetime1">
              <a:rPr lang="sl-SI" noProof="0" smtClean="0"/>
              <a:t>8. 06. 2020</a:t>
            </a:fld>
            <a:endParaRPr lang="sl-SI" noProof="0" dirty="0"/>
          </a:p>
        </p:txBody>
      </p:sp>
      <p:sp>
        <p:nvSpPr>
          <p:cNvPr id="5" name="Ograda noge 4"/>
          <p:cNvSpPr>
            <a:spLocks noGrp="1"/>
          </p:cNvSpPr>
          <p:nvPr>
            <p:ph type="ftr" sz="quarter" idx="3"/>
          </p:nvPr>
        </p:nvSpPr>
        <p:spPr>
          <a:xfrm>
            <a:off x="6595933" y="6356351"/>
            <a:ext cx="3974065" cy="365125"/>
          </a:xfrm>
          <a:prstGeom prst="rect">
            <a:avLst/>
          </a:prstGeom>
        </p:spPr>
        <p:txBody>
          <a:bodyPr vert="horz" lIns="91440" tIns="45720" rIns="91440" bIns="45720" rtlCol="0" anchor="ctr"/>
          <a:lstStyle>
            <a:lvl1pPr algn="ctr">
              <a:defRPr sz="1200" cap="all" baseline="0">
                <a:solidFill>
                  <a:schemeClr val="tx1">
                    <a:lumMod val="60000"/>
                    <a:lumOff val="40000"/>
                  </a:schemeClr>
                </a:solidFill>
              </a:defRPr>
            </a:lvl1pPr>
          </a:lstStyle>
          <a:p>
            <a:r>
              <a:rPr lang="sl-SI" noProof="0" smtClean="0"/>
              <a:t>Zdenko Potočar</a:t>
            </a:r>
            <a:endParaRPr lang="sl-SI" noProof="0" dirty="0"/>
          </a:p>
        </p:txBody>
      </p:sp>
      <p:sp>
        <p:nvSpPr>
          <p:cNvPr id="6" name="Ograda številke diapozitiva 5"/>
          <p:cNvSpPr>
            <a:spLocks noGrp="1"/>
          </p:cNvSpPr>
          <p:nvPr>
            <p:ph type="sldNum" sz="quarter" idx="4"/>
          </p:nvPr>
        </p:nvSpPr>
        <p:spPr>
          <a:xfrm>
            <a:off x="10766796" y="6356351"/>
            <a:ext cx="609441" cy="365125"/>
          </a:xfrm>
          <a:prstGeom prst="rect">
            <a:avLst/>
          </a:prstGeom>
        </p:spPr>
        <p:txBody>
          <a:bodyPr vert="horz" lIns="91440" tIns="45720" rIns="91440" bIns="45720" rtlCol="0" anchor="ctr"/>
          <a:lstStyle>
            <a:lvl1pPr algn="r">
              <a:defRPr sz="1200" cap="all" baseline="0">
                <a:solidFill>
                  <a:schemeClr val="tx1">
                    <a:lumMod val="60000"/>
                    <a:lumOff val="40000"/>
                  </a:schemeClr>
                </a:solidFill>
              </a:defRPr>
            </a:lvl1pPr>
          </a:lstStyle>
          <a:p>
            <a:fld id="{7DC1BBB0-96F0-4077-A278-0F3FB5C104D3}" type="slidenum">
              <a:rPr lang="sl-SI" noProof="0" smtClean="0"/>
              <a:pPr/>
              <a:t>‹#›</a:t>
            </a:fld>
            <a:endParaRPr lang="sl-SI" noProof="0" dirty="0"/>
          </a:p>
        </p:txBody>
      </p:sp>
      <p:sp>
        <p:nvSpPr>
          <p:cNvPr id="10" name="PoljeZBesedilom 9"/>
          <p:cNvSpPr txBox="1"/>
          <p:nvPr userDrawn="1"/>
        </p:nvSpPr>
        <p:spPr>
          <a:xfrm>
            <a:off x="624846" y="736219"/>
            <a:ext cx="596311" cy="535531"/>
          </a:xfrm>
          <a:prstGeom prst="rect">
            <a:avLst/>
          </a:prstGeom>
          <a:noFill/>
        </p:spPr>
        <p:txBody>
          <a:bodyPr wrap="square" rtlCol="0">
            <a:spAutoFit/>
          </a:bodyPr>
          <a:lstStyle/>
          <a:p>
            <a:pPr algn="ctr">
              <a:lnSpc>
                <a:spcPct val="90000"/>
              </a:lnSpc>
            </a:pPr>
            <a:r>
              <a:rPr lang="sl-SI" sz="3200" dirty="0" smtClean="0">
                <a:solidFill>
                  <a:schemeClr val="bg1"/>
                </a:solidFill>
              </a:rPr>
              <a:t>@</a:t>
            </a:r>
            <a:endParaRPr lang="en-US" sz="3200" dirty="0">
              <a:solidFill>
                <a:schemeClr val="bg1"/>
              </a:solidFill>
            </a:endParaRPr>
          </a:p>
        </p:txBody>
      </p:sp>
    </p:spTree>
    <p:extLst>
      <p:ext uri="{BB962C8B-B14F-4D97-AF65-F5344CB8AC3E}">
        <p14:creationId xmlns:p14="http://schemas.microsoft.com/office/powerpoint/2010/main" val="20543223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ftr="0" dt="0"/>
  <p:txStyles>
    <p:titleStyle>
      <a:lvl1pPr algn="l" defTabSz="914400" rtl="0" eaLnBrk="1" latinLnBrk="0" hangingPunct="1">
        <a:lnSpc>
          <a:spcPct val="90000"/>
        </a:lnSpc>
        <a:spcBef>
          <a:spcPct val="0"/>
        </a:spcBef>
        <a:buNone/>
        <a:defRPr sz="3600" kern="1200">
          <a:solidFill>
            <a:schemeClr val="tx1">
              <a:lumMod val="75000"/>
            </a:schemeClr>
          </a:solidFill>
          <a:latin typeface="+mj-lt"/>
          <a:ea typeface="+mj-ea"/>
          <a:cs typeface="+mj-cs"/>
        </a:defRPr>
      </a:lvl1pPr>
    </p:titleStyle>
    <p:bodyStyle>
      <a:lvl1pPr marL="246888" indent="-246888" algn="l" defTabSz="914400" rtl="0" eaLnBrk="1" latinLnBrk="0" hangingPunct="1">
        <a:lnSpc>
          <a:spcPct val="90000"/>
        </a:lnSpc>
        <a:spcBef>
          <a:spcPts val="1400"/>
        </a:spcBef>
        <a:buFont typeface="Euphemia" pitchFamily="34" charset="0"/>
        <a:buChar char="›"/>
        <a:defRPr sz="2800" kern="1200">
          <a:solidFill>
            <a:schemeClr val="tx1"/>
          </a:solidFill>
          <a:latin typeface="+mn-lt"/>
          <a:ea typeface="+mn-ea"/>
          <a:cs typeface="+mn-cs"/>
        </a:defRPr>
      </a:lvl1pPr>
      <a:lvl2pPr marL="612648" indent="-246888" algn="l" defTabSz="914400" rtl="0" eaLnBrk="1" latinLnBrk="0" hangingPunct="1">
        <a:lnSpc>
          <a:spcPct val="90000"/>
        </a:lnSpc>
        <a:spcBef>
          <a:spcPts val="600"/>
        </a:spcBef>
        <a:buFont typeface="Euphemia" pitchFamily="34" charset="0"/>
        <a:buChar char="–"/>
        <a:defRPr sz="2400" kern="1200">
          <a:solidFill>
            <a:schemeClr val="tx1"/>
          </a:solidFill>
          <a:latin typeface="+mn-lt"/>
          <a:ea typeface="+mn-ea"/>
          <a:cs typeface="+mn-cs"/>
        </a:defRPr>
      </a:lvl2pPr>
      <a:lvl3pPr marL="978408" indent="-246888" algn="l" defTabSz="914400" rtl="0" eaLnBrk="1" latinLnBrk="0" hangingPunct="1">
        <a:lnSpc>
          <a:spcPct val="90000"/>
        </a:lnSpc>
        <a:spcBef>
          <a:spcPts val="600"/>
        </a:spcBef>
        <a:buFont typeface="Euphemia" pitchFamily="34" charset="0"/>
        <a:buChar char="›"/>
        <a:defRPr sz="2000" kern="1200">
          <a:solidFill>
            <a:schemeClr val="tx1"/>
          </a:solidFill>
          <a:latin typeface="+mn-lt"/>
          <a:ea typeface="+mn-ea"/>
          <a:cs typeface="+mn-cs"/>
        </a:defRPr>
      </a:lvl3pPr>
      <a:lvl4pPr marL="1344168" indent="-246888" algn="l" defTabSz="914400" rtl="0" eaLnBrk="1" latinLnBrk="0" hangingPunct="1">
        <a:lnSpc>
          <a:spcPct val="90000"/>
        </a:lnSpc>
        <a:spcBef>
          <a:spcPts val="600"/>
        </a:spcBef>
        <a:buFont typeface="Arial" pitchFamily="34" charset="0"/>
        <a:buChar char="–"/>
        <a:defRPr sz="1800" kern="1200">
          <a:solidFill>
            <a:schemeClr val="tx1"/>
          </a:solidFill>
          <a:latin typeface="+mn-lt"/>
          <a:ea typeface="+mn-ea"/>
          <a:cs typeface="+mn-cs"/>
        </a:defRPr>
      </a:lvl4pPr>
      <a:lvl5pPr marL="170992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5pPr>
      <a:lvl6pPr marL="207568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6pPr>
      <a:lvl7pPr marL="244144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7pPr>
      <a:lvl8pPr marL="2807208" indent="-246888" algn="l" defTabSz="914400" rtl="0" eaLnBrk="1" latinLnBrk="0" hangingPunct="1">
        <a:lnSpc>
          <a:spcPct val="90000"/>
        </a:lnSpc>
        <a:spcBef>
          <a:spcPts val="600"/>
        </a:spcBef>
        <a:buFont typeface="Euphemia" pitchFamily="34" charset="0"/>
        <a:buChar char="–"/>
        <a:defRPr sz="1800" kern="1200" baseline="0">
          <a:solidFill>
            <a:schemeClr val="tx1"/>
          </a:solidFill>
          <a:latin typeface="+mn-lt"/>
          <a:ea typeface="+mn-ea"/>
          <a:cs typeface="+mn-cs"/>
        </a:defRPr>
      </a:lvl8pPr>
      <a:lvl9pPr marL="3172968" indent="-246888" algn="l" defTabSz="914400" rtl="0" eaLnBrk="1" latinLnBrk="0" hangingPunct="1">
        <a:lnSpc>
          <a:spcPct val="90000"/>
        </a:lnSpc>
        <a:spcBef>
          <a:spcPts val="600"/>
        </a:spcBef>
        <a:buFont typeface="Euphemia" pitchFamily="34" charset="0"/>
        <a:buChar char="›"/>
        <a:defRPr sz="18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110.xml"/><Relationship Id="rId13" Type="http://schemas.openxmlformats.org/officeDocument/2006/relationships/image" Target="../media/image4.jpeg"/><Relationship Id="rId3" Type="http://schemas.openxmlformats.org/officeDocument/2006/relationships/slide" Target="slide2.xml"/><Relationship Id="rId7" Type="http://schemas.openxmlformats.org/officeDocument/2006/relationships/image" Target="../media/image2.jpeg"/><Relationship Id="rId12" Type="http://schemas.openxmlformats.org/officeDocument/2006/relationships/slide" Target="slide245.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slide" Target="slide77.xml"/><Relationship Id="rId11" Type="http://schemas.openxmlformats.org/officeDocument/2006/relationships/slide" Target="slide61.xml"/><Relationship Id="rId5" Type="http://schemas.openxmlformats.org/officeDocument/2006/relationships/slide" Target="slide106.xml"/><Relationship Id="rId15" Type="http://schemas.openxmlformats.org/officeDocument/2006/relationships/slide" Target="slide78.xml"/><Relationship Id="rId10" Type="http://schemas.openxmlformats.org/officeDocument/2006/relationships/image" Target="../media/image3.jpeg"/><Relationship Id="rId4" Type="http://schemas.openxmlformats.org/officeDocument/2006/relationships/image" Target="../media/image1.jpeg"/><Relationship Id="rId9" Type="http://schemas.openxmlformats.org/officeDocument/2006/relationships/slide" Target="slide217.xml"/><Relationship Id="rId14" Type="http://schemas.openxmlformats.org/officeDocument/2006/relationships/slide" Target="slide238.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png"/><Relationship Id="rId1" Type="http://schemas.openxmlformats.org/officeDocument/2006/relationships/slideLayout" Target="../slideLayouts/slideLayout2.xml"/><Relationship Id="rId4" Type="http://schemas.openxmlformats.org/officeDocument/2006/relationships/image" Target="../media/image92.jpeg"/></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image" Target="../media/image93.emf"/><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93.emf"/><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2.xml"/><Relationship Id="rId4" Type="http://schemas.openxmlformats.org/officeDocument/2006/relationships/image" Target="../media/image106.jpeg"/></Relationships>
</file>

<file path=ppt/slides/_rels/slide12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png"/><Relationship Id="rId1" Type="http://schemas.openxmlformats.org/officeDocument/2006/relationships/slideLayout" Target="../slideLayouts/slideLayout2.xml"/><Relationship Id="rId5" Type="http://schemas.openxmlformats.org/officeDocument/2006/relationships/image" Target="../media/image114.jpeg"/><Relationship Id="rId4" Type="http://schemas.openxmlformats.org/officeDocument/2006/relationships/hyperlink" Target="http://wiki.fmf.uni-lj.si/wiki/Slika:Citalec_kod.jpg"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136.png"/><Relationship Id="rId7" Type="http://schemas.openxmlformats.org/officeDocument/2006/relationships/image" Target="../media/image140.png"/><Relationship Id="rId2" Type="http://schemas.openxmlformats.org/officeDocument/2006/relationships/image" Target="../media/image135.png"/><Relationship Id="rId1" Type="http://schemas.openxmlformats.org/officeDocument/2006/relationships/slideLayout" Target="../slideLayouts/slideLayout7.xml"/><Relationship Id="rId6" Type="http://schemas.openxmlformats.org/officeDocument/2006/relationships/image" Target="../media/image139.png"/><Relationship Id="rId5" Type="http://schemas.openxmlformats.org/officeDocument/2006/relationships/image" Target="../media/image138.png"/><Relationship Id="rId10" Type="http://schemas.openxmlformats.org/officeDocument/2006/relationships/image" Target="../media/image143.png"/><Relationship Id="rId4" Type="http://schemas.openxmlformats.org/officeDocument/2006/relationships/image" Target="../media/image137.png"/><Relationship Id="rId9" Type="http://schemas.openxmlformats.org/officeDocument/2006/relationships/image" Target="../media/image142.png"/></Relationships>
</file>

<file path=ppt/slides/_rels/slide154.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image" Target="../media/image145.png"/><Relationship Id="rId7" Type="http://schemas.openxmlformats.org/officeDocument/2006/relationships/image" Target="../media/image149.png"/><Relationship Id="rId2" Type="http://schemas.openxmlformats.org/officeDocument/2006/relationships/image" Target="../media/image144.png"/><Relationship Id="rId1" Type="http://schemas.openxmlformats.org/officeDocument/2006/relationships/slideLayout" Target="../slideLayouts/slideLayout7.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46.png"/></Relationships>
</file>

<file path=ppt/slides/_rels/slide155.xml.rels><?xml version="1.0" encoding="UTF-8" standalone="yes"?>
<Relationships xmlns="http://schemas.openxmlformats.org/package/2006/relationships"><Relationship Id="rId8" Type="http://schemas.openxmlformats.org/officeDocument/2006/relationships/image" Target="../media/image157.png"/><Relationship Id="rId3" Type="http://schemas.openxmlformats.org/officeDocument/2006/relationships/image" Target="../media/image152.png"/><Relationship Id="rId7" Type="http://schemas.openxmlformats.org/officeDocument/2006/relationships/image" Target="../media/image156.png"/><Relationship Id="rId2" Type="http://schemas.openxmlformats.org/officeDocument/2006/relationships/image" Target="../media/image151.png"/><Relationship Id="rId1" Type="http://schemas.openxmlformats.org/officeDocument/2006/relationships/slideLayout" Target="../slideLayouts/slideLayout7.xml"/><Relationship Id="rId6" Type="http://schemas.openxmlformats.org/officeDocument/2006/relationships/image" Target="../media/image155.png"/><Relationship Id="rId5" Type="http://schemas.openxmlformats.org/officeDocument/2006/relationships/image" Target="../media/image154.png"/><Relationship Id="rId4" Type="http://schemas.openxmlformats.org/officeDocument/2006/relationships/image" Target="../media/image153.png"/><Relationship Id="rId9" Type="http://schemas.openxmlformats.org/officeDocument/2006/relationships/image" Target="../media/image158.png"/></Relationships>
</file>

<file path=ppt/slides/_rels/slide156.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61.gif"/><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hyperlink" Target="http://upload.wikimedia.org/wikipedia/sl/b/be/Mbo.jpg" TargetMode="Externa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image" Target="../media/image165.jpeg"/><Relationship Id="rId1" Type="http://schemas.openxmlformats.org/officeDocument/2006/relationships/slideLayout" Target="../slideLayouts/slideLayout2.xml"/><Relationship Id="rId6" Type="http://schemas.openxmlformats.org/officeDocument/2006/relationships/image" Target="../media/image169.jpeg"/><Relationship Id="rId5" Type="http://schemas.openxmlformats.org/officeDocument/2006/relationships/image" Target="../media/image168.jpeg"/><Relationship Id="rId4" Type="http://schemas.openxmlformats.org/officeDocument/2006/relationships/image" Target="../media/image167.jpeg"/></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6.xml"/></Relationships>
</file>

<file path=ppt/slides/_rels/slide174.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6.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image" Target="../media/image182.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pn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19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image" Target="../media/image190.jpe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91.pn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3" Type="http://schemas.openxmlformats.org/officeDocument/2006/relationships/hyperlink" Target="https://www.youtube.com/watch?v=kdmLvl1n82U" TargetMode="External"/><Relationship Id="rId2" Type="http://schemas.openxmlformats.org/officeDocument/2006/relationships/hyperlink" Target="https://www.youtube.com/watch?v=3owqvmMf6No" TargetMode="External"/><Relationship Id="rId1" Type="http://schemas.openxmlformats.org/officeDocument/2006/relationships/slideLayout" Target="../slideLayouts/slideLayout2.xml"/><Relationship Id="rId5" Type="http://schemas.openxmlformats.org/officeDocument/2006/relationships/image" Target="../media/image193.png"/><Relationship Id="rId4" Type="http://schemas.openxmlformats.org/officeDocument/2006/relationships/hyperlink" Target="https://www.youtube.com/watch?v=wteUW2sL7bc" TargetMode="External"/></Relationships>
</file>

<file path=ppt/slides/_rels/slide193.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image" Target="../media/image196.jpe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image" Target="../media/image197.jpe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hyperlink" Target="https://www.youtube.com/watch?v=ESpL4a08kVE" TargetMode="External"/><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 Target="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image" Target="../media/image199.jpeg"/><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image" Target="../media/image200.jpe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image" Target="../media/image201.jpe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3" Type="http://schemas.openxmlformats.org/officeDocument/2006/relationships/image" Target="../media/image203.emf"/><Relationship Id="rId2" Type="http://schemas.openxmlformats.org/officeDocument/2006/relationships/image" Target="../media/image202.emf"/><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3" Type="http://schemas.openxmlformats.org/officeDocument/2006/relationships/image" Target="../media/image206.emf"/><Relationship Id="rId2" Type="http://schemas.openxmlformats.org/officeDocument/2006/relationships/image" Target="../media/image205.emf"/><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image" Target="../media/image207.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image" Target="../media/image207.jpeg"/><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209.png"/><Relationship Id="rId1" Type="http://schemas.openxmlformats.org/officeDocument/2006/relationships/slideLayout" Target="../slideLayouts/slideLayout2.xml"/><Relationship Id="rId5" Type="http://schemas.openxmlformats.org/officeDocument/2006/relationships/image" Target="../media/image212.png"/><Relationship Id="rId4" Type="http://schemas.openxmlformats.org/officeDocument/2006/relationships/image" Target="../media/image211.png"/></Relationships>
</file>

<file path=ppt/slides/_rels/slide214.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slide" Target="slide215.xml"/><Relationship Id="rId1" Type="http://schemas.openxmlformats.org/officeDocument/2006/relationships/slideLayout" Target="../slideLayouts/slideLayout1.xml"/></Relationships>
</file>

<file path=ppt/slides/_rels/slide215.xml.rels><?xml version="1.0" encoding="UTF-8" standalone="yes"?>
<Relationships xmlns="http://schemas.openxmlformats.org/package/2006/relationships"><Relationship Id="rId2" Type="http://schemas.openxmlformats.org/officeDocument/2006/relationships/image" Target="../media/image214.png"/><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2" Type="http://schemas.openxmlformats.org/officeDocument/2006/relationships/image" Target="../media/image219.png"/><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image" Target="../media/image221.png"/><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2" Type="http://schemas.openxmlformats.org/officeDocument/2006/relationships/image" Target="../media/image223.png"/><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2" Type="http://schemas.openxmlformats.org/officeDocument/2006/relationships/image" Target="../media/image2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image" Target="../media/image225.png"/><Relationship Id="rId1" Type="http://schemas.openxmlformats.org/officeDocument/2006/relationships/slideLayout" Target="../slideLayouts/slideLayout2.xml"/><Relationship Id="rId4" Type="http://schemas.openxmlformats.org/officeDocument/2006/relationships/image" Target="../media/image227.png"/></Relationships>
</file>

<file path=ppt/slides/_rels/slide234.xml.rels><?xml version="1.0" encoding="UTF-8" standalone="yes"?>
<Relationships xmlns="http://schemas.openxmlformats.org/package/2006/relationships"><Relationship Id="rId2" Type="http://schemas.openxmlformats.org/officeDocument/2006/relationships/image" Target="../media/image228.png"/><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2" Type="http://schemas.openxmlformats.org/officeDocument/2006/relationships/image" Target="../media/image229.png"/><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image" Target="../media/image230.png"/><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image" Target="../media/image232.png"/><Relationship Id="rId1" Type="http://schemas.openxmlformats.org/officeDocument/2006/relationships/slideLayout" Target="../slideLayouts/slideLayout2.xml"/><Relationship Id="rId4" Type="http://schemas.openxmlformats.org/officeDocument/2006/relationships/image" Target="../media/image234.png"/></Relationships>
</file>

<file path=ppt/slides/_rels/slide239.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image" Target="../media/image23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image" Target="../media/image237.png"/><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2" Type="http://schemas.openxmlformats.org/officeDocument/2006/relationships/image" Target="../media/image239.png"/><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3" Type="http://schemas.openxmlformats.org/officeDocument/2006/relationships/image" Target="../media/image241.jpeg"/><Relationship Id="rId2" Type="http://schemas.openxmlformats.org/officeDocument/2006/relationships/image" Target="../media/image240.png"/><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2" Type="http://schemas.openxmlformats.org/officeDocument/2006/relationships/image" Target="../media/image242.png"/><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2" Type="http://schemas.openxmlformats.org/officeDocument/2006/relationships/image" Target="../media/image243.png"/><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2" Type="http://schemas.openxmlformats.org/officeDocument/2006/relationships/image" Target="../media/image244.jpeg"/><Relationship Id="rId1" Type="http://schemas.openxmlformats.org/officeDocument/2006/relationships/slideLayout" Target="../slideLayouts/slideLayout1.xml"/></Relationships>
</file>

<file path=ppt/slides/_rels/slide246.xml.rels><?xml version="1.0" encoding="UTF-8" standalone="yes"?>
<Relationships xmlns="http://schemas.openxmlformats.org/package/2006/relationships"><Relationship Id="rId2" Type="http://schemas.openxmlformats.org/officeDocument/2006/relationships/image" Target="../media/image245.jpeg"/><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2" Type="http://schemas.openxmlformats.org/officeDocument/2006/relationships/image" Target="../media/image24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2" Type="http://schemas.openxmlformats.org/officeDocument/2006/relationships/image" Target="../media/image247.jpeg"/><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2" Type="http://schemas.openxmlformats.org/officeDocument/2006/relationships/image" Target="../media/image248.png"/><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2" Type="http://schemas.openxmlformats.org/officeDocument/2006/relationships/image" Target="../media/image249.jpeg"/><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2" Type="http://schemas.openxmlformats.org/officeDocument/2006/relationships/image" Target="../media/image250.jpeg"/><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2" Type="http://schemas.openxmlformats.org/officeDocument/2006/relationships/image" Target="../media/image251.jpeg"/><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2" Type="http://schemas.openxmlformats.org/officeDocument/2006/relationships/image" Target="../media/image25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2" Type="http://schemas.openxmlformats.org/officeDocument/2006/relationships/image" Target="../media/image253.jpeg"/><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3" Type="http://schemas.openxmlformats.org/officeDocument/2006/relationships/image" Target="../media/image254.jpeg"/><Relationship Id="rId2" Type="http://schemas.openxmlformats.org/officeDocument/2006/relationships/hyperlink" Target="http://www.computerhistory.org/internet_history/full_size_images/sage.jpg" TargetMode="External"/><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24.wmf"/></Relationships>
</file>

<file path=ppt/slides/_rels/slide270.xml.rels><?xml version="1.0" encoding="UTF-8" standalone="yes"?>
<Relationships xmlns="http://schemas.openxmlformats.org/package/2006/relationships"><Relationship Id="rId2" Type="http://schemas.openxmlformats.org/officeDocument/2006/relationships/image" Target="../media/image255.png"/><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3" Type="http://schemas.openxmlformats.org/officeDocument/2006/relationships/hyperlink" Target="http://www.vipro.si/Logotipi/UPC%20TELEMACH.jpg" TargetMode="External"/><Relationship Id="rId2" Type="http://schemas.openxmlformats.org/officeDocument/2006/relationships/image" Target="../media/image256.png"/><Relationship Id="rId1" Type="http://schemas.openxmlformats.org/officeDocument/2006/relationships/slideLayout" Target="../slideLayouts/slideLayout2.xml"/><Relationship Id="rId6" Type="http://schemas.openxmlformats.org/officeDocument/2006/relationships/image" Target="../media/image258.jpeg"/><Relationship Id="rId5" Type="http://schemas.openxmlformats.org/officeDocument/2006/relationships/hyperlink" Target="http://www.amis.net/web2/index.php?content=01" TargetMode="External"/><Relationship Id="rId4" Type="http://schemas.openxmlformats.org/officeDocument/2006/relationships/image" Target="../media/image257.jpeg"/></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3" Type="http://schemas.openxmlformats.org/officeDocument/2006/relationships/image" Target="../media/image260.jpeg"/><Relationship Id="rId2" Type="http://schemas.openxmlformats.org/officeDocument/2006/relationships/image" Target="../media/image25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2" Type="http://schemas.openxmlformats.org/officeDocument/2006/relationships/image" Target="../media/image261.jpeg"/><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3" Type="http://schemas.openxmlformats.org/officeDocument/2006/relationships/image" Target="../media/image262.jpeg"/><Relationship Id="rId2" Type="http://schemas.openxmlformats.org/officeDocument/2006/relationships/hyperlink" Target="http://www.marengo.lib.ia.us/use-the-library/classes/resolveuid/1ccf898325fd2731a79b68b2f07a646b" TargetMode="External"/><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2" Type="http://schemas.openxmlformats.org/officeDocument/2006/relationships/image" Target="../media/image263.jpeg"/><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2" Type="http://schemas.openxmlformats.org/officeDocument/2006/relationships/image" Target="../media/image264.jpeg"/><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bits.webhs.org/blog/World%20Smile.jpg"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3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hyperlink" Target="http://www.tadej.info/wp-content/uploads/2007/11/parica.jpg"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hyperlink" Target="http://sl.wikipedia.org/wiki/G" TargetMode="External"/><Relationship Id="rId13" Type="http://schemas.openxmlformats.org/officeDocument/2006/relationships/hyperlink" Target="http://sl.wikipedia.org/wiki/L" TargetMode="External"/><Relationship Id="rId3" Type="http://schemas.openxmlformats.org/officeDocument/2006/relationships/hyperlink" Target="http://sl.wikipedia.org/wiki/B" TargetMode="External"/><Relationship Id="rId7" Type="http://schemas.openxmlformats.org/officeDocument/2006/relationships/hyperlink" Target="http://sl.wikipedia.org/wiki/F" TargetMode="External"/><Relationship Id="rId12" Type="http://schemas.openxmlformats.org/officeDocument/2006/relationships/hyperlink" Target="http://sl.wikipedia.org/wiki/K" TargetMode="External"/><Relationship Id="rId2" Type="http://schemas.openxmlformats.org/officeDocument/2006/relationships/hyperlink" Target="http://sl.wikipedia.org/wiki/A" TargetMode="External"/><Relationship Id="rId1" Type="http://schemas.openxmlformats.org/officeDocument/2006/relationships/slideLayout" Target="../slideLayouts/slideLayout4.xml"/><Relationship Id="rId6" Type="http://schemas.openxmlformats.org/officeDocument/2006/relationships/hyperlink" Target="http://sl.wikipedia.org/wiki/E" TargetMode="External"/><Relationship Id="rId11" Type="http://schemas.openxmlformats.org/officeDocument/2006/relationships/hyperlink" Target="http://sl.wikipedia.org/wiki/J" TargetMode="External"/><Relationship Id="rId5" Type="http://schemas.openxmlformats.org/officeDocument/2006/relationships/hyperlink" Target="http://sl.wikipedia.org/wiki/D" TargetMode="External"/><Relationship Id="rId10" Type="http://schemas.openxmlformats.org/officeDocument/2006/relationships/hyperlink" Target="http://sl.wikipedia.org/wiki/I" TargetMode="External"/><Relationship Id="rId4" Type="http://schemas.openxmlformats.org/officeDocument/2006/relationships/hyperlink" Target="http://sl.wikipedia.org/wiki/C" TargetMode="External"/><Relationship Id="rId9" Type="http://schemas.openxmlformats.org/officeDocument/2006/relationships/hyperlink" Target="http://sl.wikipedia.org/wiki/H" TargetMode="External"/><Relationship Id="rId14" Type="http://schemas.openxmlformats.org/officeDocument/2006/relationships/hyperlink" Target="http://sl.wikipedia.org/wiki/M" TargetMode="External"/></Relationships>
</file>

<file path=ppt/slides/_rels/slide4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jpeg"/></Relationships>
</file>

<file path=ppt/slides/_rels/slide5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gi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6.gi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 Target="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sl.wikipedia.org/wiki/Abak"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www.sourcejuice.com/2008/03/11/share-your-expertise-cameron-adair-on-purchase-order-financing/sl/" TargetMode="Externa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hyperlink" Target="http://upload.wikimedia.org/wikipedia/commons/8/80/Arts_et_Metiers_Pascaline_dsc03869.jpg" TargetMode="Externa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hyperlink" Target="http://upload.wikimedia.org/wikipedia/commons/c/c4/Calculator_walther_hg.jpg" TargetMode="Externa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slide" Target="slide79.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a:xfrm>
            <a:off x="2133972" y="692696"/>
            <a:ext cx="9498391" cy="2736304"/>
          </a:xfrm>
        </p:spPr>
        <p:txBody>
          <a:bodyPr/>
          <a:lstStyle/>
          <a:p>
            <a:pPr defTabSz="914400">
              <a:lnSpc>
                <a:spcPct val="90000"/>
              </a:lnSpc>
              <a:spcBef>
                <a:spcPts val="0"/>
              </a:spcBef>
              <a:buNone/>
            </a:pPr>
            <a:r>
              <a:rPr lang="sl-SI" sz="3200" b="1" i="0" dirty="0" smtClean="0">
                <a:solidFill>
                  <a:srgbClr val="465562">
                    <a:lumMod val="75000"/>
                  </a:srgbClr>
                </a:solidFill>
                <a:latin typeface="Euphemia"/>
                <a:ea typeface="+mj-ea"/>
                <a:cs typeface="+mj-cs"/>
              </a:rPr>
              <a:t>INFORMATIKA</a:t>
            </a:r>
            <a:br>
              <a:rPr lang="sl-SI" sz="3200" b="1" i="0" dirty="0" smtClean="0">
                <a:solidFill>
                  <a:srgbClr val="465562">
                    <a:lumMod val="75000"/>
                  </a:srgbClr>
                </a:solidFill>
                <a:latin typeface="Euphemia"/>
                <a:ea typeface="+mj-ea"/>
                <a:cs typeface="+mj-cs"/>
              </a:rPr>
            </a:br>
            <a:r>
              <a:rPr lang="sl-SI" sz="3200" b="1" i="0" dirty="0" smtClean="0">
                <a:solidFill>
                  <a:srgbClr val="465562">
                    <a:lumMod val="75000"/>
                  </a:srgbClr>
                </a:solidFill>
                <a:latin typeface="Euphemia"/>
                <a:ea typeface="+mj-ea"/>
                <a:cs typeface="+mj-cs"/>
              </a:rPr>
              <a:t/>
            </a:r>
            <a:br>
              <a:rPr lang="sl-SI" sz="3200" b="1" i="0" dirty="0" smtClean="0">
                <a:solidFill>
                  <a:srgbClr val="465562">
                    <a:lumMod val="75000"/>
                  </a:srgbClr>
                </a:solidFill>
                <a:latin typeface="Euphemia"/>
                <a:ea typeface="+mj-ea"/>
                <a:cs typeface="+mj-cs"/>
              </a:rPr>
            </a:br>
            <a:r>
              <a:rPr lang="sl-SI" sz="3200" b="1" i="0" dirty="0" smtClean="0">
                <a:solidFill>
                  <a:srgbClr val="465562">
                    <a:lumMod val="75000"/>
                  </a:srgbClr>
                </a:solidFill>
                <a:latin typeface="Euphemia"/>
                <a:ea typeface="+mj-ea"/>
                <a:cs typeface="+mj-cs"/>
              </a:rPr>
              <a:t>MULTIMEDIJSKE TEHNOLOGIJE IN OSNOVE INFORMATIKE</a:t>
            </a:r>
            <a:br>
              <a:rPr lang="sl-SI" sz="3200" b="1" i="0" dirty="0" smtClean="0">
                <a:solidFill>
                  <a:srgbClr val="465562">
                    <a:lumMod val="75000"/>
                  </a:srgbClr>
                </a:solidFill>
                <a:latin typeface="Euphemia"/>
                <a:ea typeface="+mj-ea"/>
                <a:cs typeface="+mj-cs"/>
              </a:rPr>
            </a:br>
            <a:r>
              <a:rPr lang="sl-SI" sz="3200" b="1" i="0" dirty="0" smtClean="0">
                <a:solidFill>
                  <a:srgbClr val="465562">
                    <a:lumMod val="75000"/>
                  </a:srgbClr>
                </a:solidFill>
                <a:latin typeface="Euphemia"/>
                <a:ea typeface="+mj-ea"/>
                <a:cs typeface="+mj-cs"/>
              </a:rPr>
              <a:t/>
            </a:r>
            <a:br>
              <a:rPr lang="sl-SI" sz="3200" b="1" i="0" dirty="0" smtClean="0">
                <a:solidFill>
                  <a:srgbClr val="465562">
                    <a:lumMod val="75000"/>
                  </a:srgbClr>
                </a:solidFill>
                <a:latin typeface="Euphemia"/>
                <a:ea typeface="+mj-ea"/>
                <a:cs typeface="+mj-cs"/>
              </a:rPr>
            </a:br>
            <a:r>
              <a:rPr lang="sl-SI" sz="3200" b="1" dirty="0" smtClean="0">
                <a:solidFill>
                  <a:srgbClr val="465562">
                    <a:lumMod val="75000"/>
                  </a:srgbClr>
                </a:solidFill>
                <a:latin typeface="Euphemia"/>
              </a:rPr>
              <a:t>2015/16</a:t>
            </a:r>
            <a:endParaRPr lang="sl-SI" sz="3200" b="1" i="0" dirty="0">
              <a:solidFill>
                <a:srgbClr val="465562">
                  <a:lumMod val="75000"/>
                </a:srgbClr>
              </a:solidFill>
              <a:latin typeface="Euphemia"/>
              <a:ea typeface="+mj-ea"/>
              <a:cs typeface="+mj-cs"/>
            </a:endParaRPr>
          </a:p>
        </p:txBody>
      </p:sp>
      <p:sp>
        <p:nvSpPr>
          <p:cNvPr id="3" name="Podnaslov 2"/>
          <p:cNvSpPr>
            <a:spLocks noGrp="1"/>
          </p:cNvSpPr>
          <p:nvPr>
            <p:ph type="subTitle" idx="1"/>
          </p:nvPr>
        </p:nvSpPr>
        <p:spPr>
          <a:xfrm>
            <a:off x="1989956" y="6021288"/>
            <a:ext cx="7516442" cy="360039"/>
          </a:xfrm>
        </p:spPr>
        <p:txBody>
          <a:bodyPr>
            <a:normAutofit lnSpcReduction="10000"/>
          </a:bodyPr>
          <a:lstStyle/>
          <a:p>
            <a:r>
              <a:rPr lang="sl-SI" altLang="en-US" sz="2000" b="1" dirty="0"/>
              <a:t>ZDENKO POTOČAR, univ.dipl.org</a:t>
            </a:r>
            <a:r>
              <a:rPr lang="sl-SI" altLang="en-US" sz="2000" dirty="0"/>
              <a:t>.</a:t>
            </a:r>
          </a:p>
        </p:txBody>
      </p:sp>
      <p:pic>
        <p:nvPicPr>
          <p:cNvPr id="6" name="Picture 2" descr="http://www.sc-nm.com/e-gradivo/rai.jpg">
            <a:hlinkClick r:id="rId3" action="ppaction://hlinksldjump"/>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349971" y="3932485"/>
            <a:ext cx="1079500" cy="76993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7" name="Text Box 8">
            <a:hlinkClick r:id="rId5" action="ppaction://hlinksldjump"/>
          </p:cNvPr>
          <p:cNvSpPr txBox="1">
            <a:spLocks noChangeArrowheads="1"/>
          </p:cNvSpPr>
          <p:nvPr/>
        </p:nvSpPr>
        <p:spPr bwMode="auto">
          <a:xfrm>
            <a:off x="1700683" y="4869111"/>
            <a:ext cx="23764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sl-SI" altLang="en-US" sz="1000" dirty="0" smtClean="0"/>
              <a:t>Osnovni </a:t>
            </a:r>
            <a:r>
              <a:rPr lang="sl-SI" altLang="en-US" sz="1000" dirty="0"/>
              <a:t>pojmi informacijske tehnologije</a:t>
            </a:r>
          </a:p>
        </p:txBody>
      </p:sp>
      <p:pic>
        <p:nvPicPr>
          <p:cNvPr id="8" name="Picture 4" descr="demon">
            <a:hlinkClick r:id="rId6" action="ppaction://hlinksldjump"/>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150196" y="3861048"/>
            <a:ext cx="1143000" cy="81756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9" name="Text Box 8">
            <a:hlinkClick r:id="rId5" action="ppaction://hlinksldjump"/>
          </p:cNvPr>
          <p:cNvSpPr txBox="1">
            <a:spLocks noChangeArrowheads="1"/>
          </p:cNvSpPr>
          <p:nvPr/>
        </p:nvSpPr>
        <p:spPr bwMode="auto">
          <a:xfrm>
            <a:off x="3533452" y="5122586"/>
            <a:ext cx="237648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sl-SI" altLang="en-US" sz="1000" dirty="0" smtClean="0">
                <a:hlinkClick r:id="rId8" action="ppaction://hlinksldjump"/>
              </a:rPr>
              <a:t>Strojna </a:t>
            </a:r>
            <a:r>
              <a:rPr lang="sl-SI" altLang="en-US" sz="1000" dirty="0">
                <a:hlinkClick r:id="rId8" action="ppaction://hlinksldjump"/>
              </a:rPr>
              <a:t>oprema</a:t>
            </a:r>
            <a:endParaRPr lang="sl-SI" altLang="en-US" sz="1000" dirty="0"/>
          </a:p>
        </p:txBody>
      </p:sp>
      <p:pic>
        <p:nvPicPr>
          <p:cNvPr id="10" name="Picture 9" descr="040_10_themen_fo_software_1_lg_1278637">
            <a:hlinkClick r:id="rId9" action="ppaction://hlinksldjump"/>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6021858" y="3861049"/>
            <a:ext cx="1246188" cy="87947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1" name="Text Box 8">
            <a:hlinkClick r:id="rId11" action="ppaction://hlinksldjump"/>
          </p:cNvPr>
          <p:cNvSpPr txBox="1">
            <a:spLocks noChangeArrowheads="1"/>
          </p:cNvSpPr>
          <p:nvPr/>
        </p:nvSpPr>
        <p:spPr bwMode="auto">
          <a:xfrm>
            <a:off x="5517033" y="4942136"/>
            <a:ext cx="237648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sl-SI" altLang="en-US" sz="1000" dirty="0" smtClean="0"/>
              <a:t>Programska </a:t>
            </a:r>
            <a:r>
              <a:rPr lang="sl-SI" altLang="en-US" sz="1000" dirty="0"/>
              <a:t>oprema</a:t>
            </a:r>
          </a:p>
        </p:txBody>
      </p:sp>
      <p:pic>
        <p:nvPicPr>
          <p:cNvPr id="12" name="Picture 13" descr="Global%2520Network%2520Web%2520Image">
            <a:hlinkClick r:id="rId12" action="ppaction://hlinksldjump"/>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8109422" y="3861048"/>
            <a:ext cx="1285875" cy="88106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3" name="Text Box 8">
            <a:hlinkClick r:id="rId14" action="ppaction://hlinksldjump"/>
          </p:cNvPr>
          <p:cNvSpPr txBox="1">
            <a:spLocks noChangeArrowheads="1"/>
          </p:cNvSpPr>
          <p:nvPr/>
        </p:nvSpPr>
        <p:spPr bwMode="auto">
          <a:xfrm>
            <a:off x="7606183" y="4869111"/>
            <a:ext cx="237648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sl-SI" altLang="en-US" sz="1000" dirty="0" smtClean="0"/>
              <a:t>Računalniška </a:t>
            </a:r>
            <a:r>
              <a:rPr lang="sl-SI" altLang="en-US" sz="1000" dirty="0"/>
              <a:t>omrežja</a:t>
            </a:r>
          </a:p>
        </p:txBody>
      </p:sp>
      <p:sp>
        <p:nvSpPr>
          <p:cNvPr id="14" name="Text Box 8">
            <a:hlinkClick r:id="rId5" action="ppaction://hlinksldjump"/>
          </p:cNvPr>
          <p:cNvSpPr txBox="1">
            <a:spLocks noChangeArrowheads="1"/>
          </p:cNvSpPr>
          <p:nvPr/>
        </p:nvSpPr>
        <p:spPr bwMode="auto">
          <a:xfrm>
            <a:off x="3608858" y="4819025"/>
            <a:ext cx="237648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sl-SI" altLang="en-US" sz="1000" dirty="0" smtClean="0">
                <a:hlinkClick r:id="rId15" action="ppaction://hlinksldjump"/>
              </a:rPr>
              <a:t>Zgodovina računalništva</a:t>
            </a:r>
            <a:endParaRPr lang="sl-SI" altLang="en-US" sz="1000" dirty="0"/>
          </a:p>
        </p:txBody>
      </p:sp>
    </p:spTree>
    <p:extLst>
      <p:ext uri="{BB962C8B-B14F-4D97-AF65-F5344CB8AC3E}">
        <p14:creationId xmlns:p14="http://schemas.microsoft.com/office/powerpoint/2010/main" val="506761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Naslov 1"/>
          <p:cNvSpPr>
            <a:spLocks noGrp="1"/>
          </p:cNvSpPr>
          <p:nvPr>
            <p:ph type="title"/>
          </p:nvPr>
        </p:nvSpPr>
        <p:spPr>
          <a:xfrm>
            <a:off x="1979612" y="428625"/>
            <a:ext cx="8229600" cy="857250"/>
          </a:xfrm>
        </p:spPr>
        <p:txBody>
          <a:bodyPr/>
          <a:lstStyle/>
          <a:p>
            <a:pPr eaLnBrk="1" hangingPunct="1"/>
            <a:r>
              <a:rPr lang="sl-SI" altLang="en-US" smtClean="0"/>
              <a:t>KOLIČINA INFORMACIJ</a:t>
            </a:r>
          </a:p>
        </p:txBody>
      </p:sp>
      <p:sp>
        <p:nvSpPr>
          <p:cNvPr id="52227" name="Ograda vsebine 2"/>
          <p:cNvSpPr>
            <a:spLocks noGrp="1"/>
          </p:cNvSpPr>
          <p:nvPr>
            <p:ph idx="1"/>
          </p:nvPr>
        </p:nvSpPr>
        <p:spPr/>
        <p:txBody>
          <a:bodyPr/>
          <a:lstStyle/>
          <a:p>
            <a:pPr eaLnBrk="1" hangingPunct="1"/>
            <a:r>
              <a:rPr lang="sl-SI" altLang="en-US" smtClean="0"/>
              <a:t>Informacija je nekaj abstraktnega. </a:t>
            </a:r>
          </a:p>
          <a:p>
            <a:pPr eaLnBrk="1" hangingPunct="1"/>
            <a:r>
              <a:rPr lang="sl-SI" altLang="en-US" smtClean="0"/>
              <a:t>Ne moremo je prijeti. </a:t>
            </a:r>
          </a:p>
          <a:p>
            <a:pPr eaLnBrk="1" hangingPunct="1"/>
            <a:r>
              <a:rPr lang="sl-SI" altLang="en-US" smtClean="0"/>
              <a:t>Informacija nastane, ko jo zvemo prvič.</a:t>
            </a:r>
          </a:p>
          <a:p>
            <a:pPr eaLnBrk="1" hangingPunct="1"/>
            <a:r>
              <a:rPr lang="sl-SI" altLang="en-US" smtClean="0"/>
              <a:t>Ko jo slišimo drugič, tretjič nismo zvedeli nič novega – ti ni več informacija.</a:t>
            </a:r>
          </a:p>
          <a:p>
            <a:pPr eaLnBrk="1" hangingPunct="1"/>
            <a:r>
              <a:rPr lang="sl-SI" altLang="en-US" smtClean="0"/>
              <a:t>Kako informacije izmerimo?</a:t>
            </a:r>
          </a:p>
        </p:txBody>
      </p:sp>
      <p:pic>
        <p:nvPicPr>
          <p:cNvPr id="52230" name="Picture 2" descr="http://www.vaughns-1-pagers.com/science/geiger-counters/meter-face.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951663" y="4643438"/>
            <a:ext cx="2151063"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7780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Naslov 1"/>
          <p:cNvSpPr>
            <a:spLocks noGrp="1"/>
          </p:cNvSpPr>
          <p:nvPr>
            <p:ph type="title"/>
          </p:nvPr>
        </p:nvSpPr>
        <p:spPr>
          <a:xfrm>
            <a:off x="1979612" y="428625"/>
            <a:ext cx="8229600" cy="857250"/>
          </a:xfrm>
        </p:spPr>
        <p:txBody>
          <a:bodyPr/>
          <a:lstStyle/>
          <a:p>
            <a:r>
              <a:rPr lang="sl-SI" altLang="en-US" smtClean="0"/>
              <a:t>VRSTE RAČUNALNIKOV</a:t>
            </a:r>
          </a:p>
        </p:txBody>
      </p:sp>
      <p:sp>
        <p:nvSpPr>
          <p:cNvPr id="132099" name="Ograda vsebine 2"/>
          <p:cNvSpPr>
            <a:spLocks noGrp="1"/>
          </p:cNvSpPr>
          <p:nvPr>
            <p:ph idx="1"/>
          </p:nvPr>
        </p:nvSpPr>
        <p:spPr>
          <a:xfrm>
            <a:off x="1979613" y="1935164"/>
            <a:ext cx="5186363" cy="4389437"/>
          </a:xfrm>
        </p:spPr>
        <p:txBody>
          <a:bodyPr/>
          <a:lstStyle/>
          <a:p>
            <a:r>
              <a:rPr lang="sl-SI" altLang="en-US" b="1" smtClean="0"/>
              <a:t>Mini računalniki:</a:t>
            </a:r>
            <a:r>
              <a:rPr lang="sl-SI" altLang="en-US" smtClean="0"/>
              <a:t> </a:t>
            </a:r>
          </a:p>
          <a:p>
            <a:r>
              <a:rPr lang="sl-SI" altLang="en-US" sz="2400"/>
              <a:t>so iz 70. in 80. let prejšnjega stoletja, so manjši in manj zmogljivi od osrednjih računalnikov, vendar tudi bistveno cenejši; </a:t>
            </a:r>
          </a:p>
          <a:p>
            <a:r>
              <a:rPr lang="sl-SI" altLang="en-US" sz="2400"/>
              <a:t>namenjeni so bili zahtevnejšim nalogam kot mikroračunalniki ali osebni računalniki; </a:t>
            </a:r>
          </a:p>
          <a:p>
            <a:r>
              <a:rPr lang="sl-SI" altLang="en-US" sz="2400"/>
              <a:t>v 80. letih so se prelevili v strežnike in delovne postaje. </a:t>
            </a:r>
          </a:p>
          <a:p>
            <a:endParaRPr lang="sl-SI" altLang="en-US" smtClean="0"/>
          </a:p>
        </p:txBody>
      </p:sp>
      <p:pic>
        <p:nvPicPr>
          <p:cNvPr id="132102" name="Picture 2" descr="http://img.alibaba.com/photo/203455084/Fan_Less_Thin_Client_mini_computer.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094537" y="1357313"/>
            <a:ext cx="2890838" cy="505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8553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Naslov 1"/>
          <p:cNvSpPr>
            <a:spLocks noGrp="1"/>
          </p:cNvSpPr>
          <p:nvPr>
            <p:ph type="title"/>
          </p:nvPr>
        </p:nvSpPr>
        <p:spPr>
          <a:xfrm>
            <a:off x="1979612" y="428625"/>
            <a:ext cx="8229600" cy="857250"/>
          </a:xfrm>
        </p:spPr>
        <p:txBody>
          <a:bodyPr/>
          <a:lstStyle/>
          <a:p>
            <a:r>
              <a:rPr lang="sl-SI" altLang="en-US" smtClean="0"/>
              <a:t>VRSTE RAČUNALNIKOV</a:t>
            </a:r>
          </a:p>
        </p:txBody>
      </p:sp>
      <p:sp>
        <p:nvSpPr>
          <p:cNvPr id="133123" name="Ograda vsebine 2"/>
          <p:cNvSpPr>
            <a:spLocks noGrp="1"/>
          </p:cNvSpPr>
          <p:nvPr>
            <p:ph idx="1"/>
          </p:nvPr>
        </p:nvSpPr>
        <p:spPr/>
        <p:txBody>
          <a:bodyPr/>
          <a:lstStyle/>
          <a:p>
            <a:r>
              <a:rPr lang="sl-SI" altLang="en-US" b="1" smtClean="0"/>
              <a:t>Mikro računalniki</a:t>
            </a:r>
            <a:endParaRPr lang="sl-SI" altLang="en-US" smtClean="0"/>
          </a:p>
          <a:p>
            <a:r>
              <a:rPr lang="sl-SI" altLang="en-US" smtClean="0"/>
              <a:t>osrednja obdelovalna enota je en čip – mikroprocesor; </a:t>
            </a:r>
          </a:p>
          <a:p>
            <a:r>
              <a:rPr lang="sl-SI" altLang="en-US" smtClean="0"/>
              <a:t>nastali so v 70. letih in so bili predhodniki današnjih osebnih računalnikov.</a:t>
            </a:r>
          </a:p>
          <a:p>
            <a:endParaRPr lang="sl-SI" altLang="en-US" smtClean="0"/>
          </a:p>
        </p:txBody>
      </p:sp>
      <p:pic>
        <p:nvPicPr>
          <p:cNvPr id="133126" name="Picture 2" descr="http://www.nakupovanje.net/images/T/Lenovo-ThinkCentre-A55-E6320-osebni-racunalnik-1145064.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94413" y="3857626"/>
            <a:ext cx="3381375" cy="225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0663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Naslov 1"/>
          <p:cNvSpPr>
            <a:spLocks noGrp="1"/>
          </p:cNvSpPr>
          <p:nvPr>
            <p:ph type="title"/>
          </p:nvPr>
        </p:nvSpPr>
        <p:spPr>
          <a:xfrm>
            <a:off x="1979612" y="428625"/>
            <a:ext cx="8229600" cy="857250"/>
          </a:xfrm>
        </p:spPr>
        <p:txBody>
          <a:bodyPr/>
          <a:lstStyle/>
          <a:p>
            <a:r>
              <a:rPr lang="sl-SI" altLang="en-US" smtClean="0"/>
              <a:t>VRSTE RAČUNALNIKOV</a:t>
            </a:r>
          </a:p>
        </p:txBody>
      </p:sp>
      <p:sp>
        <p:nvSpPr>
          <p:cNvPr id="134147" name="Ograda vsebine 2"/>
          <p:cNvSpPr>
            <a:spLocks noGrp="1"/>
          </p:cNvSpPr>
          <p:nvPr>
            <p:ph idx="1"/>
          </p:nvPr>
        </p:nvSpPr>
        <p:spPr/>
        <p:txBody>
          <a:bodyPr/>
          <a:lstStyle/>
          <a:p>
            <a:r>
              <a:rPr lang="sl-SI" altLang="en-US" b="1" dirty="0" smtClean="0"/>
              <a:t>Vrste osebnih računalnikov:</a:t>
            </a:r>
            <a:r>
              <a:rPr lang="sl-SI" altLang="en-US" dirty="0" smtClean="0"/>
              <a:t> </a:t>
            </a:r>
          </a:p>
          <a:p>
            <a:pPr lvl="1"/>
            <a:r>
              <a:rPr lang="sl-SI" altLang="en-US" b="1" dirty="0" smtClean="0"/>
              <a:t>tablični računalnik </a:t>
            </a:r>
            <a:endParaRPr lang="sl-SI" altLang="en-US" dirty="0" smtClean="0"/>
          </a:p>
          <a:p>
            <a:pPr lvl="1"/>
            <a:r>
              <a:rPr lang="sl-SI" altLang="en-US" b="1" dirty="0" smtClean="0"/>
              <a:t>namizni računalniki</a:t>
            </a:r>
            <a:r>
              <a:rPr lang="sl-SI" altLang="en-US" dirty="0" smtClean="0"/>
              <a:t> </a:t>
            </a:r>
          </a:p>
          <a:p>
            <a:pPr lvl="1"/>
            <a:r>
              <a:rPr lang="sl-SI" altLang="en-US" b="1" dirty="0" smtClean="0"/>
              <a:t>prenosni računalniki</a:t>
            </a:r>
          </a:p>
          <a:p>
            <a:pPr lvl="1"/>
            <a:r>
              <a:rPr lang="sl-SI" altLang="en-US" b="1" dirty="0"/>
              <a:t>tablični računalnik </a:t>
            </a:r>
            <a:r>
              <a:rPr lang="sl-SI" altLang="en-US" b="1" dirty="0" smtClean="0"/>
              <a:t>- dlančniki </a:t>
            </a:r>
            <a:r>
              <a:rPr lang="sl-SI" altLang="en-US" b="1" dirty="0"/>
              <a:t>–- </a:t>
            </a:r>
            <a:r>
              <a:rPr lang="sl-SI" altLang="en-US" b="1" dirty="0" smtClean="0"/>
              <a:t>pametni telefoni</a:t>
            </a:r>
            <a:endParaRPr lang="sl-SI" altLang="en-US" dirty="0" smtClean="0"/>
          </a:p>
        </p:txBody>
      </p:sp>
    </p:spTree>
    <p:extLst>
      <p:ext uri="{BB962C8B-B14F-4D97-AF65-F5344CB8AC3E}">
        <p14:creationId xmlns:p14="http://schemas.microsoft.com/office/powerpoint/2010/main" val="1113980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Naslov 1"/>
          <p:cNvSpPr>
            <a:spLocks noGrp="1"/>
          </p:cNvSpPr>
          <p:nvPr>
            <p:ph type="title"/>
          </p:nvPr>
        </p:nvSpPr>
        <p:spPr>
          <a:xfrm>
            <a:off x="1979612" y="428625"/>
            <a:ext cx="8229600" cy="857250"/>
          </a:xfrm>
        </p:spPr>
        <p:txBody>
          <a:bodyPr/>
          <a:lstStyle/>
          <a:p>
            <a:endParaRPr lang="en-US" altLang="en-US" smtClean="0"/>
          </a:p>
        </p:txBody>
      </p:sp>
      <p:sp>
        <p:nvSpPr>
          <p:cNvPr id="136195" name="Ograda vsebine 2"/>
          <p:cNvSpPr>
            <a:spLocks noGrp="1"/>
          </p:cNvSpPr>
          <p:nvPr>
            <p:ph idx="1"/>
          </p:nvPr>
        </p:nvSpPr>
        <p:spPr/>
        <p:txBody>
          <a:bodyPr/>
          <a:lstStyle/>
          <a:p>
            <a:r>
              <a:rPr lang="sl-SI" altLang="en-US" dirty="0" smtClean="0"/>
              <a:t>NAMIZNI RAČUNALNIK</a:t>
            </a:r>
          </a:p>
        </p:txBody>
      </p:sp>
      <p:pic>
        <p:nvPicPr>
          <p:cNvPr id="136198" name="Picture 2" descr="http://www.eurodeal.net/docs/images/pc_compaq_Deskpro_EXD.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94413" y="2428875"/>
            <a:ext cx="3286125" cy="379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6151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Naslov 1"/>
          <p:cNvSpPr>
            <a:spLocks noGrp="1"/>
          </p:cNvSpPr>
          <p:nvPr>
            <p:ph type="title"/>
          </p:nvPr>
        </p:nvSpPr>
        <p:spPr>
          <a:xfrm>
            <a:off x="1979612" y="428625"/>
            <a:ext cx="8229600" cy="857250"/>
          </a:xfrm>
        </p:spPr>
        <p:txBody>
          <a:bodyPr/>
          <a:lstStyle/>
          <a:p>
            <a:r>
              <a:rPr lang="sl-SI" altLang="en-US" smtClean="0"/>
              <a:t>PRENOSNI RAČUNALNIK</a:t>
            </a:r>
          </a:p>
        </p:txBody>
      </p:sp>
      <p:sp>
        <p:nvSpPr>
          <p:cNvPr id="137219" name="Ograda vsebine 2"/>
          <p:cNvSpPr>
            <a:spLocks noGrp="1"/>
          </p:cNvSpPr>
          <p:nvPr>
            <p:ph idx="1"/>
          </p:nvPr>
        </p:nvSpPr>
        <p:spPr/>
        <p:txBody>
          <a:bodyPr/>
          <a:lstStyle/>
          <a:p>
            <a:pPr lvl="1"/>
            <a:r>
              <a:rPr lang="sl-SI" altLang="en-US" dirty="0" smtClean="0"/>
              <a:t>Notesnik (</a:t>
            </a:r>
            <a:r>
              <a:rPr lang="sl-SI" altLang="en-US" dirty="0" err="1" smtClean="0"/>
              <a:t>notebook</a:t>
            </a:r>
            <a:r>
              <a:rPr lang="sl-SI" altLang="en-US" dirty="0" smtClean="0"/>
              <a:t>); danes vsakdanji prenosni računalnik, velik kot veliki zvezek. Odlikuje ga nizka teža, delo z baterijami in ploščat zaslon. </a:t>
            </a:r>
          </a:p>
          <a:p>
            <a:pPr lvl="1">
              <a:buFont typeface="Wingdings 2" panose="05020102010507070707" pitchFamily="18" charset="2"/>
              <a:buNone/>
            </a:pPr>
            <a:endParaRPr lang="sl-SI" altLang="en-US" dirty="0" smtClean="0"/>
          </a:p>
          <a:p>
            <a:endParaRPr lang="sl-SI" altLang="en-US" dirty="0" smtClean="0"/>
          </a:p>
        </p:txBody>
      </p:sp>
      <p:pic>
        <p:nvPicPr>
          <p:cNvPr id="137222" name="Picture 2" descr="http://d-nexus.com/images/acer_aspire_4710_notebook.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808662" y="3929063"/>
            <a:ext cx="3238500"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6635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Naslov 1"/>
          <p:cNvSpPr>
            <a:spLocks noGrp="1"/>
          </p:cNvSpPr>
          <p:nvPr>
            <p:ph type="title"/>
          </p:nvPr>
        </p:nvSpPr>
        <p:spPr>
          <a:xfrm>
            <a:off x="1979612" y="428625"/>
            <a:ext cx="8229600" cy="857250"/>
          </a:xfrm>
        </p:spPr>
        <p:txBody>
          <a:bodyPr>
            <a:normAutofit/>
          </a:bodyPr>
          <a:lstStyle/>
          <a:p>
            <a:r>
              <a:rPr lang="en-US" altLang="en-US" dirty="0" err="1"/>
              <a:t>Tablični</a:t>
            </a:r>
            <a:r>
              <a:rPr lang="en-US" altLang="en-US" dirty="0"/>
              <a:t> </a:t>
            </a:r>
            <a:r>
              <a:rPr lang="en-US" altLang="en-US" dirty="0" err="1" smtClean="0"/>
              <a:t>računalnik</a:t>
            </a:r>
            <a:endParaRPr lang="en-US" altLang="en-US" dirty="0" smtClean="0"/>
          </a:p>
        </p:txBody>
      </p:sp>
      <p:sp>
        <p:nvSpPr>
          <p:cNvPr id="135171" name="Ograda vsebine 2"/>
          <p:cNvSpPr>
            <a:spLocks noGrp="1"/>
          </p:cNvSpPr>
          <p:nvPr>
            <p:ph idx="1"/>
          </p:nvPr>
        </p:nvSpPr>
        <p:spPr>
          <a:xfrm>
            <a:off x="1979612" y="1412876"/>
            <a:ext cx="5626968" cy="4911725"/>
          </a:xfrm>
        </p:spPr>
        <p:txBody>
          <a:bodyPr/>
          <a:lstStyle/>
          <a:p>
            <a:r>
              <a:rPr lang="sl-SI" altLang="en-US" dirty="0" smtClean="0"/>
              <a:t>Prenosni mobilni računalnik, ki ima zaslon na dotik.</a:t>
            </a:r>
          </a:p>
          <a:p>
            <a:r>
              <a:rPr lang="sl-SI" altLang="en-US" dirty="0" smtClean="0"/>
              <a:t>Za vnos podatkov uporablja prste ali digitalno pero. </a:t>
            </a:r>
          </a:p>
          <a:p>
            <a:endParaRPr lang="sl-SI" altLang="en-US" dirty="0" smtClean="0"/>
          </a:p>
        </p:txBody>
      </p:sp>
      <p:pic>
        <p:nvPicPr>
          <p:cNvPr id="1026" name="Picture 2" descr="http://img.enaa.com/oddelki/racunalnistvo/assets/product_images/najvecje/novitab_9_7__tablicni_racunalnik_ET38IJZMHEAB.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750596" y="1557263"/>
            <a:ext cx="3706589" cy="3866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420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Naslov 1"/>
          <p:cNvSpPr>
            <a:spLocks noGrp="1"/>
          </p:cNvSpPr>
          <p:nvPr>
            <p:ph type="title"/>
          </p:nvPr>
        </p:nvSpPr>
        <p:spPr>
          <a:xfrm>
            <a:off x="1979612" y="428625"/>
            <a:ext cx="8229600" cy="857250"/>
          </a:xfrm>
        </p:spPr>
        <p:txBody>
          <a:bodyPr/>
          <a:lstStyle/>
          <a:p>
            <a:r>
              <a:rPr lang="sl-SI" altLang="en-US" dirty="0" smtClean="0"/>
              <a:t>PAMETNI TELEFON</a:t>
            </a:r>
          </a:p>
        </p:txBody>
      </p:sp>
      <p:sp>
        <p:nvSpPr>
          <p:cNvPr id="139267" name="Ograda vsebine 2"/>
          <p:cNvSpPr>
            <a:spLocks noGrp="1"/>
          </p:cNvSpPr>
          <p:nvPr>
            <p:ph idx="1"/>
          </p:nvPr>
        </p:nvSpPr>
        <p:spPr>
          <a:xfrm>
            <a:off x="1979612" y="1412876"/>
            <a:ext cx="5626968" cy="4683125"/>
          </a:xfrm>
        </p:spPr>
        <p:txBody>
          <a:bodyPr/>
          <a:lstStyle/>
          <a:p>
            <a:r>
              <a:rPr lang="sl-SI" altLang="en-US" dirty="0" smtClean="0"/>
              <a:t>Majhen računalnik, ki je združljiv z osebnim računalnikom in je namenjen obdelavi in hranjenju osebnih in poslovnih podatkov.</a:t>
            </a:r>
            <a:br>
              <a:rPr lang="sl-SI" altLang="en-US" dirty="0" smtClean="0"/>
            </a:br>
            <a:endParaRPr lang="sl-SI" altLang="en-US" dirty="0" smtClean="0"/>
          </a:p>
          <a:p>
            <a:endParaRPr lang="sl-SI" altLang="en-US" dirty="0" smtClean="0"/>
          </a:p>
        </p:txBody>
      </p:sp>
      <p:pic>
        <p:nvPicPr>
          <p:cNvPr id="2052" name="Picture 4" descr="http://store.storeimages.cdn-apple.com/4948/as-images.apple.com/is/image/AppleInc/aos/published/images/i/ph/iphone6s/plus/iphone6s-plus-box-gray-2015_GEO_US?wid=478&amp;hei=595&amp;fmt=jpeg&amp;qlt=95&amp;op_sharpen=0&amp;resMode=bicub&amp;op_usm=0.5,0.5,0,0&amp;iccEmbed=0&amp;layer=comp&amp;.v=1441802509195"/>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7822604" y="260648"/>
            <a:ext cx="3096344" cy="5667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2394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Naslov 1"/>
          <p:cNvSpPr>
            <a:spLocks noGrp="1"/>
          </p:cNvSpPr>
          <p:nvPr>
            <p:ph type="title"/>
          </p:nvPr>
        </p:nvSpPr>
        <p:spPr>
          <a:xfrm>
            <a:off x="1979612" y="428625"/>
            <a:ext cx="8229600" cy="857250"/>
          </a:xfrm>
        </p:spPr>
        <p:txBody>
          <a:bodyPr/>
          <a:lstStyle/>
          <a:p>
            <a:r>
              <a:rPr lang="sl-SI" altLang="en-US" smtClean="0"/>
              <a:t>RAČUNALNIŠKI SISTEMI</a:t>
            </a:r>
          </a:p>
        </p:txBody>
      </p:sp>
      <p:sp>
        <p:nvSpPr>
          <p:cNvPr id="142339" name="Ograda vsebine 2"/>
          <p:cNvSpPr>
            <a:spLocks noGrp="1"/>
          </p:cNvSpPr>
          <p:nvPr>
            <p:ph idx="1"/>
          </p:nvPr>
        </p:nvSpPr>
        <p:spPr/>
        <p:txBody>
          <a:bodyPr/>
          <a:lstStyle/>
          <a:p>
            <a:r>
              <a:rPr lang="sl-SI" altLang="en-US" smtClean="0"/>
              <a:t>Računalniški sistemi</a:t>
            </a:r>
          </a:p>
          <a:p>
            <a:pPr lvl="1"/>
            <a:r>
              <a:rPr lang="sl-SI" altLang="en-US" smtClean="0"/>
              <a:t>ENO uporabniški</a:t>
            </a:r>
          </a:p>
          <a:p>
            <a:pPr lvl="1"/>
            <a:r>
              <a:rPr lang="sl-SI" altLang="en-US" smtClean="0"/>
              <a:t>VEČ uporabniški</a:t>
            </a:r>
          </a:p>
        </p:txBody>
      </p:sp>
    </p:spTree>
    <p:extLst>
      <p:ext uri="{BB962C8B-B14F-4D97-AF65-F5344CB8AC3E}">
        <p14:creationId xmlns:p14="http://schemas.microsoft.com/office/powerpoint/2010/main" val="18958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Naslov 1"/>
          <p:cNvSpPr>
            <a:spLocks noGrp="1"/>
          </p:cNvSpPr>
          <p:nvPr>
            <p:ph type="title"/>
          </p:nvPr>
        </p:nvSpPr>
        <p:spPr>
          <a:xfrm>
            <a:off x="1979612" y="428625"/>
            <a:ext cx="8229600" cy="857250"/>
          </a:xfrm>
        </p:spPr>
        <p:txBody>
          <a:bodyPr/>
          <a:lstStyle/>
          <a:p>
            <a:r>
              <a:rPr lang="sl-SI" altLang="en-US" smtClean="0"/>
              <a:t>RAČUNALNIŠKI SISTEMI</a:t>
            </a:r>
          </a:p>
        </p:txBody>
      </p:sp>
      <p:sp>
        <p:nvSpPr>
          <p:cNvPr id="143363" name="Ograda vsebine 2"/>
          <p:cNvSpPr>
            <a:spLocks noGrp="1"/>
          </p:cNvSpPr>
          <p:nvPr>
            <p:ph idx="1"/>
          </p:nvPr>
        </p:nvSpPr>
        <p:spPr/>
        <p:txBody>
          <a:bodyPr/>
          <a:lstStyle/>
          <a:p>
            <a:pPr marL="273050" lvl="1" indent="-273050">
              <a:buClr>
                <a:srgbClr val="0BD0D9"/>
              </a:buClr>
              <a:buSzPct val="95000"/>
            </a:pPr>
            <a:r>
              <a:rPr lang="sl-SI" altLang="en-US" smtClean="0"/>
              <a:t>ENO uporabniški</a:t>
            </a:r>
          </a:p>
          <a:p>
            <a:endParaRPr lang="sl-SI" altLang="en-US" smtClean="0"/>
          </a:p>
        </p:txBody>
      </p:sp>
      <p:pic>
        <p:nvPicPr>
          <p:cNvPr id="143366" name="Picture 4" descr="http://www.digibarn.com/stories/ibm-pc-25/images/IBM-PC-PerCon-83.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665788" y="2114551"/>
            <a:ext cx="3008313" cy="394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1477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Naslov 1"/>
          <p:cNvSpPr>
            <a:spLocks noGrp="1"/>
          </p:cNvSpPr>
          <p:nvPr>
            <p:ph type="title"/>
          </p:nvPr>
        </p:nvSpPr>
        <p:spPr>
          <a:xfrm>
            <a:off x="1979612" y="428625"/>
            <a:ext cx="8229600" cy="857250"/>
          </a:xfrm>
        </p:spPr>
        <p:txBody>
          <a:bodyPr/>
          <a:lstStyle/>
          <a:p>
            <a:r>
              <a:rPr lang="sl-SI" altLang="en-US" smtClean="0"/>
              <a:t>RAČUNALNIŠKI SISTEMI</a:t>
            </a:r>
          </a:p>
        </p:txBody>
      </p:sp>
      <p:sp>
        <p:nvSpPr>
          <p:cNvPr id="144387" name="Ograda vsebine 2"/>
          <p:cNvSpPr>
            <a:spLocks noGrp="1"/>
          </p:cNvSpPr>
          <p:nvPr>
            <p:ph idx="1"/>
          </p:nvPr>
        </p:nvSpPr>
        <p:spPr/>
        <p:txBody>
          <a:bodyPr/>
          <a:lstStyle/>
          <a:p>
            <a:r>
              <a:rPr lang="sl-SI" altLang="en-US" b="1" smtClean="0"/>
              <a:t>VEČ UPORABNIŠKI</a:t>
            </a:r>
          </a:p>
        </p:txBody>
      </p:sp>
      <p:pic>
        <p:nvPicPr>
          <p:cNvPr id="144390" name="Picture 2" descr="http://www.web-d-signer.at/zit/images/tokenring.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93913" y="4214813"/>
            <a:ext cx="2500313" cy="175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91" name="Picture 6" descr="http://www.compucon.com.au/officestation/Conceptual-Diagram.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80037" y="4143376"/>
            <a:ext cx="4770438"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92" name="Picture 2" descr="http://files.gsobar.uni.cc/GRADIVA_informatika_omrezja_baze/colos/informatika/INFORMATIKA/RACUNALNISKA_OMREZJA/slike/client-server.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523037" y="1428751"/>
            <a:ext cx="2857500"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9504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Naslov 1"/>
          <p:cNvSpPr>
            <a:spLocks noGrp="1"/>
          </p:cNvSpPr>
          <p:nvPr>
            <p:ph type="title"/>
          </p:nvPr>
        </p:nvSpPr>
        <p:spPr>
          <a:xfrm>
            <a:off x="1979612" y="428625"/>
            <a:ext cx="8229600" cy="857250"/>
          </a:xfrm>
        </p:spPr>
        <p:txBody>
          <a:bodyPr/>
          <a:lstStyle/>
          <a:p>
            <a:pPr eaLnBrk="1" hangingPunct="1"/>
            <a:r>
              <a:rPr lang="sl-SI" altLang="en-US" smtClean="0"/>
              <a:t>KOLIČINA INFORMACIJ</a:t>
            </a:r>
          </a:p>
        </p:txBody>
      </p:sp>
      <p:sp>
        <p:nvSpPr>
          <p:cNvPr id="3" name="Ograda vsebine 2"/>
          <p:cNvSpPr>
            <a:spLocks noGrp="1"/>
          </p:cNvSpPr>
          <p:nvPr>
            <p:ph idx="1"/>
          </p:nvPr>
        </p:nvSpPr>
        <p:spPr/>
        <p:txBody>
          <a:bodyPr>
            <a:normAutofit fontScale="92500" lnSpcReduction="10000"/>
          </a:bodyPr>
          <a:lstStyle/>
          <a:p>
            <a:pPr marL="274320" indent="-274320">
              <a:buClr>
                <a:schemeClr val="accent3"/>
              </a:buClr>
              <a:buFont typeface="Wingdings 2"/>
              <a:buChar char=""/>
              <a:defRPr/>
            </a:pPr>
            <a:r>
              <a:rPr lang="sl-SI" dirty="0" smtClean="0"/>
              <a:t>Informacije merimo z biti.</a:t>
            </a:r>
          </a:p>
          <a:p>
            <a:pPr marL="274320" indent="-274320">
              <a:buClr>
                <a:schemeClr val="accent3"/>
              </a:buClr>
              <a:buFont typeface="Wingdings 2"/>
              <a:buChar char=""/>
              <a:defRPr/>
            </a:pPr>
            <a:r>
              <a:rPr lang="sl-SI" dirty="0" smtClean="0"/>
              <a:t>Angleško = </a:t>
            </a:r>
            <a:r>
              <a:rPr lang="sl-SI" b="1" dirty="0" err="1" smtClean="0"/>
              <a:t>bi</a:t>
            </a:r>
            <a:r>
              <a:rPr lang="sl-SI" dirty="0" err="1" smtClean="0"/>
              <a:t>nary</a:t>
            </a:r>
            <a:r>
              <a:rPr lang="sl-SI" dirty="0" smtClean="0"/>
              <a:t> </a:t>
            </a:r>
            <a:r>
              <a:rPr lang="sl-SI" dirty="0" err="1" smtClean="0"/>
              <a:t>digi</a:t>
            </a:r>
            <a:r>
              <a:rPr lang="sl-SI" b="1" dirty="0" err="1" smtClean="0"/>
              <a:t>t</a:t>
            </a:r>
            <a:r>
              <a:rPr lang="sl-SI" b="1" dirty="0" smtClean="0"/>
              <a:t> = bit</a:t>
            </a:r>
          </a:p>
          <a:p>
            <a:pPr marL="274320" indent="-274320">
              <a:buClr>
                <a:schemeClr val="accent3"/>
              </a:buClr>
              <a:buFont typeface="Wingdings 2"/>
              <a:buChar char=""/>
              <a:defRPr/>
            </a:pPr>
            <a:endParaRPr lang="sl-SI" dirty="0" smtClean="0"/>
          </a:p>
          <a:p>
            <a:pPr marL="274320" indent="-274320">
              <a:buClr>
                <a:schemeClr val="accent3"/>
              </a:buClr>
              <a:buFont typeface="Wingdings 2"/>
              <a:buChar char=""/>
              <a:defRPr/>
            </a:pPr>
            <a:r>
              <a:rPr lang="sl-SI" dirty="0" smtClean="0"/>
              <a:t>1 bit je tista količina informacij, ki nam poda odgovor na vprašanje kjer sta možna dva enako verjetna odgovora.</a:t>
            </a:r>
          </a:p>
          <a:p>
            <a:pPr marL="274320" indent="-274320">
              <a:buClr>
                <a:schemeClr val="accent3"/>
              </a:buClr>
              <a:buFont typeface="Wingdings 2"/>
              <a:buChar char=""/>
              <a:defRPr/>
            </a:pPr>
            <a:endParaRPr lang="sl-SI" dirty="0" smtClean="0"/>
          </a:p>
          <a:p>
            <a:pPr marL="274320" indent="-274320">
              <a:buClr>
                <a:schemeClr val="accent3"/>
              </a:buClr>
              <a:buFont typeface="Wingdings 2"/>
              <a:buChar char=""/>
              <a:defRPr/>
            </a:pPr>
            <a:endParaRPr lang="sl-SI" dirty="0" smtClean="0"/>
          </a:p>
          <a:p>
            <a:pPr marL="274320" indent="-274320">
              <a:buClr>
                <a:schemeClr val="accent3"/>
              </a:buClr>
              <a:buFont typeface="Wingdings 2"/>
              <a:buChar char=""/>
              <a:defRPr/>
            </a:pPr>
            <a:r>
              <a:rPr lang="sl-SI" dirty="0" smtClean="0"/>
              <a:t>Primer: met kovanca.</a:t>
            </a:r>
          </a:p>
          <a:p>
            <a:pPr marL="640080" lvl="1">
              <a:buFont typeface="Wingdings 2"/>
              <a:buChar char=""/>
              <a:defRPr/>
            </a:pPr>
            <a:r>
              <a:rPr lang="sl-SI" dirty="0" smtClean="0"/>
              <a:t>cifra, grb – 2 enako verjetna možna izida </a:t>
            </a:r>
          </a:p>
          <a:p>
            <a:pPr marL="640080" lvl="1">
              <a:buFont typeface="Wingdings 2"/>
              <a:buChar char=""/>
              <a:defRPr/>
            </a:pPr>
            <a:r>
              <a:rPr lang="sl-SI" dirty="0" smtClean="0"/>
              <a:t>količina prejete informacije je 1 bit </a:t>
            </a:r>
          </a:p>
          <a:p>
            <a:pPr marL="274320" indent="-274320">
              <a:buClr>
                <a:schemeClr val="accent3"/>
              </a:buClr>
              <a:buFont typeface="Wingdings 2"/>
              <a:buChar char=""/>
              <a:defRPr/>
            </a:pPr>
            <a:endParaRPr lang="sl-SI" dirty="0" smtClean="0"/>
          </a:p>
        </p:txBody>
      </p:sp>
      <p:pic>
        <p:nvPicPr>
          <p:cNvPr id="53254" name="Picture 2" descr="http://colos.fri.uni-lj.si/ERI/INFORMATIKA/Podatki_in_informacije/slike/euro.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380537" y="3429000"/>
            <a:ext cx="1104900"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4577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p:txBody>
          <a:bodyPr/>
          <a:lstStyle/>
          <a:p>
            <a:r>
              <a:rPr lang="en-US" dirty="0"/>
              <a:t>ZGRADBA RAČUNALNIKA</a:t>
            </a:r>
          </a:p>
        </p:txBody>
      </p:sp>
      <p:sp>
        <p:nvSpPr>
          <p:cNvPr id="3" name="Podnaslov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436035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en-US" dirty="0"/>
              <a:t>Von </a:t>
            </a:r>
            <a:r>
              <a:rPr lang="en-US" dirty="0" err="1"/>
              <a:t>Neumannov</a:t>
            </a:r>
            <a:r>
              <a:rPr lang="en-US" dirty="0"/>
              <a:t> </a:t>
            </a:r>
            <a:r>
              <a:rPr lang="en-US" dirty="0" err="1" smtClean="0"/>
              <a:t>ra</a:t>
            </a:r>
            <a:r>
              <a:rPr lang="sl-SI" dirty="0" smtClean="0"/>
              <a:t>č</a:t>
            </a:r>
            <a:r>
              <a:rPr lang="en-US" dirty="0" err="1" smtClean="0"/>
              <a:t>unalnik</a:t>
            </a:r>
            <a:endParaRPr lang="en-US" dirty="0"/>
          </a:p>
        </p:txBody>
      </p:sp>
      <p:sp>
        <p:nvSpPr>
          <p:cNvPr id="3" name="Označba mesta vsebine 2"/>
          <p:cNvSpPr>
            <a:spLocks noGrp="1"/>
          </p:cNvSpPr>
          <p:nvPr>
            <p:ph idx="1"/>
          </p:nvPr>
        </p:nvSpPr>
        <p:spPr>
          <a:xfrm>
            <a:off x="1413892" y="1600200"/>
            <a:ext cx="5037375" cy="4572000"/>
          </a:xfrm>
        </p:spPr>
        <p:txBody>
          <a:bodyPr>
            <a:normAutofit fontScale="92500" lnSpcReduction="10000"/>
          </a:bodyPr>
          <a:lstStyle/>
          <a:p>
            <a:r>
              <a:rPr lang="sl-SI" dirty="0"/>
              <a:t>Leta 1945 je Von Neumann napisal predlog za gradnjo novega elektronskega računalnika s točno določeno arhitekturno strukturo.</a:t>
            </a:r>
          </a:p>
          <a:p>
            <a:endParaRPr lang="sl-SI" dirty="0" smtClean="0"/>
          </a:p>
          <a:p>
            <a:r>
              <a:rPr lang="sl-SI" dirty="0" smtClean="0"/>
              <a:t>Von </a:t>
            </a:r>
            <a:r>
              <a:rPr lang="sl-SI" dirty="0"/>
              <a:t>Neumannov </a:t>
            </a:r>
            <a:r>
              <a:rPr lang="sl-SI" dirty="0" smtClean="0"/>
              <a:t>računalnik </a:t>
            </a:r>
            <a:r>
              <a:rPr lang="sl-SI" dirty="0"/>
              <a:t>je sestavljen iz treh sestavnih delov:</a:t>
            </a:r>
          </a:p>
          <a:p>
            <a:pPr lvl="1"/>
            <a:r>
              <a:rPr lang="sl-SI" dirty="0" smtClean="0"/>
              <a:t>centralno-procesne </a:t>
            </a:r>
            <a:r>
              <a:rPr lang="sl-SI" dirty="0"/>
              <a:t>enote,</a:t>
            </a:r>
          </a:p>
          <a:p>
            <a:pPr lvl="1"/>
            <a:r>
              <a:rPr lang="sl-SI" dirty="0" smtClean="0"/>
              <a:t>vhodno-izhodnih </a:t>
            </a:r>
            <a:r>
              <a:rPr lang="sl-SI" dirty="0"/>
              <a:t>enot,</a:t>
            </a:r>
          </a:p>
          <a:p>
            <a:pPr lvl="1"/>
            <a:r>
              <a:rPr lang="sl-SI" dirty="0" smtClean="0"/>
              <a:t>pomnilnika</a:t>
            </a:r>
            <a:r>
              <a:rPr lang="sl-SI" dirty="0"/>
              <a:t>.</a:t>
            </a:r>
            <a:endParaRPr lang="sl-SI" dirty="0" smtClean="0"/>
          </a:p>
        </p:txBody>
      </p:sp>
      <p:pic>
        <p:nvPicPr>
          <p:cNvPr id="5" name="Slika 4"/>
          <p:cNvPicPr>
            <a:picLocks noChangeAspect="1"/>
          </p:cNvPicPr>
          <p:nvPr/>
        </p:nvPicPr>
        <p:blipFill>
          <a:blip r:embed="rId2"/>
          <a:stretch>
            <a:fillRect/>
          </a:stretch>
        </p:blipFill>
        <p:spPr>
          <a:xfrm>
            <a:off x="6451267" y="1939557"/>
            <a:ext cx="5279915" cy="4421088"/>
          </a:xfrm>
          <a:prstGeom prst="rect">
            <a:avLst/>
          </a:prstGeom>
        </p:spPr>
      </p:pic>
    </p:spTree>
    <p:extLst>
      <p:ext uri="{BB962C8B-B14F-4D97-AF65-F5344CB8AC3E}">
        <p14:creationId xmlns:p14="http://schemas.microsoft.com/office/powerpoint/2010/main" val="1634625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en-US" dirty="0"/>
              <a:t>Von </a:t>
            </a:r>
            <a:r>
              <a:rPr lang="en-US" dirty="0" err="1"/>
              <a:t>Neumannov</a:t>
            </a:r>
            <a:r>
              <a:rPr lang="en-US" dirty="0"/>
              <a:t> </a:t>
            </a:r>
            <a:r>
              <a:rPr lang="en-US" dirty="0" err="1"/>
              <a:t>ra</a:t>
            </a:r>
            <a:r>
              <a:rPr lang="sl-SI" dirty="0"/>
              <a:t>č</a:t>
            </a:r>
            <a:r>
              <a:rPr lang="en-US" dirty="0" err="1"/>
              <a:t>unalnik</a:t>
            </a:r>
            <a:endParaRPr lang="en-US" dirty="0"/>
          </a:p>
        </p:txBody>
      </p:sp>
      <p:sp>
        <p:nvSpPr>
          <p:cNvPr id="3" name="Označba mesta vsebine 2"/>
          <p:cNvSpPr>
            <a:spLocks noGrp="1"/>
          </p:cNvSpPr>
          <p:nvPr>
            <p:ph idx="1"/>
          </p:nvPr>
        </p:nvSpPr>
        <p:spPr>
          <a:xfrm>
            <a:off x="1593436" y="1600200"/>
            <a:ext cx="6308803" cy="4572000"/>
          </a:xfrm>
        </p:spPr>
        <p:txBody>
          <a:bodyPr>
            <a:normAutofit/>
          </a:bodyPr>
          <a:lstStyle/>
          <a:p>
            <a:r>
              <a:rPr lang="sl-SI" dirty="0" smtClean="0"/>
              <a:t>Centralno </a:t>
            </a:r>
            <a:r>
              <a:rPr lang="sl-SI" dirty="0"/>
              <a:t>procesna enota izvaja </a:t>
            </a:r>
            <a:r>
              <a:rPr lang="sl-SI" dirty="0" smtClean="0"/>
              <a:t>ukaze</a:t>
            </a:r>
            <a:r>
              <a:rPr lang="sl-SI" dirty="0"/>
              <a:t> </a:t>
            </a:r>
            <a:r>
              <a:rPr lang="sl-SI" dirty="0" smtClean="0"/>
              <a:t>in prenaša podatke.</a:t>
            </a:r>
            <a:endParaRPr lang="sl-SI" dirty="0"/>
          </a:p>
          <a:p>
            <a:r>
              <a:rPr lang="sl-SI" dirty="0"/>
              <a:t>Pomnilnik je namenjen hrambi podatkov ali </a:t>
            </a:r>
            <a:r>
              <a:rPr lang="sl-SI" dirty="0" smtClean="0"/>
              <a:t>pomnjenju</a:t>
            </a:r>
            <a:r>
              <a:rPr lang="sl-SI" dirty="0"/>
              <a:t>. </a:t>
            </a:r>
            <a:endParaRPr lang="sl-SI" dirty="0" smtClean="0"/>
          </a:p>
          <a:p>
            <a:r>
              <a:rPr lang="sl-SI" dirty="0"/>
              <a:t>Vhodno-izhodne enote služijo za prenos podatkov med zunanjim svetom, centralno procesno </a:t>
            </a:r>
            <a:r>
              <a:rPr lang="sl-SI" dirty="0" smtClean="0"/>
              <a:t>enoto (CPE) </a:t>
            </a:r>
            <a:r>
              <a:rPr lang="sl-SI" dirty="0"/>
              <a:t>in pomnilnikom. </a:t>
            </a:r>
          </a:p>
          <a:p>
            <a:endParaRPr lang="en-US" dirty="0"/>
          </a:p>
        </p:txBody>
      </p:sp>
      <p:pic>
        <p:nvPicPr>
          <p:cNvPr id="5" name="Slika 4"/>
          <p:cNvPicPr>
            <a:picLocks noChangeAspect="1"/>
          </p:cNvPicPr>
          <p:nvPr/>
        </p:nvPicPr>
        <p:blipFill>
          <a:blip r:embed="rId2"/>
          <a:stretch>
            <a:fillRect/>
          </a:stretch>
        </p:blipFill>
        <p:spPr>
          <a:xfrm>
            <a:off x="7902239" y="2564904"/>
            <a:ext cx="3473998" cy="2908920"/>
          </a:xfrm>
          <a:prstGeom prst="rect">
            <a:avLst/>
          </a:prstGeom>
        </p:spPr>
      </p:pic>
    </p:spTree>
    <p:extLst>
      <p:ext uri="{BB962C8B-B14F-4D97-AF65-F5344CB8AC3E}">
        <p14:creationId xmlns:p14="http://schemas.microsoft.com/office/powerpoint/2010/main" val="333587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Ozko grlo </a:t>
            </a:r>
            <a:r>
              <a:rPr lang="en-US" dirty="0" smtClean="0"/>
              <a:t>Von </a:t>
            </a:r>
            <a:r>
              <a:rPr lang="en-US" dirty="0" err="1" smtClean="0"/>
              <a:t>Neumannov</a:t>
            </a:r>
            <a:r>
              <a:rPr lang="sl-SI" dirty="0" smtClean="0"/>
              <a:t>ega</a:t>
            </a:r>
            <a:r>
              <a:rPr lang="en-US" dirty="0" smtClean="0"/>
              <a:t> </a:t>
            </a:r>
            <a:r>
              <a:rPr lang="en-US" dirty="0" err="1"/>
              <a:t>ra</a:t>
            </a:r>
            <a:r>
              <a:rPr lang="sl-SI" dirty="0"/>
              <a:t>č</a:t>
            </a:r>
            <a:r>
              <a:rPr lang="en-US" dirty="0" err="1" smtClean="0"/>
              <a:t>unalnik</a:t>
            </a:r>
            <a:r>
              <a:rPr lang="sl-SI" dirty="0" smtClean="0"/>
              <a:t>a</a:t>
            </a:r>
            <a:endParaRPr lang="en-US" dirty="0"/>
          </a:p>
        </p:txBody>
      </p:sp>
      <p:sp>
        <p:nvSpPr>
          <p:cNvPr id="3" name="Označba mesta vsebine 2"/>
          <p:cNvSpPr>
            <a:spLocks noGrp="1"/>
          </p:cNvSpPr>
          <p:nvPr>
            <p:ph idx="1"/>
          </p:nvPr>
        </p:nvSpPr>
        <p:spPr/>
        <p:txBody>
          <a:bodyPr>
            <a:normAutofit/>
          </a:bodyPr>
          <a:lstStyle/>
          <a:p>
            <a:r>
              <a:rPr lang="sl-SI" dirty="0" smtClean="0"/>
              <a:t>Prepustnost </a:t>
            </a:r>
            <a:r>
              <a:rPr lang="sl-SI" dirty="0"/>
              <a:t>podatkov med </a:t>
            </a:r>
            <a:r>
              <a:rPr lang="sl-SI" dirty="0" smtClean="0"/>
              <a:t>centralno procesno enoto (CPE) </a:t>
            </a:r>
            <a:r>
              <a:rPr lang="sl-SI" dirty="0"/>
              <a:t>in pomnilnikom je </a:t>
            </a:r>
            <a:r>
              <a:rPr lang="sl-SI" dirty="0" smtClean="0"/>
              <a:t>majhna.</a:t>
            </a:r>
          </a:p>
          <a:p>
            <a:r>
              <a:rPr lang="sl-SI" dirty="0" smtClean="0"/>
              <a:t>Zato </a:t>
            </a:r>
            <a:r>
              <a:rPr lang="sl-SI" dirty="0"/>
              <a:t>je </a:t>
            </a:r>
            <a:r>
              <a:rPr lang="sl-SI" dirty="0" smtClean="0"/>
              <a:t>CPE prisiljena </a:t>
            </a:r>
            <a:r>
              <a:rPr lang="sl-SI" dirty="0"/>
              <a:t>čakati na konec prenosa podatkov iz pomnilnika oziroma v pomnilnik.</a:t>
            </a:r>
          </a:p>
          <a:p>
            <a:r>
              <a:rPr lang="sl-SI" dirty="0"/>
              <a:t>Von Neumanovo ozko grlo lahko malo olajšamo z uporabo </a:t>
            </a:r>
            <a:r>
              <a:rPr lang="sl-SI" dirty="0" err="1"/>
              <a:t>predpomnenja</a:t>
            </a:r>
            <a:r>
              <a:rPr lang="sl-SI" dirty="0"/>
              <a:t> (</a:t>
            </a:r>
            <a:r>
              <a:rPr lang="sl-SI" dirty="0" err="1"/>
              <a:t>cache</a:t>
            </a:r>
            <a:r>
              <a:rPr lang="sl-SI" dirty="0"/>
              <a:t>) med CPE in pomnilnikom. </a:t>
            </a:r>
            <a:endParaRPr lang="en-US" dirty="0"/>
          </a:p>
        </p:txBody>
      </p:sp>
    </p:spTree>
    <p:extLst>
      <p:ext uri="{BB962C8B-B14F-4D97-AF65-F5344CB8AC3E}">
        <p14:creationId xmlns:p14="http://schemas.microsoft.com/office/powerpoint/2010/main" val="290926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Naslov 1"/>
          <p:cNvSpPr>
            <a:spLocks noGrp="1"/>
          </p:cNvSpPr>
          <p:nvPr>
            <p:ph type="title"/>
          </p:nvPr>
        </p:nvSpPr>
        <p:spPr>
          <a:xfrm>
            <a:off x="1979612" y="428625"/>
            <a:ext cx="8229600" cy="857250"/>
          </a:xfrm>
        </p:spPr>
        <p:txBody>
          <a:bodyPr/>
          <a:lstStyle/>
          <a:p>
            <a:r>
              <a:rPr lang="sl-SI" altLang="en-US" smtClean="0"/>
              <a:t>ZGRADBA RAČUNALNIKA</a:t>
            </a:r>
          </a:p>
        </p:txBody>
      </p:sp>
      <p:sp>
        <p:nvSpPr>
          <p:cNvPr id="148485" name="PoljeZBesedilom 5"/>
          <p:cNvSpPr txBox="1">
            <a:spLocks noChangeArrowheads="1"/>
          </p:cNvSpPr>
          <p:nvPr/>
        </p:nvSpPr>
        <p:spPr bwMode="auto">
          <a:xfrm>
            <a:off x="1701801" y="4221163"/>
            <a:ext cx="8785225" cy="256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sl-SI" altLang="en-US" b="1"/>
              <a:t>Računalnik</a:t>
            </a:r>
            <a:r>
              <a:rPr lang="sl-SI" altLang="en-US"/>
              <a:t> je naprava za avtomatsko obdelavo podatkov. </a:t>
            </a:r>
          </a:p>
          <a:p>
            <a:pPr eaLnBrk="1" hangingPunct="1"/>
            <a:r>
              <a:rPr lang="sl-SI" altLang="en-US"/>
              <a:t>Za izvajanje različnih operacij uporablja nabor ukazov, ki jih izvaja </a:t>
            </a:r>
            <a:r>
              <a:rPr lang="sl-SI" altLang="en-US" b="1"/>
              <a:t>procesor</a:t>
            </a:r>
            <a:r>
              <a:rPr lang="sl-SI" altLang="en-US"/>
              <a:t>. </a:t>
            </a:r>
          </a:p>
          <a:p>
            <a:pPr eaLnBrk="1" hangingPunct="1"/>
            <a:endParaRPr lang="sl-SI" altLang="en-US"/>
          </a:p>
          <a:p>
            <a:pPr eaLnBrk="1" hangingPunct="1"/>
            <a:r>
              <a:rPr lang="sl-SI" altLang="en-US"/>
              <a:t>Procesor podatke, ki jih obdeluje, shranjuje v </a:t>
            </a:r>
            <a:r>
              <a:rPr lang="sl-SI" altLang="en-US" b="1"/>
              <a:t>notranji pomnilnik</a:t>
            </a:r>
            <a:r>
              <a:rPr lang="sl-SI" altLang="en-US"/>
              <a:t>, trajno pa jih shrani v </a:t>
            </a:r>
            <a:r>
              <a:rPr lang="sl-SI" altLang="en-US" b="1"/>
              <a:t>zunanji pomnilnik</a:t>
            </a:r>
            <a:r>
              <a:rPr lang="sl-SI" altLang="en-US"/>
              <a:t>. </a:t>
            </a:r>
          </a:p>
          <a:p>
            <a:pPr eaLnBrk="1" hangingPunct="1"/>
            <a:endParaRPr lang="sl-SI" altLang="en-US"/>
          </a:p>
          <a:p>
            <a:pPr eaLnBrk="1" hangingPunct="1"/>
            <a:r>
              <a:rPr lang="sl-SI" altLang="en-US"/>
              <a:t>S pomočjo </a:t>
            </a:r>
            <a:r>
              <a:rPr lang="sl-SI" altLang="en-US" b="1"/>
              <a:t>vhodnih enot</a:t>
            </a:r>
            <a:r>
              <a:rPr lang="sl-SI" altLang="en-US"/>
              <a:t> podatke vnesemo v računalnik, </a:t>
            </a:r>
          </a:p>
          <a:p>
            <a:pPr eaLnBrk="1" hangingPunct="1"/>
            <a:r>
              <a:rPr lang="sl-SI" altLang="en-US"/>
              <a:t>z </a:t>
            </a:r>
            <a:r>
              <a:rPr lang="sl-SI" altLang="en-US" b="1"/>
              <a:t>izhodnimi enotami</a:t>
            </a:r>
            <a:r>
              <a:rPr lang="sl-SI" altLang="en-US"/>
              <a:t> pa vidimo rezultat obdelave računalnika</a:t>
            </a:r>
          </a:p>
          <a:p>
            <a:pPr eaLnBrk="1" hangingPunct="1"/>
            <a:endParaRPr lang="sl-SI" altLang="en-US"/>
          </a:p>
        </p:txBody>
      </p:sp>
      <p:pic>
        <p:nvPicPr>
          <p:cNvPr id="148486" name="Picture 9" descr="image00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998788" y="1341439"/>
            <a:ext cx="5688013" cy="281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0506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VPRAŠANJA ZA RAZMISLEK</a:t>
            </a:r>
            <a:endParaRPr lang="en-US" dirty="0"/>
          </a:p>
        </p:txBody>
      </p:sp>
      <p:sp>
        <p:nvSpPr>
          <p:cNvPr id="3" name="Označba mesta vsebine 2"/>
          <p:cNvSpPr>
            <a:spLocks noGrp="1"/>
          </p:cNvSpPr>
          <p:nvPr>
            <p:ph idx="1"/>
          </p:nvPr>
        </p:nvSpPr>
        <p:spPr/>
        <p:txBody>
          <a:bodyPr/>
          <a:lstStyle/>
          <a:p>
            <a:r>
              <a:rPr lang="en-US" dirty="0" err="1" smtClean="0"/>
              <a:t>Opišite</a:t>
            </a:r>
            <a:r>
              <a:rPr lang="en-US" dirty="0" smtClean="0"/>
              <a:t> </a:t>
            </a:r>
            <a:r>
              <a:rPr lang="en-US" dirty="0"/>
              <a:t>Von </a:t>
            </a:r>
            <a:r>
              <a:rPr lang="en-US" dirty="0" err="1"/>
              <a:t>Neumannovo</a:t>
            </a:r>
            <a:r>
              <a:rPr lang="en-US" dirty="0"/>
              <a:t> </a:t>
            </a:r>
            <a:r>
              <a:rPr lang="en-US" dirty="0" err="1"/>
              <a:t>arhitekturo</a:t>
            </a:r>
            <a:r>
              <a:rPr lang="en-US" dirty="0"/>
              <a:t> </a:t>
            </a:r>
            <a:r>
              <a:rPr lang="en-US" dirty="0" err="1"/>
              <a:t>racunalniškega</a:t>
            </a:r>
            <a:r>
              <a:rPr lang="en-US" dirty="0"/>
              <a:t> </a:t>
            </a:r>
            <a:r>
              <a:rPr lang="en-US" dirty="0" err="1"/>
              <a:t>sistema</a:t>
            </a:r>
            <a:r>
              <a:rPr lang="en-US" dirty="0" smtClean="0"/>
              <a:t>.</a:t>
            </a:r>
            <a:endParaRPr lang="sl-SI" dirty="0" smtClean="0"/>
          </a:p>
          <a:p>
            <a:r>
              <a:rPr lang="pl-PL" dirty="0"/>
              <a:t>Kateri so osnovni deli sodobnega racunalnika?</a:t>
            </a:r>
            <a:endParaRPr lang="en-US" dirty="0"/>
          </a:p>
          <a:p>
            <a:r>
              <a:rPr lang="pl-PL" dirty="0" smtClean="0"/>
              <a:t>Kako </a:t>
            </a:r>
            <a:r>
              <a:rPr lang="pl-PL" dirty="0"/>
              <a:t>bi pojasnili, kaj je arhitektura racunalniških sistemov?</a:t>
            </a:r>
          </a:p>
          <a:p>
            <a:r>
              <a:rPr lang="en-US" dirty="0" err="1" smtClean="0"/>
              <a:t>Kaj</a:t>
            </a:r>
            <a:r>
              <a:rPr lang="en-US" dirty="0" smtClean="0"/>
              <a:t> </a:t>
            </a:r>
            <a:r>
              <a:rPr lang="en-US" dirty="0"/>
              <a:t>je BIOS?</a:t>
            </a:r>
          </a:p>
          <a:p>
            <a:r>
              <a:rPr lang="pl-PL" dirty="0" smtClean="0"/>
              <a:t>Kakšni </a:t>
            </a:r>
            <a:r>
              <a:rPr lang="pl-PL" dirty="0"/>
              <a:t>so koraki pri zagonu racunalnika?</a:t>
            </a:r>
            <a:endParaRPr lang="en-US" dirty="0"/>
          </a:p>
        </p:txBody>
      </p:sp>
    </p:spTree>
    <p:extLst>
      <p:ext uri="{BB962C8B-B14F-4D97-AF65-F5344CB8AC3E}">
        <p14:creationId xmlns:p14="http://schemas.microsoft.com/office/powerpoint/2010/main" val="258602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NAPAJALNIKI</a:t>
            </a:r>
            <a:endParaRPr lang="en-US" dirty="0"/>
          </a:p>
        </p:txBody>
      </p:sp>
      <p:sp>
        <p:nvSpPr>
          <p:cNvPr id="3" name="Označba mesta vsebine 2"/>
          <p:cNvSpPr>
            <a:spLocks noGrp="1"/>
          </p:cNvSpPr>
          <p:nvPr>
            <p:ph idx="1"/>
          </p:nvPr>
        </p:nvSpPr>
        <p:spPr>
          <a:xfrm>
            <a:off x="1593437" y="1600200"/>
            <a:ext cx="6301175" cy="4572000"/>
          </a:xfrm>
        </p:spPr>
        <p:txBody>
          <a:bodyPr>
            <a:normAutofit fontScale="77500" lnSpcReduction="20000"/>
          </a:bodyPr>
          <a:lstStyle/>
          <a:p>
            <a:r>
              <a:rPr lang="sl-SI" dirty="0" smtClean="0"/>
              <a:t>Napajalniki – pomembni </a:t>
            </a:r>
            <a:r>
              <a:rPr lang="sl-SI" dirty="0"/>
              <a:t>del osebnega </a:t>
            </a:r>
            <a:r>
              <a:rPr lang="sl-SI" dirty="0" err="1" smtClean="0"/>
              <a:t>racunalnika</a:t>
            </a:r>
            <a:r>
              <a:rPr lang="sl-SI" dirty="0" smtClean="0"/>
              <a:t>, ker </a:t>
            </a:r>
            <a:r>
              <a:rPr lang="sl-SI" dirty="0"/>
              <a:t>naprave zahtevajo stabilno napajalno </a:t>
            </a:r>
            <a:r>
              <a:rPr lang="sl-SI" dirty="0" smtClean="0"/>
              <a:t>napetost.</a:t>
            </a:r>
          </a:p>
          <a:p>
            <a:r>
              <a:rPr lang="sl-SI" dirty="0" smtClean="0"/>
              <a:t>Sodobni </a:t>
            </a:r>
            <a:r>
              <a:rPr lang="sl-SI" dirty="0"/>
              <a:t>procesorji in </a:t>
            </a:r>
            <a:r>
              <a:rPr lang="sl-SI" dirty="0" smtClean="0"/>
              <a:t>grafične kartice potrebujejo </a:t>
            </a:r>
            <a:r>
              <a:rPr lang="sl-SI" dirty="0"/>
              <a:t>tudi veliko </a:t>
            </a:r>
            <a:r>
              <a:rPr lang="sl-SI" dirty="0" smtClean="0"/>
              <a:t>moč. </a:t>
            </a:r>
          </a:p>
          <a:p>
            <a:r>
              <a:rPr lang="sl-SI" dirty="0" smtClean="0"/>
              <a:t>Včasih </a:t>
            </a:r>
            <a:r>
              <a:rPr lang="sl-SI" dirty="0"/>
              <a:t>smo bili zadovoljni s 350 W danes so napajalniki </a:t>
            </a:r>
            <a:r>
              <a:rPr lang="sl-SI" dirty="0" smtClean="0"/>
              <a:t>v  računalnikih </a:t>
            </a:r>
            <a:r>
              <a:rPr lang="sl-SI" dirty="0"/>
              <a:t>vsaj 2 x </a:t>
            </a:r>
            <a:r>
              <a:rPr lang="sl-SI" dirty="0" err="1"/>
              <a:t>mocnejši</a:t>
            </a:r>
            <a:r>
              <a:rPr lang="sl-SI" dirty="0"/>
              <a:t>. </a:t>
            </a:r>
            <a:endParaRPr lang="sl-SI" dirty="0" smtClean="0"/>
          </a:p>
          <a:p>
            <a:r>
              <a:rPr lang="sl-SI" dirty="0" smtClean="0"/>
              <a:t>Seveda </a:t>
            </a:r>
            <a:r>
              <a:rPr lang="sl-SI" dirty="0"/>
              <a:t>ne smemo zanemariti tudi hladilnih sistemov, od</a:t>
            </a:r>
          </a:p>
          <a:p>
            <a:r>
              <a:rPr lang="sl-SI" dirty="0"/>
              <a:t>katerih zahtevamo tiho delovanje in hitro odvajanje toplote</a:t>
            </a:r>
            <a:r>
              <a:rPr lang="sl-SI" dirty="0" smtClean="0"/>
              <a:t>.</a:t>
            </a:r>
            <a:endParaRPr lang="sl-SI" dirty="0"/>
          </a:p>
          <a:p>
            <a:r>
              <a:rPr lang="sl-SI" dirty="0"/>
              <a:t>Kakovost napajalnika ne smemo ocenjevati samo po </a:t>
            </a:r>
            <a:r>
              <a:rPr lang="sl-SI" dirty="0" smtClean="0"/>
              <a:t>moči</a:t>
            </a:r>
            <a:r>
              <a:rPr lang="sl-SI" dirty="0"/>
              <a:t>, </a:t>
            </a:r>
            <a:r>
              <a:rPr lang="sl-SI" dirty="0" smtClean="0"/>
              <a:t>temveč </a:t>
            </a:r>
            <a:r>
              <a:rPr lang="sl-SI" dirty="0"/>
              <a:t>predvsem po konstantni </a:t>
            </a:r>
            <a:r>
              <a:rPr lang="sl-SI" dirty="0" smtClean="0"/>
              <a:t>in enakomerni </a:t>
            </a:r>
            <a:r>
              <a:rPr lang="sl-SI" dirty="0"/>
              <a:t>napetosti brez nihanja. </a:t>
            </a:r>
            <a:endParaRPr lang="sl-SI" dirty="0" smtClean="0"/>
          </a:p>
          <a:p>
            <a:endParaRPr lang="en-US" dirty="0"/>
          </a:p>
        </p:txBody>
      </p:sp>
      <p:pic>
        <p:nvPicPr>
          <p:cNvPr id="5122" name="Picture 2" descr="http://img.enaa.com/oddelki/racunalnistvo/assets/product_images/najvecje/speedlink_pc_napajalnik_pecos_520w__sl_6915_ssv_RO434.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894612" y="82614"/>
            <a:ext cx="3876263" cy="2666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2352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NAPAJALNIKI</a:t>
            </a:r>
            <a:endParaRPr lang="en-US" dirty="0"/>
          </a:p>
        </p:txBody>
      </p:sp>
      <p:sp>
        <p:nvSpPr>
          <p:cNvPr id="3" name="Označba mesta vsebine 2"/>
          <p:cNvSpPr>
            <a:spLocks noGrp="1"/>
          </p:cNvSpPr>
          <p:nvPr>
            <p:ph idx="1"/>
          </p:nvPr>
        </p:nvSpPr>
        <p:spPr>
          <a:xfrm>
            <a:off x="1593437" y="1600200"/>
            <a:ext cx="6301175" cy="4572000"/>
          </a:xfrm>
        </p:spPr>
        <p:txBody>
          <a:bodyPr>
            <a:normAutofit/>
          </a:bodyPr>
          <a:lstStyle/>
          <a:p>
            <a:r>
              <a:rPr lang="sl-SI" dirty="0" smtClean="0"/>
              <a:t>Osnovna </a:t>
            </a:r>
            <a:r>
              <a:rPr lang="sl-SI" dirty="0"/>
              <a:t>funkcija napajalnika je, da pretvarja </a:t>
            </a:r>
            <a:r>
              <a:rPr lang="sl-SI" dirty="0" err="1"/>
              <a:t>izmenicno</a:t>
            </a:r>
            <a:r>
              <a:rPr lang="sl-SI" dirty="0"/>
              <a:t> </a:t>
            </a:r>
            <a:r>
              <a:rPr lang="sl-SI" dirty="0" err="1"/>
              <a:t>elektricno</a:t>
            </a:r>
            <a:r>
              <a:rPr lang="sl-SI" dirty="0"/>
              <a:t> energijo, ki jo dobimo </a:t>
            </a:r>
            <a:r>
              <a:rPr lang="sl-SI" dirty="0" smtClean="0"/>
              <a:t>v </a:t>
            </a:r>
            <a:r>
              <a:rPr lang="sl-SI" dirty="0" err="1" smtClean="0"/>
              <a:t>vticnicah</a:t>
            </a:r>
            <a:r>
              <a:rPr lang="sl-SI" dirty="0" smtClean="0"/>
              <a:t> </a:t>
            </a:r>
            <a:r>
              <a:rPr lang="sl-SI" dirty="0"/>
              <a:t>v +3,3 V, +5 V in +12 V enosmerne napetosti. </a:t>
            </a:r>
            <a:endParaRPr lang="sl-SI" dirty="0" smtClean="0"/>
          </a:p>
          <a:p>
            <a:r>
              <a:rPr lang="sl-SI" dirty="0" err="1" smtClean="0"/>
              <a:t>CHipSets</a:t>
            </a:r>
            <a:r>
              <a:rPr lang="sl-SI" dirty="0"/>
              <a:t>, </a:t>
            </a:r>
            <a:r>
              <a:rPr lang="sl-SI" dirty="0" err="1"/>
              <a:t>Dimm</a:t>
            </a:r>
            <a:r>
              <a:rPr lang="sl-SI" dirty="0"/>
              <a:t> in </a:t>
            </a:r>
            <a:r>
              <a:rPr lang="sl-SI" dirty="0" smtClean="0"/>
              <a:t>PCI/AGP uporabljajo </a:t>
            </a:r>
            <a:r>
              <a:rPr lang="sl-SI" dirty="0"/>
              <a:t>napetost 3,3 V, diski in SIMM uporabljajo 5 V ter ventilatorji in ostale naprave </a:t>
            </a:r>
            <a:r>
              <a:rPr lang="sl-SI" dirty="0" smtClean="0"/>
              <a:t>pa 12 </a:t>
            </a:r>
            <a:r>
              <a:rPr lang="sl-SI" dirty="0"/>
              <a:t>voltov.</a:t>
            </a:r>
            <a:endParaRPr lang="sl-SI" dirty="0" smtClean="0"/>
          </a:p>
          <a:p>
            <a:endParaRPr lang="en-US" dirty="0"/>
          </a:p>
        </p:txBody>
      </p:sp>
      <p:pic>
        <p:nvPicPr>
          <p:cNvPr id="5122" name="Picture 2" descr="http://img.enaa.com/oddelki/racunalnistvo/assets/product_images/najvecje/speedlink_pc_napajalnik_pecos_520w__sl_6915_ssv_RO434.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894612" y="82614"/>
            <a:ext cx="3876263" cy="2666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8923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en-US" b="1" dirty="0" smtClean="0"/>
              <a:t>SISTEMI </a:t>
            </a:r>
            <a:r>
              <a:rPr lang="en-US" b="1" dirty="0"/>
              <a:t>ZA BREZPREKINITVENO ELEKTRI</a:t>
            </a:r>
            <a:r>
              <a:rPr lang="en-US" dirty="0"/>
              <a:t>C</a:t>
            </a:r>
            <a:r>
              <a:rPr lang="en-US" b="1" dirty="0"/>
              <a:t>NO </a:t>
            </a:r>
            <a:r>
              <a:rPr lang="en-US" b="1" dirty="0" smtClean="0"/>
              <a:t>NAPAJANJE</a:t>
            </a:r>
            <a:r>
              <a:rPr lang="sl-SI" b="1" dirty="0" smtClean="0"/>
              <a:t> (UPS)</a:t>
            </a:r>
            <a:endParaRPr lang="en-US" dirty="0"/>
          </a:p>
        </p:txBody>
      </p:sp>
      <p:sp>
        <p:nvSpPr>
          <p:cNvPr id="3" name="Označba mesta vsebine 2"/>
          <p:cNvSpPr>
            <a:spLocks noGrp="1"/>
          </p:cNvSpPr>
          <p:nvPr>
            <p:ph idx="1"/>
          </p:nvPr>
        </p:nvSpPr>
        <p:spPr>
          <a:xfrm>
            <a:off x="1593436" y="1600200"/>
            <a:ext cx="6517199" cy="4572000"/>
          </a:xfrm>
        </p:spPr>
        <p:txBody>
          <a:bodyPr>
            <a:normAutofit/>
          </a:bodyPr>
          <a:lstStyle/>
          <a:p>
            <a:r>
              <a:rPr lang="sl-SI" dirty="0"/>
              <a:t>UPS (</a:t>
            </a:r>
            <a:r>
              <a:rPr lang="sl-SI" dirty="0" err="1"/>
              <a:t>Uninterruptible</a:t>
            </a:r>
            <a:r>
              <a:rPr lang="sl-SI" dirty="0"/>
              <a:t> </a:t>
            </a:r>
            <a:r>
              <a:rPr lang="sl-SI" dirty="0" err="1"/>
              <a:t>Power</a:t>
            </a:r>
            <a:r>
              <a:rPr lang="sl-SI" dirty="0"/>
              <a:t> </a:t>
            </a:r>
            <a:r>
              <a:rPr lang="sl-SI" dirty="0" err="1"/>
              <a:t>Supply</a:t>
            </a:r>
            <a:r>
              <a:rPr lang="sl-SI" dirty="0"/>
              <a:t>). </a:t>
            </a:r>
          </a:p>
          <a:p>
            <a:r>
              <a:rPr lang="sl-SI" dirty="0" smtClean="0"/>
              <a:t>Zaradi </a:t>
            </a:r>
            <a:r>
              <a:rPr lang="sl-SI" dirty="0"/>
              <a:t>nevarnosti motenj v preskrbi z električnim tokom </a:t>
            </a:r>
            <a:r>
              <a:rPr lang="sl-SI" dirty="0" smtClean="0"/>
              <a:t>moramo </a:t>
            </a:r>
            <a:r>
              <a:rPr lang="sl-SI" dirty="0"/>
              <a:t>uporabiti sistem za brezprekinitveno </a:t>
            </a:r>
            <a:r>
              <a:rPr lang="sl-SI" dirty="0" smtClean="0"/>
              <a:t>električno napajanje.</a:t>
            </a:r>
          </a:p>
          <a:p>
            <a:endParaRPr lang="sl-SI" dirty="0"/>
          </a:p>
          <a:p>
            <a:r>
              <a:rPr lang="sl-SI" dirty="0" smtClean="0"/>
              <a:t>Tipični čas </a:t>
            </a:r>
            <a:r>
              <a:rPr lang="sl-SI" dirty="0"/>
              <a:t>samostojnega delovanja UPS naprave je nekaj deset minut.</a:t>
            </a:r>
          </a:p>
          <a:p>
            <a:pPr marL="0" indent="0">
              <a:buNone/>
            </a:pPr>
            <a:endParaRPr lang="en-US" dirty="0"/>
          </a:p>
        </p:txBody>
      </p:sp>
      <p:pic>
        <p:nvPicPr>
          <p:cNvPr id="7170" name="Picture 2" descr="https://i.cdn.nrholding.net/16811531/450/450/"/>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326660" y="1885949"/>
            <a:ext cx="3422154" cy="3194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3908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en-US" b="1" dirty="0" smtClean="0"/>
              <a:t>SISTEMI </a:t>
            </a:r>
            <a:r>
              <a:rPr lang="en-US" b="1" dirty="0"/>
              <a:t>ZA BREZPREKINITVENO ELEKTRI</a:t>
            </a:r>
            <a:r>
              <a:rPr lang="en-US" dirty="0"/>
              <a:t>C</a:t>
            </a:r>
            <a:r>
              <a:rPr lang="en-US" b="1" dirty="0"/>
              <a:t>NO </a:t>
            </a:r>
            <a:r>
              <a:rPr lang="en-US" b="1" dirty="0" smtClean="0"/>
              <a:t>NAPAJANJE</a:t>
            </a:r>
            <a:r>
              <a:rPr lang="sl-SI" b="1" dirty="0" smtClean="0"/>
              <a:t> (UPS)</a:t>
            </a:r>
            <a:endParaRPr lang="en-US" dirty="0"/>
          </a:p>
        </p:txBody>
      </p:sp>
      <p:sp>
        <p:nvSpPr>
          <p:cNvPr id="3" name="Označba mesta vsebine 2"/>
          <p:cNvSpPr>
            <a:spLocks noGrp="1"/>
          </p:cNvSpPr>
          <p:nvPr>
            <p:ph idx="1"/>
          </p:nvPr>
        </p:nvSpPr>
        <p:spPr>
          <a:xfrm>
            <a:off x="1593436" y="1600200"/>
            <a:ext cx="6517199" cy="4572000"/>
          </a:xfrm>
        </p:spPr>
        <p:txBody>
          <a:bodyPr>
            <a:normAutofit lnSpcReduction="10000"/>
          </a:bodyPr>
          <a:lstStyle/>
          <a:p>
            <a:r>
              <a:rPr lang="sl-SI" dirty="0" smtClean="0"/>
              <a:t>Moderni </a:t>
            </a:r>
            <a:r>
              <a:rPr lang="sl-SI" dirty="0"/>
              <a:t>sistemi UPS opravljajo poleg osnovne </a:t>
            </a:r>
            <a:r>
              <a:rPr lang="sl-SI" dirty="0" smtClean="0"/>
              <a:t>naloge nepretrganega </a:t>
            </a:r>
            <a:r>
              <a:rPr lang="sl-SI" dirty="0"/>
              <a:t>zagotavljanja </a:t>
            </a:r>
            <a:r>
              <a:rPr lang="sl-SI" dirty="0" smtClean="0"/>
              <a:t>električne </a:t>
            </a:r>
            <a:r>
              <a:rPr lang="sl-SI" dirty="0"/>
              <a:t>energije </a:t>
            </a:r>
            <a:r>
              <a:rPr lang="sl-SI" dirty="0" smtClean="0"/>
              <a:t>še </a:t>
            </a:r>
            <a:r>
              <a:rPr lang="sl-SI" dirty="0"/>
              <a:t>tri dodatna opravila:</a:t>
            </a:r>
          </a:p>
          <a:p>
            <a:pPr lvl="1"/>
            <a:r>
              <a:rPr lang="sl-SI" dirty="0" smtClean="0"/>
              <a:t>preprečujejo </a:t>
            </a:r>
            <a:r>
              <a:rPr lang="sl-SI" dirty="0"/>
              <a:t>prevelike odmike izhodne napetosti od nazivne vrednosti (230V</a:t>
            </a:r>
            <a:r>
              <a:rPr lang="sl-SI" dirty="0" smtClean="0"/>
              <a:t>),</a:t>
            </a:r>
          </a:p>
          <a:p>
            <a:pPr lvl="1"/>
            <a:r>
              <a:rPr lang="sl-SI" dirty="0" smtClean="0"/>
              <a:t>vzdržujejo </a:t>
            </a:r>
            <a:r>
              <a:rPr lang="sl-SI" dirty="0"/>
              <a:t>stalno frekvenco </a:t>
            </a:r>
            <a:r>
              <a:rPr lang="sl-SI" dirty="0" smtClean="0"/>
              <a:t>izmeničnega </a:t>
            </a:r>
            <a:r>
              <a:rPr lang="sl-SI" dirty="0"/>
              <a:t>toka (50 Hz</a:t>
            </a:r>
            <a:r>
              <a:rPr lang="sl-SI" dirty="0" smtClean="0"/>
              <a:t>),</a:t>
            </a:r>
          </a:p>
          <a:p>
            <a:pPr lvl="1"/>
            <a:r>
              <a:rPr lang="sl-SI" dirty="0" smtClean="0"/>
              <a:t>nudijo </a:t>
            </a:r>
            <a:r>
              <a:rPr lang="sl-SI" dirty="0"/>
              <a:t>prenapetostno </a:t>
            </a:r>
            <a:r>
              <a:rPr lang="sl-SI" dirty="0" smtClean="0"/>
              <a:t>zaščito.</a:t>
            </a:r>
          </a:p>
          <a:p>
            <a:pPr marL="365760" lvl="1" indent="0">
              <a:buNone/>
            </a:pPr>
            <a:r>
              <a:rPr lang="sl-SI" dirty="0" smtClean="0"/>
              <a:t>Da </a:t>
            </a:r>
            <a:r>
              <a:rPr lang="sl-SI" dirty="0"/>
              <a:t>bi zagotovili nemoteno oskrbo tudi pri </a:t>
            </a:r>
            <a:r>
              <a:rPr lang="sl-SI" dirty="0" smtClean="0"/>
              <a:t>večurnih </a:t>
            </a:r>
            <a:r>
              <a:rPr lang="sl-SI" dirty="0"/>
              <a:t>prekinitvah delovanja </a:t>
            </a:r>
            <a:r>
              <a:rPr lang="sl-SI" dirty="0" smtClean="0"/>
              <a:t>javnega električnega </a:t>
            </a:r>
            <a:r>
              <a:rPr lang="sl-SI" dirty="0"/>
              <a:t>omrežja, moramo uporabiti generatorje </a:t>
            </a:r>
            <a:r>
              <a:rPr lang="sl-SI" dirty="0" smtClean="0"/>
              <a:t>električnega </a:t>
            </a:r>
            <a:r>
              <a:rPr lang="sl-SI" dirty="0"/>
              <a:t>toka</a:t>
            </a:r>
            <a:r>
              <a:rPr lang="sl-SI" dirty="0" smtClean="0"/>
              <a:t>.</a:t>
            </a:r>
          </a:p>
          <a:p>
            <a:endParaRPr lang="en-US" dirty="0"/>
          </a:p>
        </p:txBody>
      </p:sp>
      <p:pic>
        <p:nvPicPr>
          <p:cNvPr id="7170" name="Picture 2" descr="https://i.cdn.nrholding.net/16811531/450/450/"/>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326660" y="1885949"/>
            <a:ext cx="3422154" cy="3194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3421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Naslov 1"/>
          <p:cNvSpPr>
            <a:spLocks noGrp="1"/>
          </p:cNvSpPr>
          <p:nvPr>
            <p:ph type="title"/>
          </p:nvPr>
        </p:nvSpPr>
        <p:spPr>
          <a:xfrm>
            <a:off x="1979612" y="428625"/>
            <a:ext cx="8229600" cy="857250"/>
          </a:xfrm>
        </p:spPr>
        <p:txBody>
          <a:bodyPr/>
          <a:lstStyle/>
          <a:p>
            <a:pPr eaLnBrk="1" hangingPunct="1"/>
            <a:r>
              <a:rPr lang="sl-SI" altLang="en-US" smtClean="0"/>
              <a:t>KOLIČINA INFORMACIJ</a:t>
            </a:r>
          </a:p>
        </p:txBody>
      </p:sp>
      <p:sp>
        <p:nvSpPr>
          <p:cNvPr id="3" name="Ograda vsebine 2"/>
          <p:cNvSpPr>
            <a:spLocks noGrp="1"/>
          </p:cNvSpPr>
          <p:nvPr>
            <p:ph idx="1"/>
          </p:nvPr>
        </p:nvSpPr>
        <p:spPr/>
        <p:txBody>
          <a:bodyPr>
            <a:normAutofit fontScale="40000" lnSpcReduction="20000"/>
          </a:bodyPr>
          <a:lstStyle/>
          <a:p>
            <a:pPr marL="274320" indent="-274320">
              <a:buClr>
                <a:schemeClr val="accent3"/>
              </a:buClr>
              <a:buFont typeface="Wingdings 2"/>
              <a:buChar char=""/>
              <a:defRPr/>
            </a:pPr>
            <a:r>
              <a:rPr lang="sl-SI" dirty="0" smtClean="0"/>
              <a:t>igralna barva naključno izbrane karte </a:t>
            </a:r>
          </a:p>
          <a:p>
            <a:pPr marL="640080" lvl="1">
              <a:buFont typeface="Wingdings 2"/>
              <a:buChar char=""/>
              <a:defRPr/>
            </a:pPr>
            <a:r>
              <a:rPr lang="sl-SI" dirty="0" smtClean="0"/>
              <a:t>srce, karo, pik, križ – 4 enako verjetni izid </a:t>
            </a:r>
          </a:p>
          <a:p>
            <a:pPr marL="640080" lvl="1">
              <a:buFont typeface="Wingdings 2"/>
              <a:buChar char=""/>
              <a:defRPr/>
            </a:pPr>
            <a:r>
              <a:rPr lang="sl-SI" dirty="0" smtClean="0"/>
              <a:t>količina prejete informacije je 2 bita </a:t>
            </a:r>
          </a:p>
          <a:p>
            <a:pPr marL="640080" lvl="1">
              <a:buFont typeface="Wingdings 2"/>
              <a:buChar char=""/>
              <a:defRPr/>
            </a:pPr>
            <a:endParaRPr lang="sl-SI" dirty="0" smtClean="0"/>
          </a:p>
          <a:p>
            <a:pPr marL="640080" lvl="1">
              <a:buFont typeface="Wingdings 2"/>
              <a:buChar char=""/>
              <a:defRPr/>
            </a:pPr>
            <a:endParaRPr lang="sl-SI" dirty="0" smtClean="0"/>
          </a:p>
          <a:p>
            <a:pPr marL="274320" indent="-274320">
              <a:buClr>
                <a:schemeClr val="accent3"/>
              </a:buClr>
              <a:buFont typeface="Wingdings 2"/>
              <a:buChar char=""/>
              <a:defRPr/>
            </a:pPr>
            <a:r>
              <a:rPr lang="sl-SI" dirty="0" smtClean="0"/>
              <a:t>Ugotovi: Koliko bitov informacij potrebuješ, da izveš v katerem nadstropju hiše živi Miha? </a:t>
            </a:r>
          </a:p>
          <a:p>
            <a:pPr marL="274320" indent="-274320">
              <a:buClr>
                <a:schemeClr val="accent3"/>
              </a:buClr>
              <a:buNone/>
              <a:defRPr/>
            </a:pPr>
            <a:r>
              <a:rPr lang="sl-SI" dirty="0" smtClean="0"/>
              <a:t>	(Hiša ima 8 nadstropij.)</a:t>
            </a:r>
          </a:p>
          <a:p>
            <a:pPr marL="274320" indent="-274320">
              <a:buClr>
                <a:schemeClr val="accent3"/>
              </a:buClr>
              <a:buFont typeface="Wingdings 2"/>
              <a:buChar char=""/>
              <a:defRPr/>
            </a:pPr>
            <a:endParaRPr lang="sl-SI" dirty="0" smtClean="0"/>
          </a:p>
          <a:p>
            <a:pPr marL="640080" lvl="1">
              <a:buFont typeface="Wingdings 2"/>
              <a:buChar char=""/>
              <a:defRPr/>
            </a:pPr>
            <a:endParaRPr lang="sl-SI" dirty="0" smtClean="0"/>
          </a:p>
          <a:p>
            <a:pPr marL="640080" lvl="1">
              <a:buFont typeface="Wingdings 2"/>
              <a:buChar char=""/>
              <a:defRPr/>
            </a:pPr>
            <a:endParaRPr lang="sl-SI" dirty="0" smtClean="0"/>
          </a:p>
          <a:p>
            <a:pPr marL="274320" indent="-274320">
              <a:buClr>
                <a:schemeClr val="accent3"/>
              </a:buClr>
              <a:buFont typeface="Wingdings 2"/>
              <a:buChar char=""/>
              <a:defRPr/>
            </a:pPr>
            <a:r>
              <a:rPr lang="sl-SI" dirty="0" smtClean="0"/>
              <a:t>Opazimo lahko, da je število izidov enako številu 2, potenciranemu s količino informacije. </a:t>
            </a:r>
          </a:p>
          <a:p>
            <a:pPr marL="274320" indent="-274320">
              <a:buClr>
                <a:schemeClr val="accent3"/>
              </a:buClr>
              <a:buFont typeface="Wingdings 2"/>
              <a:buChar char=""/>
              <a:defRPr/>
            </a:pPr>
            <a:r>
              <a:rPr lang="sl-SI" dirty="0" smtClean="0"/>
              <a:t>Met kovanca: 2 = 2</a:t>
            </a:r>
            <a:r>
              <a:rPr lang="sl-SI" baseline="30000" dirty="0" smtClean="0"/>
              <a:t>1</a:t>
            </a:r>
            <a:r>
              <a:rPr lang="sl-SI" dirty="0" smtClean="0"/>
              <a:t> </a:t>
            </a:r>
          </a:p>
          <a:p>
            <a:pPr marL="274320" indent="-274320">
              <a:buClr>
                <a:schemeClr val="accent3"/>
              </a:buClr>
              <a:buFont typeface="Wingdings 2"/>
              <a:buChar char=""/>
              <a:defRPr/>
            </a:pPr>
            <a:r>
              <a:rPr lang="sl-SI" dirty="0" smtClean="0"/>
              <a:t>Igralna barva kart: 4 = 2</a:t>
            </a:r>
            <a:r>
              <a:rPr lang="sl-SI" baseline="30000" dirty="0" smtClean="0"/>
              <a:t>2</a:t>
            </a:r>
            <a:r>
              <a:rPr lang="sl-SI" dirty="0" smtClean="0"/>
              <a:t> </a:t>
            </a:r>
          </a:p>
          <a:p>
            <a:pPr marL="274320" indent="-274320">
              <a:buClr>
                <a:schemeClr val="accent3"/>
              </a:buClr>
              <a:buFont typeface="Wingdings 2"/>
              <a:buChar char=""/>
              <a:defRPr/>
            </a:pPr>
            <a:r>
              <a:rPr lang="sl-SI" dirty="0" smtClean="0"/>
              <a:t>razred hiša: 8 = 2</a:t>
            </a:r>
            <a:r>
              <a:rPr lang="sl-SI" baseline="30000" dirty="0" smtClean="0"/>
              <a:t>3</a:t>
            </a:r>
            <a:r>
              <a:rPr lang="sl-SI" dirty="0" smtClean="0"/>
              <a:t> </a:t>
            </a:r>
          </a:p>
          <a:p>
            <a:pPr marL="274320" indent="-274320">
              <a:buClr>
                <a:schemeClr val="accent3"/>
              </a:buClr>
              <a:buFont typeface="Wingdings 2"/>
              <a:buChar char=""/>
              <a:defRPr/>
            </a:pPr>
            <a:endParaRPr lang="sl-SI" dirty="0" smtClean="0"/>
          </a:p>
          <a:p>
            <a:pPr marL="274320" indent="-274320">
              <a:buClr>
                <a:schemeClr val="accent3"/>
              </a:buClr>
              <a:buFont typeface="Wingdings 2"/>
              <a:buChar char=""/>
              <a:defRPr/>
            </a:pPr>
            <a:r>
              <a:rPr lang="sl-SI" b="1" dirty="0" smtClean="0"/>
              <a:t>Primer 2:</a:t>
            </a:r>
            <a:r>
              <a:rPr lang="sl-SI" dirty="0" smtClean="0"/>
              <a:t> </a:t>
            </a:r>
          </a:p>
          <a:p>
            <a:pPr marL="274320" indent="-274320">
              <a:buClr>
                <a:schemeClr val="accent3"/>
              </a:buClr>
              <a:buFont typeface="Wingdings 2"/>
              <a:buChar char=""/>
              <a:defRPr/>
            </a:pPr>
            <a:r>
              <a:rPr lang="sl-SI" dirty="0" smtClean="0"/>
              <a:t>Izid poskusa z 32 enakovrednimi možnostmi je vreden 5 bitov (5 enot), ker velja: 2</a:t>
            </a:r>
            <a:r>
              <a:rPr lang="sl-SI" baseline="30000" dirty="0" smtClean="0"/>
              <a:t>5</a:t>
            </a:r>
            <a:r>
              <a:rPr lang="sl-SI" dirty="0" smtClean="0"/>
              <a:t> = 32. </a:t>
            </a:r>
          </a:p>
          <a:p>
            <a:pPr marL="274320" indent="-274320">
              <a:buClr>
                <a:schemeClr val="accent3"/>
              </a:buClr>
              <a:buFont typeface="Wingdings 2"/>
              <a:buChar char=""/>
              <a:defRPr/>
            </a:pPr>
            <a:r>
              <a:rPr lang="sl-SI" dirty="0" smtClean="0"/>
              <a:t>Če število izidov poskusa ni natančno enako potenci števila 2, ga "popravimo" na naslednjo višjo potenco števila 2. </a:t>
            </a:r>
          </a:p>
          <a:p>
            <a:pPr marL="274320" indent="-274320">
              <a:buClr>
                <a:schemeClr val="accent3"/>
              </a:buClr>
              <a:buFont typeface="Wingdings 2"/>
              <a:buChar char=""/>
              <a:defRPr/>
            </a:pPr>
            <a:endParaRPr lang="sl-SI" dirty="0" smtClean="0"/>
          </a:p>
          <a:p>
            <a:pPr marL="274320" indent="-274320">
              <a:buClr>
                <a:schemeClr val="accent3"/>
              </a:buClr>
              <a:buFont typeface="Wingdings 2"/>
              <a:buChar char=""/>
              <a:defRPr/>
            </a:pPr>
            <a:endParaRPr lang="sl-SI" dirty="0"/>
          </a:p>
        </p:txBody>
      </p:sp>
    </p:spTree>
    <p:extLst>
      <p:ext uri="{BB962C8B-B14F-4D97-AF65-F5344CB8AC3E}">
        <p14:creationId xmlns:p14="http://schemas.microsoft.com/office/powerpoint/2010/main" val="2251042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Naslov 1"/>
          <p:cNvSpPr>
            <a:spLocks noGrp="1"/>
          </p:cNvSpPr>
          <p:nvPr>
            <p:ph type="title"/>
          </p:nvPr>
        </p:nvSpPr>
        <p:spPr>
          <a:xfrm>
            <a:off x="1979612" y="428625"/>
            <a:ext cx="8229600" cy="1143000"/>
          </a:xfrm>
        </p:spPr>
        <p:txBody>
          <a:bodyPr/>
          <a:lstStyle/>
          <a:p>
            <a:r>
              <a:rPr lang="sl-SI" altLang="en-US" smtClean="0"/>
              <a:t>VHODNE ENOTE</a:t>
            </a:r>
          </a:p>
        </p:txBody>
      </p:sp>
      <p:sp>
        <p:nvSpPr>
          <p:cNvPr id="149507" name="Ograda vsebine 2"/>
          <p:cNvSpPr>
            <a:spLocks noGrp="1"/>
          </p:cNvSpPr>
          <p:nvPr>
            <p:ph type="body" sz="half" idx="1"/>
          </p:nvPr>
        </p:nvSpPr>
        <p:spPr>
          <a:xfrm>
            <a:off x="1979612" y="2708276"/>
            <a:ext cx="4038600" cy="3616325"/>
          </a:xfrm>
        </p:spPr>
        <p:txBody>
          <a:bodyPr/>
          <a:lstStyle/>
          <a:p>
            <a:r>
              <a:rPr lang="sl-SI" altLang="en-US" sz="2000"/>
              <a:t>TIPKOVNICA</a:t>
            </a:r>
          </a:p>
          <a:p>
            <a:r>
              <a:rPr lang="sl-SI" altLang="en-US" sz="2000"/>
              <a:t>MIŠKA</a:t>
            </a:r>
          </a:p>
          <a:p>
            <a:r>
              <a:rPr lang="sl-SI" altLang="en-US" sz="2000"/>
              <a:t>IGRALNA PALICA</a:t>
            </a:r>
          </a:p>
          <a:p>
            <a:r>
              <a:rPr lang="sl-SI" altLang="en-US" sz="2000"/>
              <a:t>MIKROFON </a:t>
            </a:r>
          </a:p>
          <a:p>
            <a:r>
              <a:rPr lang="sl-SI" altLang="en-US" sz="2000"/>
              <a:t>SKENER</a:t>
            </a:r>
          </a:p>
          <a:p>
            <a:r>
              <a:rPr lang="sl-SI" altLang="en-US" sz="2000"/>
              <a:t>FOTOAPARAT, KAMERA</a:t>
            </a:r>
          </a:p>
          <a:p>
            <a:r>
              <a:rPr lang="sl-SI" altLang="en-US" sz="2000"/>
              <a:t>ČITALEC ČRTNE KODE</a:t>
            </a:r>
            <a:endParaRPr lang="sl-SI" altLang="en-US" sz="2400" b="1"/>
          </a:p>
          <a:p>
            <a:pPr lvl="1"/>
            <a:endParaRPr lang="sl-SI" altLang="en-US" sz="1800"/>
          </a:p>
          <a:p>
            <a:pPr lvl="1"/>
            <a:endParaRPr lang="sl-SI" altLang="en-US" sz="1800"/>
          </a:p>
          <a:p>
            <a:pPr>
              <a:buFont typeface="Wingdings 2" panose="05020102010507070707" pitchFamily="18" charset="2"/>
              <a:buNone/>
            </a:pPr>
            <a:endParaRPr lang="sl-SI" altLang="en-US" sz="2200"/>
          </a:p>
        </p:txBody>
      </p:sp>
      <p:sp>
        <p:nvSpPr>
          <p:cNvPr id="149508" name="Rectangle 7"/>
          <p:cNvSpPr>
            <a:spLocks noGrp="1"/>
          </p:cNvSpPr>
          <p:nvPr>
            <p:ph type="body" sz="half" idx="2"/>
          </p:nvPr>
        </p:nvSpPr>
        <p:spPr>
          <a:xfrm>
            <a:off x="6170612" y="2565400"/>
            <a:ext cx="4038600" cy="3759200"/>
          </a:xfrm>
        </p:spPr>
        <p:txBody>
          <a:bodyPr/>
          <a:lstStyle/>
          <a:p>
            <a:r>
              <a:rPr lang="sl-SI" altLang="en-US" sz="2000"/>
              <a:t>GRAFIČNA TABLICA</a:t>
            </a:r>
          </a:p>
          <a:p>
            <a:r>
              <a:rPr lang="sl-SI" altLang="en-US" sz="2000"/>
              <a:t>SLEDILNA PLOŠČICA, KROGLICA</a:t>
            </a:r>
          </a:p>
          <a:p>
            <a:r>
              <a:rPr lang="sl-SI" altLang="en-US" sz="2000"/>
              <a:t>ČITALEC KARTIC</a:t>
            </a:r>
          </a:p>
          <a:p>
            <a:r>
              <a:rPr lang="sl-SI" altLang="en-US" sz="2000"/>
              <a:t>EKRAN NA DOTIK (VHODNO-IZHODNA)</a:t>
            </a:r>
          </a:p>
          <a:p>
            <a:endParaRPr lang="sl-SI" altLang="en-US" sz="2200"/>
          </a:p>
        </p:txBody>
      </p:sp>
      <p:sp>
        <p:nvSpPr>
          <p:cNvPr id="4" name="Ograda noge 3"/>
          <p:cNvSpPr txBox="1">
            <a:spLocks noGrp="1"/>
          </p:cNvSpPr>
          <p:nvPr/>
        </p:nvSpPr>
        <p:spPr>
          <a:xfrm>
            <a:off x="4189412" y="6356351"/>
            <a:ext cx="3352800" cy="365125"/>
          </a:xfrm>
          <a:prstGeom prst="rect">
            <a:avLst/>
          </a:prstGeom>
          <a:noFill/>
        </p:spPr>
        <p:txBody>
          <a:bodyPr lIns="0" tIns="0" rIns="0" bIns="0" anchor="b"/>
          <a:lstStyle/>
          <a:p>
            <a:pPr>
              <a:defRPr/>
            </a:pPr>
            <a:r>
              <a:rPr lang="sl-SI" sz="1200">
                <a:solidFill>
                  <a:schemeClr val="tx2">
                    <a:shade val="90000"/>
                  </a:schemeClr>
                </a:solidFill>
              </a:rPr>
              <a:t>Zdenko Potočar</a:t>
            </a:r>
          </a:p>
        </p:txBody>
      </p:sp>
      <p:sp>
        <p:nvSpPr>
          <p:cNvPr id="5" name="Ograda številke diapozitiva 4"/>
          <p:cNvSpPr txBox="1">
            <a:spLocks noGrp="1"/>
          </p:cNvSpPr>
          <p:nvPr/>
        </p:nvSpPr>
        <p:spPr>
          <a:xfrm>
            <a:off x="9447212" y="6356351"/>
            <a:ext cx="762000" cy="365125"/>
          </a:xfrm>
          <a:prstGeom prst="rect">
            <a:avLst/>
          </a:prstGeom>
          <a:noFill/>
        </p:spPr>
        <p:txBody>
          <a:bodyPr lIns="0" tIns="0" rIns="0" bIns="0"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A9FF7B95-FABB-40DD-8EE9-76F9D5910C32}" type="slidenum">
              <a:rPr lang="sl-SI" altLang="en-US" sz="1200">
                <a:solidFill>
                  <a:srgbClr val="045C75"/>
                </a:solidFill>
                <a:latin typeface="Constantia" panose="02030602050306030303" pitchFamily="18" charset="0"/>
              </a:rPr>
              <a:pPr algn="r" eaLnBrk="1" hangingPunct="1"/>
              <a:t>120</a:t>
            </a:fld>
            <a:endParaRPr lang="sl-SI" altLang="en-US" sz="1200">
              <a:solidFill>
                <a:srgbClr val="045C75"/>
              </a:solidFill>
              <a:latin typeface="Constantia" panose="02030602050306030303" pitchFamily="18" charset="0"/>
            </a:endParaRPr>
          </a:p>
        </p:txBody>
      </p:sp>
      <p:sp>
        <p:nvSpPr>
          <p:cNvPr id="149511" name="Rectangle 8"/>
          <p:cNvSpPr>
            <a:spLocks noChangeArrowheads="1"/>
          </p:cNvSpPr>
          <p:nvPr/>
        </p:nvSpPr>
        <p:spPr bwMode="auto">
          <a:xfrm>
            <a:off x="2709862" y="1916113"/>
            <a:ext cx="6153150" cy="366712"/>
          </a:xfrm>
          <a:prstGeom prst="rect">
            <a:avLst/>
          </a:prstGeom>
          <a:solidFill>
            <a:srgbClr val="99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sl-SI" altLang="en-US" b="1"/>
              <a:t>So naprave, ki omogočajo vnos podatkov v računalnik.</a:t>
            </a:r>
          </a:p>
        </p:txBody>
      </p:sp>
    </p:spTree>
    <p:extLst>
      <p:ext uri="{BB962C8B-B14F-4D97-AF65-F5344CB8AC3E}">
        <p14:creationId xmlns:p14="http://schemas.microsoft.com/office/powerpoint/2010/main" val="2919510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Naslov 1"/>
          <p:cNvSpPr>
            <a:spLocks noGrp="1"/>
          </p:cNvSpPr>
          <p:nvPr>
            <p:ph type="title"/>
          </p:nvPr>
        </p:nvSpPr>
        <p:spPr>
          <a:xfrm>
            <a:off x="1979612" y="428625"/>
            <a:ext cx="8229600" cy="857250"/>
          </a:xfrm>
        </p:spPr>
        <p:txBody>
          <a:bodyPr/>
          <a:lstStyle/>
          <a:p>
            <a:r>
              <a:rPr lang="sl-SI" altLang="en-US" smtClean="0"/>
              <a:t>VHODNE ENOTE</a:t>
            </a:r>
          </a:p>
        </p:txBody>
      </p:sp>
      <p:sp>
        <p:nvSpPr>
          <p:cNvPr id="150531" name="Ograda vsebine 2"/>
          <p:cNvSpPr>
            <a:spLocks noGrp="1"/>
          </p:cNvSpPr>
          <p:nvPr>
            <p:ph idx="1"/>
          </p:nvPr>
        </p:nvSpPr>
        <p:spPr>
          <a:xfrm>
            <a:off x="1979612" y="1928814"/>
            <a:ext cx="8229600" cy="4389437"/>
          </a:xfrm>
        </p:spPr>
        <p:txBody>
          <a:bodyPr/>
          <a:lstStyle/>
          <a:p>
            <a:r>
              <a:rPr lang="sl-SI" altLang="en-US" b="1"/>
              <a:t>TIPKOVNICA</a:t>
            </a:r>
          </a:p>
          <a:p>
            <a:pPr lvl="1"/>
            <a:r>
              <a:rPr lang="sl-SI" altLang="en-US" u="sng" smtClean="0"/>
              <a:t>Alfanumerični del</a:t>
            </a:r>
            <a:r>
              <a:rPr lang="sl-SI" altLang="en-US" smtClean="0"/>
              <a:t>:</a:t>
            </a:r>
            <a:br>
              <a:rPr lang="sl-SI" altLang="en-US" smtClean="0"/>
            </a:br>
            <a:r>
              <a:rPr lang="sl-SI" altLang="en-US" u="sng" smtClean="0"/>
              <a:t>Numerični del</a:t>
            </a:r>
            <a:r>
              <a:rPr lang="sl-SI" altLang="en-US" sz="2000"/>
              <a:t> </a:t>
            </a:r>
          </a:p>
          <a:p>
            <a:pPr lvl="1"/>
            <a:r>
              <a:rPr lang="sl-SI" altLang="en-US" u="sng" smtClean="0"/>
              <a:t>Funkcijske tipke</a:t>
            </a:r>
            <a:endParaRPr lang="sl-SI" altLang="en-US" sz="2000"/>
          </a:p>
          <a:p>
            <a:pPr lvl="1"/>
            <a:r>
              <a:rPr lang="sl-SI" altLang="en-US" u="sng" smtClean="0"/>
              <a:t>Posebne tipke</a:t>
            </a:r>
            <a:r>
              <a:rPr lang="sl-SI" altLang="en-US" smtClean="0"/>
              <a:t> (Tabulator, ENTER, dvigovalka, vračalka...)</a:t>
            </a:r>
            <a:r>
              <a:rPr lang="sl-SI" altLang="en-US" sz="2000"/>
              <a:t> </a:t>
            </a:r>
          </a:p>
          <a:p>
            <a:pPr>
              <a:buFont typeface="Wingdings 2" panose="05020102010507070707" pitchFamily="18" charset="2"/>
              <a:buNone/>
            </a:pPr>
            <a:endParaRPr lang="sl-SI" altLang="en-US" smtClean="0"/>
          </a:p>
        </p:txBody>
      </p:sp>
      <p:pic>
        <p:nvPicPr>
          <p:cNvPr id="150534" name="Picture 2" descr="http://www.techtradecenter.si/jpg/LOGRET0368.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523037" y="4214814"/>
            <a:ext cx="3970338" cy="250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2264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Naslov 1"/>
          <p:cNvSpPr>
            <a:spLocks noGrp="1"/>
          </p:cNvSpPr>
          <p:nvPr>
            <p:ph type="title"/>
          </p:nvPr>
        </p:nvSpPr>
        <p:spPr>
          <a:xfrm>
            <a:off x="1979612" y="428625"/>
            <a:ext cx="8229600" cy="857250"/>
          </a:xfrm>
        </p:spPr>
        <p:txBody>
          <a:bodyPr/>
          <a:lstStyle/>
          <a:p>
            <a:r>
              <a:rPr lang="sl-SI" altLang="en-US" smtClean="0"/>
              <a:t>VHODNE ENOTE</a:t>
            </a:r>
          </a:p>
        </p:txBody>
      </p:sp>
      <p:sp>
        <p:nvSpPr>
          <p:cNvPr id="151555" name="Ograda vsebine 2"/>
          <p:cNvSpPr>
            <a:spLocks noGrp="1"/>
          </p:cNvSpPr>
          <p:nvPr>
            <p:ph idx="1"/>
          </p:nvPr>
        </p:nvSpPr>
        <p:spPr/>
        <p:txBody>
          <a:bodyPr/>
          <a:lstStyle/>
          <a:p>
            <a:r>
              <a:rPr lang="sl-SI" altLang="en-US" b="1" smtClean="0"/>
              <a:t>MIŠKA</a:t>
            </a:r>
          </a:p>
          <a:p>
            <a:r>
              <a:rPr lang="sl-SI" altLang="en-US" smtClean="0"/>
              <a:t>z miško "pokažemo" na predmet na zaslonu in s tem podamo računalniku ukaz za določeno akcijo.</a:t>
            </a:r>
          </a:p>
          <a:p>
            <a:endParaRPr lang="sl-SI" altLang="en-US" smtClean="0"/>
          </a:p>
        </p:txBody>
      </p:sp>
      <p:pic>
        <p:nvPicPr>
          <p:cNvPr id="151558" name="Picture 2" descr="http://pc.enakupi.com/files/341/l_18192.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36788" y="3929064"/>
            <a:ext cx="2543175" cy="237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59" name="Picture 4" descr="http://www.jrwhipple.com/images/cat_mouse.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0063" y="4000501"/>
            <a:ext cx="3063875"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0886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Naslov 1"/>
          <p:cNvSpPr>
            <a:spLocks noGrp="1"/>
          </p:cNvSpPr>
          <p:nvPr>
            <p:ph type="title"/>
          </p:nvPr>
        </p:nvSpPr>
        <p:spPr>
          <a:xfrm>
            <a:off x="1979612" y="428625"/>
            <a:ext cx="8229600" cy="857250"/>
          </a:xfrm>
        </p:spPr>
        <p:txBody>
          <a:bodyPr/>
          <a:lstStyle/>
          <a:p>
            <a:r>
              <a:rPr lang="sl-SI" altLang="en-US" smtClean="0"/>
              <a:t>VHODNE ENOTE</a:t>
            </a:r>
          </a:p>
        </p:txBody>
      </p:sp>
      <p:sp>
        <p:nvSpPr>
          <p:cNvPr id="152579" name="Ograda vsebine 2"/>
          <p:cNvSpPr>
            <a:spLocks noGrp="1"/>
          </p:cNvSpPr>
          <p:nvPr>
            <p:ph idx="1"/>
          </p:nvPr>
        </p:nvSpPr>
        <p:spPr/>
        <p:txBody>
          <a:bodyPr/>
          <a:lstStyle/>
          <a:p>
            <a:r>
              <a:rPr lang="sl-SI" altLang="en-US" b="1" smtClean="0"/>
              <a:t>IGRALNA PALICA</a:t>
            </a:r>
            <a:endParaRPr lang="sl-SI" altLang="en-US" smtClean="0"/>
          </a:p>
          <a:p>
            <a:pPr>
              <a:buFont typeface="Wingdings 2" panose="05020102010507070707" pitchFamily="18" charset="2"/>
              <a:buNone/>
            </a:pPr>
            <a:r>
              <a:rPr lang="sl-SI" altLang="en-US" smtClean="0"/>
              <a:t>	podobno kot miška pomika kazalec na zaslonu v želeno smer, poleg tega izvaja še nekatere druge funkcije </a:t>
            </a:r>
          </a:p>
        </p:txBody>
      </p:sp>
      <p:pic>
        <p:nvPicPr>
          <p:cNvPr id="152582" name="Picture 2" descr="http://www.rolan.si/Slike_artikli/3602_0_a.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51101" y="3786189"/>
            <a:ext cx="1857375"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83" name="Picture 4" descr="http://www.techtradecenter.si/jpgbig/LOGRET0107.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23100" y="3286125"/>
            <a:ext cx="3105150" cy="310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84" name="PoljeZBesedilom 7"/>
          <p:cNvSpPr txBox="1">
            <a:spLocks noChangeArrowheads="1"/>
          </p:cNvSpPr>
          <p:nvPr/>
        </p:nvSpPr>
        <p:spPr bwMode="auto">
          <a:xfrm>
            <a:off x="7666037" y="5929314"/>
            <a:ext cx="26431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sl-SI" altLang="en-US"/>
              <a:t>Igralna konzola</a:t>
            </a:r>
          </a:p>
        </p:txBody>
      </p:sp>
    </p:spTree>
    <p:extLst>
      <p:ext uri="{BB962C8B-B14F-4D97-AF65-F5344CB8AC3E}">
        <p14:creationId xmlns:p14="http://schemas.microsoft.com/office/powerpoint/2010/main" val="3026752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Naslov 1"/>
          <p:cNvSpPr>
            <a:spLocks noGrp="1"/>
          </p:cNvSpPr>
          <p:nvPr>
            <p:ph type="title"/>
          </p:nvPr>
        </p:nvSpPr>
        <p:spPr>
          <a:xfrm>
            <a:off x="1979612" y="428625"/>
            <a:ext cx="8229600" cy="857250"/>
          </a:xfrm>
        </p:spPr>
        <p:txBody>
          <a:bodyPr/>
          <a:lstStyle/>
          <a:p>
            <a:r>
              <a:rPr lang="sl-SI" altLang="en-US" smtClean="0"/>
              <a:t>VHODNE ENOTE</a:t>
            </a:r>
          </a:p>
        </p:txBody>
      </p:sp>
      <p:sp>
        <p:nvSpPr>
          <p:cNvPr id="153603" name="Ograda vsebine 2"/>
          <p:cNvSpPr>
            <a:spLocks noGrp="1"/>
          </p:cNvSpPr>
          <p:nvPr>
            <p:ph idx="1"/>
          </p:nvPr>
        </p:nvSpPr>
        <p:spPr>
          <a:xfrm>
            <a:off x="1979612" y="1487489"/>
            <a:ext cx="8229600" cy="4389437"/>
          </a:xfrm>
        </p:spPr>
        <p:txBody>
          <a:bodyPr/>
          <a:lstStyle/>
          <a:p>
            <a:r>
              <a:rPr lang="sl-SI" altLang="en-US" b="1" smtClean="0"/>
              <a:t>MIKROFON</a:t>
            </a:r>
            <a:r>
              <a:rPr lang="sl-SI" altLang="en-US" smtClean="0"/>
              <a:t> </a:t>
            </a:r>
          </a:p>
          <a:p>
            <a:r>
              <a:rPr lang="sl-SI" altLang="en-US" smtClean="0"/>
              <a:t>uporabljamo za zajemanje zvoka. </a:t>
            </a:r>
          </a:p>
          <a:p>
            <a:r>
              <a:rPr lang="sl-SI" altLang="en-US" smtClean="0"/>
              <a:t>Enota pretvori zvočno valovanje v električne impulze, ki jh prepozna zvočna kartica in jih pretvori v binarni zapis. </a:t>
            </a:r>
          </a:p>
        </p:txBody>
      </p:sp>
      <p:pic>
        <p:nvPicPr>
          <p:cNvPr id="153606" name="Picture 2" descr="http://www.global-b2b-network.com/direct/dbimage/50211375/FM_Wire___Wireless_Microphon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73237" y="3213100"/>
            <a:ext cx="3354388" cy="335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7" name="Picture 4" descr="http://www.germes-online.com/direct/dbimage/50214891/Headset_Earphone_with_Microphone_Boom.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734051" y="3573464"/>
            <a:ext cx="3024187"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859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Naslov 1"/>
          <p:cNvSpPr>
            <a:spLocks noGrp="1"/>
          </p:cNvSpPr>
          <p:nvPr>
            <p:ph type="title"/>
          </p:nvPr>
        </p:nvSpPr>
        <p:spPr>
          <a:xfrm>
            <a:off x="1979612" y="428625"/>
            <a:ext cx="8229600" cy="857250"/>
          </a:xfrm>
        </p:spPr>
        <p:txBody>
          <a:bodyPr/>
          <a:lstStyle/>
          <a:p>
            <a:r>
              <a:rPr lang="sl-SI" altLang="en-US" smtClean="0"/>
              <a:t>VHODNE ENOTE</a:t>
            </a:r>
          </a:p>
        </p:txBody>
      </p:sp>
      <p:sp>
        <p:nvSpPr>
          <p:cNvPr id="154627" name="Ograda vsebine 2"/>
          <p:cNvSpPr>
            <a:spLocks noGrp="1"/>
          </p:cNvSpPr>
          <p:nvPr>
            <p:ph idx="1"/>
          </p:nvPr>
        </p:nvSpPr>
        <p:spPr>
          <a:xfrm>
            <a:off x="1979612" y="2205038"/>
            <a:ext cx="8229600" cy="4119562"/>
          </a:xfrm>
        </p:spPr>
        <p:txBody>
          <a:bodyPr/>
          <a:lstStyle/>
          <a:p>
            <a:r>
              <a:rPr lang="sl-SI" altLang="en-US" smtClean="0"/>
              <a:t>S fotoaparatom in videokamero v posnamemo statične in gibljive slike in jih prenesemo v računalnik.</a:t>
            </a:r>
            <a:br>
              <a:rPr lang="sl-SI" altLang="en-US" smtClean="0"/>
            </a:br>
            <a:endParaRPr lang="sl-SI" altLang="en-US" smtClean="0"/>
          </a:p>
        </p:txBody>
      </p:sp>
      <p:pic>
        <p:nvPicPr>
          <p:cNvPr id="154630" name="Picture 2" descr="http://www.zdnet.co.uk/i/z/rv/2003/04/canon-eos-10d-i1.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36726" y="4160838"/>
            <a:ext cx="3214687" cy="241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31" name="Picture 4" descr="http://www.tech.si/tech/slikeart/kamera.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594351" y="4500564"/>
            <a:ext cx="136842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32" name="Picture 8" descr="http://www.superstore.si/productimages/320x260/59643-digitalna_kamera_dcrsr75e.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485063" y="3429001"/>
            <a:ext cx="2608263" cy="211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33" name="Rectangle 10"/>
          <p:cNvSpPr>
            <a:spLocks noChangeArrowheads="1"/>
          </p:cNvSpPr>
          <p:nvPr/>
        </p:nvSpPr>
        <p:spPr bwMode="auto">
          <a:xfrm>
            <a:off x="2206626" y="1412876"/>
            <a:ext cx="61944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rgbClr val="0BD0D9"/>
              </a:buClr>
              <a:buSzPct val="95000"/>
              <a:buFont typeface="Wingdings 2" panose="05020102010507070707" pitchFamily="18" charset="2"/>
              <a:buNone/>
            </a:pPr>
            <a:r>
              <a:rPr lang="sl-SI" altLang="en-US" sz="2000" b="1"/>
              <a:t>FOTOAPARAT IN VIDEOKAMERA</a:t>
            </a:r>
          </a:p>
        </p:txBody>
      </p:sp>
    </p:spTree>
    <p:extLst>
      <p:ext uri="{BB962C8B-B14F-4D97-AF65-F5344CB8AC3E}">
        <p14:creationId xmlns:p14="http://schemas.microsoft.com/office/powerpoint/2010/main" val="2687478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Naslov 1"/>
          <p:cNvSpPr>
            <a:spLocks noGrp="1"/>
          </p:cNvSpPr>
          <p:nvPr>
            <p:ph type="title"/>
          </p:nvPr>
        </p:nvSpPr>
        <p:spPr>
          <a:xfrm>
            <a:off x="1979612" y="428625"/>
            <a:ext cx="8229600" cy="857250"/>
          </a:xfrm>
        </p:spPr>
        <p:txBody>
          <a:bodyPr/>
          <a:lstStyle/>
          <a:p>
            <a:r>
              <a:rPr lang="sl-SI" altLang="en-US" smtClean="0"/>
              <a:t>VHODNE ENOTE</a:t>
            </a:r>
          </a:p>
        </p:txBody>
      </p:sp>
      <p:sp>
        <p:nvSpPr>
          <p:cNvPr id="155651" name="Ograda vsebine 2"/>
          <p:cNvSpPr>
            <a:spLocks noGrp="1"/>
          </p:cNvSpPr>
          <p:nvPr>
            <p:ph idx="1"/>
          </p:nvPr>
        </p:nvSpPr>
        <p:spPr/>
        <p:txBody>
          <a:bodyPr/>
          <a:lstStyle/>
          <a:p>
            <a:r>
              <a:rPr lang="sl-SI" altLang="en-US" b="1" smtClean="0"/>
              <a:t>ČITALEC ČRTNE KODE</a:t>
            </a:r>
          </a:p>
        </p:txBody>
      </p:sp>
      <p:pic>
        <p:nvPicPr>
          <p:cNvPr id="155654" name="Picture 2" descr="http://www.fiver.si/trgovina/images/avtera/053248.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094413" y="3306764"/>
            <a:ext cx="3313113" cy="297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5655" name="Picture 4" descr="http://www.seeingwithsound.com/barcode.gi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08226" y="4143375"/>
            <a:ext cx="3151187" cy="236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9407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p:cNvSpPr>
          <p:nvPr>
            <p:ph type="title"/>
          </p:nvPr>
        </p:nvSpPr>
        <p:spPr>
          <a:xfrm>
            <a:off x="1979612" y="428625"/>
            <a:ext cx="8229600" cy="1143000"/>
          </a:xfrm>
        </p:spPr>
        <p:txBody>
          <a:bodyPr/>
          <a:lstStyle/>
          <a:p>
            <a:r>
              <a:rPr lang="sl-SI" altLang="en-US" smtClean="0"/>
              <a:t>VHODNE ENOTE</a:t>
            </a:r>
          </a:p>
        </p:txBody>
      </p:sp>
      <p:sp>
        <p:nvSpPr>
          <p:cNvPr id="156675" name="Rectangle 3"/>
          <p:cNvSpPr>
            <a:spLocks noGrp="1"/>
          </p:cNvSpPr>
          <p:nvPr>
            <p:ph type="body" idx="1"/>
          </p:nvPr>
        </p:nvSpPr>
        <p:spPr/>
        <p:txBody>
          <a:bodyPr/>
          <a:lstStyle/>
          <a:p>
            <a:pPr>
              <a:buFont typeface="Wingdings 2" panose="05020102010507070707" pitchFamily="18" charset="2"/>
              <a:buNone/>
            </a:pPr>
            <a:r>
              <a:rPr lang="sl-SI" altLang="en-US" b="1" smtClean="0"/>
              <a:t>GRAFIČNA TABLICA</a:t>
            </a:r>
            <a:r>
              <a:rPr lang="sl-SI" altLang="en-US" smtClean="0"/>
              <a:t> </a:t>
            </a:r>
          </a:p>
          <a:p>
            <a:r>
              <a:rPr lang="sl-SI" altLang="en-US" smtClean="0"/>
              <a:t>po ravni površini premikamo pero ali kazalec</a:t>
            </a:r>
          </a:p>
          <a:p>
            <a:r>
              <a:rPr lang="sl-SI" altLang="en-US" smtClean="0"/>
              <a:t>Računalnik spremlja položaj peresa, kar uporabniku omogoča vnašanje (običajno slik)</a:t>
            </a:r>
          </a:p>
        </p:txBody>
      </p:sp>
      <p:pic>
        <p:nvPicPr>
          <p:cNvPr id="156676" name="Picture 5" descr="imag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443788" y="3573463"/>
            <a:ext cx="2797175"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77" name="Picture 7" descr="imgBigArticle_2_6035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2413" y="4211639"/>
            <a:ext cx="3635375" cy="252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2065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p:cNvSpPr>
          <p:nvPr>
            <p:ph type="title"/>
          </p:nvPr>
        </p:nvSpPr>
        <p:spPr>
          <a:xfrm>
            <a:off x="1979612" y="428625"/>
            <a:ext cx="8229600" cy="1143000"/>
          </a:xfrm>
        </p:spPr>
        <p:txBody>
          <a:bodyPr/>
          <a:lstStyle/>
          <a:p>
            <a:r>
              <a:rPr lang="sl-SI" altLang="en-US" smtClean="0"/>
              <a:t>VHODNE ENOTE</a:t>
            </a:r>
          </a:p>
        </p:txBody>
      </p:sp>
      <p:sp>
        <p:nvSpPr>
          <p:cNvPr id="157699" name="Rectangle 3"/>
          <p:cNvSpPr>
            <a:spLocks noGrp="1"/>
          </p:cNvSpPr>
          <p:nvPr>
            <p:ph type="body" idx="1"/>
          </p:nvPr>
        </p:nvSpPr>
        <p:spPr/>
        <p:txBody>
          <a:bodyPr/>
          <a:lstStyle/>
          <a:p>
            <a:pPr>
              <a:buFont typeface="Wingdings 2" panose="05020102010507070707" pitchFamily="18" charset="2"/>
              <a:buNone/>
            </a:pPr>
            <a:r>
              <a:rPr lang="sl-SI" altLang="en-US" b="1" smtClean="0"/>
              <a:t>SLEDILNA PLOŠČICA, SLEDILNA KROGLICA</a:t>
            </a:r>
          </a:p>
          <a:p>
            <a:endParaRPr lang="sl-SI" altLang="en-US" smtClean="0"/>
          </a:p>
        </p:txBody>
      </p:sp>
      <p:pic>
        <p:nvPicPr>
          <p:cNvPr id="157700" name="Picture 5" descr="asus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33600" y="3429000"/>
            <a:ext cx="3333750"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701" name="AutoShape 6"/>
          <p:cNvSpPr>
            <a:spLocks noChangeArrowheads="1"/>
          </p:cNvSpPr>
          <p:nvPr/>
        </p:nvSpPr>
        <p:spPr bwMode="auto">
          <a:xfrm rot="-2415662">
            <a:off x="4064001" y="4635501"/>
            <a:ext cx="2376487" cy="360363"/>
          </a:xfrm>
          <a:prstGeom prst="leftArrow">
            <a:avLst>
              <a:gd name="adj1" fmla="val 50000"/>
              <a:gd name="adj2" fmla="val 164868"/>
            </a:avLst>
          </a:prstGeom>
          <a:solidFill>
            <a:srgbClr val="FF6600"/>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3747215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p:cNvSpPr>
          <p:nvPr>
            <p:ph type="title"/>
          </p:nvPr>
        </p:nvSpPr>
        <p:spPr>
          <a:xfrm>
            <a:off x="1979612" y="428625"/>
            <a:ext cx="8229600" cy="1143000"/>
          </a:xfrm>
        </p:spPr>
        <p:txBody>
          <a:bodyPr/>
          <a:lstStyle/>
          <a:p>
            <a:r>
              <a:rPr lang="sl-SI" altLang="en-US" smtClean="0"/>
              <a:t>VHODNE ENOTE</a:t>
            </a:r>
          </a:p>
        </p:txBody>
      </p:sp>
      <p:sp>
        <p:nvSpPr>
          <p:cNvPr id="158723" name="Rectangle 3"/>
          <p:cNvSpPr>
            <a:spLocks noGrp="1"/>
          </p:cNvSpPr>
          <p:nvPr>
            <p:ph type="body" idx="1"/>
          </p:nvPr>
        </p:nvSpPr>
        <p:spPr/>
        <p:txBody>
          <a:bodyPr/>
          <a:lstStyle/>
          <a:p>
            <a:r>
              <a:rPr lang="sl-SI" altLang="en-US" b="1" smtClean="0"/>
              <a:t>ČITALEC KARTIC (spominskih)</a:t>
            </a:r>
          </a:p>
          <a:p>
            <a:endParaRPr lang="sl-SI" altLang="en-US" b="1" smtClean="0"/>
          </a:p>
        </p:txBody>
      </p:sp>
      <p:pic>
        <p:nvPicPr>
          <p:cNvPr id="158724" name="Picture 5" descr="CitFoxxconn7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773237" y="4941888"/>
            <a:ext cx="2089150"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5" name="Picture 7" descr="3700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94187" y="3933826"/>
            <a:ext cx="2305050" cy="153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26" name="Picture 9" descr="Slika:Citalec_kod.jpg">
            <a:hlinkClick r:id="rId4" tooltip="Slika:Citalec_kod.jpg"/>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815138" y="3429001"/>
            <a:ext cx="3590925" cy="303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833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Naslov 1"/>
          <p:cNvSpPr>
            <a:spLocks noGrp="1"/>
          </p:cNvSpPr>
          <p:nvPr>
            <p:ph type="title"/>
          </p:nvPr>
        </p:nvSpPr>
        <p:spPr>
          <a:xfrm>
            <a:off x="1979612" y="428625"/>
            <a:ext cx="8229600" cy="857250"/>
          </a:xfrm>
        </p:spPr>
        <p:txBody>
          <a:bodyPr/>
          <a:lstStyle/>
          <a:p>
            <a:pPr eaLnBrk="1" hangingPunct="1"/>
            <a:r>
              <a:rPr lang="sl-SI" altLang="en-US" smtClean="0"/>
              <a:t>KOLIČINA INFORMACIJ</a:t>
            </a:r>
          </a:p>
        </p:txBody>
      </p:sp>
      <p:sp>
        <p:nvSpPr>
          <p:cNvPr id="55299" name="Ograda vsebine 2"/>
          <p:cNvSpPr>
            <a:spLocks noGrp="1"/>
          </p:cNvSpPr>
          <p:nvPr>
            <p:ph idx="1"/>
          </p:nvPr>
        </p:nvSpPr>
        <p:spPr/>
        <p:txBody>
          <a:bodyPr/>
          <a:lstStyle/>
          <a:p>
            <a:pPr eaLnBrk="1" hangingPunct="1"/>
            <a:r>
              <a:rPr lang="sl-SI" altLang="en-US" smtClean="0"/>
              <a:t>Matematično izračun:</a:t>
            </a:r>
          </a:p>
          <a:p>
            <a:pPr eaLnBrk="1" hangingPunct="1"/>
            <a:r>
              <a:rPr lang="sl-SI" altLang="en-US" smtClean="0"/>
              <a:t>Če rečemo, da je število možnih, enako verjetnih  odgovorov </a:t>
            </a:r>
            <a:r>
              <a:rPr lang="sl-SI" altLang="en-US" i="1" smtClean="0"/>
              <a:t>n, </a:t>
            </a:r>
            <a:r>
              <a:rPr lang="sl-SI" altLang="en-US" smtClean="0"/>
              <a:t>lahko količino informacije </a:t>
            </a:r>
            <a:r>
              <a:rPr lang="sl-SI" altLang="en-US" i="1" smtClean="0"/>
              <a:t>I</a:t>
            </a:r>
            <a:r>
              <a:rPr lang="sl-SI" altLang="en-US" smtClean="0"/>
              <a:t> izračunamo po enačbi:</a:t>
            </a:r>
          </a:p>
          <a:p>
            <a:pPr eaLnBrk="1" hangingPunct="1">
              <a:buFont typeface="Wingdings 2" panose="05020102010507070707" pitchFamily="18" charset="2"/>
              <a:buNone/>
            </a:pPr>
            <a:r>
              <a:rPr lang="sl-SI" altLang="en-US" i="1" smtClean="0"/>
              <a:t>			I = log </a:t>
            </a:r>
            <a:r>
              <a:rPr lang="sl-SI" altLang="en-US" i="1" baseline="-25000" smtClean="0"/>
              <a:t>2</a:t>
            </a:r>
            <a:r>
              <a:rPr lang="sl-SI" altLang="en-US" i="1" smtClean="0"/>
              <a:t> n</a:t>
            </a:r>
            <a:endParaRPr lang="sl-SI" altLang="en-US" smtClean="0"/>
          </a:p>
          <a:p>
            <a:pPr eaLnBrk="1" hangingPunct="1">
              <a:buFont typeface="Wingdings 2" panose="05020102010507070707" pitchFamily="18" charset="2"/>
              <a:buNone/>
            </a:pPr>
            <a:r>
              <a:rPr lang="sl-SI" altLang="en-US" smtClean="0"/>
              <a:t> </a:t>
            </a:r>
          </a:p>
        </p:txBody>
      </p:sp>
      <p:pic>
        <p:nvPicPr>
          <p:cNvPr id="5530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36787" y="5143500"/>
            <a:ext cx="72771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9680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Naslov 1"/>
          <p:cNvSpPr>
            <a:spLocks noGrp="1"/>
          </p:cNvSpPr>
          <p:nvPr>
            <p:ph type="title" idx="4294967295"/>
          </p:nvPr>
        </p:nvSpPr>
        <p:spPr>
          <a:xfrm>
            <a:off x="1979612" y="428625"/>
            <a:ext cx="8229600" cy="857250"/>
          </a:xfrm>
        </p:spPr>
        <p:txBody>
          <a:bodyPr/>
          <a:lstStyle/>
          <a:p>
            <a:r>
              <a:rPr lang="sl-SI" altLang="en-US" smtClean="0"/>
              <a:t>VHODNE ENOTE</a:t>
            </a:r>
          </a:p>
        </p:txBody>
      </p:sp>
      <p:sp>
        <p:nvSpPr>
          <p:cNvPr id="159747" name="Ograda vsebine 2"/>
          <p:cNvSpPr>
            <a:spLocks noGrp="1"/>
          </p:cNvSpPr>
          <p:nvPr>
            <p:ph idx="4294967295"/>
          </p:nvPr>
        </p:nvSpPr>
        <p:spPr/>
        <p:txBody>
          <a:bodyPr/>
          <a:lstStyle/>
          <a:p>
            <a:pPr>
              <a:buFont typeface="Wingdings 2" panose="05020102010507070707" pitchFamily="18" charset="2"/>
              <a:buNone/>
            </a:pPr>
            <a:r>
              <a:rPr lang="sl-SI" altLang="en-US" b="1" smtClean="0"/>
              <a:t>OPTIČNI BRALNIK (scanner)</a:t>
            </a:r>
            <a:endParaRPr lang="sl-SI" altLang="en-US" b="1" smtClean="0">
              <a:latin typeface="Arial" panose="020B0604020202020204" pitchFamily="34" charset="0"/>
            </a:endParaRPr>
          </a:p>
          <a:p>
            <a:pPr>
              <a:buFont typeface="Wingdings 2" panose="05020102010507070707" pitchFamily="18" charset="2"/>
              <a:buNone/>
            </a:pPr>
            <a:endParaRPr lang="sl-SI" altLang="en-US" b="1" smtClean="0">
              <a:latin typeface="Arial" panose="020B0604020202020204" pitchFamily="34" charset="0"/>
            </a:endParaRPr>
          </a:p>
          <a:p>
            <a:pPr>
              <a:buFont typeface="Wingdings 2" panose="05020102010507070707" pitchFamily="18" charset="2"/>
              <a:buNone/>
            </a:pPr>
            <a:r>
              <a:rPr lang="sl-SI" altLang="en-US" b="1" smtClean="0">
                <a:latin typeface="Arial" panose="020B0604020202020204" pitchFamily="34" charset="0"/>
              </a:rPr>
              <a:t>	</a:t>
            </a:r>
            <a:r>
              <a:rPr lang="sl-SI" altLang="en-US" smtClean="0"/>
              <a:t>S pomočjo optičnega čitalca lahko neposredno vnašamo podatke v tiskani obliki (fotografije, tekst,...)</a:t>
            </a:r>
          </a:p>
          <a:p>
            <a:endParaRPr lang="sl-SI" altLang="en-US" smtClean="0"/>
          </a:p>
        </p:txBody>
      </p:sp>
      <p:sp>
        <p:nvSpPr>
          <p:cNvPr id="4" name="Ograda noge 3"/>
          <p:cNvSpPr txBox="1">
            <a:spLocks noGrp="1"/>
          </p:cNvSpPr>
          <p:nvPr/>
        </p:nvSpPr>
        <p:spPr>
          <a:xfrm>
            <a:off x="4189412" y="6356351"/>
            <a:ext cx="3352800" cy="365125"/>
          </a:xfrm>
          <a:prstGeom prst="rect">
            <a:avLst/>
          </a:prstGeom>
          <a:noFill/>
        </p:spPr>
        <p:txBody>
          <a:bodyPr lIns="0" tIns="0" rIns="0" bIns="0" anchor="b"/>
          <a:lstStyle/>
          <a:p>
            <a:pPr>
              <a:defRPr/>
            </a:pPr>
            <a:r>
              <a:rPr lang="sl-SI" sz="1200">
                <a:solidFill>
                  <a:schemeClr val="tx2">
                    <a:shade val="90000"/>
                  </a:schemeClr>
                </a:solidFill>
              </a:rPr>
              <a:t>Zdenko Potočar</a:t>
            </a:r>
          </a:p>
        </p:txBody>
      </p:sp>
      <p:sp>
        <p:nvSpPr>
          <p:cNvPr id="5" name="Ograda številke diapozitiva 4"/>
          <p:cNvSpPr txBox="1">
            <a:spLocks noGrp="1"/>
          </p:cNvSpPr>
          <p:nvPr/>
        </p:nvSpPr>
        <p:spPr>
          <a:xfrm>
            <a:off x="9447212" y="6356351"/>
            <a:ext cx="762000" cy="365125"/>
          </a:xfrm>
          <a:prstGeom prst="rect">
            <a:avLst/>
          </a:prstGeom>
          <a:noFill/>
        </p:spPr>
        <p:txBody>
          <a:bodyPr lIns="0" tIns="0" rIns="0" bIns="0"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9FE04BF1-C6F7-4F35-9F66-45456466B494}" type="slidenum">
              <a:rPr lang="sl-SI" altLang="en-US" sz="1200">
                <a:solidFill>
                  <a:srgbClr val="045C75"/>
                </a:solidFill>
                <a:latin typeface="Constantia" panose="02030602050306030303" pitchFamily="18" charset="0"/>
              </a:rPr>
              <a:pPr algn="r" eaLnBrk="1" hangingPunct="1"/>
              <a:t>130</a:t>
            </a:fld>
            <a:endParaRPr lang="sl-SI" altLang="en-US" sz="1200">
              <a:solidFill>
                <a:srgbClr val="045C75"/>
              </a:solidFill>
              <a:latin typeface="Constantia" panose="02030602050306030303" pitchFamily="18" charset="0"/>
            </a:endParaRPr>
          </a:p>
        </p:txBody>
      </p:sp>
      <p:pic>
        <p:nvPicPr>
          <p:cNvPr id="159750" name="Picture 2" descr="http://www.banwaeng.org/media/link/wbi_com/images/scaner2.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736726" y="3857625"/>
            <a:ext cx="4714875" cy="264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0026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Naslov 1"/>
          <p:cNvSpPr>
            <a:spLocks noGrp="1"/>
          </p:cNvSpPr>
          <p:nvPr>
            <p:ph type="title" idx="4294967295"/>
          </p:nvPr>
        </p:nvSpPr>
        <p:spPr>
          <a:xfrm>
            <a:off x="1979612" y="428625"/>
            <a:ext cx="8229600" cy="857250"/>
          </a:xfrm>
        </p:spPr>
        <p:txBody>
          <a:bodyPr/>
          <a:lstStyle/>
          <a:p>
            <a:r>
              <a:rPr lang="sl-SI" altLang="en-US" smtClean="0">
                <a:latin typeface="Arial" panose="020B0604020202020204" pitchFamily="34" charset="0"/>
              </a:rPr>
              <a:t>SKENER</a:t>
            </a:r>
          </a:p>
        </p:txBody>
      </p:sp>
      <p:sp>
        <p:nvSpPr>
          <p:cNvPr id="160771" name="Ograda vsebine 2"/>
          <p:cNvSpPr>
            <a:spLocks noGrp="1"/>
          </p:cNvSpPr>
          <p:nvPr>
            <p:ph idx="4294967295"/>
          </p:nvPr>
        </p:nvSpPr>
        <p:spPr>
          <a:xfrm>
            <a:off x="1979612" y="1628776"/>
            <a:ext cx="8229600" cy="4695825"/>
          </a:xfrm>
        </p:spPr>
        <p:txBody>
          <a:bodyPr/>
          <a:lstStyle/>
          <a:p>
            <a:pPr>
              <a:buFont typeface="Wingdings 2" panose="05020102010507070707" pitchFamily="18" charset="2"/>
              <a:buNone/>
            </a:pPr>
            <a:r>
              <a:rPr lang="sl-SI" altLang="en-US" b="1" smtClean="0"/>
              <a:t>Optični bralnik (scanner)</a:t>
            </a:r>
            <a:endParaRPr lang="sl-SI" altLang="en-US" b="1" smtClean="0">
              <a:latin typeface="Arial" panose="020B0604020202020204" pitchFamily="34" charset="0"/>
            </a:endParaRPr>
          </a:p>
          <a:p>
            <a:pPr>
              <a:buFont typeface="Wingdings 2" panose="05020102010507070707" pitchFamily="18" charset="2"/>
              <a:buNone/>
            </a:pPr>
            <a:endParaRPr lang="sl-SI" altLang="en-US" b="1" smtClean="0">
              <a:latin typeface="Arial" panose="020B0604020202020204" pitchFamily="34" charset="0"/>
            </a:endParaRPr>
          </a:p>
          <a:p>
            <a:r>
              <a:rPr lang="sl-SI" altLang="en-US" b="1" smtClean="0"/>
              <a:t>Tehnične  značilnosti:</a:t>
            </a:r>
          </a:p>
          <a:p>
            <a:pPr marL="742950" lvl="1" indent="-285750"/>
            <a:r>
              <a:rPr lang="sl-SI" altLang="en-US" sz="2000" b="1"/>
              <a:t>LOČLJIVOST BRANJA – pomeni velikost zajemanja slike. Podana je v številu slikovnih pik (dots) na določeni razdalji (inch – 2.45 cm) = dots per inch</a:t>
            </a:r>
          </a:p>
          <a:p>
            <a:pPr marL="742950" lvl="1" indent="-285750"/>
            <a:r>
              <a:rPr lang="sl-SI" altLang="en-US" sz="2000" b="1"/>
              <a:t>Od ločljivosti je odvisna velikost datoteke, ki jo dobimo</a:t>
            </a:r>
          </a:p>
          <a:p>
            <a:pPr marL="742950" lvl="1" indent="-285750"/>
            <a:r>
              <a:rPr lang="sl-SI" altLang="en-US" sz="2000" b="1"/>
              <a:t>Barvna slika A4 pri ločljivosti 300 pik na palec (dots per inch) zasede 25 MB prostora. </a:t>
            </a:r>
          </a:p>
          <a:p>
            <a:pPr marL="742950" lvl="1" indent="-285750"/>
            <a:r>
              <a:rPr lang="sl-SI" altLang="en-US" sz="2000" b="1"/>
              <a:t>Ločljivost 300 pik na palec je večinoma zadovoljiva.</a:t>
            </a:r>
          </a:p>
          <a:p>
            <a:endParaRPr lang="sl-SI" altLang="en-US" sz="2200"/>
          </a:p>
          <a:p>
            <a:endParaRPr lang="sl-SI" altLang="en-US" smtClean="0"/>
          </a:p>
        </p:txBody>
      </p:sp>
      <p:sp>
        <p:nvSpPr>
          <p:cNvPr id="4" name="Ograda noge 3"/>
          <p:cNvSpPr txBox="1">
            <a:spLocks noGrp="1"/>
          </p:cNvSpPr>
          <p:nvPr/>
        </p:nvSpPr>
        <p:spPr>
          <a:xfrm>
            <a:off x="4189412" y="6356351"/>
            <a:ext cx="3352800" cy="365125"/>
          </a:xfrm>
          <a:prstGeom prst="rect">
            <a:avLst/>
          </a:prstGeom>
          <a:noFill/>
        </p:spPr>
        <p:txBody>
          <a:bodyPr lIns="0" tIns="0" rIns="0" bIns="0" anchor="b"/>
          <a:lstStyle/>
          <a:p>
            <a:pPr>
              <a:defRPr/>
            </a:pPr>
            <a:r>
              <a:rPr lang="sl-SI" sz="1200">
                <a:solidFill>
                  <a:schemeClr val="tx2">
                    <a:shade val="90000"/>
                  </a:schemeClr>
                </a:solidFill>
              </a:rPr>
              <a:t>Zdenko Potočar</a:t>
            </a:r>
          </a:p>
        </p:txBody>
      </p:sp>
      <p:sp>
        <p:nvSpPr>
          <p:cNvPr id="5" name="Ograda številke diapozitiva 4"/>
          <p:cNvSpPr txBox="1">
            <a:spLocks noGrp="1"/>
          </p:cNvSpPr>
          <p:nvPr/>
        </p:nvSpPr>
        <p:spPr>
          <a:xfrm>
            <a:off x="9447212" y="6356351"/>
            <a:ext cx="762000" cy="365125"/>
          </a:xfrm>
          <a:prstGeom prst="rect">
            <a:avLst/>
          </a:prstGeom>
          <a:noFill/>
        </p:spPr>
        <p:txBody>
          <a:bodyPr lIns="0" tIns="0" rIns="0" bIns="0"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5CD5CF95-9460-44AD-BDE8-F8774F3E038B}" type="slidenum">
              <a:rPr lang="sl-SI" altLang="en-US" sz="1200">
                <a:solidFill>
                  <a:srgbClr val="045C75"/>
                </a:solidFill>
                <a:latin typeface="Constantia" panose="02030602050306030303" pitchFamily="18" charset="0"/>
              </a:rPr>
              <a:pPr algn="r" eaLnBrk="1" hangingPunct="1"/>
              <a:t>131</a:t>
            </a:fld>
            <a:endParaRPr lang="sl-SI" altLang="en-US" sz="1200">
              <a:solidFill>
                <a:srgbClr val="045C75"/>
              </a:solidFill>
              <a:latin typeface="Constantia" panose="02030602050306030303" pitchFamily="18" charset="0"/>
            </a:endParaRPr>
          </a:p>
        </p:txBody>
      </p:sp>
      <p:pic>
        <p:nvPicPr>
          <p:cNvPr id="160774" name="Picture 2" descr="http://www.banwaeng.org/media/link/wbi_com/images/scaner2.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823200" y="404813"/>
            <a:ext cx="2195512" cy="123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1924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Naslov 1"/>
          <p:cNvSpPr>
            <a:spLocks noGrp="1"/>
          </p:cNvSpPr>
          <p:nvPr>
            <p:ph type="title" idx="4294967295"/>
          </p:nvPr>
        </p:nvSpPr>
        <p:spPr>
          <a:xfrm>
            <a:off x="1979612" y="428625"/>
            <a:ext cx="8229600" cy="857250"/>
          </a:xfrm>
        </p:spPr>
        <p:txBody>
          <a:bodyPr/>
          <a:lstStyle/>
          <a:p>
            <a:r>
              <a:rPr lang="sl-SI" altLang="en-US" smtClean="0">
                <a:latin typeface="Arial" panose="020B0604020202020204" pitchFamily="34" charset="0"/>
              </a:rPr>
              <a:t>SKENER</a:t>
            </a:r>
          </a:p>
        </p:txBody>
      </p:sp>
      <p:sp>
        <p:nvSpPr>
          <p:cNvPr id="161795" name="Ograda vsebine 2"/>
          <p:cNvSpPr>
            <a:spLocks noGrp="1"/>
          </p:cNvSpPr>
          <p:nvPr>
            <p:ph idx="4294967295"/>
          </p:nvPr>
        </p:nvSpPr>
        <p:spPr>
          <a:xfrm>
            <a:off x="1979612" y="1484314"/>
            <a:ext cx="8229600" cy="4840287"/>
          </a:xfrm>
        </p:spPr>
        <p:txBody>
          <a:bodyPr/>
          <a:lstStyle/>
          <a:p>
            <a:pPr>
              <a:buFont typeface="Wingdings 2" panose="05020102010507070707" pitchFamily="18" charset="2"/>
              <a:buNone/>
            </a:pPr>
            <a:r>
              <a:rPr lang="sl-SI" altLang="en-US" b="1" smtClean="0"/>
              <a:t>Optični bralnik (scanner)</a:t>
            </a:r>
          </a:p>
          <a:p>
            <a:endParaRPr lang="sl-SI" altLang="en-US" b="1" smtClean="0"/>
          </a:p>
          <a:p>
            <a:r>
              <a:rPr lang="sl-SI" altLang="en-US" b="1" smtClean="0"/>
              <a:t>Tehnične  značilnosti:</a:t>
            </a:r>
          </a:p>
          <a:p>
            <a:pPr marL="742950" lvl="1" indent="-285750"/>
            <a:r>
              <a:rPr lang="sl-SI" altLang="en-US" sz="2000" b="1"/>
              <a:t>BARVNA GLOBINA - 	pomeni maksimalno število barv, ki jih lahko neka skenirana slika vsebuje. </a:t>
            </a:r>
          </a:p>
          <a:p>
            <a:pPr marL="742950" lvl="1" indent="-285750"/>
            <a:r>
              <a:rPr lang="sl-SI" altLang="en-US" sz="2000" b="1"/>
              <a:t>Višja kot je barvna globina,več barv bo slika vsebovala – bolj kvalitetna bo slika.</a:t>
            </a:r>
          </a:p>
          <a:p>
            <a:pPr marL="742950" lvl="1" indent="-285750">
              <a:buNone/>
            </a:pPr>
            <a:endParaRPr lang="sl-SI" altLang="en-US" sz="2000" b="1"/>
          </a:p>
          <a:p>
            <a:pPr marL="742950" lvl="1" indent="-285750"/>
            <a:r>
              <a:rPr lang="sl-SI" altLang="en-US" sz="2000" b="1"/>
              <a:t>OCR – Optical Character Recognition – je namenski program za optično prepoznavanje znakov. Omogoča skeniranje besedila tako, da ga lahko kasneje urejamo (ne samo kot sliko).</a:t>
            </a:r>
            <a:endParaRPr lang="sl-SI" altLang="en-US" sz="2000"/>
          </a:p>
          <a:p>
            <a:endParaRPr lang="sl-SI" altLang="en-US" sz="2200"/>
          </a:p>
        </p:txBody>
      </p:sp>
      <p:sp>
        <p:nvSpPr>
          <p:cNvPr id="4" name="Ograda noge 3"/>
          <p:cNvSpPr txBox="1">
            <a:spLocks noGrp="1"/>
          </p:cNvSpPr>
          <p:nvPr/>
        </p:nvSpPr>
        <p:spPr>
          <a:xfrm>
            <a:off x="4189412" y="6356351"/>
            <a:ext cx="3352800" cy="365125"/>
          </a:xfrm>
          <a:prstGeom prst="rect">
            <a:avLst/>
          </a:prstGeom>
          <a:noFill/>
        </p:spPr>
        <p:txBody>
          <a:bodyPr lIns="0" tIns="0" rIns="0" bIns="0" anchor="b"/>
          <a:lstStyle/>
          <a:p>
            <a:pPr>
              <a:defRPr/>
            </a:pPr>
            <a:r>
              <a:rPr lang="sl-SI" sz="1200">
                <a:solidFill>
                  <a:schemeClr val="tx2">
                    <a:shade val="90000"/>
                  </a:schemeClr>
                </a:solidFill>
              </a:rPr>
              <a:t>Zdenko Potočar</a:t>
            </a:r>
          </a:p>
        </p:txBody>
      </p:sp>
      <p:sp>
        <p:nvSpPr>
          <p:cNvPr id="5" name="Ograda številke diapozitiva 4"/>
          <p:cNvSpPr txBox="1">
            <a:spLocks noGrp="1"/>
          </p:cNvSpPr>
          <p:nvPr/>
        </p:nvSpPr>
        <p:spPr>
          <a:xfrm>
            <a:off x="9447212" y="6356351"/>
            <a:ext cx="762000" cy="365125"/>
          </a:xfrm>
          <a:prstGeom prst="rect">
            <a:avLst/>
          </a:prstGeom>
          <a:noFill/>
        </p:spPr>
        <p:txBody>
          <a:bodyPr lIns="0" tIns="0" rIns="0" bIns="0"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BB96E9A0-75D1-4E2D-9615-FC2067BBD2D9}" type="slidenum">
              <a:rPr lang="sl-SI" altLang="en-US" sz="1200">
                <a:solidFill>
                  <a:srgbClr val="045C75"/>
                </a:solidFill>
                <a:latin typeface="Constantia" panose="02030602050306030303" pitchFamily="18" charset="0"/>
              </a:rPr>
              <a:pPr algn="r" eaLnBrk="1" hangingPunct="1"/>
              <a:t>132</a:t>
            </a:fld>
            <a:endParaRPr lang="sl-SI" altLang="en-US" sz="1200">
              <a:solidFill>
                <a:srgbClr val="045C75"/>
              </a:solidFill>
              <a:latin typeface="Constantia" panose="02030602050306030303" pitchFamily="18" charset="0"/>
            </a:endParaRPr>
          </a:p>
        </p:txBody>
      </p:sp>
      <p:pic>
        <p:nvPicPr>
          <p:cNvPr id="161798" name="Picture 2" descr="http://www.banwaeng.org/media/link/wbi_com/images/scaner2.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823200" y="404813"/>
            <a:ext cx="2195512" cy="123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7205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p:cNvSpPr>
          <p:nvPr>
            <p:ph type="title"/>
          </p:nvPr>
        </p:nvSpPr>
        <p:spPr>
          <a:xfrm>
            <a:off x="1979612" y="428625"/>
            <a:ext cx="8229600" cy="1143000"/>
          </a:xfrm>
        </p:spPr>
        <p:txBody>
          <a:bodyPr/>
          <a:lstStyle/>
          <a:p>
            <a:r>
              <a:rPr lang="sl-SI" altLang="en-US" smtClean="0"/>
              <a:t>IZHODNE ENOTE</a:t>
            </a:r>
          </a:p>
        </p:txBody>
      </p:sp>
      <p:sp>
        <p:nvSpPr>
          <p:cNvPr id="162819" name="Rectangle 3"/>
          <p:cNvSpPr>
            <a:spLocks noGrp="1"/>
          </p:cNvSpPr>
          <p:nvPr>
            <p:ph type="body" idx="1"/>
          </p:nvPr>
        </p:nvSpPr>
        <p:spPr/>
        <p:txBody>
          <a:bodyPr/>
          <a:lstStyle/>
          <a:p>
            <a:r>
              <a:rPr lang="sl-SI" altLang="en-US" smtClean="0"/>
              <a:t>IZHODNE ENOTE so naprave, ki omogočajo prikaz podatkov iz računalnika.</a:t>
            </a:r>
          </a:p>
          <a:p>
            <a:endParaRPr lang="sl-SI" altLang="en-US" smtClean="0"/>
          </a:p>
          <a:p>
            <a:r>
              <a:rPr lang="sl-SI" altLang="en-US" smtClean="0"/>
              <a:t>Monitor</a:t>
            </a:r>
          </a:p>
          <a:p>
            <a:r>
              <a:rPr lang="sl-SI" altLang="en-US" smtClean="0"/>
              <a:t>Tiskalnik</a:t>
            </a:r>
          </a:p>
          <a:p>
            <a:r>
              <a:rPr lang="sl-SI" altLang="en-US" smtClean="0"/>
              <a:t>Risalniki</a:t>
            </a:r>
          </a:p>
          <a:p>
            <a:r>
              <a:rPr lang="sl-SI" altLang="en-US" smtClean="0"/>
              <a:t>Zvočniki</a:t>
            </a:r>
          </a:p>
          <a:p>
            <a:r>
              <a:rPr lang="sl-SI" altLang="en-US" smtClean="0"/>
              <a:t>….</a:t>
            </a:r>
          </a:p>
          <a:p>
            <a:pPr>
              <a:buFont typeface="Wingdings 2" panose="05020102010507070707" pitchFamily="18" charset="2"/>
              <a:buNone/>
            </a:pPr>
            <a:endParaRPr lang="sl-SI" altLang="en-US" smtClean="0"/>
          </a:p>
          <a:p>
            <a:endParaRPr lang="sl-SI" altLang="en-US" smtClean="0"/>
          </a:p>
          <a:p>
            <a:endParaRPr lang="sl-SI" altLang="en-US" smtClean="0"/>
          </a:p>
        </p:txBody>
      </p:sp>
    </p:spTree>
    <p:extLst>
      <p:ext uri="{BB962C8B-B14F-4D97-AF65-F5344CB8AC3E}">
        <p14:creationId xmlns:p14="http://schemas.microsoft.com/office/powerpoint/2010/main" val="870457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p:cNvSpPr>
          <p:nvPr>
            <p:ph type="title"/>
          </p:nvPr>
        </p:nvSpPr>
        <p:spPr>
          <a:xfrm>
            <a:off x="1979612" y="428625"/>
            <a:ext cx="8229600" cy="1143000"/>
          </a:xfrm>
        </p:spPr>
        <p:txBody>
          <a:bodyPr/>
          <a:lstStyle/>
          <a:p>
            <a:r>
              <a:rPr lang="sl-SI" altLang="en-US" smtClean="0"/>
              <a:t>IZHODNE ENOTE</a:t>
            </a:r>
          </a:p>
        </p:txBody>
      </p:sp>
      <p:sp>
        <p:nvSpPr>
          <p:cNvPr id="163843" name="Rectangle 3"/>
          <p:cNvSpPr>
            <a:spLocks noGrp="1"/>
          </p:cNvSpPr>
          <p:nvPr>
            <p:ph type="body" idx="1"/>
          </p:nvPr>
        </p:nvSpPr>
        <p:spPr>
          <a:xfrm>
            <a:off x="1979612" y="1700214"/>
            <a:ext cx="8229600" cy="4624387"/>
          </a:xfrm>
        </p:spPr>
        <p:txBody>
          <a:bodyPr/>
          <a:lstStyle/>
          <a:p>
            <a:pPr>
              <a:buFont typeface="Wingdings 2" panose="05020102010507070707" pitchFamily="18" charset="2"/>
              <a:buNone/>
            </a:pPr>
            <a:r>
              <a:rPr lang="sl-SI" altLang="en-US" b="1" smtClean="0"/>
              <a:t>MONITOR</a:t>
            </a:r>
          </a:p>
          <a:p>
            <a:r>
              <a:rPr lang="sl-SI" altLang="en-US" smtClean="0"/>
              <a:t>je naprava namenjena prikazovanju podatkov iz računalnika</a:t>
            </a:r>
          </a:p>
          <a:p>
            <a:pPr lvl="1"/>
            <a:r>
              <a:rPr lang="sl-SI" altLang="en-US" smtClean="0"/>
              <a:t>VRSTE MONITORJEV:</a:t>
            </a:r>
          </a:p>
          <a:p>
            <a:pPr lvl="2"/>
            <a:r>
              <a:rPr lang="sl-SI" altLang="en-US" smtClean="0"/>
              <a:t>Monitor s katodno cevjo – CRT </a:t>
            </a:r>
          </a:p>
          <a:p>
            <a:pPr lvl="2"/>
            <a:r>
              <a:rPr lang="sl-SI" altLang="en-US" smtClean="0"/>
              <a:t>Monitor s tekočimi kristali – LCD – </a:t>
            </a:r>
            <a:r>
              <a:rPr lang="sl-SI" altLang="en-US" sz="1100"/>
              <a:t>(Liquid Crystal Display)</a:t>
            </a:r>
          </a:p>
          <a:p>
            <a:endParaRPr lang="sl-SI" altLang="en-US" smtClean="0"/>
          </a:p>
        </p:txBody>
      </p:sp>
      <p:pic>
        <p:nvPicPr>
          <p:cNvPr id="163844" name="Picture 5" descr="monitor-lg-l204wt"/>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886575" y="3429000"/>
            <a:ext cx="3579812" cy="313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45" name="Picture 7" descr="monitor_CRT_1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33601" y="4121150"/>
            <a:ext cx="2727325"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8860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p:cNvSpPr>
          <p:nvPr>
            <p:ph type="title"/>
          </p:nvPr>
        </p:nvSpPr>
        <p:spPr>
          <a:xfrm>
            <a:off x="1979612" y="260350"/>
            <a:ext cx="8229600" cy="1143000"/>
          </a:xfrm>
        </p:spPr>
        <p:txBody>
          <a:bodyPr/>
          <a:lstStyle/>
          <a:p>
            <a:r>
              <a:rPr lang="sl-SI" altLang="en-US" smtClean="0"/>
              <a:t>IZHODNE ENOTE</a:t>
            </a:r>
          </a:p>
        </p:txBody>
      </p:sp>
      <p:sp>
        <p:nvSpPr>
          <p:cNvPr id="164867" name="Rectangle 3"/>
          <p:cNvSpPr>
            <a:spLocks noGrp="1"/>
          </p:cNvSpPr>
          <p:nvPr>
            <p:ph type="body" idx="1"/>
          </p:nvPr>
        </p:nvSpPr>
        <p:spPr>
          <a:xfrm>
            <a:off x="1979612" y="1557338"/>
            <a:ext cx="8229600" cy="4767262"/>
          </a:xfrm>
        </p:spPr>
        <p:txBody>
          <a:bodyPr/>
          <a:lstStyle/>
          <a:p>
            <a:pPr>
              <a:buFont typeface="Wingdings 2" panose="05020102010507070707" pitchFamily="18" charset="2"/>
              <a:buNone/>
            </a:pPr>
            <a:r>
              <a:rPr lang="sl-SI" altLang="en-US" b="1" smtClean="0"/>
              <a:t>MONITOR S KATODNO CEVJO – CRT</a:t>
            </a:r>
          </a:p>
          <a:p>
            <a:endParaRPr lang="sl-SI" altLang="en-US" sz="2200"/>
          </a:p>
          <a:p>
            <a:r>
              <a:rPr lang="sl-SI" altLang="en-US" sz="2200"/>
              <a:t>Elektronski topovi izstreljujejo elektrone v treh snopih (rdeč, zelen in moder) v piko na zaslonu, ki zažari v določeni barvi. Posamezne barvne pike skupaj tvorijo ekransko sliko.</a:t>
            </a:r>
          </a:p>
        </p:txBody>
      </p:sp>
      <p:pic>
        <p:nvPicPr>
          <p:cNvPr id="164868" name="Picture 5" descr="crtmonito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49500" y="3781426"/>
            <a:ext cx="3744912" cy="279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69" name="Text Box 6"/>
          <p:cNvSpPr txBox="1">
            <a:spLocks noChangeArrowheads="1"/>
          </p:cNvSpPr>
          <p:nvPr/>
        </p:nvSpPr>
        <p:spPr bwMode="auto">
          <a:xfrm>
            <a:off x="6381751" y="4076701"/>
            <a:ext cx="4033837" cy="779463"/>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sl-SI" altLang="en-US" b="1"/>
              <a:t>VELIKOST:</a:t>
            </a:r>
          </a:p>
          <a:p>
            <a:pPr algn="ctr" eaLnBrk="1" hangingPunct="1">
              <a:spcBef>
                <a:spcPct val="50000"/>
              </a:spcBef>
            </a:pPr>
            <a:r>
              <a:rPr lang="sl-SI" altLang="en-US" b="1"/>
              <a:t>15”, 17”, 19”, 21”</a:t>
            </a:r>
          </a:p>
        </p:txBody>
      </p:sp>
      <p:sp>
        <p:nvSpPr>
          <p:cNvPr id="164870" name="Text Box 7"/>
          <p:cNvSpPr txBox="1">
            <a:spLocks noChangeArrowheads="1"/>
          </p:cNvSpPr>
          <p:nvPr/>
        </p:nvSpPr>
        <p:spPr bwMode="auto">
          <a:xfrm>
            <a:off x="6310313" y="5157789"/>
            <a:ext cx="4176713" cy="1328737"/>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sl-SI" altLang="en-US" b="1"/>
              <a:t>OSVEŽEVANJE ZASLONA:</a:t>
            </a:r>
          </a:p>
          <a:p>
            <a:pPr algn="ctr" eaLnBrk="1" hangingPunct="1">
              <a:spcBef>
                <a:spcPct val="50000"/>
              </a:spcBef>
            </a:pPr>
            <a:r>
              <a:rPr lang="sl-SI" altLang="en-US" b="1"/>
              <a:t>Pomeni kolikokrat na sekundo monitor osveži sliko. </a:t>
            </a:r>
            <a:br>
              <a:rPr lang="sl-SI" altLang="en-US" b="1"/>
            </a:br>
            <a:r>
              <a:rPr lang="sl-SI" altLang="en-US" b="1"/>
              <a:t>Priporočeno: 85 Hz.</a:t>
            </a:r>
          </a:p>
        </p:txBody>
      </p:sp>
      <p:pic>
        <p:nvPicPr>
          <p:cNvPr id="164871" name="Picture 8" descr="monitor_CRT_1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734426" y="0"/>
            <a:ext cx="1931987"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7591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p:cNvSpPr>
          <p:nvPr>
            <p:ph type="title"/>
          </p:nvPr>
        </p:nvSpPr>
        <p:spPr>
          <a:xfrm>
            <a:off x="1979612" y="333375"/>
            <a:ext cx="8229600" cy="1143000"/>
          </a:xfrm>
        </p:spPr>
        <p:txBody>
          <a:bodyPr/>
          <a:lstStyle/>
          <a:p>
            <a:r>
              <a:rPr lang="sl-SI" altLang="en-US" smtClean="0"/>
              <a:t>IZHODNE ENOTE</a:t>
            </a:r>
          </a:p>
        </p:txBody>
      </p:sp>
      <p:sp>
        <p:nvSpPr>
          <p:cNvPr id="165891" name="Rectangle 3"/>
          <p:cNvSpPr>
            <a:spLocks noGrp="1"/>
          </p:cNvSpPr>
          <p:nvPr>
            <p:ph type="body" idx="1"/>
          </p:nvPr>
        </p:nvSpPr>
        <p:spPr/>
        <p:txBody>
          <a:bodyPr/>
          <a:lstStyle/>
          <a:p>
            <a:pPr>
              <a:buFont typeface="Wingdings 2" panose="05020102010507070707" pitchFamily="18" charset="2"/>
              <a:buNone/>
            </a:pPr>
            <a:r>
              <a:rPr lang="sl-SI" altLang="en-US" sz="2200" b="1"/>
              <a:t>MONITOR – LCD (tekoči kristali)</a:t>
            </a:r>
          </a:p>
          <a:p>
            <a:r>
              <a:rPr lang="sl-SI" altLang="en-US" sz="2200"/>
              <a:t>Srečamo tudi pri televizijah, digitalnih fotoaparatih, kamerah, …</a:t>
            </a:r>
          </a:p>
          <a:p>
            <a:r>
              <a:rPr lang="sl-SI" altLang="en-US" sz="2200"/>
              <a:t>Ima svojo značilno tanko obliko. </a:t>
            </a:r>
          </a:p>
          <a:p>
            <a:r>
              <a:rPr lang="sl-SI" altLang="en-US" sz="2200"/>
              <a:t>Slika LCD je sestavljena iz mnogih pik ali pikslov. </a:t>
            </a:r>
          </a:p>
          <a:p>
            <a:r>
              <a:rPr lang="sl-SI" altLang="en-US" sz="2200"/>
              <a:t>V primerjavi z CRT zasloni porablja bistveno manj energije, ter prikaže razločnejšo in bolj kontrastno sliko.</a:t>
            </a:r>
          </a:p>
          <a:p>
            <a:r>
              <a:rPr lang="sl-SI" altLang="en-US" sz="2200"/>
              <a:t>LCD zaslon za prikaz slike izkorišča lastnost tekočih kristalov, da ob prisotnosti električnega polja spremenijo prepustnost svetlobe iz ozadja. </a:t>
            </a:r>
          </a:p>
        </p:txBody>
      </p:sp>
      <p:pic>
        <p:nvPicPr>
          <p:cNvPr id="165892" name="Picture 5" descr="lcd_monito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462838" y="404813"/>
            <a:ext cx="2714625"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3" name="Text Box 6"/>
          <p:cNvSpPr txBox="1">
            <a:spLocks noChangeArrowheads="1"/>
          </p:cNvSpPr>
          <p:nvPr/>
        </p:nvSpPr>
        <p:spPr bwMode="auto">
          <a:xfrm>
            <a:off x="6094412" y="5373689"/>
            <a:ext cx="4248150" cy="1190625"/>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sl-SI" altLang="en-US"/>
              <a:t>Razmerje med višino in širino zaslona je lahko različno. Včasih je prevladovalo razmerje 3:4, danes pa je vedno več zaslonov v razmerju 9:16 .</a:t>
            </a:r>
          </a:p>
        </p:txBody>
      </p:sp>
      <p:sp>
        <p:nvSpPr>
          <p:cNvPr id="165894" name="Text Box 7"/>
          <p:cNvSpPr txBox="1">
            <a:spLocks noChangeArrowheads="1"/>
          </p:cNvSpPr>
          <p:nvPr/>
        </p:nvSpPr>
        <p:spPr bwMode="auto">
          <a:xfrm>
            <a:off x="1846263" y="5516564"/>
            <a:ext cx="3527425" cy="1190625"/>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sl-SI" altLang="en-US"/>
              <a:t>GRAFIČNA KARTICA – je naprava v računalniku, ki omogoča prikaz slik iz računalnika na zaslon.</a:t>
            </a:r>
          </a:p>
        </p:txBody>
      </p:sp>
    </p:spTree>
    <p:extLst>
      <p:ext uri="{BB962C8B-B14F-4D97-AF65-F5344CB8AC3E}">
        <p14:creationId xmlns:p14="http://schemas.microsoft.com/office/powerpoint/2010/main" val="1882441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p:cNvSpPr>
          <p:nvPr>
            <p:ph type="title"/>
          </p:nvPr>
        </p:nvSpPr>
        <p:spPr>
          <a:xfrm>
            <a:off x="1979612" y="260350"/>
            <a:ext cx="8229600" cy="1143000"/>
          </a:xfrm>
        </p:spPr>
        <p:txBody>
          <a:bodyPr/>
          <a:lstStyle/>
          <a:p>
            <a:r>
              <a:rPr lang="sl-SI" altLang="en-US" smtClean="0"/>
              <a:t>IZHODNE ENOTE</a:t>
            </a:r>
          </a:p>
        </p:txBody>
      </p:sp>
      <p:sp>
        <p:nvSpPr>
          <p:cNvPr id="166915" name="Rectangle 3"/>
          <p:cNvSpPr>
            <a:spLocks noGrp="1"/>
          </p:cNvSpPr>
          <p:nvPr>
            <p:ph type="body" idx="1"/>
          </p:nvPr>
        </p:nvSpPr>
        <p:spPr>
          <a:xfrm>
            <a:off x="1979612" y="1773238"/>
            <a:ext cx="8229600" cy="4551362"/>
          </a:xfrm>
        </p:spPr>
        <p:txBody>
          <a:bodyPr/>
          <a:lstStyle/>
          <a:p>
            <a:r>
              <a:rPr lang="sl-SI" altLang="en-US" smtClean="0"/>
              <a:t>TISKALNIK</a:t>
            </a:r>
          </a:p>
          <a:p>
            <a:r>
              <a:rPr lang="sl-SI" altLang="en-US" smtClean="0"/>
              <a:t>je naprava,ki omogoča izpis računalniških podatkov na papir</a:t>
            </a:r>
          </a:p>
          <a:p>
            <a:endParaRPr lang="sl-SI" altLang="en-US" smtClean="0"/>
          </a:p>
          <a:p>
            <a:r>
              <a:rPr lang="sl-SI" altLang="en-US" smtClean="0"/>
              <a:t>VRSTE TISKALNIKOV</a:t>
            </a:r>
          </a:p>
          <a:p>
            <a:pPr lvl="1"/>
            <a:r>
              <a:rPr lang="sl-SI" altLang="en-US" smtClean="0"/>
              <a:t>Iglični ali matrični</a:t>
            </a:r>
          </a:p>
          <a:p>
            <a:pPr lvl="1"/>
            <a:r>
              <a:rPr lang="sl-SI" altLang="en-US" smtClean="0"/>
              <a:t>Brizgalni (InkJet)</a:t>
            </a:r>
          </a:p>
          <a:p>
            <a:pPr lvl="1"/>
            <a:r>
              <a:rPr lang="sl-SI" altLang="en-US" smtClean="0"/>
              <a:t>Laserski</a:t>
            </a:r>
          </a:p>
          <a:p>
            <a:pPr lvl="1"/>
            <a:r>
              <a:rPr lang="sl-SI" altLang="en-US" smtClean="0"/>
              <a:t>Sublimacijski foto tiskalnik</a:t>
            </a:r>
          </a:p>
        </p:txBody>
      </p:sp>
      <p:pic>
        <p:nvPicPr>
          <p:cNvPr id="166916" name="Picture 5" descr="0,1425,sz=1&amp;i=102600,00"/>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750175" y="1"/>
            <a:ext cx="2411412" cy="217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5831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p:cNvSpPr>
          <p:nvPr>
            <p:ph type="title"/>
          </p:nvPr>
        </p:nvSpPr>
        <p:spPr>
          <a:xfrm>
            <a:off x="1979612" y="428625"/>
            <a:ext cx="8229600" cy="1143000"/>
          </a:xfrm>
        </p:spPr>
        <p:txBody>
          <a:bodyPr/>
          <a:lstStyle/>
          <a:p>
            <a:r>
              <a:rPr lang="sl-SI" altLang="en-US" smtClean="0"/>
              <a:t>TISKALNIKI</a:t>
            </a:r>
          </a:p>
        </p:txBody>
      </p:sp>
      <p:sp>
        <p:nvSpPr>
          <p:cNvPr id="167939" name="Rectangle 3"/>
          <p:cNvSpPr>
            <a:spLocks noGrp="1"/>
          </p:cNvSpPr>
          <p:nvPr>
            <p:ph type="body" idx="1"/>
          </p:nvPr>
        </p:nvSpPr>
        <p:spPr>
          <a:xfrm>
            <a:off x="1979612" y="3644900"/>
            <a:ext cx="8229600" cy="2679700"/>
          </a:xfrm>
        </p:spPr>
        <p:txBody>
          <a:bodyPr>
            <a:normAutofit fontScale="92500" lnSpcReduction="20000"/>
          </a:bodyPr>
          <a:lstStyle/>
          <a:p>
            <a:pPr>
              <a:lnSpc>
                <a:spcPct val="90000"/>
              </a:lnSpc>
            </a:pPr>
            <a:r>
              <a:rPr lang="sl-SI" altLang="en-US" sz="2200"/>
              <a:t>Tiska s pomočjo iglic, ki so v pisalni glavi.</a:t>
            </a:r>
          </a:p>
          <a:p>
            <a:pPr>
              <a:lnSpc>
                <a:spcPct val="90000"/>
              </a:lnSpc>
            </a:pPr>
            <a:r>
              <a:rPr lang="sl-SI" altLang="en-US" sz="2200"/>
              <a:t>Iglice preko pisalnega traku odtisnejo piko na papirju.</a:t>
            </a:r>
          </a:p>
          <a:p>
            <a:pPr>
              <a:lnSpc>
                <a:spcPct val="90000"/>
              </a:lnSpc>
            </a:pPr>
            <a:endParaRPr lang="sl-SI" altLang="en-US" sz="2200"/>
          </a:p>
          <a:p>
            <a:pPr>
              <a:lnSpc>
                <a:spcPct val="90000"/>
              </a:lnSpc>
            </a:pPr>
            <a:r>
              <a:rPr lang="sl-SI" altLang="en-US" sz="2200"/>
              <a:t>Se še redko uporabljajo.</a:t>
            </a:r>
          </a:p>
          <a:p>
            <a:pPr>
              <a:lnSpc>
                <a:spcPct val="90000"/>
              </a:lnSpc>
            </a:pPr>
            <a:r>
              <a:rPr lang="sl-SI" altLang="en-US" sz="2200"/>
              <a:t>PREDNOST:</a:t>
            </a:r>
          </a:p>
          <a:p>
            <a:pPr>
              <a:lnSpc>
                <a:spcPct val="90000"/>
              </a:lnSpc>
            </a:pPr>
            <a:r>
              <a:rPr lang="sl-SI" altLang="en-US" sz="2200"/>
              <a:t>Tiskanje na brezkončni papir</a:t>
            </a:r>
          </a:p>
          <a:p>
            <a:pPr>
              <a:lnSpc>
                <a:spcPct val="90000"/>
              </a:lnSpc>
            </a:pPr>
            <a:r>
              <a:rPr lang="sl-SI" altLang="en-US" sz="2200"/>
              <a:t>Tiskanje v kopijah (položnice)</a:t>
            </a:r>
          </a:p>
          <a:p>
            <a:pPr>
              <a:lnSpc>
                <a:spcPct val="90000"/>
              </a:lnSpc>
            </a:pPr>
            <a:endParaRPr lang="sl-SI" altLang="en-US" sz="2200"/>
          </a:p>
        </p:txBody>
      </p:sp>
      <p:pic>
        <p:nvPicPr>
          <p:cNvPr id="167940" name="Picture 5" descr="4590457492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599238" y="260351"/>
            <a:ext cx="3763963" cy="282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41" name="Rectangle 6"/>
          <p:cNvSpPr>
            <a:spLocks noChangeArrowheads="1"/>
          </p:cNvSpPr>
          <p:nvPr/>
        </p:nvSpPr>
        <p:spPr bwMode="auto">
          <a:xfrm>
            <a:off x="2062162" y="2636839"/>
            <a:ext cx="3009900"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90000"/>
              </a:lnSpc>
              <a:spcBef>
                <a:spcPct val="20000"/>
              </a:spcBef>
              <a:buClr>
                <a:srgbClr val="0BD0D9"/>
              </a:buClr>
              <a:buSzPct val="95000"/>
              <a:buFont typeface="Wingdings 2" panose="05020102010507070707" pitchFamily="18" charset="2"/>
              <a:buNone/>
            </a:pPr>
            <a:r>
              <a:rPr lang="sl-SI" altLang="en-US" sz="2400" b="1"/>
              <a:t>IGLIČNI TISKLANIK</a:t>
            </a:r>
          </a:p>
        </p:txBody>
      </p:sp>
    </p:spTree>
    <p:extLst>
      <p:ext uri="{BB962C8B-B14F-4D97-AF65-F5344CB8AC3E}">
        <p14:creationId xmlns:p14="http://schemas.microsoft.com/office/powerpoint/2010/main" val="3483114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p:cNvSpPr>
          <p:nvPr>
            <p:ph type="title"/>
          </p:nvPr>
        </p:nvSpPr>
        <p:spPr>
          <a:xfrm>
            <a:off x="1979612" y="428625"/>
            <a:ext cx="8229600" cy="1143000"/>
          </a:xfrm>
        </p:spPr>
        <p:txBody>
          <a:bodyPr/>
          <a:lstStyle/>
          <a:p>
            <a:r>
              <a:rPr lang="sl-SI" altLang="en-US" smtClean="0"/>
              <a:t>TISKALNIKI</a:t>
            </a:r>
          </a:p>
        </p:txBody>
      </p:sp>
      <p:sp>
        <p:nvSpPr>
          <p:cNvPr id="168963" name="Rectangle 3"/>
          <p:cNvSpPr>
            <a:spLocks noGrp="1"/>
          </p:cNvSpPr>
          <p:nvPr>
            <p:ph type="body" idx="1"/>
          </p:nvPr>
        </p:nvSpPr>
        <p:spPr>
          <a:xfrm>
            <a:off x="1979612" y="2708276"/>
            <a:ext cx="8229600" cy="3616325"/>
          </a:xfrm>
        </p:spPr>
        <p:txBody>
          <a:bodyPr/>
          <a:lstStyle/>
          <a:p>
            <a:endParaRPr lang="sl-SI" altLang="en-US" smtClean="0"/>
          </a:p>
          <a:p>
            <a:r>
              <a:rPr lang="sl-SI" altLang="en-US" smtClean="0"/>
              <a:t>Tiskalna glava ima množico miniaturnih šob</a:t>
            </a:r>
          </a:p>
          <a:p>
            <a:r>
              <a:rPr lang="sl-SI" altLang="en-US" smtClean="0"/>
              <a:t>Skozi šobe brizga črnilo na papir</a:t>
            </a:r>
          </a:p>
          <a:p>
            <a:r>
              <a:rPr lang="sl-SI" altLang="en-US" smtClean="0"/>
              <a:t>Lahko so barvni (črna, svetlo modra, rumena, vijolična)</a:t>
            </a:r>
          </a:p>
          <a:p>
            <a:r>
              <a:rPr lang="sl-SI" altLang="en-US" smtClean="0"/>
              <a:t>Hitrost brizganih kapljic je zelo velika - 20.000 kapljic na sekundo</a:t>
            </a:r>
          </a:p>
        </p:txBody>
      </p:sp>
      <p:pic>
        <p:nvPicPr>
          <p:cNvPr id="168964" name="Picture 5" descr="Epson-Stylus-Photo-875DC-Inkjet-Printe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462837" y="333375"/>
            <a:ext cx="2857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8965" name="Rectangle 6"/>
          <p:cNvSpPr>
            <a:spLocks noChangeArrowheads="1"/>
          </p:cNvSpPr>
          <p:nvPr/>
        </p:nvSpPr>
        <p:spPr bwMode="auto">
          <a:xfrm>
            <a:off x="2801938" y="2005014"/>
            <a:ext cx="28368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sl-SI" altLang="en-US" sz="2000" b="1"/>
              <a:t>BRIZGALNIKI – InkJet</a:t>
            </a:r>
          </a:p>
        </p:txBody>
      </p:sp>
    </p:spTree>
    <p:extLst>
      <p:ext uri="{BB962C8B-B14F-4D97-AF65-F5344CB8AC3E}">
        <p14:creationId xmlns:p14="http://schemas.microsoft.com/office/powerpoint/2010/main" val="4285768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Naslov 1"/>
          <p:cNvSpPr>
            <a:spLocks noGrp="1"/>
          </p:cNvSpPr>
          <p:nvPr>
            <p:ph type="title"/>
          </p:nvPr>
        </p:nvSpPr>
        <p:spPr>
          <a:xfrm>
            <a:off x="1979612" y="428625"/>
            <a:ext cx="8229600" cy="857250"/>
          </a:xfrm>
        </p:spPr>
        <p:txBody>
          <a:bodyPr/>
          <a:lstStyle/>
          <a:p>
            <a:pPr eaLnBrk="1" hangingPunct="1"/>
            <a:r>
              <a:rPr lang="sl-SI" altLang="en-US" smtClean="0"/>
              <a:t>KOLIČINA INFORMACIJ</a:t>
            </a:r>
          </a:p>
        </p:txBody>
      </p:sp>
      <p:pic>
        <p:nvPicPr>
          <p:cNvPr id="2" name="Slika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69876" y="2204864"/>
            <a:ext cx="10527570" cy="3096344"/>
          </a:xfrm>
          <a:prstGeom prst="rect">
            <a:avLst/>
          </a:prstGeom>
        </p:spPr>
      </p:pic>
    </p:spTree>
    <p:extLst>
      <p:ext uri="{BB962C8B-B14F-4D97-AF65-F5344CB8AC3E}">
        <p14:creationId xmlns:p14="http://schemas.microsoft.com/office/powerpoint/2010/main" val="2221306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p:cNvSpPr>
          <p:nvPr>
            <p:ph type="title"/>
          </p:nvPr>
        </p:nvSpPr>
        <p:spPr>
          <a:xfrm>
            <a:off x="1979612" y="428625"/>
            <a:ext cx="8229600" cy="1143000"/>
          </a:xfrm>
        </p:spPr>
        <p:txBody>
          <a:bodyPr/>
          <a:lstStyle/>
          <a:p>
            <a:r>
              <a:rPr lang="sl-SI" altLang="en-US" smtClean="0"/>
              <a:t>TISKALNIKI</a:t>
            </a:r>
          </a:p>
        </p:txBody>
      </p:sp>
      <p:sp>
        <p:nvSpPr>
          <p:cNvPr id="169987" name="Rectangle 3"/>
          <p:cNvSpPr>
            <a:spLocks noGrp="1"/>
          </p:cNvSpPr>
          <p:nvPr>
            <p:ph type="body" idx="1"/>
          </p:nvPr>
        </p:nvSpPr>
        <p:spPr>
          <a:xfrm>
            <a:off x="1979612" y="2924176"/>
            <a:ext cx="8229600" cy="3400425"/>
          </a:xfrm>
        </p:spPr>
        <p:txBody>
          <a:bodyPr>
            <a:normAutofit lnSpcReduction="10000"/>
          </a:bodyPr>
          <a:lstStyle/>
          <a:p>
            <a:r>
              <a:rPr lang="sl-SI" altLang="en-US" smtClean="0"/>
              <a:t>HITRI</a:t>
            </a:r>
          </a:p>
          <a:p>
            <a:r>
              <a:rPr lang="sl-SI" altLang="en-US" smtClean="0"/>
              <a:t>TIHI</a:t>
            </a:r>
          </a:p>
          <a:p>
            <a:r>
              <a:rPr lang="sl-SI" altLang="en-US" smtClean="0"/>
              <a:t>KVALITETEN IZPIS</a:t>
            </a:r>
          </a:p>
          <a:p>
            <a:r>
              <a:rPr lang="sl-SI" altLang="en-US" smtClean="0"/>
              <a:t>ČRNO/BELI, BARVNI </a:t>
            </a:r>
          </a:p>
          <a:p>
            <a:r>
              <a:rPr lang="sl-SI" altLang="en-US" smtClean="0"/>
              <a:t>LOČLJIVOST - je podana v pikah na inčo – 600 pik na inčo (palec)</a:t>
            </a:r>
          </a:p>
          <a:p>
            <a:r>
              <a:rPr lang="sl-SI" altLang="en-US" smtClean="0"/>
              <a:t>HITROST - je podana v straneh na minuto</a:t>
            </a:r>
          </a:p>
        </p:txBody>
      </p:sp>
      <p:sp>
        <p:nvSpPr>
          <p:cNvPr id="169988" name="Rectangle 4"/>
          <p:cNvSpPr>
            <a:spLocks noChangeArrowheads="1"/>
          </p:cNvSpPr>
          <p:nvPr/>
        </p:nvSpPr>
        <p:spPr bwMode="auto">
          <a:xfrm>
            <a:off x="2206625" y="2133601"/>
            <a:ext cx="33829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rgbClr val="0BD0D9"/>
              </a:buClr>
              <a:buSzPct val="95000"/>
              <a:buFont typeface="Wingdings 2" panose="05020102010507070707" pitchFamily="18" charset="2"/>
              <a:buNone/>
            </a:pPr>
            <a:r>
              <a:rPr lang="sl-SI" altLang="en-US" sz="2000" b="1"/>
              <a:t>LASERSKI TISKALNIKI</a:t>
            </a:r>
          </a:p>
        </p:txBody>
      </p:sp>
      <p:pic>
        <p:nvPicPr>
          <p:cNvPr id="169989" name="Picture 5" descr="dat_492_Samsung_crno-beli_laserski_tiskalnik_ML-3470D"/>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031037" y="836613"/>
            <a:ext cx="2768600" cy="276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8987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p:cNvSpPr>
          <p:nvPr>
            <p:ph type="title"/>
          </p:nvPr>
        </p:nvSpPr>
        <p:spPr>
          <a:xfrm>
            <a:off x="1979612" y="428625"/>
            <a:ext cx="8229600" cy="1143000"/>
          </a:xfrm>
        </p:spPr>
        <p:txBody>
          <a:bodyPr/>
          <a:lstStyle/>
          <a:p>
            <a:r>
              <a:rPr lang="sl-SI" altLang="en-US" smtClean="0"/>
              <a:t>TISKALNIKI - LASERSKI</a:t>
            </a:r>
          </a:p>
        </p:txBody>
      </p:sp>
      <p:pic>
        <p:nvPicPr>
          <p:cNvPr id="171011" name="Picture 10" descr="lase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17700" y="1738314"/>
            <a:ext cx="7129462" cy="496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4329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p:cNvSpPr>
          <p:nvPr>
            <p:ph type="title"/>
          </p:nvPr>
        </p:nvSpPr>
        <p:spPr>
          <a:xfrm>
            <a:off x="1979612" y="428625"/>
            <a:ext cx="8229600" cy="1143000"/>
          </a:xfrm>
        </p:spPr>
        <p:txBody>
          <a:bodyPr/>
          <a:lstStyle/>
          <a:p>
            <a:r>
              <a:rPr lang="sl-SI" altLang="en-US" smtClean="0">
                <a:latin typeface="Arial" panose="020B0604020202020204" pitchFamily="34" charset="0"/>
              </a:rPr>
              <a:t>TISKALNIKI</a:t>
            </a:r>
          </a:p>
        </p:txBody>
      </p:sp>
      <p:sp>
        <p:nvSpPr>
          <p:cNvPr id="172035" name="Rectangle 3"/>
          <p:cNvSpPr>
            <a:spLocks noGrp="1"/>
          </p:cNvSpPr>
          <p:nvPr>
            <p:ph type="body" idx="1"/>
          </p:nvPr>
        </p:nvSpPr>
        <p:spPr>
          <a:xfrm>
            <a:off x="1979612" y="2708276"/>
            <a:ext cx="8229600" cy="3616325"/>
          </a:xfrm>
        </p:spPr>
        <p:txBody>
          <a:bodyPr/>
          <a:lstStyle/>
          <a:p>
            <a:r>
              <a:rPr lang="sl-SI" altLang="en-US" smtClean="0">
                <a:latin typeface="Arial" panose="020B0604020202020204" pitchFamily="34" charset="0"/>
              </a:rPr>
              <a:t>Uporablja za tiskanje fotografij</a:t>
            </a:r>
          </a:p>
          <a:p>
            <a:r>
              <a:rPr lang="sl-SI" altLang="en-US" smtClean="0">
                <a:latin typeface="Arial" panose="020B0604020202020204" pitchFamily="34" charset="0"/>
              </a:rPr>
              <a:t>Tiskalnik uporablja tekoča barvila, ki jih v obliki kapljic brizga na papir</a:t>
            </a:r>
          </a:p>
          <a:p>
            <a:r>
              <a:rPr lang="sl-SI" altLang="en-US" smtClean="0">
                <a:latin typeface="Arial" panose="020B0604020202020204" pitchFamily="34" charset="0"/>
              </a:rPr>
              <a:t>Majhni</a:t>
            </a:r>
          </a:p>
          <a:p>
            <a:r>
              <a:rPr lang="sl-SI" altLang="en-US" smtClean="0">
                <a:latin typeface="Arial" panose="020B0604020202020204" pitchFamily="34" charset="0"/>
              </a:rPr>
              <a:t>Namenjeni le tiskanju fotografij</a:t>
            </a:r>
          </a:p>
          <a:p>
            <a:endParaRPr lang="sl-SI" altLang="en-US" smtClean="0">
              <a:latin typeface="Arial" panose="020B0604020202020204" pitchFamily="34" charset="0"/>
            </a:endParaRPr>
          </a:p>
        </p:txBody>
      </p:sp>
      <p:pic>
        <p:nvPicPr>
          <p:cNvPr id="172036" name="Picture 5" descr="selphy_cp400_0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173912" y="4019550"/>
            <a:ext cx="3492500" cy="262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037" name="Rectangle 6"/>
          <p:cNvSpPr>
            <a:spLocks noChangeArrowheads="1"/>
          </p:cNvSpPr>
          <p:nvPr/>
        </p:nvSpPr>
        <p:spPr bwMode="auto">
          <a:xfrm>
            <a:off x="2062163" y="1989138"/>
            <a:ext cx="53562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rgbClr val="0BD0D9"/>
              </a:buClr>
              <a:buSzPct val="95000"/>
              <a:buFont typeface="Wingdings 2" panose="05020102010507070707" pitchFamily="18" charset="2"/>
              <a:buChar char=""/>
            </a:pPr>
            <a:r>
              <a:rPr lang="sl-SI" altLang="en-US" sz="2400" b="1"/>
              <a:t>SUBLIMACIJSKI FOTO TISKALNIK</a:t>
            </a:r>
          </a:p>
        </p:txBody>
      </p:sp>
    </p:spTree>
    <p:extLst>
      <p:ext uri="{BB962C8B-B14F-4D97-AF65-F5344CB8AC3E}">
        <p14:creationId xmlns:p14="http://schemas.microsoft.com/office/powerpoint/2010/main" val="1490206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p:cNvSpPr>
          <p:nvPr>
            <p:ph type="title"/>
          </p:nvPr>
        </p:nvSpPr>
        <p:spPr>
          <a:xfrm>
            <a:off x="1979612" y="428625"/>
            <a:ext cx="8229600" cy="1143000"/>
          </a:xfrm>
        </p:spPr>
        <p:txBody>
          <a:bodyPr/>
          <a:lstStyle/>
          <a:p>
            <a:r>
              <a:rPr lang="sl-SI" altLang="en-US" smtClean="0">
                <a:latin typeface="Arial" panose="020B0604020202020204" pitchFamily="34" charset="0"/>
              </a:rPr>
              <a:t>RISALNIKI</a:t>
            </a:r>
          </a:p>
        </p:txBody>
      </p:sp>
      <p:sp>
        <p:nvSpPr>
          <p:cNvPr id="173059" name="Rectangle 3"/>
          <p:cNvSpPr>
            <a:spLocks noGrp="1"/>
          </p:cNvSpPr>
          <p:nvPr>
            <p:ph type="body" idx="1"/>
          </p:nvPr>
        </p:nvSpPr>
        <p:spPr/>
        <p:txBody>
          <a:bodyPr/>
          <a:lstStyle/>
          <a:p>
            <a:r>
              <a:rPr lang="sl-SI" altLang="en-US" smtClean="0">
                <a:latin typeface="Arial" panose="020B0604020202020204" pitchFamily="34" charset="0"/>
              </a:rPr>
              <a:t>Veliki formati izpisov</a:t>
            </a:r>
          </a:p>
          <a:p>
            <a:r>
              <a:rPr lang="sl-SI" altLang="en-US" smtClean="0">
                <a:latin typeface="Arial" panose="020B0604020202020204" pitchFamily="34" charset="0"/>
              </a:rPr>
              <a:t>Barvni</a:t>
            </a:r>
          </a:p>
          <a:p>
            <a:r>
              <a:rPr lang="sl-SI" altLang="en-US" smtClean="0">
                <a:latin typeface="Arial" panose="020B0604020202020204" pitchFamily="34" charset="0"/>
              </a:rPr>
              <a:t>Za tiskanje plakatov</a:t>
            </a:r>
          </a:p>
          <a:p>
            <a:r>
              <a:rPr lang="sl-SI" altLang="en-US" smtClean="0">
                <a:latin typeface="Arial" panose="020B0604020202020204" pitchFamily="34" charset="0"/>
              </a:rPr>
              <a:t>Tiskanje načrtov</a:t>
            </a:r>
          </a:p>
          <a:p>
            <a:endParaRPr lang="sl-SI" altLang="en-US" smtClean="0">
              <a:latin typeface="Arial" panose="020B0604020202020204" pitchFamily="34" charset="0"/>
            </a:endParaRPr>
          </a:p>
        </p:txBody>
      </p:sp>
      <p:pic>
        <p:nvPicPr>
          <p:cNvPr id="173060" name="Picture 5" descr="HP-DesignJet-4000-risalnik-tiskalnik--"/>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526213" y="260351"/>
            <a:ext cx="3821113" cy="382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0855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p:txBody>
          <a:bodyPr/>
          <a:lstStyle/>
          <a:p>
            <a:r>
              <a:rPr lang="sl-SI" dirty="0" smtClean="0"/>
              <a:t>MIKROPROCESOR - CPU</a:t>
            </a:r>
            <a:endParaRPr lang="en-US" dirty="0"/>
          </a:p>
        </p:txBody>
      </p:sp>
      <p:sp>
        <p:nvSpPr>
          <p:cNvPr id="4" name="Podnaslov 2"/>
          <p:cNvSpPr txBox="1">
            <a:spLocks/>
          </p:cNvSpPr>
          <p:nvPr/>
        </p:nvSpPr>
        <p:spPr>
          <a:xfrm>
            <a:off x="1989956" y="6021288"/>
            <a:ext cx="7516442" cy="360039"/>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0"/>
              </a:spcBef>
              <a:buFont typeface="Euphemia" pitchFamily="34" charset="0"/>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600"/>
              </a:spcBef>
              <a:buFont typeface="Euphemia"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600"/>
              </a:spcBef>
              <a:buFont typeface="Euphemia"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600"/>
              </a:spcBef>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600"/>
              </a:spcBef>
              <a:buFont typeface="Euphemia"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600"/>
              </a:spcBef>
              <a:buFont typeface="Euphemia"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600"/>
              </a:spcBef>
              <a:buFont typeface="Euphemia"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600"/>
              </a:spcBef>
              <a:buFont typeface="Euphemia" pitchFamily="34" charset="0"/>
              <a:buNone/>
              <a:defRPr sz="1800" kern="1200" baseline="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600"/>
              </a:spcBef>
              <a:buFont typeface="Euphemia" pitchFamily="34" charset="0"/>
              <a:buNone/>
              <a:defRPr sz="1800" kern="1200" baseline="0">
                <a:solidFill>
                  <a:schemeClr val="tx1">
                    <a:tint val="75000"/>
                  </a:schemeClr>
                </a:solidFill>
                <a:latin typeface="+mn-lt"/>
                <a:ea typeface="+mn-ea"/>
                <a:cs typeface="+mn-cs"/>
              </a:defRPr>
            </a:lvl9pPr>
          </a:lstStyle>
          <a:p>
            <a:r>
              <a:rPr lang="sl-SI" altLang="en-US" sz="2000" b="1" smtClean="0"/>
              <a:t>ZDENKO POTOČAR, univ.dipl.org</a:t>
            </a:r>
            <a:r>
              <a:rPr lang="sl-SI" altLang="en-US" sz="2000" smtClean="0"/>
              <a:t>.</a:t>
            </a:r>
            <a:endParaRPr lang="sl-SI" altLang="en-US" sz="2000" dirty="0"/>
          </a:p>
        </p:txBody>
      </p:sp>
    </p:spTree>
    <p:extLst>
      <p:ext uri="{BB962C8B-B14F-4D97-AF65-F5344CB8AC3E}">
        <p14:creationId xmlns:p14="http://schemas.microsoft.com/office/powerpoint/2010/main" val="3789177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PROCESOR</a:t>
            </a:r>
            <a:endParaRPr lang="en-US" dirty="0"/>
          </a:p>
        </p:txBody>
      </p:sp>
      <p:sp>
        <p:nvSpPr>
          <p:cNvPr id="3" name="Označba mesta vsebine 2"/>
          <p:cNvSpPr>
            <a:spLocks noGrp="1"/>
          </p:cNvSpPr>
          <p:nvPr>
            <p:ph idx="1"/>
          </p:nvPr>
        </p:nvSpPr>
        <p:spPr/>
        <p:txBody>
          <a:bodyPr/>
          <a:lstStyle/>
          <a:p>
            <a:r>
              <a:rPr lang="sl-SI" dirty="0" smtClean="0"/>
              <a:t>Procesor </a:t>
            </a:r>
            <a:r>
              <a:rPr lang="sl-SI" dirty="0"/>
              <a:t>je </a:t>
            </a:r>
            <a:r>
              <a:rPr lang="sl-SI" dirty="0" smtClean="0"/>
              <a:t>najpomembnejša </a:t>
            </a:r>
            <a:r>
              <a:rPr lang="sl-SI" dirty="0"/>
              <a:t>komponenta </a:t>
            </a:r>
            <a:r>
              <a:rPr lang="sl-SI" dirty="0" smtClean="0"/>
              <a:t>v računalniškem </a:t>
            </a:r>
            <a:r>
              <a:rPr lang="sl-SI" dirty="0"/>
              <a:t>sistemu. </a:t>
            </a:r>
            <a:endParaRPr lang="sl-SI" dirty="0" smtClean="0"/>
          </a:p>
          <a:p>
            <a:r>
              <a:rPr lang="sl-SI" dirty="0" smtClean="0"/>
              <a:t>Prvi mikroprocesor je razvilo </a:t>
            </a:r>
            <a:r>
              <a:rPr lang="sl-SI" dirty="0"/>
              <a:t>podjetje Intel leta 1971 z nazivom Intel 4004.</a:t>
            </a:r>
            <a:endParaRPr lang="en-US" dirty="0"/>
          </a:p>
        </p:txBody>
      </p:sp>
      <p:pic>
        <p:nvPicPr>
          <p:cNvPr id="2050" name="Picture 2" descr="http://images.anandtech.com/doci/6985/DT_Haswell_i7_FB_678x452.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958508" y="3501008"/>
            <a:ext cx="3845320" cy="256354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thocp.net/hardware/pictures/cpu/intel_4004_2.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45940" y="3627104"/>
            <a:ext cx="3636879" cy="2727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455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p:cNvSpPr>
          <p:nvPr>
            <p:ph type="title"/>
          </p:nvPr>
        </p:nvSpPr>
        <p:spPr>
          <a:xfrm>
            <a:off x="1701801" y="428625"/>
            <a:ext cx="8713787" cy="1143000"/>
          </a:xfrm>
        </p:spPr>
        <p:txBody>
          <a:bodyPr/>
          <a:lstStyle/>
          <a:p>
            <a:r>
              <a:rPr lang="sl-SI" altLang="en-US" sz="4200" dirty="0">
                <a:latin typeface="Arial" panose="020B0604020202020204" pitchFamily="34" charset="0"/>
              </a:rPr>
              <a:t>CENTRALNA PROCESNA ENOTA</a:t>
            </a:r>
          </a:p>
        </p:txBody>
      </p:sp>
      <p:sp>
        <p:nvSpPr>
          <p:cNvPr id="174083" name="Rectangle 3"/>
          <p:cNvSpPr>
            <a:spLocks noGrp="1"/>
          </p:cNvSpPr>
          <p:nvPr>
            <p:ph type="body" idx="1"/>
          </p:nvPr>
        </p:nvSpPr>
        <p:spPr>
          <a:xfrm>
            <a:off x="1593437" y="1600200"/>
            <a:ext cx="5149048" cy="4572000"/>
          </a:xfrm>
        </p:spPr>
        <p:txBody>
          <a:bodyPr>
            <a:normAutofit fontScale="92500" lnSpcReduction="20000"/>
          </a:bodyPr>
          <a:lstStyle/>
          <a:p>
            <a:pPr>
              <a:lnSpc>
                <a:spcPct val="90000"/>
              </a:lnSpc>
            </a:pPr>
            <a:r>
              <a:rPr lang="sl-SI" altLang="en-US" dirty="0" smtClean="0">
                <a:latin typeface="Arial" panose="020B0604020202020204" pitchFamily="34" charset="0"/>
              </a:rPr>
              <a:t>Centralna procesna enota  (CPE) je upravni center računalnika</a:t>
            </a:r>
          </a:p>
          <a:p>
            <a:pPr>
              <a:lnSpc>
                <a:spcPct val="90000"/>
              </a:lnSpc>
            </a:pPr>
            <a:endParaRPr lang="sl-SI" altLang="en-US" dirty="0" smtClean="0">
              <a:latin typeface="Arial" panose="020B0604020202020204" pitchFamily="34" charset="0"/>
            </a:endParaRPr>
          </a:p>
          <a:p>
            <a:pPr>
              <a:lnSpc>
                <a:spcPct val="90000"/>
              </a:lnSpc>
            </a:pPr>
            <a:r>
              <a:rPr lang="sl-SI" altLang="en-US" dirty="0" smtClean="0">
                <a:latin typeface="Arial" panose="020B0604020202020204" pitchFamily="34" charset="0"/>
              </a:rPr>
              <a:t>V CPU se:</a:t>
            </a:r>
          </a:p>
          <a:p>
            <a:pPr lvl="1">
              <a:lnSpc>
                <a:spcPct val="90000"/>
              </a:lnSpc>
            </a:pPr>
            <a:r>
              <a:rPr lang="sl-SI" altLang="en-US" dirty="0" smtClean="0">
                <a:latin typeface="Arial" panose="020B0604020202020204" pitchFamily="34" charset="0"/>
              </a:rPr>
              <a:t> upravlja in nadzira delovanje računalnika</a:t>
            </a:r>
          </a:p>
          <a:p>
            <a:pPr lvl="1">
              <a:lnSpc>
                <a:spcPct val="90000"/>
              </a:lnSpc>
            </a:pPr>
            <a:r>
              <a:rPr lang="sl-SI" altLang="en-US" dirty="0" smtClean="0">
                <a:latin typeface="Arial" panose="020B0604020202020204" pitchFamily="34" charset="0"/>
              </a:rPr>
              <a:t>izvršujejo matematične in logične operacije</a:t>
            </a:r>
          </a:p>
          <a:p>
            <a:pPr lvl="1">
              <a:lnSpc>
                <a:spcPct val="90000"/>
              </a:lnSpc>
            </a:pPr>
            <a:endParaRPr lang="sl-SI" altLang="en-US" dirty="0" smtClean="0">
              <a:latin typeface="Arial" panose="020B0604020202020204" pitchFamily="34" charset="0"/>
            </a:endParaRPr>
          </a:p>
          <a:p>
            <a:pPr lvl="1">
              <a:lnSpc>
                <a:spcPct val="90000"/>
              </a:lnSpc>
            </a:pPr>
            <a:r>
              <a:rPr lang="sl-SI" altLang="en-US" dirty="0" smtClean="0">
                <a:latin typeface="Arial" panose="020B0604020202020204" pitchFamily="34" charset="0"/>
              </a:rPr>
              <a:t>SESTAVA:</a:t>
            </a:r>
          </a:p>
          <a:p>
            <a:pPr lvl="2">
              <a:lnSpc>
                <a:spcPct val="90000"/>
              </a:lnSpc>
            </a:pPr>
            <a:r>
              <a:rPr lang="sl-SI" altLang="en-US" dirty="0" smtClean="0">
                <a:latin typeface="Arial" panose="020B0604020202020204" pitchFamily="34" charset="0"/>
              </a:rPr>
              <a:t>Aritmetično-logična enota</a:t>
            </a:r>
          </a:p>
          <a:p>
            <a:pPr lvl="2">
              <a:lnSpc>
                <a:spcPct val="90000"/>
              </a:lnSpc>
            </a:pPr>
            <a:r>
              <a:rPr lang="sl-SI" altLang="en-US" dirty="0" smtClean="0">
                <a:latin typeface="Arial" panose="020B0604020202020204" pitchFamily="34" charset="0"/>
              </a:rPr>
              <a:t>Krmilna enota</a:t>
            </a:r>
          </a:p>
          <a:p>
            <a:pPr lvl="2">
              <a:lnSpc>
                <a:spcPct val="90000"/>
              </a:lnSpc>
            </a:pPr>
            <a:r>
              <a:rPr lang="sl-SI" altLang="en-US" dirty="0" smtClean="0">
                <a:latin typeface="Arial" panose="020B0604020202020204" pitchFamily="34" charset="0"/>
              </a:rPr>
              <a:t>registri</a:t>
            </a:r>
          </a:p>
          <a:p>
            <a:pPr lvl="1">
              <a:lnSpc>
                <a:spcPct val="90000"/>
              </a:lnSpc>
            </a:pPr>
            <a:endParaRPr lang="sl-SI" altLang="en-US" dirty="0" smtClean="0">
              <a:latin typeface="Arial" panose="020B0604020202020204" pitchFamily="34" charset="0"/>
            </a:endParaRPr>
          </a:p>
          <a:p>
            <a:pPr>
              <a:lnSpc>
                <a:spcPct val="90000"/>
              </a:lnSpc>
            </a:pPr>
            <a:endParaRPr lang="sl-SI" altLang="en-US" dirty="0" smtClean="0">
              <a:latin typeface="Arial" panose="020B0604020202020204" pitchFamily="34" charset="0"/>
            </a:endParaRPr>
          </a:p>
        </p:txBody>
      </p:sp>
      <p:pic>
        <p:nvPicPr>
          <p:cNvPr id="5" name="Picture 6" descr="cpu"/>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6886500" y="1916832"/>
            <a:ext cx="4877188" cy="3082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1903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altLang="en-US" dirty="0">
                <a:latin typeface="Arial" panose="020B0604020202020204" pitchFamily="34" charset="0"/>
              </a:rPr>
              <a:t>CENTRALNA PROCESNA ENOTA</a:t>
            </a:r>
            <a:endParaRPr lang="en-US" dirty="0"/>
          </a:p>
        </p:txBody>
      </p:sp>
      <p:sp>
        <p:nvSpPr>
          <p:cNvPr id="3" name="Označba mesta vsebine 2"/>
          <p:cNvSpPr>
            <a:spLocks noGrp="1"/>
          </p:cNvSpPr>
          <p:nvPr>
            <p:ph idx="1"/>
          </p:nvPr>
        </p:nvSpPr>
        <p:spPr>
          <a:xfrm>
            <a:off x="1593436" y="2276872"/>
            <a:ext cx="9974138" cy="4444604"/>
          </a:xfrm>
        </p:spPr>
        <p:txBody>
          <a:bodyPr>
            <a:normAutofit fontScale="92500" lnSpcReduction="10000"/>
          </a:bodyPr>
          <a:lstStyle/>
          <a:p>
            <a:r>
              <a:rPr lang="sl-SI" altLang="en-US" b="1" dirty="0"/>
              <a:t>Krmilna enota</a:t>
            </a:r>
            <a:r>
              <a:rPr lang="sl-SI" altLang="en-US" dirty="0"/>
              <a:t> usklajuje delovanje posameznih delov mikroprocesorja po </a:t>
            </a:r>
            <a:r>
              <a:rPr lang="sl-SI" altLang="en-US" dirty="0" smtClean="0"/>
              <a:t>navodilih programske </a:t>
            </a:r>
            <a:r>
              <a:rPr lang="sl-SI" altLang="en-US" dirty="0"/>
              <a:t>kode. </a:t>
            </a:r>
          </a:p>
          <a:p>
            <a:r>
              <a:rPr lang="sl-SI" altLang="en-US" dirty="0"/>
              <a:t>Bere ukaz za ukazom iz programa, zapisanega v strojni obliki, jih dekodira in preko množice krmilnih signalov krmili njihovo izvajanje. </a:t>
            </a:r>
          </a:p>
          <a:p>
            <a:r>
              <a:rPr lang="sl-SI" altLang="en-US" b="1" dirty="0" smtClean="0"/>
              <a:t>aritmetično </a:t>
            </a:r>
            <a:r>
              <a:rPr lang="sl-SI" altLang="en-US" b="1" dirty="0"/>
              <a:t>logična enota</a:t>
            </a:r>
            <a:r>
              <a:rPr lang="sl-SI" altLang="en-US" dirty="0"/>
              <a:t> skrbi za izvajanje operacij nad podatki, ki jih obdeluje program. Ta </a:t>
            </a:r>
            <a:r>
              <a:rPr lang="sl-SI" altLang="en-US" dirty="0" smtClean="0"/>
              <a:t>je sposobna </a:t>
            </a:r>
            <a:r>
              <a:rPr lang="sl-SI" altLang="en-US" dirty="0"/>
              <a:t>opraviti različne matematične in logične operacije nad podatki.</a:t>
            </a:r>
          </a:p>
          <a:p>
            <a:r>
              <a:rPr lang="sl-SI" altLang="en-US" b="1" dirty="0" smtClean="0"/>
              <a:t>Registri</a:t>
            </a:r>
            <a:r>
              <a:rPr lang="sl-SI" altLang="en-US" dirty="0" smtClean="0"/>
              <a:t> </a:t>
            </a:r>
            <a:r>
              <a:rPr lang="sl-SI" altLang="en-US" dirty="0"/>
              <a:t>služijo za začasno hranjenje in obdelavo podatkov in njihovih naslovov. Izvedeni </a:t>
            </a:r>
            <a:r>
              <a:rPr lang="sl-SI" altLang="en-US" dirty="0" smtClean="0"/>
              <a:t>so kot </a:t>
            </a:r>
            <a:r>
              <a:rPr lang="sl-SI" altLang="en-US" dirty="0"/>
              <a:t>zelo hitre pomnilne celice. Določeni registri so programerjem dostopni, določeni </a:t>
            </a:r>
            <a:r>
              <a:rPr lang="sl-SI" altLang="en-US" dirty="0" smtClean="0"/>
              <a:t>so namenjeni </a:t>
            </a:r>
            <a:r>
              <a:rPr lang="sl-SI" altLang="en-US" dirty="0"/>
              <a:t>izključno za interno rabo procesorja.</a:t>
            </a:r>
          </a:p>
          <a:p>
            <a:endParaRPr lang="en-US" dirty="0"/>
          </a:p>
        </p:txBody>
      </p:sp>
      <p:pic>
        <p:nvPicPr>
          <p:cNvPr id="5" name="Picture 6" descr="cpu"/>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8758708" y="260648"/>
            <a:ext cx="2808866" cy="1775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0399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Procesor</a:t>
            </a:r>
            <a:endParaRPr lang="en-US" dirty="0"/>
          </a:p>
        </p:txBody>
      </p:sp>
      <p:sp>
        <p:nvSpPr>
          <p:cNvPr id="3" name="Označba mesta vsebine 2"/>
          <p:cNvSpPr>
            <a:spLocks noGrp="1"/>
          </p:cNvSpPr>
          <p:nvPr>
            <p:ph idx="1"/>
          </p:nvPr>
        </p:nvSpPr>
        <p:spPr>
          <a:xfrm>
            <a:off x="1593437" y="1600200"/>
            <a:ext cx="5653104" cy="4572000"/>
          </a:xfrm>
        </p:spPr>
        <p:txBody>
          <a:bodyPr>
            <a:normAutofit fontScale="62500" lnSpcReduction="20000"/>
          </a:bodyPr>
          <a:lstStyle/>
          <a:p>
            <a:r>
              <a:rPr lang="sl-SI" dirty="0" smtClean="0"/>
              <a:t>Procesorji </a:t>
            </a:r>
            <a:r>
              <a:rPr lang="sl-SI" dirty="0"/>
              <a:t>so narejeni iz silicija, ovoji pa so se skozi zgodovino zelo spreminjali (keramika, aluminij</a:t>
            </a:r>
            <a:r>
              <a:rPr lang="sl-SI" dirty="0" smtClean="0"/>
              <a:t>).</a:t>
            </a:r>
          </a:p>
          <a:p>
            <a:r>
              <a:rPr lang="sl-SI" dirty="0"/>
              <a:t>Procesorji se načeloma delijo </a:t>
            </a:r>
            <a:r>
              <a:rPr lang="sl-SI" dirty="0" smtClean="0"/>
              <a:t>po:</a:t>
            </a:r>
          </a:p>
          <a:p>
            <a:pPr lvl="1"/>
            <a:r>
              <a:rPr lang="sl-SI" dirty="0" smtClean="0"/>
              <a:t>številu </a:t>
            </a:r>
            <a:r>
              <a:rPr lang="sl-SI" dirty="0"/>
              <a:t>tranzistorjev (</a:t>
            </a:r>
            <a:r>
              <a:rPr lang="sl-SI" dirty="0" err="1"/>
              <a:t>transistor</a:t>
            </a:r>
            <a:r>
              <a:rPr lang="sl-SI" dirty="0"/>
              <a:t>), </a:t>
            </a:r>
            <a:endParaRPr lang="sl-SI" dirty="0" smtClean="0"/>
          </a:p>
          <a:p>
            <a:pPr lvl="1"/>
            <a:r>
              <a:rPr lang="sl-SI" dirty="0" smtClean="0"/>
              <a:t>jeder </a:t>
            </a:r>
            <a:r>
              <a:rPr lang="sl-SI" dirty="0"/>
              <a:t>(</a:t>
            </a:r>
            <a:r>
              <a:rPr lang="sl-SI" dirty="0" err="1"/>
              <a:t>core</a:t>
            </a:r>
            <a:r>
              <a:rPr lang="sl-SI" dirty="0"/>
              <a:t>), </a:t>
            </a:r>
            <a:endParaRPr lang="sl-SI" dirty="0" smtClean="0"/>
          </a:p>
          <a:p>
            <a:pPr lvl="1"/>
            <a:r>
              <a:rPr lang="sl-SI" dirty="0" smtClean="0"/>
              <a:t>niti </a:t>
            </a:r>
            <a:r>
              <a:rPr lang="sl-SI" dirty="0"/>
              <a:t>(</a:t>
            </a:r>
            <a:r>
              <a:rPr lang="sl-SI" dirty="0" err="1"/>
              <a:t>thread</a:t>
            </a:r>
            <a:r>
              <a:rPr lang="sl-SI" dirty="0"/>
              <a:t>), </a:t>
            </a:r>
            <a:endParaRPr lang="sl-SI" dirty="0" smtClean="0"/>
          </a:p>
          <a:p>
            <a:pPr lvl="1"/>
            <a:r>
              <a:rPr lang="sl-SI" dirty="0" smtClean="0"/>
              <a:t>podnožju </a:t>
            </a:r>
            <a:r>
              <a:rPr lang="sl-SI" dirty="0"/>
              <a:t>(</a:t>
            </a:r>
            <a:r>
              <a:rPr lang="sl-SI" dirty="0" err="1"/>
              <a:t>socket</a:t>
            </a:r>
            <a:r>
              <a:rPr lang="sl-SI" dirty="0"/>
              <a:t>) in </a:t>
            </a:r>
            <a:endParaRPr lang="sl-SI" dirty="0" smtClean="0"/>
          </a:p>
          <a:p>
            <a:pPr lvl="1"/>
            <a:r>
              <a:rPr lang="sl-SI" dirty="0" smtClean="0"/>
              <a:t>velikosti </a:t>
            </a:r>
            <a:r>
              <a:rPr lang="sl-SI" dirty="0"/>
              <a:t>pomnilnika. </a:t>
            </a:r>
          </a:p>
          <a:p>
            <a:r>
              <a:rPr lang="sl-SI" dirty="0" smtClean="0"/>
              <a:t>Jedro </a:t>
            </a:r>
            <a:r>
              <a:rPr lang="sl-SI" dirty="0"/>
              <a:t>je računski del procesorja, narejen iz silicija. </a:t>
            </a:r>
            <a:endParaRPr lang="sl-SI" dirty="0" smtClean="0"/>
          </a:p>
          <a:p>
            <a:r>
              <a:rPr lang="sl-SI" dirty="0" smtClean="0"/>
              <a:t>Nit </a:t>
            </a:r>
            <a:r>
              <a:rPr lang="sl-SI" dirty="0"/>
              <a:t>je proces, ki ga procesor opravlja, če je procesor večniten, to pomeni da lahko opravlja več procesov naenkrat in je s tem hitrejši. Na primer, če je procesor 2 niten, bi moral v teoriji biti 1-krat hitrejši. </a:t>
            </a:r>
            <a:endParaRPr lang="sl-SI" dirty="0" smtClean="0"/>
          </a:p>
          <a:p>
            <a:r>
              <a:rPr lang="sl-SI" dirty="0" smtClean="0"/>
              <a:t>Pomnilnik </a:t>
            </a:r>
            <a:r>
              <a:rPr lang="sl-SI" dirty="0"/>
              <a:t>v procesorju je namenjen začasnem shranjevanju podatkov, torej večja kot je njegova kapaciteta, bolje je.</a:t>
            </a:r>
          </a:p>
          <a:p>
            <a:endParaRPr lang="en-US" dirty="0"/>
          </a:p>
        </p:txBody>
      </p:sp>
      <p:pic>
        <p:nvPicPr>
          <p:cNvPr id="9218" name="Picture 2" descr="https://upload.wikimedia.org/wikipedia/commons/thumb/e/e7/Intel_80486DX2_bottom.jpg/1024px-Intel_80486DX2_bottom.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462564" y="1629560"/>
            <a:ext cx="3994621" cy="32690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0957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Več jedrni procesor</a:t>
            </a:r>
            <a:endParaRPr lang="en-US" dirty="0"/>
          </a:p>
        </p:txBody>
      </p:sp>
      <p:sp>
        <p:nvSpPr>
          <p:cNvPr id="3" name="Označba mesta vsebine 2"/>
          <p:cNvSpPr>
            <a:spLocks noGrp="1"/>
          </p:cNvSpPr>
          <p:nvPr>
            <p:ph idx="1"/>
          </p:nvPr>
        </p:nvSpPr>
        <p:spPr/>
        <p:txBody>
          <a:bodyPr>
            <a:normAutofit/>
          </a:bodyPr>
          <a:lstStyle/>
          <a:p>
            <a:r>
              <a:rPr lang="sl-SI" dirty="0" smtClean="0"/>
              <a:t>Več jedrne </a:t>
            </a:r>
            <a:r>
              <a:rPr lang="sl-SI" dirty="0"/>
              <a:t>procesorje so razvili, da je možno opravljati več opravil (niti) </a:t>
            </a:r>
            <a:r>
              <a:rPr lang="sl-SI" dirty="0" smtClean="0"/>
              <a:t>naenkrat, kar </a:t>
            </a:r>
            <a:r>
              <a:rPr lang="sl-SI" dirty="0"/>
              <a:t>omogoča pravo paralelno procesiranje. </a:t>
            </a:r>
            <a:endParaRPr lang="sl-SI" dirty="0" smtClean="0"/>
          </a:p>
          <a:p>
            <a:r>
              <a:rPr lang="sl-SI" dirty="0" smtClean="0"/>
              <a:t>Problem delovanja procesorja, </a:t>
            </a:r>
            <a:r>
              <a:rPr lang="sl-SI" dirty="0"/>
              <a:t>kako posamezna opravila čimbolj učinkovito razdeliti na paralelne procese, da bo celoten sistem veliko hitrejši, kot pri uporabi </a:t>
            </a:r>
            <a:r>
              <a:rPr lang="sl-SI" dirty="0" err="1"/>
              <a:t>enojedrnega</a:t>
            </a:r>
            <a:r>
              <a:rPr lang="sl-SI" dirty="0"/>
              <a:t> </a:t>
            </a:r>
            <a:r>
              <a:rPr lang="sl-SI" dirty="0" smtClean="0"/>
              <a:t>procesorja.</a:t>
            </a:r>
          </a:p>
          <a:p>
            <a:endParaRPr lang="sl-SI" dirty="0" smtClean="0"/>
          </a:p>
        </p:txBody>
      </p:sp>
    </p:spTree>
    <p:extLst>
      <p:ext uri="{BB962C8B-B14F-4D97-AF65-F5344CB8AC3E}">
        <p14:creationId xmlns:p14="http://schemas.microsoft.com/office/powerpoint/2010/main" val="3922975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Naslov 1"/>
          <p:cNvSpPr>
            <a:spLocks noGrp="1"/>
          </p:cNvSpPr>
          <p:nvPr>
            <p:ph type="title"/>
          </p:nvPr>
        </p:nvSpPr>
        <p:spPr>
          <a:xfrm>
            <a:off x="1979612" y="428625"/>
            <a:ext cx="8229600" cy="857250"/>
          </a:xfrm>
        </p:spPr>
        <p:txBody>
          <a:bodyPr/>
          <a:lstStyle/>
          <a:p>
            <a:pPr eaLnBrk="1" hangingPunct="1"/>
            <a:r>
              <a:rPr lang="sl-SI" altLang="en-US" smtClean="0"/>
              <a:t>RAČUNALNIK</a:t>
            </a:r>
          </a:p>
        </p:txBody>
      </p:sp>
      <p:sp>
        <p:nvSpPr>
          <p:cNvPr id="3" name="Ograda vsebine 2"/>
          <p:cNvSpPr>
            <a:spLocks noGrp="1"/>
          </p:cNvSpPr>
          <p:nvPr>
            <p:ph idx="1"/>
          </p:nvPr>
        </p:nvSpPr>
        <p:spPr/>
        <p:txBody>
          <a:bodyPr>
            <a:normAutofit/>
          </a:bodyPr>
          <a:lstStyle/>
          <a:p>
            <a:pPr marL="274320" indent="-274320">
              <a:buClr>
                <a:schemeClr val="accent3"/>
              </a:buClr>
              <a:buFont typeface="Wingdings 2"/>
              <a:buChar char=""/>
              <a:defRPr/>
            </a:pPr>
            <a:r>
              <a:rPr lang="sl-SI" dirty="0" smtClean="0"/>
              <a:t>Računalnik je stroj.</a:t>
            </a:r>
          </a:p>
          <a:p>
            <a:pPr marL="274320" indent="-274320">
              <a:buClr>
                <a:schemeClr val="accent3"/>
              </a:buClr>
              <a:buFont typeface="Wingdings 2"/>
              <a:buChar char=""/>
              <a:defRPr/>
            </a:pPr>
            <a:r>
              <a:rPr lang="sl-SI" dirty="0" smtClean="0"/>
              <a:t>Računalnik ne zna samo računati.</a:t>
            </a:r>
          </a:p>
          <a:p>
            <a:pPr marL="274320" indent="-274320">
              <a:buClr>
                <a:schemeClr val="accent3"/>
              </a:buClr>
              <a:buFont typeface="Wingdings 2"/>
              <a:buChar char=""/>
              <a:defRPr/>
            </a:pPr>
            <a:endParaRPr lang="sl-SI" dirty="0" smtClean="0"/>
          </a:p>
          <a:p>
            <a:pPr marL="274320" indent="-274320">
              <a:buClr>
                <a:schemeClr val="accent3"/>
              </a:buClr>
              <a:buFont typeface="Wingdings 2"/>
              <a:buChar char=""/>
              <a:defRPr/>
            </a:pPr>
            <a:r>
              <a:rPr lang="sl-SI" dirty="0" smtClean="0"/>
              <a:t>Računalnik je naprava, ki dopolnjuje človekove miselne procese.</a:t>
            </a:r>
          </a:p>
          <a:p>
            <a:pPr marL="274320" indent="-274320">
              <a:buClr>
                <a:schemeClr val="accent3"/>
              </a:buClr>
              <a:buFont typeface="Wingdings 2"/>
              <a:buChar char=""/>
              <a:defRPr/>
            </a:pPr>
            <a:endParaRPr lang="sl-SI" dirty="0" smtClean="0"/>
          </a:p>
          <a:p>
            <a:pPr marL="274320" indent="-274320">
              <a:buClr>
                <a:schemeClr val="accent3"/>
              </a:buClr>
              <a:buFont typeface="Wingdings 2"/>
              <a:buChar char=""/>
              <a:defRPr/>
            </a:pPr>
            <a:r>
              <a:rPr lang="sl-SI" dirty="0" smtClean="0"/>
              <a:t>Računalnik zna iskati podatke, obdelovati podatke ter na različne načine posredovati podatke.</a:t>
            </a:r>
          </a:p>
          <a:p>
            <a:pPr marL="274320" indent="-274320">
              <a:buClr>
                <a:schemeClr val="accent3"/>
              </a:buClr>
              <a:buFont typeface="Wingdings 2"/>
              <a:buChar char=""/>
              <a:defRPr/>
            </a:pPr>
            <a:endParaRPr lang="sl-SI" dirty="0"/>
          </a:p>
        </p:txBody>
      </p:sp>
      <p:pic>
        <p:nvPicPr>
          <p:cNvPr id="57350" name="Picture 2" descr="http://www.nakupovanje.net/images/T/Lenovo-ThinkCentre-A55-E4500-osebni-racunalnik-namizni-racunalnik--1157455.jpg"/>
          <p:cNvPicPr>
            <a:picLocks noChangeAspect="1" noChangeArrowheads="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666037" y="928688"/>
            <a:ext cx="2801938" cy="186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4582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Sodobni procesorji</a:t>
            </a:r>
            <a:endParaRPr lang="en-US" dirty="0"/>
          </a:p>
        </p:txBody>
      </p:sp>
      <p:sp>
        <p:nvSpPr>
          <p:cNvPr id="3" name="Označba mesta vsebine 2"/>
          <p:cNvSpPr>
            <a:spLocks noGrp="1"/>
          </p:cNvSpPr>
          <p:nvPr>
            <p:ph idx="1"/>
          </p:nvPr>
        </p:nvSpPr>
        <p:spPr/>
        <p:txBody>
          <a:bodyPr/>
          <a:lstStyle/>
          <a:p>
            <a:r>
              <a:rPr lang="sl-SI" dirty="0" smtClean="0"/>
              <a:t>Jedrna </a:t>
            </a:r>
            <a:r>
              <a:rPr lang="sl-SI" dirty="0"/>
              <a:t>vojna v </a:t>
            </a:r>
            <a:r>
              <a:rPr lang="sl-SI" dirty="0" smtClean="0"/>
              <a:t>osebnih </a:t>
            </a:r>
            <a:r>
              <a:rPr lang="sl-SI" dirty="0"/>
              <a:t>računalnikih </a:t>
            </a:r>
            <a:r>
              <a:rPr lang="sl-SI" dirty="0" smtClean="0"/>
              <a:t>se je počasi ustavila</a:t>
            </a:r>
          </a:p>
          <a:p>
            <a:r>
              <a:rPr lang="sl-SI" dirty="0" smtClean="0"/>
              <a:t>Danes redko računalnik </a:t>
            </a:r>
            <a:r>
              <a:rPr lang="sl-SI" dirty="0"/>
              <a:t>z </a:t>
            </a:r>
            <a:r>
              <a:rPr lang="sl-SI" dirty="0" smtClean="0"/>
              <a:t>več kot 4 jedri </a:t>
            </a:r>
          </a:p>
          <a:p>
            <a:r>
              <a:rPr lang="sl-SI" dirty="0" smtClean="0"/>
              <a:t>(</a:t>
            </a:r>
            <a:r>
              <a:rPr lang="sl-SI" dirty="0"/>
              <a:t>6-jedrni so </a:t>
            </a:r>
            <a:r>
              <a:rPr lang="sl-SI" dirty="0" smtClean="0"/>
              <a:t>redki, 12-jedrni </a:t>
            </a:r>
            <a:r>
              <a:rPr lang="sl-SI" dirty="0"/>
              <a:t>PC strežniki pa v resnici ne sodijo med </a:t>
            </a:r>
            <a:r>
              <a:rPr lang="sl-SI" dirty="0" err="1"/>
              <a:t>PCje</a:t>
            </a:r>
            <a:r>
              <a:rPr lang="sl-SI" dirty="0"/>
              <a:t>), </a:t>
            </a:r>
            <a:endParaRPr lang="sl-SI" dirty="0" smtClean="0"/>
          </a:p>
          <a:p>
            <a:r>
              <a:rPr lang="sl-SI" dirty="0" smtClean="0"/>
              <a:t>V pametnih telefonih </a:t>
            </a:r>
            <a:r>
              <a:rPr lang="sl-SI" dirty="0"/>
              <a:t>in tablicah </a:t>
            </a:r>
            <a:r>
              <a:rPr lang="sl-SI" dirty="0" smtClean="0"/>
              <a:t>je drugače (8 jedrni).</a:t>
            </a:r>
          </a:p>
          <a:p>
            <a:r>
              <a:rPr lang="sl-SI" dirty="0" smtClean="0"/>
              <a:t>Še vedno dva glavna proizvajalca: Intel </a:t>
            </a:r>
            <a:r>
              <a:rPr lang="sl-SI" dirty="0"/>
              <a:t>in AMD</a:t>
            </a:r>
            <a:endParaRPr lang="en-US" dirty="0"/>
          </a:p>
        </p:txBody>
      </p:sp>
    </p:spTree>
    <p:extLst>
      <p:ext uri="{BB962C8B-B14F-4D97-AF65-F5344CB8AC3E}">
        <p14:creationId xmlns:p14="http://schemas.microsoft.com/office/powerpoint/2010/main" val="2846871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Takt delovanja procesorja</a:t>
            </a:r>
            <a:endParaRPr lang="en-US" dirty="0"/>
          </a:p>
        </p:txBody>
      </p:sp>
      <p:sp>
        <p:nvSpPr>
          <p:cNvPr id="3" name="Označba mesta vsebine 2"/>
          <p:cNvSpPr>
            <a:spLocks noGrp="1"/>
          </p:cNvSpPr>
          <p:nvPr>
            <p:ph idx="1"/>
          </p:nvPr>
        </p:nvSpPr>
        <p:spPr/>
        <p:txBody>
          <a:bodyPr>
            <a:normAutofit lnSpcReduction="10000"/>
          </a:bodyPr>
          <a:lstStyle/>
          <a:p>
            <a:r>
              <a:rPr lang="sl-SI" dirty="0" smtClean="0"/>
              <a:t>Takt </a:t>
            </a:r>
            <a:r>
              <a:rPr lang="sl-SI" dirty="0"/>
              <a:t>delovanja je najbolj </a:t>
            </a:r>
            <a:r>
              <a:rPr lang="sl-SI" dirty="0" smtClean="0"/>
              <a:t>očiten </a:t>
            </a:r>
            <a:r>
              <a:rPr lang="sl-SI" dirty="0"/>
              <a:t>podatek ob izbiri </a:t>
            </a:r>
            <a:r>
              <a:rPr lang="sl-SI" dirty="0" smtClean="0"/>
              <a:t>procesorja</a:t>
            </a:r>
          </a:p>
          <a:p>
            <a:r>
              <a:rPr lang="sl-SI" dirty="0" smtClean="0"/>
              <a:t>Vrednost</a:t>
            </a:r>
            <a:r>
              <a:rPr lang="sl-SI" dirty="0"/>
              <a:t>, ki pove, </a:t>
            </a:r>
            <a:r>
              <a:rPr lang="sl-SI" dirty="0" smtClean="0"/>
              <a:t>s kakšno </a:t>
            </a:r>
            <a:r>
              <a:rPr lang="sl-SI" dirty="0"/>
              <a:t>frekvenco niha urni signal procesorja.</a:t>
            </a:r>
          </a:p>
          <a:p>
            <a:r>
              <a:rPr lang="sl-SI" dirty="0" smtClean="0"/>
              <a:t>Takt je eden </a:t>
            </a:r>
            <a:r>
              <a:rPr lang="sl-SI" dirty="0"/>
              <a:t>poglavitnih pokazateljev zmogljivosti procesorja in </a:t>
            </a:r>
            <a:r>
              <a:rPr lang="sl-SI" dirty="0" smtClean="0"/>
              <a:t>pri procesorjih </a:t>
            </a:r>
            <a:r>
              <a:rPr lang="sl-SI" dirty="0"/>
              <a:t>z enakim </a:t>
            </a:r>
            <a:r>
              <a:rPr lang="sl-SI" dirty="0" smtClean="0"/>
              <a:t>jedrom večji </a:t>
            </a:r>
            <a:r>
              <a:rPr lang="sl-SI" dirty="0"/>
              <a:t>takt delovanja pomeni tudi </a:t>
            </a:r>
            <a:r>
              <a:rPr lang="sl-SI" dirty="0" smtClean="0"/>
              <a:t>večjo zmogljivost.</a:t>
            </a:r>
            <a:endParaRPr lang="sl-SI" dirty="0"/>
          </a:p>
          <a:p>
            <a:r>
              <a:rPr lang="sl-SI" dirty="0"/>
              <a:t>Pri frekvenci delovanja procesorjev poznamo notranji takt in zunanji takt delovanja.</a:t>
            </a:r>
          </a:p>
          <a:p>
            <a:r>
              <a:rPr lang="sl-SI" dirty="0" smtClean="0"/>
              <a:t>Najbolj pogosti procesorji delujejo </a:t>
            </a:r>
            <a:r>
              <a:rPr lang="sl-SI" dirty="0"/>
              <a:t>z </a:t>
            </a:r>
            <a:r>
              <a:rPr lang="sl-SI" dirty="0" smtClean="0"/>
              <a:t>notranjim taktom </a:t>
            </a:r>
            <a:r>
              <a:rPr lang="sl-SI" dirty="0"/>
              <a:t>od 2 do </a:t>
            </a:r>
            <a:r>
              <a:rPr lang="sl-SI" dirty="0" smtClean="0"/>
              <a:t>4 GHz</a:t>
            </a:r>
            <a:endParaRPr lang="en-US" dirty="0"/>
          </a:p>
        </p:txBody>
      </p:sp>
    </p:spTree>
    <p:extLst>
      <p:ext uri="{BB962C8B-B14F-4D97-AF65-F5344CB8AC3E}">
        <p14:creationId xmlns:p14="http://schemas.microsoft.com/office/powerpoint/2010/main" val="4070369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Zmogljivost </a:t>
            </a:r>
            <a:r>
              <a:rPr lang="sl-SI" dirty="0"/>
              <a:t>procesorjev</a:t>
            </a:r>
            <a:endParaRPr lang="en-US" dirty="0"/>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509708" y="1649413"/>
            <a:ext cx="8172450" cy="5208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566818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32" y="-16529"/>
            <a:ext cx="3748491" cy="1917167"/>
          </a:xfrm>
          <a:prstGeom prst="rect">
            <a:avLst/>
          </a:prstGeom>
        </p:spPr>
      </p:pic>
      <p:pic>
        <p:nvPicPr>
          <p:cNvPr id="4" name="Slika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2" y="2440008"/>
            <a:ext cx="3748491" cy="1888775"/>
          </a:xfrm>
          <a:prstGeom prst="rect">
            <a:avLst/>
          </a:prstGeom>
        </p:spPr>
      </p:pic>
      <p:pic>
        <p:nvPicPr>
          <p:cNvPr id="5" name="Slika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176" y="4955141"/>
            <a:ext cx="3748491" cy="1888552"/>
          </a:xfrm>
          <a:prstGeom prst="rect">
            <a:avLst/>
          </a:prstGeom>
        </p:spPr>
      </p:pic>
      <p:pic>
        <p:nvPicPr>
          <p:cNvPr id="6" name="Slika 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251424" y="-24354"/>
            <a:ext cx="3748492" cy="1932816"/>
          </a:xfrm>
          <a:prstGeom prst="rect">
            <a:avLst/>
          </a:prstGeom>
        </p:spPr>
      </p:pic>
      <p:pic>
        <p:nvPicPr>
          <p:cNvPr id="7" name="Slika 6"/>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251425" y="2463175"/>
            <a:ext cx="3748491" cy="1903079"/>
          </a:xfrm>
          <a:prstGeom prst="rect">
            <a:avLst/>
          </a:prstGeom>
        </p:spPr>
      </p:pic>
      <p:pic>
        <p:nvPicPr>
          <p:cNvPr id="8" name="Slika 7"/>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271541" y="4920967"/>
            <a:ext cx="3748491" cy="1859939"/>
          </a:xfrm>
          <a:prstGeom prst="rect">
            <a:avLst/>
          </a:prstGeom>
        </p:spPr>
      </p:pic>
      <p:pic>
        <p:nvPicPr>
          <p:cNvPr id="9" name="Slika 8"/>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8444921" y="-16529"/>
            <a:ext cx="3748492" cy="1874246"/>
          </a:xfrm>
          <a:prstGeom prst="rect">
            <a:avLst/>
          </a:prstGeom>
        </p:spPr>
      </p:pic>
      <p:pic>
        <p:nvPicPr>
          <p:cNvPr id="10" name="Slika 9"/>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8444922" y="2374700"/>
            <a:ext cx="3748491" cy="1903079"/>
          </a:xfrm>
          <a:prstGeom prst="rect">
            <a:avLst/>
          </a:prstGeom>
        </p:spPr>
      </p:pic>
      <p:pic>
        <p:nvPicPr>
          <p:cNvPr id="15" name="Slika 14"/>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8458885" y="4922845"/>
            <a:ext cx="3684356" cy="1842178"/>
          </a:xfrm>
          <a:prstGeom prst="rect">
            <a:avLst/>
          </a:prstGeom>
        </p:spPr>
      </p:pic>
    </p:spTree>
    <p:extLst>
      <p:ext uri="{BB962C8B-B14F-4D97-AF65-F5344CB8AC3E}">
        <p14:creationId xmlns:p14="http://schemas.microsoft.com/office/powerpoint/2010/main" val="3782803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1948" y="7268"/>
            <a:ext cx="3915427" cy="1972890"/>
          </a:xfrm>
          <a:prstGeom prst="rect">
            <a:avLst/>
          </a:prstGeom>
        </p:spPr>
      </p:pic>
      <p:pic>
        <p:nvPicPr>
          <p:cNvPr id="4" name="Slika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948" y="2337655"/>
            <a:ext cx="3915427" cy="2018892"/>
          </a:xfrm>
          <a:prstGeom prst="rect">
            <a:avLst/>
          </a:prstGeom>
        </p:spPr>
      </p:pic>
      <p:pic>
        <p:nvPicPr>
          <p:cNvPr id="5" name="Slika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9224" y="4863727"/>
            <a:ext cx="3915427" cy="1987831"/>
          </a:xfrm>
          <a:prstGeom prst="rect">
            <a:avLst/>
          </a:prstGeom>
        </p:spPr>
      </p:pic>
      <p:pic>
        <p:nvPicPr>
          <p:cNvPr id="6" name="Slika 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109091" y="4910530"/>
            <a:ext cx="3915427" cy="1957714"/>
          </a:xfrm>
          <a:prstGeom prst="rect">
            <a:avLst/>
          </a:prstGeom>
        </p:spPr>
      </p:pic>
      <p:pic>
        <p:nvPicPr>
          <p:cNvPr id="7" name="Slika 6"/>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278730" y="-56263"/>
            <a:ext cx="3915427" cy="1987831"/>
          </a:xfrm>
          <a:prstGeom prst="rect">
            <a:avLst/>
          </a:prstGeom>
        </p:spPr>
      </p:pic>
      <p:pic>
        <p:nvPicPr>
          <p:cNvPr id="8" name="Slika 7"/>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183095" y="-26147"/>
            <a:ext cx="3915427" cy="1957714"/>
          </a:xfrm>
          <a:prstGeom prst="rect">
            <a:avLst/>
          </a:prstGeom>
        </p:spPr>
      </p:pic>
      <p:pic>
        <p:nvPicPr>
          <p:cNvPr id="9" name="Slika 8"/>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109091" y="2427133"/>
            <a:ext cx="3915427" cy="1987831"/>
          </a:xfrm>
          <a:prstGeom prst="rect">
            <a:avLst/>
          </a:prstGeom>
        </p:spPr>
      </p:pic>
      <p:pic>
        <p:nvPicPr>
          <p:cNvPr id="10" name="Slika 9"/>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273397" y="2427133"/>
            <a:ext cx="3915427" cy="1957714"/>
          </a:xfrm>
          <a:prstGeom prst="rect">
            <a:avLst/>
          </a:prstGeom>
        </p:spPr>
      </p:pic>
      <p:pic>
        <p:nvPicPr>
          <p:cNvPr id="11" name="Slika 10"/>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8273398" y="4880413"/>
            <a:ext cx="3915427" cy="1987831"/>
          </a:xfrm>
          <a:prstGeom prst="rect">
            <a:avLst/>
          </a:prstGeom>
        </p:spPr>
      </p:pic>
    </p:spTree>
    <p:extLst>
      <p:ext uri="{BB962C8B-B14F-4D97-AF65-F5344CB8AC3E}">
        <p14:creationId xmlns:p14="http://schemas.microsoft.com/office/powerpoint/2010/main" val="937107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9372" y="2420888"/>
            <a:ext cx="3791111" cy="1866834"/>
          </a:xfrm>
          <a:prstGeom prst="rect">
            <a:avLst/>
          </a:prstGeom>
        </p:spPr>
      </p:pic>
      <p:pic>
        <p:nvPicPr>
          <p:cNvPr id="4" name="Slika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7256" y="4880580"/>
            <a:ext cx="3791111" cy="1969025"/>
          </a:xfrm>
          <a:prstGeom prst="rect">
            <a:avLst/>
          </a:prstGeom>
        </p:spPr>
      </p:pic>
      <p:pic>
        <p:nvPicPr>
          <p:cNvPr id="5" name="Slika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157793" y="25167"/>
            <a:ext cx="3791111" cy="1924277"/>
          </a:xfrm>
          <a:prstGeom prst="rect">
            <a:avLst/>
          </a:prstGeom>
        </p:spPr>
      </p:pic>
      <p:pic>
        <p:nvPicPr>
          <p:cNvPr id="6" name="Slika 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107049" y="2420888"/>
            <a:ext cx="3791111" cy="1895556"/>
          </a:xfrm>
          <a:prstGeom prst="rect">
            <a:avLst/>
          </a:prstGeom>
        </p:spPr>
      </p:pic>
      <p:pic>
        <p:nvPicPr>
          <p:cNvPr id="7" name="Slika 6"/>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157793" y="4977139"/>
            <a:ext cx="3791111" cy="1880861"/>
          </a:xfrm>
          <a:prstGeom prst="rect">
            <a:avLst/>
          </a:prstGeom>
        </p:spPr>
      </p:pic>
      <p:pic>
        <p:nvPicPr>
          <p:cNvPr id="8" name="Slika 7"/>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397714" y="-23564"/>
            <a:ext cx="3791111" cy="1881086"/>
          </a:xfrm>
          <a:prstGeom prst="rect">
            <a:avLst/>
          </a:prstGeom>
        </p:spPr>
      </p:pic>
      <p:pic>
        <p:nvPicPr>
          <p:cNvPr id="9" name="Slika 8"/>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8364822" y="2420888"/>
            <a:ext cx="3791111" cy="1881086"/>
          </a:xfrm>
          <a:prstGeom prst="rect">
            <a:avLst/>
          </a:prstGeom>
        </p:spPr>
      </p:pic>
      <p:pic>
        <p:nvPicPr>
          <p:cNvPr id="14" name="Slika 13"/>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588" y="-35148"/>
            <a:ext cx="3791111" cy="1910250"/>
          </a:xfrm>
          <a:prstGeom prst="rect">
            <a:avLst/>
          </a:prstGeom>
        </p:spPr>
      </p:pic>
    </p:spTree>
    <p:extLst>
      <p:ext uri="{BB962C8B-B14F-4D97-AF65-F5344CB8AC3E}">
        <p14:creationId xmlns:p14="http://schemas.microsoft.com/office/powerpoint/2010/main" val="3244511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Procesor danes (2016)</a:t>
            </a:r>
            <a:endParaRPr lang="en-US" dirty="0"/>
          </a:p>
        </p:txBody>
      </p:sp>
      <p:sp>
        <p:nvSpPr>
          <p:cNvPr id="3" name="Označba mesta vsebine 2"/>
          <p:cNvSpPr>
            <a:spLocks noGrp="1"/>
          </p:cNvSpPr>
          <p:nvPr>
            <p:ph idx="1"/>
          </p:nvPr>
        </p:nvSpPr>
        <p:spPr>
          <a:xfrm>
            <a:off x="1593436" y="1600200"/>
            <a:ext cx="6445191" cy="4572000"/>
          </a:xfrm>
        </p:spPr>
        <p:txBody>
          <a:bodyPr>
            <a:normAutofit/>
          </a:bodyPr>
          <a:lstStyle/>
          <a:p>
            <a:pPr fontAlgn="base"/>
            <a:r>
              <a:rPr lang="sl-SI" sz="1900" dirty="0" smtClean="0"/>
              <a:t>INTEL CORE i7</a:t>
            </a:r>
          </a:p>
          <a:p>
            <a:pPr fontAlgn="base"/>
            <a:endParaRPr lang="sl-SI" sz="1900" dirty="0" smtClean="0"/>
          </a:p>
          <a:p>
            <a:pPr lvl="1" fontAlgn="base"/>
            <a:r>
              <a:rPr lang="en-US" sz="1600" dirty="0" err="1" smtClean="0"/>
              <a:t>podnožje</a:t>
            </a:r>
            <a:r>
              <a:rPr lang="en-US" sz="1600" dirty="0"/>
              <a:t>: LGA2011-v3 </a:t>
            </a:r>
            <a:endParaRPr lang="sl-SI" sz="1600" dirty="0"/>
          </a:p>
          <a:p>
            <a:pPr lvl="1" fontAlgn="base"/>
            <a:r>
              <a:rPr lang="en-US" sz="1600" dirty="0" err="1" smtClean="0"/>
              <a:t>takt</a:t>
            </a:r>
            <a:r>
              <a:rPr lang="en-US" sz="1600" dirty="0" smtClean="0"/>
              <a:t> </a:t>
            </a:r>
            <a:r>
              <a:rPr lang="en-US" sz="1600" dirty="0" err="1"/>
              <a:t>procesorja</a:t>
            </a:r>
            <a:r>
              <a:rPr lang="en-US" sz="1600" dirty="0"/>
              <a:t>: 3.5 GHz, </a:t>
            </a:r>
            <a:endParaRPr lang="sl-SI" sz="1600" dirty="0" smtClean="0"/>
          </a:p>
          <a:p>
            <a:pPr lvl="1" fontAlgn="base"/>
            <a:r>
              <a:rPr lang="sl-SI" sz="1600" dirty="0" smtClean="0"/>
              <a:t>š</a:t>
            </a:r>
            <a:r>
              <a:rPr lang="en-US" sz="1600" dirty="0" smtClean="0"/>
              <a:t>t</a:t>
            </a:r>
            <a:r>
              <a:rPr lang="en-US" sz="1600" dirty="0"/>
              <a:t>. </a:t>
            </a:r>
            <a:r>
              <a:rPr lang="en-US" sz="1600" dirty="0" err="1"/>
              <a:t>jeder</a:t>
            </a:r>
            <a:r>
              <a:rPr lang="en-US" sz="1600" dirty="0"/>
              <a:t>/</a:t>
            </a:r>
            <a:r>
              <a:rPr lang="en-US" sz="1600" dirty="0" err="1"/>
              <a:t>niti</a:t>
            </a:r>
            <a:r>
              <a:rPr lang="en-US" sz="1600" dirty="0"/>
              <a:t>: 6/12 </a:t>
            </a:r>
            <a:endParaRPr lang="sl-SI" sz="1600" dirty="0" smtClean="0"/>
          </a:p>
          <a:p>
            <a:pPr lvl="1" fontAlgn="base"/>
            <a:r>
              <a:rPr lang="en-US" sz="1600" dirty="0" err="1" smtClean="0"/>
              <a:t>predpomnilnik</a:t>
            </a:r>
            <a:r>
              <a:rPr lang="en-US" sz="1600" dirty="0"/>
              <a:t>: 15 MB </a:t>
            </a:r>
            <a:r>
              <a:rPr lang="en-US" sz="1600" dirty="0" err="1"/>
              <a:t>tehnologija</a:t>
            </a:r>
            <a:r>
              <a:rPr lang="en-US" sz="1600" dirty="0"/>
              <a:t> </a:t>
            </a:r>
            <a:r>
              <a:rPr lang="en-US" sz="1600" dirty="0" err="1"/>
              <a:t>izdelave</a:t>
            </a:r>
            <a:r>
              <a:rPr lang="en-US" sz="1600" dirty="0"/>
              <a:t>: Haswell-E, 22nm </a:t>
            </a:r>
            <a:endParaRPr lang="sl-SI" sz="1600" dirty="0" smtClean="0"/>
          </a:p>
          <a:p>
            <a:pPr lvl="1" fontAlgn="base"/>
            <a:r>
              <a:rPr lang="en-US" sz="1600" dirty="0" err="1" smtClean="0"/>
              <a:t>poraba</a:t>
            </a:r>
            <a:r>
              <a:rPr lang="en-US" sz="1600" dirty="0"/>
              <a:t>: max. 140 W </a:t>
            </a:r>
            <a:endParaRPr lang="sl-SI" sz="1600" dirty="0" smtClean="0"/>
          </a:p>
          <a:p>
            <a:pPr lvl="1" fontAlgn="base"/>
            <a:r>
              <a:rPr lang="en-US" sz="1600" dirty="0" err="1" smtClean="0"/>
              <a:t>vgrajene</a:t>
            </a:r>
            <a:r>
              <a:rPr lang="en-US" sz="1600" dirty="0" smtClean="0"/>
              <a:t> </a:t>
            </a:r>
            <a:r>
              <a:rPr lang="en-US" sz="1600" dirty="0" err="1"/>
              <a:t>tehnologije</a:t>
            </a:r>
            <a:r>
              <a:rPr lang="en-US" sz="1600" dirty="0"/>
              <a:t>: Intel Turbo Boost, </a:t>
            </a:r>
            <a:endParaRPr lang="sl-SI" sz="1600" dirty="0" smtClean="0"/>
          </a:p>
          <a:p>
            <a:pPr lvl="1" fontAlgn="base"/>
            <a:r>
              <a:rPr lang="en-US" sz="1600" dirty="0" smtClean="0"/>
              <a:t>Intel </a:t>
            </a:r>
            <a:r>
              <a:rPr lang="en-US" sz="1600" dirty="0"/>
              <a:t>Hyper-Threading, </a:t>
            </a:r>
            <a:endParaRPr lang="sl-SI" sz="1600" dirty="0" smtClean="0"/>
          </a:p>
          <a:p>
            <a:pPr lvl="1" fontAlgn="base"/>
            <a:r>
              <a:rPr lang="en-US" sz="1600" dirty="0" err="1" smtClean="0"/>
              <a:t>zahteva</a:t>
            </a:r>
            <a:r>
              <a:rPr lang="en-US" sz="1600" dirty="0" smtClean="0"/>
              <a:t> </a:t>
            </a:r>
            <a:r>
              <a:rPr lang="en-US" sz="1600" dirty="0" err="1"/>
              <a:t>uporabo</a:t>
            </a:r>
            <a:r>
              <a:rPr lang="en-US" sz="1600" dirty="0"/>
              <a:t> DDR4 </a:t>
            </a:r>
            <a:endParaRPr lang="sl-SI" sz="1600" dirty="0" smtClean="0"/>
          </a:p>
          <a:p>
            <a:endParaRPr lang="en-US" dirty="0"/>
          </a:p>
        </p:txBody>
      </p:sp>
      <p:pic>
        <p:nvPicPr>
          <p:cNvPr id="5" name="Slika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038627" y="6087464"/>
            <a:ext cx="3735740" cy="534597"/>
          </a:xfrm>
          <a:prstGeom prst="rect">
            <a:avLst/>
          </a:prstGeom>
        </p:spPr>
      </p:pic>
      <p:pic>
        <p:nvPicPr>
          <p:cNvPr id="6" name="Slika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606580" y="1808334"/>
            <a:ext cx="4104456" cy="3888432"/>
          </a:xfrm>
          <a:prstGeom prst="rect">
            <a:avLst/>
          </a:prstGeom>
        </p:spPr>
      </p:pic>
    </p:spTree>
    <p:extLst>
      <p:ext uri="{BB962C8B-B14F-4D97-AF65-F5344CB8AC3E}">
        <p14:creationId xmlns:p14="http://schemas.microsoft.com/office/powerpoint/2010/main" val="3296884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Predpomnilnik (</a:t>
            </a:r>
            <a:r>
              <a:rPr lang="sl-SI" dirty="0" err="1" smtClean="0"/>
              <a:t>cache</a:t>
            </a:r>
            <a:r>
              <a:rPr lang="sl-SI" dirty="0" smtClean="0"/>
              <a:t>)</a:t>
            </a:r>
            <a:endParaRPr lang="en-US" dirty="0"/>
          </a:p>
        </p:txBody>
      </p:sp>
      <p:sp>
        <p:nvSpPr>
          <p:cNvPr id="3" name="Označba mesta vsebine 2"/>
          <p:cNvSpPr>
            <a:spLocks noGrp="1"/>
          </p:cNvSpPr>
          <p:nvPr>
            <p:ph idx="1"/>
          </p:nvPr>
        </p:nvSpPr>
        <p:spPr>
          <a:xfrm>
            <a:off x="1593436" y="1600200"/>
            <a:ext cx="9782801" cy="3314180"/>
          </a:xfrm>
        </p:spPr>
        <p:txBody>
          <a:bodyPr>
            <a:normAutofit fontScale="70000" lnSpcReduction="20000"/>
          </a:bodyPr>
          <a:lstStyle/>
          <a:p>
            <a:r>
              <a:rPr lang="sl-SI" dirty="0" smtClean="0"/>
              <a:t>Na </a:t>
            </a:r>
            <a:r>
              <a:rPr lang="sl-SI" dirty="0"/>
              <a:t>hitrost delovanja zelo vpliva tudi </a:t>
            </a:r>
            <a:r>
              <a:rPr lang="sl-SI" dirty="0" smtClean="0"/>
              <a:t>predpomnilnik</a:t>
            </a:r>
          </a:p>
          <a:p>
            <a:r>
              <a:rPr lang="sl-SI" dirty="0"/>
              <a:t>Predpomnilnik je pomnilnik, ki je neposredno vgrajen v procesorju in služi kot vmesnik med glavnim pomnilnikom in procesorjem. </a:t>
            </a:r>
          </a:p>
          <a:p>
            <a:r>
              <a:rPr lang="sl-SI" dirty="0"/>
              <a:t>Njegova naloga je, da podaja podatke procesorju ter istočasno pobira nove podatke iz pomnilnika. </a:t>
            </a:r>
          </a:p>
          <a:p>
            <a:r>
              <a:rPr lang="sl-SI" dirty="0" smtClean="0"/>
              <a:t>Ce </a:t>
            </a:r>
            <a:r>
              <a:rPr lang="sl-SI" dirty="0"/>
              <a:t>predpomnilnika ne bi bilo, mora procesor </a:t>
            </a:r>
            <a:r>
              <a:rPr lang="sl-SI" dirty="0" smtClean="0"/>
              <a:t>čakati </a:t>
            </a:r>
            <a:r>
              <a:rPr lang="sl-SI" dirty="0"/>
              <a:t>na podatke iz </a:t>
            </a:r>
            <a:r>
              <a:rPr lang="sl-SI" dirty="0" smtClean="0"/>
              <a:t>pomnilnika.</a:t>
            </a:r>
            <a:endParaRPr lang="sl-SI" dirty="0"/>
          </a:p>
          <a:p>
            <a:r>
              <a:rPr lang="pl-PL" dirty="0" smtClean="0"/>
              <a:t>Večji </a:t>
            </a:r>
            <a:r>
              <a:rPr lang="pl-PL" dirty="0"/>
              <a:t>predpomnilnik navadno pomeni manj dostopov do glavnega pomnilnika. </a:t>
            </a:r>
            <a:endParaRPr lang="pl-PL" dirty="0" smtClean="0"/>
          </a:p>
          <a:p>
            <a:r>
              <a:rPr lang="pl-PL" dirty="0" smtClean="0"/>
              <a:t>Tipično </a:t>
            </a:r>
            <a:r>
              <a:rPr lang="pl-PL" dirty="0"/>
              <a:t>ima današnji procesor med 2 MB in 8 MB predpomnilnika.</a:t>
            </a:r>
            <a:endParaRPr lang="en-US" dirty="0"/>
          </a:p>
        </p:txBody>
      </p:sp>
      <p:pic>
        <p:nvPicPr>
          <p:cNvPr id="1026" name="Picture 2" descr="Predpomnilnik"/>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529374" y="4947122"/>
            <a:ext cx="7040624" cy="1807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4747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Predpomnilnik (</a:t>
            </a:r>
            <a:r>
              <a:rPr lang="sl-SI" dirty="0" err="1"/>
              <a:t>cache</a:t>
            </a:r>
            <a:r>
              <a:rPr lang="sl-SI" dirty="0"/>
              <a:t>)</a:t>
            </a:r>
            <a:endParaRPr lang="en-US" dirty="0"/>
          </a:p>
        </p:txBody>
      </p:sp>
      <p:sp>
        <p:nvSpPr>
          <p:cNvPr id="3" name="Označba mesta vsebine 2"/>
          <p:cNvSpPr>
            <a:spLocks noGrp="1"/>
          </p:cNvSpPr>
          <p:nvPr>
            <p:ph idx="1"/>
          </p:nvPr>
        </p:nvSpPr>
        <p:spPr>
          <a:xfrm>
            <a:off x="1593437" y="1600200"/>
            <a:ext cx="10045591" cy="1828800"/>
          </a:xfrm>
        </p:spPr>
        <p:txBody>
          <a:bodyPr>
            <a:normAutofit fontScale="92500" lnSpcReduction="20000"/>
          </a:bodyPr>
          <a:lstStyle/>
          <a:p>
            <a:r>
              <a:rPr lang="sl-SI" dirty="0" smtClean="0"/>
              <a:t>Povezava </a:t>
            </a:r>
            <a:r>
              <a:rPr lang="sl-SI" dirty="0"/>
              <a:t>med procesorjem in pomnilnikom je </a:t>
            </a:r>
            <a:r>
              <a:rPr lang="sl-SI" dirty="0" smtClean="0"/>
              <a:t>ozko grlo računalnikov</a:t>
            </a:r>
            <a:r>
              <a:rPr lang="sl-SI" dirty="0"/>
              <a:t>, tako da je zelo pomembno, da je prenos podatkov po pomnilniškem vodilu </a:t>
            </a:r>
            <a:r>
              <a:rPr lang="sl-SI" dirty="0" smtClean="0"/>
              <a:t>cim hitrejši</a:t>
            </a:r>
            <a:r>
              <a:rPr lang="sl-SI" dirty="0"/>
              <a:t>. </a:t>
            </a:r>
            <a:endParaRPr lang="sl-SI" dirty="0" smtClean="0"/>
          </a:p>
          <a:p>
            <a:r>
              <a:rPr lang="sl-SI" dirty="0" smtClean="0"/>
              <a:t>L1 predpomnilnik </a:t>
            </a:r>
            <a:r>
              <a:rPr lang="sl-SI" dirty="0"/>
              <a:t>je vgrajen v sredico mikroprocesorja in dela na isti frekvenci kot mikroprocesor.</a:t>
            </a:r>
          </a:p>
          <a:p>
            <a:endParaRPr lang="en-US" dirty="0"/>
          </a:p>
        </p:txBody>
      </p:sp>
      <p:pic>
        <p:nvPicPr>
          <p:cNvPr id="5" name="Slika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286460" y="3429000"/>
            <a:ext cx="6593009" cy="3296505"/>
          </a:xfrm>
          <a:prstGeom prst="rect">
            <a:avLst/>
          </a:prstGeom>
        </p:spPr>
      </p:pic>
      <p:sp>
        <p:nvSpPr>
          <p:cNvPr id="6" name="Označba mesta vsebine 2"/>
          <p:cNvSpPr txBox="1">
            <a:spLocks/>
          </p:cNvSpPr>
          <p:nvPr/>
        </p:nvSpPr>
        <p:spPr>
          <a:xfrm>
            <a:off x="1605935" y="3528208"/>
            <a:ext cx="3680525" cy="2776526"/>
          </a:xfrm>
          <a:prstGeom prst="rect">
            <a:avLst/>
          </a:prstGeom>
        </p:spPr>
        <p:txBody>
          <a:bodyPr vert="horz" lIns="91440" tIns="45720" rIns="91440" bIns="45720" rtlCol="0">
            <a:normAutofit fontScale="92500" lnSpcReduction="20000"/>
          </a:bodyPr>
          <a:lstStyle>
            <a:lvl1pPr marL="246888" indent="-246888" algn="l" defTabSz="914400" rtl="0" eaLnBrk="1" latinLnBrk="0" hangingPunct="1">
              <a:lnSpc>
                <a:spcPct val="90000"/>
              </a:lnSpc>
              <a:spcBef>
                <a:spcPts val="1400"/>
              </a:spcBef>
              <a:buFont typeface="Euphemia" pitchFamily="34" charset="0"/>
              <a:buChar char="›"/>
              <a:defRPr sz="2800" kern="1200">
                <a:solidFill>
                  <a:schemeClr val="tx1"/>
                </a:solidFill>
                <a:latin typeface="+mn-lt"/>
                <a:ea typeface="+mn-ea"/>
                <a:cs typeface="+mn-cs"/>
              </a:defRPr>
            </a:lvl1pPr>
            <a:lvl2pPr marL="612648" indent="-246888" algn="l" defTabSz="914400" rtl="0" eaLnBrk="1" latinLnBrk="0" hangingPunct="1">
              <a:lnSpc>
                <a:spcPct val="90000"/>
              </a:lnSpc>
              <a:spcBef>
                <a:spcPts val="600"/>
              </a:spcBef>
              <a:buFont typeface="Euphemia" pitchFamily="34" charset="0"/>
              <a:buChar char="–"/>
              <a:defRPr sz="2400" kern="1200">
                <a:solidFill>
                  <a:schemeClr val="tx1"/>
                </a:solidFill>
                <a:latin typeface="+mn-lt"/>
                <a:ea typeface="+mn-ea"/>
                <a:cs typeface="+mn-cs"/>
              </a:defRPr>
            </a:lvl2pPr>
            <a:lvl3pPr marL="978408" indent="-246888" algn="l" defTabSz="914400" rtl="0" eaLnBrk="1" latinLnBrk="0" hangingPunct="1">
              <a:lnSpc>
                <a:spcPct val="90000"/>
              </a:lnSpc>
              <a:spcBef>
                <a:spcPts val="600"/>
              </a:spcBef>
              <a:buFont typeface="Euphemia" pitchFamily="34" charset="0"/>
              <a:buChar char="›"/>
              <a:defRPr sz="2000" kern="1200">
                <a:solidFill>
                  <a:schemeClr val="tx1"/>
                </a:solidFill>
                <a:latin typeface="+mn-lt"/>
                <a:ea typeface="+mn-ea"/>
                <a:cs typeface="+mn-cs"/>
              </a:defRPr>
            </a:lvl3pPr>
            <a:lvl4pPr marL="1344168" indent="-246888" algn="l" defTabSz="914400" rtl="0" eaLnBrk="1" latinLnBrk="0" hangingPunct="1">
              <a:lnSpc>
                <a:spcPct val="90000"/>
              </a:lnSpc>
              <a:spcBef>
                <a:spcPts val="600"/>
              </a:spcBef>
              <a:buFont typeface="Arial" pitchFamily="34" charset="0"/>
              <a:buChar char="–"/>
              <a:defRPr sz="1800" kern="1200">
                <a:solidFill>
                  <a:schemeClr val="tx1"/>
                </a:solidFill>
                <a:latin typeface="+mn-lt"/>
                <a:ea typeface="+mn-ea"/>
                <a:cs typeface="+mn-cs"/>
              </a:defRPr>
            </a:lvl4pPr>
            <a:lvl5pPr marL="170992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5pPr>
            <a:lvl6pPr marL="207568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6pPr>
            <a:lvl7pPr marL="244144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7pPr>
            <a:lvl8pPr marL="2807208" indent="-246888" algn="l" defTabSz="914400" rtl="0" eaLnBrk="1" latinLnBrk="0" hangingPunct="1">
              <a:lnSpc>
                <a:spcPct val="90000"/>
              </a:lnSpc>
              <a:spcBef>
                <a:spcPts val="600"/>
              </a:spcBef>
              <a:buFont typeface="Euphemia" pitchFamily="34" charset="0"/>
              <a:buChar char="–"/>
              <a:defRPr sz="1800" kern="1200" baseline="0">
                <a:solidFill>
                  <a:schemeClr val="tx1"/>
                </a:solidFill>
                <a:latin typeface="+mn-lt"/>
                <a:ea typeface="+mn-ea"/>
                <a:cs typeface="+mn-cs"/>
              </a:defRPr>
            </a:lvl8pPr>
            <a:lvl9pPr marL="3172968" indent="-246888" algn="l" defTabSz="914400" rtl="0" eaLnBrk="1" latinLnBrk="0" hangingPunct="1">
              <a:lnSpc>
                <a:spcPct val="90000"/>
              </a:lnSpc>
              <a:spcBef>
                <a:spcPts val="600"/>
              </a:spcBef>
              <a:buFont typeface="Euphemia" pitchFamily="34" charset="0"/>
              <a:buChar char="›"/>
              <a:defRPr sz="1800" kern="1200" baseline="0">
                <a:solidFill>
                  <a:schemeClr val="tx1"/>
                </a:solidFill>
                <a:latin typeface="+mn-lt"/>
                <a:ea typeface="+mn-ea"/>
                <a:cs typeface="+mn-cs"/>
              </a:defRPr>
            </a:lvl9pPr>
          </a:lstStyle>
          <a:p>
            <a:r>
              <a:rPr lang="sl-SI" dirty="0" smtClean="0"/>
              <a:t>L2 predpomnilnik je precej večji, velikosti od 1 MB do 8 MB. </a:t>
            </a:r>
          </a:p>
          <a:p>
            <a:r>
              <a:rPr lang="sl-SI" dirty="0" smtClean="0"/>
              <a:t>Namen L2 predpomnilnika je, da neprestano bere podatke iz </a:t>
            </a:r>
            <a:r>
              <a:rPr lang="sl-SI" dirty="0" err="1" smtClean="0"/>
              <a:t>RAMa</a:t>
            </a:r>
            <a:r>
              <a:rPr lang="sl-SI" dirty="0" smtClean="0"/>
              <a:t>, da so vedno na voljo L1 predpomnilniku.</a:t>
            </a:r>
          </a:p>
          <a:p>
            <a:endParaRPr lang="en-US" dirty="0"/>
          </a:p>
        </p:txBody>
      </p:sp>
    </p:spTree>
    <p:extLst>
      <p:ext uri="{BB962C8B-B14F-4D97-AF65-F5344CB8AC3E}">
        <p14:creationId xmlns:p14="http://schemas.microsoft.com/office/powerpoint/2010/main" val="1252578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Predpomnilnik (</a:t>
            </a:r>
            <a:r>
              <a:rPr lang="sl-SI" dirty="0" err="1"/>
              <a:t>cache</a:t>
            </a:r>
            <a:r>
              <a:rPr lang="sl-SI" dirty="0"/>
              <a:t>)</a:t>
            </a:r>
            <a:endParaRPr lang="en-US" dirty="0"/>
          </a:p>
        </p:txBody>
      </p:sp>
      <p:pic>
        <p:nvPicPr>
          <p:cNvPr id="4" name="Slika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61964" y="1393140"/>
            <a:ext cx="8280920" cy="5455665"/>
          </a:xfrm>
          <a:prstGeom prst="rect">
            <a:avLst/>
          </a:prstGeom>
        </p:spPr>
      </p:pic>
    </p:spTree>
    <p:extLst>
      <p:ext uri="{BB962C8B-B14F-4D97-AF65-F5344CB8AC3E}">
        <p14:creationId xmlns:p14="http://schemas.microsoft.com/office/powerpoint/2010/main" val="3825697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Naslov 1"/>
          <p:cNvSpPr>
            <a:spLocks noGrp="1"/>
          </p:cNvSpPr>
          <p:nvPr>
            <p:ph type="title"/>
          </p:nvPr>
        </p:nvSpPr>
        <p:spPr>
          <a:xfrm>
            <a:off x="1979612" y="428625"/>
            <a:ext cx="8229600" cy="857250"/>
          </a:xfrm>
        </p:spPr>
        <p:txBody>
          <a:bodyPr/>
          <a:lstStyle/>
          <a:p>
            <a:pPr eaLnBrk="1" hangingPunct="1"/>
            <a:r>
              <a:rPr lang="sl-SI" altLang="en-US" smtClean="0"/>
              <a:t>RAČUNALNIŠTVO</a:t>
            </a:r>
          </a:p>
        </p:txBody>
      </p:sp>
      <p:sp>
        <p:nvSpPr>
          <p:cNvPr id="58371" name="Ograda vsebine 2"/>
          <p:cNvSpPr>
            <a:spLocks noGrp="1"/>
          </p:cNvSpPr>
          <p:nvPr>
            <p:ph idx="1"/>
          </p:nvPr>
        </p:nvSpPr>
        <p:spPr/>
        <p:txBody>
          <a:bodyPr/>
          <a:lstStyle/>
          <a:p>
            <a:pPr eaLnBrk="1" hangingPunct="1"/>
            <a:r>
              <a:rPr lang="sl-SI" altLang="en-US" b="1" smtClean="0"/>
              <a:t>Računalništvo</a:t>
            </a:r>
            <a:r>
              <a:rPr lang="sl-SI" altLang="en-US" smtClean="0"/>
              <a:t> je veda o računalnikih in o uporabi računalnika.</a:t>
            </a:r>
          </a:p>
          <a:p>
            <a:pPr eaLnBrk="1" hangingPunct="1"/>
            <a:endParaRPr lang="sl-SI" altLang="en-US" smtClean="0"/>
          </a:p>
        </p:txBody>
      </p:sp>
      <p:pic>
        <p:nvPicPr>
          <p:cNvPr id="58374" name="Picture 2" descr="http://flogi.blog.siol.net/files/2007/10/racunalnik_kaput.gif"/>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094412" y="2157413"/>
            <a:ext cx="4572000" cy="460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0990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POJMI</a:t>
            </a:r>
            <a:endParaRPr lang="en-US" dirty="0"/>
          </a:p>
        </p:txBody>
      </p:sp>
      <p:sp>
        <p:nvSpPr>
          <p:cNvPr id="3" name="Označba mesta vsebine 2"/>
          <p:cNvSpPr>
            <a:spLocks noGrp="1"/>
          </p:cNvSpPr>
          <p:nvPr>
            <p:ph idx="1"/>
          </p:nvPr>
        </p:nvSpPr>
        <p:spPr/>
        <p:txBody>
          <a:bodyPr>
            <a:normAutofit fontScale="92500" lnSpcReduction="20000"/>
          </a:bodyPr>
          <a:lstStyle/>
          <a:p>
            <a:r>
              <a:rPr lang="sl-SI" dirty="0" smtClean="0"/>
              <a:t>Procesor</a:t>
            </a:r>
            <a:endParaRPr lang="sl-SI" dirty="0"/>
          </a:p>
          <a:p>
            <a:pPr lvl="1"/>
            <a:r>
              <a:rPr lang="sl-SI" dirty="0"/>
              <a:t>Komponenta v računalniku, ki nadzoruje izvajanje programa.</a:t>
            </a:r>
          </a:p>
          <a:p>
            <a:pPr lvl="1"/>
            <a:r>
              <a:rPr lang="sl-SI" dirty="0"/>
              <a:t>Komponenta računalniškega sistema, ki izvaja manipulacije s podatki.</a:t>
            </a:r>
          </a:p>
          <a:p>
            <a:pPr lvl="1"/>
            <a:r>
              <a:rPr lang="sl-SI" dirty="0"/>
              <a:t>Možgani računalnika: Naprava, ki je zmožna opravljati operacije s podatki.</a:t>
            </a:r>
          </a:p>
          <a:p>
            <a:r>
              <a:rPr lang="sl-SI" dirty="0"/>
              <a:t>CPU</a:t>
            </a:r>
          </a:p>
          <a:p>
            <a:pPr lvl="1"/>
            <a:r>
              <a:rPr lang="sl-SI" dirty="0"/>
              <a:t>Centralna procesna enota – programirljiva logična naprava, ki izvaja procesiranje – logične, aritmetične in krmilne operacije. </a:t>
            </a:r>
          </a:p>
          <a:p>
            <a:r>
              <a:rPr lang="sl-SI" dirty="0"/>
              <a:t>Mikroprocesor</a:t>
            </a:r>
          </a:p>
          <a:p>
            <a:pPr lvl="1"/>
            <a:r>
              <a:rPr lang="sl-SI" dirty="0"/>
              <a:t>Integrirano vezje, ki služi kot procesor v mikroračunalnikih.</a:t>
            </a:r>
          </a:p>
          <a:p>
            <a:pPr lvl="1"/>
            <a:r>
              <a:rPr lang="sl-SI" dirty="0"/>
              <a:t>Elektronsko vezje, </a:t>
            </a:r>
            <a:r>
              <a:rPr lang="sl-SI" dirty="0" err="1"/>
              <a:t>ponavadi</a:t>
            </a:r>
            <a:r>
              <a:rPr lang="sl-SI" dirty="0"/>
              <a:t> na enem samem integriranem vezju, ki izvaja aritmetične, logične in kontrolne operacije, glede na vsebino pomnilnika. </a:t>
            </a:r>
          </a:p>
          <a:p>
            <a:pPr lvl="1"/>
            <a:r>
              <a:rPr lang="sl-SI" dirty="0"/>
              <a:t>Procesor na enem integriranem vezju.</a:t>
            </a:r>
          </a:p>
          <a:p>
            <a:endParaRPr lang="en-US" dirty="0"/>
          </a:p>
        </p:txBody>
      </p:sp>
    </p:spTree>
    <p:extLst>
      <p:ext uri="{BB962C8B-B14F-4D97-AF65-F5344CB8AC3E}">
        <p14:creationId xmlns:p14="http://schemas.microsoft.com/office/powerpoint/2010/main" val="544102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Matična plošča </a:t>
            </a:r>
            <a:r>
              <a:rPr lang="sl-SI" dirty="0" smtClean="0"/>
              <a:t>(</a:t>
            </a:r>
            <a:r>
              <a:rPr lang="sl-SI" dirty="0" err="1" smtClean="0"/>
              <a:t>motherboard</a:t>
            </a:r>
            <a:r>
              <a:rPr lang="sl-SI" dirty="0" smtClean="0"/>
              <a:t>)</a:t>
            </a:r>
            <a:endParaRPr lang="en-US" dirty="0"/>
          </a:p>
        </p:txBody>
      </p:sp>
      <p:sp>
        <p:nvSpPr>
          <p:cNvPr id="3" name="Označba mesta vsebine 2"/>
          <p:cNvSpPr>
            <a:spLocks noGrp="1"/>
          </p:cNvSpPr>
          <p:nvPr>
            <p:ph idx="1"/>
          </p:nvPr>
        </p:nvSpPr>
        <p:spPr>
          <a:xfrm>
            <a:off x="1593436" y="1600200"/>
            <a:ext cx="6661215" cy="4572000"/>
          </a:xfrm>
        </p:spPr>
        <p:txBody>
          <a:bodyPr>
            <a:normAutofit fontScale="92500" lnSpcReduction="10000"/>
          </a:bodyPr>
          <a:lstStyle/>
          <a:p>
            <a:r>
              <a:rPr lang="sl-SI" dirty="0" smtClean="0"/>
              <a:t>Matična </a:t>
            </a:r>
            <a:r>
              <a:rPr lang="sl-SI" dirty="0"/>
              <a:t>plošča (angleško </a:t>
            </a:r>
            <a:r>
              <a:rPr lang="sl-SI" dirty="0" err="1" smtClean="0"/>
              <a:t>motherboard</a:t>
            </a:r>
            <a:r>
              <a:rPr lang="sl-SI" dirty="0" smtClean="0"/>
              <a:t>) je </a:t>
            </a:r>
            <a:r>
              <a:rPr lang="sl-SI" dirty="0"/>
              <a:t>osnovno tiskano vezje v osebnem </a:t>
            </a:r>
            <a:r>
              <a:rPr lang="sl-SI" dirty="0" smtClean="0"/>
              <a:t>računalniku.</a:t>
            </a:r>
          </a:p>
          <a:p>
            <a:r>
              <a:rPr lang="sl-SI" dirty="0" smtClean="0"/>
              <a:t>Na </a:t>
            </a:r>
            <a:r>
              <a:rPr lang="sl-SI" dirty="0"/>
              <a:t>matično ploščo se vstavijo oziroma se priključijo vse ostale komponente</a:t>
            </a:r>
            <a:r>
              <a:rPr lang="sl-SI" dirty="0" smtClean="0"/>
              <a:t>:</a:t>
            </a:r>
          </a:p>
          <a:p>
            <a:pPr lvl="1"/>
            <a:r>
              <a:rPr lang="sl-SI" dirty="0" smtClean="0"/>
              <a:t>procesor</a:t>
            </a:r>
            <a:r>
              <a:rPr lang="sl-SI" dirty="0"/>
              <a:t>, </a:t>
            </a:r>
            <a:endParaRPr lang="sl-SI" dirty="0" smtClean="0"/>
          </a:p>
          <a:p>
            <a:pPr lvl="1"/>
            <a:r>
              <a:rPr lang="sl-SI" dirty="0" smtClean="0"/>
              <a:t>bralno </a:t>
            </a:r>
            <a:r>
              <a:rPr lang="sl-SI" dirty="0"/>
              <a:t>pisalni pomnilnik (RAM), </a:t>
            </a:r>
            <a:endParaRPr lang="sl-SI" dirty="0" smtClean="0"/>
          </a:p>
          <a:p>
            <a:pPr lvl="1"/>
            <a:r>
              <a:rPr lang="sl-SI" dirty="0" smtClean="0"/>
              <a:t>razširitvene </a:t>
            </a:r>
            <a:r>
              <a:rPr lang="sl-SI" dirty="0"/>
              <a:t>kartice (npr.: grafična) </a:t>
            </a:r>
            <a:endParaRPr lang="sl-SI" dirty="0" smtClean="0"/>
          </a:p>
          <a:p>
            <a:pPr lvl="1"/>
            <a:r>
              <a:rPr lang="sl-SI" dirty="0" smtClean="0"/>
              <a:t>zunanji pomnilnik.</a:t>
            </a:r>
          </a:p>
          <a:p>
            <a:r>
              <a:rPr lang="sl-SI" dirty="0" smtClean="0"/>
              <a:t>Matična </a:t>
            </a:r>
            <a:r>
              <a:rPr lang="sl-SI" dirty="0"/>
              <a:t>plošča vsebuje tudi priključke za mnoge vmesnike (npr.: miškin, </a:t>
            </a:r>
            <a:r>
              <a:rPr lang="sl-SI" dirty="0" err="1"/>
              <a:t>tipkovničin</a:t>
            </a:r>
            <a:r>
              <a:rPr lang="sl-SI" dirty="0"/>
              <a:t>, USB, zaporedni, tiskalniški ...).</a:t>
            </a:r>
          </a:p>
          <a:p>
            <a:endParaRPr lang="sl-SI" dirty="0"/>
          </a:p>
        </p:txBody>
      </p:sp>
      <p:pic>
        <p:nvPicPr>
          <p:cNvPr id="5" name="Picture 7" descr="Slika:Mbo.jpg">
            <a:hlinkClick r:id="rId2"/>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254652" y="1916832"/>
            <a:ext cx="3333934" cy="2664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4821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p:txBody>
          <a:bodyPr/>
          <a:lstStyle/>
          <a:p>
            <a:r>
              <a:rPr lang="sl-SI" dirty="0" smtClean="0"/>
              <a:t>POMNILNIKI</a:t>
            </a:r>
            <a:endParaRPr lang="en-US" dirty="0"/>
          </a:p>
        </p:txBody>
      </p:sp>
      <p:sp>
        <p:nvSpPr>
          <p:cNvPr id="3" name="Podnaslov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680503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p:cNvSpPr>
          <p:nvPr>
            <p:ph type="title"/>
          </p:nvPr>
        </p:nvSpPr>
        <p:spPr>
          <a:xfrm>
            <a:off x="1979612" y="428625"/>
            <a:ext cx="8229600" cy="1143000"/>
          </a:xfrm>
        </p:spPr>
        <p:txBody>
          <a:bodyPr/>
          <a:lstStyle/>
          <a:p>
            <a:r>
              <a:rPr lang="sl-SI" altLang="en-US" smtClean="0"/>
              <a:t>POMNILNIK</a:t>
            </a:r>
          </a:p>
        </p:txBody>
      </p:sp>
      <p:sp>
        <p:nvSpPr>
          <p:cNvPr id="179203" name="Rectangle 3"/>
          <p:cNvSpPr>
            <a:spLocks noGrp="1"/>
          </p:cNvSpPr>
          <p:nvPr>
            <p:ph type="body" idx="1"/>
          </p:nvPr>
        </p:nvSpPr>
        <p:spPr/>
        <p:txBody>
          <a:bodyPr/>
          <a:lstStyle/>
          <a:p>
            <a:pPr lvl="1"/>
            <a:r>
              <a:rPr lang="sl-SI" altLang="en-US" smtClean="0"/>
              <a:t>NOTRANJI</a:t>
            </a:r>
          </a:p>
          <a:p>
            <a:pPr lvl="2"/>
            <a:r>
              <a:rPr lang="sl-SI" altLang="en-US" smtClean="0"/>
              <a:t>RAM, ROM </a:t>
            </a:r>
          </a:p>
          <a:p>
            <a:pPr lvl="2"/>
            <a:endParaRPr lang="sl-SI" altLang="en-US" smtClean="0"/>
          </a:p>
          <a:p>
            <a:pPr lvl="1"/>
            <a:r>
              <a:rPr lang="sl-SI" altLang="en-US" smtClean="0"/>
              <a:t>ZUNANJI </a:t>
            </a:r>
          </a:p>
          <a:p>
            <a:pPr lvl="2"/>
            <a:r>
              <a:rPr lang="sl-SI" altLang="en-US" smtClean="0"/>
              <a:t>Disk, disketa, zgoščenka, USB ključ</a:t>
            </a:r>
          </a:p>
          <a:p>
            <a:pPr lvl="1">
              <a:buFont typeface="Wingdings 2" panose="05020102010507070707" pitchFamily="18" charset="2"/>
              <a:buNone/>
            </a:pPr>
            <a:endParaRPr lang="sl-SI" altLang="en-US" smtClean="0"/>
          </a:p>
        </p:txBody>
      </p:sp>
      <p:pic>
        <p:nvPicPr>
          <p:cNvPr id="179204" name="Picture 5" descr="kickstart-rom-4070"/>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373687" y="714376"/>
            <a:ext cx="3506788"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05" name="Picture 7" descr="fujitsu_160gb_300mbs_hard_disk"/>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08476" y="4357689"/>
            <a:ext cx="2212975" cy="195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06" name="Picture 9" descr="disket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670675" y="4797425"/>
            <a:ext cx="16764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07" name="Picture 11" descr="yellow_8x_dvd-r_montag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110538" y="3213101"/>
            <a:ext cx="1273175" cy="177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08" name="Picture 13" descr="http://www.keyghost.com/usb%20keylogger/KeyGhost-USB-512KB-Plugs.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879600" y="4572001"/>
            <a:ext cx="2309812" cy="173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1756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p:cNvSpPr>
          <p:nvPr>
            <p:ph type="title"/>
          </p:nvPr>
        </p:nvSpPr>
        <p:spPr>
          <a:xfrm>
            <a:off x="1979612" y="428625"/>
            <a:ext cx="8229600" cy="1143000"/>
          </a:xfrm>
        </p:spPr>
        <p:txBody>
          <a:bodyPr/>
          <a:lstStyle/>
          <a:p>
            <a:r>
              <a:rPr lang="sl-SI" altLang="en-US" dirty="0" smtClean="0"/>
              <a:t>NOTRANJI POMNILNIK</a:t>
            </a:r>
          </a:p>
        </p:txBody>
      </p:sp>
      <p:sp>
        <p:nvSpPr>
          <p:cNvPr id="178179" name="Rectangle 3"/>
          <p:cNvSpPr>
            <a:spLocks noGrp="1"/>
          </p:cNvSpPr>
          <p:nvPr>
            <p:ph type="body" idx="1"/>
          </p:nvPr>
        </p:nvSpPr>
        <p:spPr/>
        <p:txBody>
          <a:bodyPr>
            <a:normAutofit fontScale="77500" lnSpcReduction="20000"/>
          </a:bodyPr>
          <a:lstStyle/>
          <a:p>
            <a:pPr>
              <a:lnSpc>
                <a:spcPct val="80000"/>
              </a:lnSpc>
            </a:pPr>
            <a:r>
              <a:rPr lang="sl-SI" altLang="en-US" sz="2000" dirty="0"/>
              <a:t>Pomnilnik ima sposobnost </a:t>
            </a:r>
            <a:r>
              <a:rPr lang="sl-SI" altLang="en-US" sz="2000" dirty="0" err="1"/>
              <a:t>pomnenja</a:t>
            </a:r>
            <a:r>
              <a:rPr lang="sl-SI" altLang="en-US" sz="2000" dirty="0"/>
              <a:t>. </a:t>
            </a:r>
          </a:p>
          <a:p>
            <a:pPr>
              <a:lnSpc>
                <a:spcPct val="80000"/>
              </a:lnSpc>
            </a:pPr>
            <a:r>
              <a:rPr lang="sl-SI" altLang="en-US" sz="2000" dirty="0"/>
              <a:t>V POMNILNIKU so shranjeni podatki in programi</a:t>
            </a:r>
          </a:p>
          <a:p>
            <a:pPr>
              <a:lnSpc>
                <a:spcPct val="80000"/>
              </a:lnSpc>
            </a:pPr>
            <a:r>
              <a:rPr lang="sl-SI" altLang="en-US" sz="2000" dirty="0" smtClean="0"/>
              <a:t>Pomnilnik </a:t>
            </a:r>
            <a:r>
              <a:rPr lang="sl-SI" altLang="en-US" sz="2000" dirty="0"/>
              <a:t>je prostor, kjer procesor </a:t>
            </a:r>
            <a:r>
              <a:rPr lang="sl-SI" altLang="en-US" sz="2000" dirty="0" smtClean="0"/>
              <a:t>začasno </a:t>
            </a:r>
            <a:r>
              <a:rPr lang="sl-SI" altLang="en-US" sz="2000" dirty="0"/>
              <a:t>shranjuje podatke in </a:t>
            </a:r>
            <a:r>
              <a:rPr lang="sl-SI" altLang="en-US" sz="2000" dirty="0" smtClean="0"/>
              <a:t>delujoče </a:t>
            </a:r>
            <a:r>
              <a:rPr lang="sl-SI" altLang="en-US" sz="2000" dirty="0"/>
              <a:t>(aktivne) programe.</a:t>
            </a:r>
          </a:p>
          <a:p>
            <a:pPr>
              <a:lnSpc>
                <a:spcPct val="80000"/>
              </a:lnSpc>
            </a:pPr>
            <a:r>
              <a:rPr lang="sl-SI" altLang="en-US" sz="2000" dirty="0"/>
              <a:t>Prostor je </a:t>
            </a:r>
            <a:r>
              <a:rPr lang="sl-SI" altLang="en-US" sz="2000" dirty="0" smtClean="0"/>
              <a:t>začasen </a:t>
            </a:r>
            <a:r>
              <a:rPr lang="sl-SI" altLang="en-US" sz="2000" dirty="0"/>
              <a:t>zato, ker ohranja podatke le dokler je </a:t>
            </a:r>
            <a:r>
              <a:rPr lang="sl-SI" altLang="en-US" sz="2000" dirty="0" smtClean="0"/>
              <a:t>priključeno na električno </a:t>
            </a:r>
            <a:r>
              <a:rPr lang="sl-SI" altLang="en-US" sz="2000" dirty="0"/>
              <a:t>napajanje.</a:t>
            </a:r>
          </a:p>
          <a:p>
            <a:pPr>
              <a:lnSpc>
                <a:spcPct val="80000"/>
              </a:lnSpc>
            </a:pPr>
            <a:r>
              <a:rPr lang="sl-SI" altLang="en-US" sz="2000" dirty="0"/>
              <a:t>Preden ugasnemo </a:t>
            </a:r>
            <a:r>
              <a:rPr lang="sl-SI" altLang="en-US" sz="2000" dirty="0" smtClean="0"/>
              <a:t>računalnik</a:t>
            </a:r>
            <a:r>
              <a:rPr lang="sl-SI" altLang="en-US" sz="2000" dirty="0"/>
              <a:t>, moramo podatke shraniti na medij za </a:t>
            </a:r>
            <a:r>
              <a:rPr lang="sl-SI" altLang="en-US" sz="2000" dirty="0" smtClean="0"/>
              <a:t>dolgoročnejše shranjevanje </a:t>
            </a:r>
            <a:r>
              <a:rPr lang="sl-SI" altLang="en-US" sz="2000" dirty="0"/>
              <a:t>(</a:t>
            </a:r>
            <a:r>
              <a:rPr lang="sl-SI" altLang="en-US" sz="2000" dirty="0" err="1"/>
              <a:t>ponavadi</a:t>
            </a:r>
            <a:r>
              <a:rPr lang="sl-SI" altLang="en-US" sz="2000" dirty="0"/>
              <a:t> je to trdi disk).</a:t>
            </a:r>
          </a:p>
          <a:p>
            <a:pPr>
              <a:lnSpc>
                <a:spcPct val="80000"/>
              </a:lnSpc>
            </a:pPr>
            <a:endParaRPr lang="sl-SI" altLang="en-US" sz="2000" dirty="0"/>
          </a:p>
          <a:p>
            <a:pPr>
              <a:lnSpc>
                <a:spcPct val="80000"/>
              </a:lnSpc>
            </a:pPr>
            <a:r>
              <a:rPr lang="sl-SI" altLang="en-US" sz="2000" dirty="0"/>
              <a:t>Lastnost pomnilnika:</a:t>
            </a:r>
          </a:p>
          <a:p>
            <a:pPr lvl="1">
              <a:lnSpc>
                <a:spcPct val="80000"/>
              </a:lnSpc>
            </a:pPr>
            <a:r>
              <a:rPr lang="sl-SI" altLang="en-US" sz="1800" dirty="0"/>
              <a:t>Velikost - ki jo merimo v gigabajtih </a:t>
            </a:r>
          </a:p>
          <a:p>
            <a:r>
              <a:rPr lang="sl-SI" altLang="en-US" sz="1800" dirty="0"/>
              <a:t>Hitrost - dostopa do podatkov, ki je velikostnega razreda nekaj nanosekund </a:t>
            </a:r>
            <a:r>
              <a:rPr lang="sl-SI" altLang="en-US" sz="1800" dirty="0" smtClean="0"/>
              <a:t>(</a:t>
            </a:r>
            <a:r>
              <a:rPr lang="en-US" sz="1800" dirty="0" smtClean="0"/>
              <a:t>od </a:t>
            </a:r>
            <a:r>
              <a:rPr lang="en-US" sz="1800" dirty="0"/>
              <a:t>5 ns </a:t>
            </a:r>
            <a:r>
              <a:rPr lang="en-US" sz="1800" dirty="0" smtClean="0"/>
              <a:t>do</a:t>
            </a:r>
            <a:r>
              <a:rPr lang="sl-SI" sz="1800" dirty="0" smtClean="0"/>
              <a:t> </a:t>
            </a:r>
            <a:r>
              <a:rPr lang="en-US" sz="1800" dirty="0" smtClean="0"/>
              <a:t>100 ns</a:t>
            </a:r>
            <a:r>
              <a:rPr lang="sl-SI" sz="1800" dirty="0" smtClean="0"/>
              <a:t>)</a:t>
            </a:r>
            <a:endParaRPr lang="sl-SI" altLang="en-US" sz="1800" dirty="0"/>
          </a:p>
          <a:p>
            <a:pPr lvl="1">
              <a:lnSpc>
                <a:spcPct val="80000"/>
              </a:lnSpc>
            </a:pPr>
            <a:endParaRPr lang="sl-SI" altLang="en-US" sz="1800" dirty="0" smtClean="0"/>
          </a:p>
          <a:p>
            <a:pPr lvl="1">
              <a:lnSpc>
                <a:spcPct val="80000"/>
              </a:lnSpc>
            </a:pPr>
            <a:r>
              <a:rPr lang="sl-SI" altLang="en-US" sz="1800" dirty="0" smtClean="0"/>
              <a:t>Vsi </a:t>
            </a:r>
            <a:r>
              <a:rPr lang="sl-SI" altLang="en-US" sz="1800" dirty="0"/>
              <a:t>podatki so v pomnilniku zapisani v dvojiški obliki (1,0)</a:t>
            </a:r>
          </a:p>
          <a:p>
            <a:pPr lvl="1">
              <a:lnSpc>
                <a:spcPct val="80000"/>
              </a:lnSpc>
            </a:pPr>
            <a:endParaRPr lang="sl-SI" altLang="en-US" sz="1800" dirty="0"/>
          </a:p>
          <a:p>
            <a:pPr lvl="1">
              <a:lnSpc>
                <a:spcPct val="80000"/>
              </a:lnSpc>
            </a:pPr>
            <a:r>
              <a:rPr lang="sl-SI" altLang="en-US" sz="1800" dirty="0"/>
              <a:t>Zanimivost:</a:t>
            </a:r>
          </a:p>
          <a:p>
            <a:pPr lvl="2">
              <a:lnSpc>
                <a:spcPct val="80000"/>
              </a:lnSpc>
            </a:pPr>
            <a:r>
              <a:rPr lang="sl-SI" altLang="en-US" sz="1700" dirty="0"/>
              <a:t>1 </a:t>
            </a:r>
            <a:r>
              <a:rPr lang="sl-SI" altLang="en-US" sz="1700" dirty="0" err="1"/>
              <a:t>byte</a:t>
            </a:r>
            <a:r>
              <a:rPr lang="sl-SI" altLang="en-US" sz="1700" dirty="0"/>
              <a:t> = 8 bitov = 1 črka</a:t>
            </a:r>
          </a:p>
          <a:p>
            <a:pPr lvl="2">
              <a:lnSpc>
                <a:spcPct val="80000"/>
              </a:lnSpc>
            </a:pPr>
            <a:r>
              <a:rPr lang="sl-SI" altLang="en-US" sz="1700" dirty="0"/>
              <a:t>1kB = Polovica strani besedila </a:t>
            </a:r>
          </a:p>
          <a:p>
            <a:pPr lvl="2">
              <a:lnSpc>
                <a:spcPct val="80000"/>
              </a:lnSpc>
            </a:pPr>
            <a:r>
              <a:rPr lang="sl-SI" altLang="en-US" sz="1700" dirty="0"/>
              <a:t>1MB = 500 strani debela knjiga</a:t>
            </a:r>
          </a:p>
          <a:p>
            <a:pPr lvl="2">
              <a:lnSpc>
                <a:spcPct val="80000"/>
              </a:lnSpc>
            </a:pPr>
            <a:r>
              <a:rPr lang="sl-SI" altLang="en-US" sz="1700" dirty="0"/>
              <a:t>1 GB = 200 m dolga in 2 m visoka knjižna polica polna knjig</a:t>
            </a:r>
          </a:p>
        </p:txBody>
      </p:sp>
    </p:spTree>
    <p:extLst>
      <p:ext uri="{BB962C8B-B14F-4D97-AF65-F5344CB8AC3E}">
        <p14:creationId xmlns:p14="http://schemas.microsoft.com/office/powerpoint/2010/main" val="458531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RAM - Bralno-pisalni pomnilnik</a:t>
            </a:r>
            <a:endParaRPr lang="en-US" dirty="0"/>
          </a:p>
        </p:txBody>
      </p:sp>
      <p:sp>
        <p:nvSpPr>
          <p:cNvPr id="3" name="Označba mesta vsebine 2"/>
          <p:cNvSpPr>
            <a:spLocks noGrp="1"/>
          </p:cNvSpPr>
          <p:nvPr>
            <p:ph idx="1"/>
          </p:nvPr>
        </p:nvSpPr>
        <p:spPr/>
        <p:txBody>
          <a:bodyPr>
            <a:normAutofit fontScale="70000" lnSpcReduction="20000"/>
          </a:bodyPr>
          <a:lstStyle/>
          <a:p>
            <a:r>
              <a:rPr lang="sl-SI" dirty="0" smtClean="0"/>
              <a:t>RAM = (</a:t>
            </a:r>
            <a:r>
              <a:rPr lang="sl-SI" dirty="0" err="1"/>
              <a:t>Random</a:t>
            </a:r>
            <a:r>
              <a:rPr lang="sl-SI" dirty="0"/>
              <a:t> Access </a:t>
            </a:r>
            <a:r>
              <a:rPr lang="sl-SI" dirty="0" err="1"/>
              <a:t>Memory</a:t>
            </a:r>
            <a:r>
              <a:rPr lang="sl-SI" dirty="0" smtClean="0"/>
              <a:t>),</a:t>
            </a:r>
          </a:p>
          <a:p>
            <a:r>
              <a:rPr lang="sl-SI" dirty="0" smtClean="0"/>
              <a:t>Je nepogrešljiv </a:t>
            </a:r>
            <a:r>
              <a:rPr lang="sl-SI" dirty="0"/>
              <a:t>del strojne opreme računalnika </a:t>
            </a:r>
            <a:endParaRPr lang="sl-SI" dirty="0" smtClean="0"/>
          </a:p>
          <a:p>
            <a:r>
              <a:rPr lang="sl-SI" dirty="0" smtClean="0"/>
              <a:t>Računalnik v RAM podatke zapisuje </a:t>
            </a:r>
            <a:r>
              <a:rPr lang="sl-SI" dirty="0"/>
              <a:t>in jih beremo iz njega. </a:t>
            </a:r>
            <a:endParaRPr lang="sl-SI" dirty="0" smtClean="0"/>
          </a:p>
          <a:p>
            <a:r>
              <a:rPr lang="sl-SI" dirty="0" smtClean="0"/>
              <a:t>Lahko </a:t>
            </a:r>
            <a:r>
              <a:rPr lang="sl-SI" dirty="0"/>
              <a:t>ga imenujemo tudi delovni pomnilnik. </a:t>
            </a:r>
            <a:endParaRPr lang="sl-SI" dirty="0" smtClean="0"/>
          </a:p>
          <a:p>
            <a:r>
              <a:rPr lang="sl-SI" dirty="0" smtClean="0"/>
              <a:t>Uporablja </a:t>
            </a:r>
            <a:r>
              <a:rPr lang="sl-SI" dirty="0"/>
              <a:t>se v </a:t>
            </a:r>
            <a:r>
              <a:rPr lang="sl-SI" dirty="0" smtClean="0"/>
              <a:t>vseh računalnikih </a:t>
            </a:r>
            <a:r>
              <a:rPr lang="sl-SI" dirty="0"/>
              <a:t>in </a:t>
            </a:r>
            <a:r>
              <a:rPr lang="sl-SI" dirty="0" smtClean="0"/>
              <a:t>tudi drugih </a:t>
            </a:r>
            <a:r>
              <a:rPr lang="sl-SI" dirty="0"/>
              <a:t>digitalnih napravah.</a:t>
            </a:r>
          </a:p>
          <a:p>
            <a:r>
              <a:rPr lang="sl-SI" dirty="0" smtClean="0"/>
              <a:t>Ločimo </a:t>
            </a:r>
            <a:r>
              <a:rPr lang="sl-SI" dirty="0"/>
              <a:t>dve vrsti RAM pomnilnikov: </a:t>
            </a:r>
            <a:endParaRPr lang="sl-SI" dirty="0" smtClean="0"/>
          </a:p>
          <a:p>
            <a:pPr lvl="1"/>
            <a:r>
              <a:rPr lang="sl-SI" dirty="0" smtClean="0"/>
              <a:t>dinamični </a:t>
            </a:r>
            <a:r>
              <a:rPr lang="sl-SI" dirty="0"/>
              <a:t>RAM (DRAM</a:t>
            </a:r>
            <a:r>
              <a:rPr lang="sl-SI" dirty="0" smtClean="0"/>
              <a:t>)</a:t>
            </a:r>
          </a:p>
          <a:p>
            <a:pPr lvl="1"/>
            <a:r>
              <a:rPr lang="sl-SI" dirty="0" smtClean="0"/>
              <a:t>statični </a:t>
            </a:r>
            <a:r>
              <a:rPr lang="sl-SI" dirty="0"/>
              <a:t>RAM (SRAM</a:t>
            </a:r>
            <a:r>
              <a:rPr lang="sl-SI" dirty="0" smtClean="0"/>
              <a:t>)</a:t>
            </a:r>
          </a:p>
          <a:p>
            <a:r>
              <a:rPr lang="sl-SI" dirty="0" smtClean="0"/>
              <a:t>Glavni </a:t>
            </a:r>
            <a:r>
              <a:rPr lang="sl-SI" dirty="0"/>
              <a:t>značilnosti pomnilnika sta kapaciteta (velikost), ki jo merimo v bajtih, ter čas dostopa do podatkov, ki je velikostnega razreda nekaj nanosekund.</a:t>
            </a:r>
          </a:p>
          <a:p>
            <a:r>
              <a:rPr lang="sl-SI" dirty="0" smtClean="0"/>
              <a:t>Lastnosti</a:t>
            </a:r>
            <a:r>
              <a:rPr lang="sl-SI" dirty="0"/>
              <a:t>: </a:t>
            </a:r>
            <a:endParaRPr lang="sl-SI" dirty="0" smtClean="0"/>
          </a:p>
          <a:p>
            <a:pPr lvl="1"/>
            <a:r>
              <a:rPr lang="sl-SI" dirty="0" smtClean="0"/>
              <a:t>branje </a:t>
            </a:r>
            <a:r>
              <a:rPr lang="sl-SI" dirty="0"/>
              <a:t>in pisanje je enako hitro </a:t>
            </a:r>
            <a:endParaRPr lang="sl-SI" dirty="0" smtClean="0"/>
          </a:p>
          <a:p>
            <a:pPr lvl="1"/>
            <a:r>
              <a:rPr lang="sl-SI" dirty="0" smtClean="0"/>
              <a:t>ob </a:t>
            </a:r>
            <a:r>
              <a:rPr lang="sl-SI" dirty="0"/>
              <a:t>izklopu pozabijo </a:t>
            </a:r>
            <a:endParaRPr lang="sl-SI" dirty="0" smtClean="0"/>
          </a:p>
          <a:p>
            <a:pPr lvl="1"/>
            <a:r>
              <a:rPr lang="sl-SI" dirty="0" smtClean="0"/>
              <a:t>uporabljajo </a:t>
            </a:r>
            <a:r>
              <a:rPr lang="sl-SI" dirty="0"/>
              <a:t>jih za začasno shranjevanje</a:t>
            </a:r>
          </a:p>
          <a:p>
            <a:endParaRPr lang="en-US" dirty="0"/>
          </a:p>
        </p:txBody>
      </p:sp>
      <p:pic>
        <p:nvPicPr>
          <p:cNvPr id="4100" name="Picture 4" descr="http://cdn2.hubspot.net/hub/444492/file-2483232956-jpg/Blog/2011/RAM.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414220" y="199008"/>
            <a:ext cx="3440832" cy="2293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1116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en-US" dirty="0"/>
              <a:t>RAM – </a:t>
            </a:r>
            <a:r>
              <a:rPr lang="en-US" dirty="0" err="1"/>
              <a:t>delovni</a:t>
            </a:r>
            <a:r>
              <a:rPr lang="en-US" dirty="0"/>
              <a:t> </a:t>
            </a:r>
            <a:r>
              <a:rPr lang="en-US" dirty="0" err="1"/>
              <a:t>pomnilnik</a:t>
            </a:r>
            <a:r>
              <a:rPr lang="en-US" dirty="0"/>
              <a:t> </a:t>
            </a:r>
            <a:r>
              <a:rPr lang="en-US" dirty="0" smtClean="0"/>
              <a:t>– </a:t>
            </a:r>
            <a:r>
              <a:rPr lang="sl-SI" dirty="0" smtClean="0"/>
              <a:t/>
            </a:r>
            <a:br>
              <a:rPr lang="sl-SI" dirty="0" smtClean="0"/>
            </a:br>
            <a:r>
              <a:rPr lang="en-US" dirty="0" smtClean="0"/>
              <a:t>(</a:t>
            </a:r>
            <a:r>
              <a:rPr lang="en-US" dirty="0"/>
              <a:t>Random Access Memory) </a:t>
            </a:r>
          </a:p>
        </p:txBody>
      </p:sp>
      <p:sp>
        <p:nvSpPr>
          <p:cNvPr id="3" name="Označba mesta vsebine 2"/>
          <p:cNvSpPr>
            <a:spLocks noGrp="1"/>
          </p:cNvSpPr>
          <p:nvPr>
            <p:ph idx="1"/>
          </p:nvPr>
        </p:nvSpPr>
        <p:spPr>
          <a:xfrm>
            <a:off x="1593437" y="1600200"/>
            <a:ext cx="9541536" cy="4572000"/>
          </a:xfrm>
        </p:spPr>
        <p:txBody>
          <a:bodyPr>
            <a:normAutofit fontScale="92500" lnSpcReduction="10000"/>
          </a:bodyPr>
          <a:lstStyle/>
          <a:p>
            <a:pPr marL="0" indent="0">
              <a:buNone/>
            </a:pPr>
            <a:r>
              <a:rPr lang="sl-SI" dirty="0" smtClean="0"/>
              <a:t>Naloga </a:t>
            </a:r>
            <a:r>
              <a:rPr lang="sl-SI" dirty="0"/>
              <a:t>bralno-pisalnega pomnilnika je</a:t>
            </a:r>
            <a:r>
              <a:rPr lang="sl-SI" dirty="0" smtClean="0"/>
              <a:t>: </a:t>
            </a:r>
          </a:p>
          <a:p>
            <a:pPr>
              <a:buFontTx/>
              <a:buChar char="-"/>
            </a:pPr>
            <a:r>
              <a:rPr lang="sl-SI" dirty="0" smtClean="0"/>
              <a:t>pomnjenje programov, </a:t>
            </a:r>
            <a:r>
              <a:rPr lang="sl-SI" dirty="0"/>
              <a:t>ki se </a:t>
            </a:r>
            <a:r>
              <a:rPr lang="sl-SI" dirty="0" smtClean="0"/>
              <a:t>izvajajo,</a:t>
            </a:r>
          </a:p>
          <a:p>
            <a:pPr>
              <a:buFontTx/>
              <a:buChar char="-"/>
            </a:pPr>
            <a:r>
              <a:rPr lang="sl-SI" dirty="0" smtClean="0"/>
              <a:t>shranjevanje </a:t>
            </a:r>
            <a:r>
              <a:rPr lang="sl-SI" dirty="0"/>
              <a:t>delovnih podatkov </a:t>
            </a:r>
            <a:r>
              <a:rPr lang="sl-SI" dirty="0" smtClean="0"/>
              <a:t>in </a:t>
            </a:r>
            <a:r>
              <a:rPr lang="sl-SI" dirty="0"/>
              <a:t>rezultatov</a:t>
            </a:r>
            <a:r>
              <a:rPr lang="sl-SI" dirty="0" smtClean="0"/>
              <a:t>.</a:t>
            </a:r>
          </a:p>
          <a:p>
            <a:pPr marL="0" indent="0">
              <a:buNone/>
            </a:pPr>
            <a:endParaRPr lang="sl-SI" dirty="0"/>
          </a:p>
          <a:p>
            <a:r>
              <a:rPr lang="sl-SI" dirty="0"/>
              <a:t>Od velikosti RAM-a je odvisno, kako hitro se bodo določene operacije na računalniku izvajale. </a:t>
            </a:r>
          </a:p>
          <a:p>
            <a:r>
              <a:rPr lang="sl-SI" dirty="0"/>
              <a:t>Prvi osebni računalnik je imel 16 </a:t>
            </a:r>
            <a:r>
              <a:rPr lang="sl-SI" dirty="0" err="1"/>
              <a:t>oz</a:t>
            </a:r>
            <a:r>
              <a:rPr lang="sl-SI" dirty="0"/>
              <a:t> 64 kB RAM -a, </a:t>
            </a:r>
            <a:br>
              <a:rPr lang="sl-SI" dirty="0"/>
            </a:br>
            <a:r>
              <a:rPr lang="sl-SI" dirty="0"/>
              <a:t>današnji imajo </a:t>
            </a:r>
            <a:r>
              <a:rPr lang="sl-SI" dirty="0" smtClean="0"/>
              <a:t>več GB.</a:t>
            </a:r>
          </a:p>
          <a:p>
            <a:endParaRPr lang="sl-SI" dirty="0"/>
          </a:p>
          <a:p>
            <a:r>
              <a:rPr lang="sl-SI" dirty="0"/>
              <a:t>Tehnologije pomnilnikov so se skozi čas močno spreminjale.</a:t>
            </a:r>
          </a:p>
          <a:p>
            <a:endParaRPr lang="sl-SI" dirty="0"/>
          </a:p>
          <a:p>
            <a:endParaRPr lang="en-US" dirty="0"/>
          </a:p>
        </p:txBody>
      </p:sp>
      <p:pic>
        <p:nvPicPr>
          <p:cNvPr id="5" name="Picture 7" descr="http://www.sc-nm.com/e-gradivo/KIT/ram.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326660" y="0"/>
            <a:ext cx="3430084" cy="2622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5201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Dinamični RAM (DRAM)</a:t>
            </a:r>
            <a:endParaRPr lang="en-US" dirty="0"/>
          </a:p>
        </p:txBody>
      </p:sp>
      <p:sp>
        <p:nvSpPr>
          <p:cNvPr id="3" name="Označba mesta vsebine 2"/>
          <p:cNvSpPr>
            <a:spLocks noGrp="1"/>
          </p:cNvSpPr>
          <p:nvPr>
            <p:ph idx="1"/>
          </p:nvPr>
        </p:nvSpPr>
        <p:spPr/>
        <p:txBody>
          <a:bodyPr>
            <a:normAutofit/>
          </a:bodyPr>
          <a:lstStyle/>
          <a:p>
            <a:r>
              <a:rPr lang="sl-SI" dirty="0" smtClean="0"/>
              <a:t>DRAM uporabljamo kot </a:t>
            </a:r>
            <a:r>
              <a:rPr lang="sl-SI" dirty="0"/>
              <a:t>glavni pomnilnik v </a:t>
            </a:r>
            <a:r>
              <a:rPr lang="sl-SI" dirty="0" smtClean="0"/>
              <a:t>računalnikih</a:t>
            </a:r>
          </a:p>
          <a:p>
            <a:r>
              <a:rPr lang="sl-SI" dirty="0" smtClean="0"/>
              <a:t>Poceni in </a:t>
            </a:r>
            <a:r>
              <a:rPr lang="sl-SI" dirty="0"/>
              <a:t>visoke gostote </a:t>
            </a:r>
            <a:r>
              <a:rPr lang="sl-SI" dirty="0" smtClean="0"/>
              <a:t>zapisa podatkov (bitov)</a:t>
            </a:r>
            <a:endParaRPr lang="sl-SI" dirty="0"/>
          </a:p>
          <a:p>
            <a:r>
              <a:rPr lang="sl-SI" dirty="0" smtClean="0"/>
              <a:t>Zaradi tehnologije delovanja potrebuje </a:t>
            </a:r>
            <a:r>
              <a:rPr lang="sl-SI" dirty="0"/>
              <a:t>signal, ki nekaj tisočkrat na sekundo osveži vsebino </a:t>
            </a:r>
            <a:r>
              <a:rPr lang="sl-SI" dirty="0" smtClean="0"/>
              <a:t>pomnilnika (vsakih </a:t>
            </a:r>
            <a:r>
              <a:rPr lang="sl-SI" dirty="0"/>
              <a:t>15 </a:t>
            </a:r>
            <a:r>
              <a:rPr lang="sl-SI" dirty="0" smtClean="0"/>
              <a:t>ms). </a:t>
            </a:r>
          </a:p>
          <a:p>
            <a:r>
              <a:rPr lang="sl-SI" dirty="0" smtClean="0"/>
              <a:t>Primer različnih tipov: </a:t>
            </a:r>
            <a:r>
              <a:rPr lang="it-IT" dirty="0" smtClean="0"/>
              <a:t>DDR</a:t>
            </a:r>
            <a:r>
              <a:rPr lang="it-IT" dirty="0"/>
              <a:t>, DDR2 in </a:t>
            </a:r>
            <a:r>
              <a:rPr lang="it-IT" dirty="0" smtClean="0"/>
              <a:t>DDR3</a:t>
            </a:r>
            <a:r>
              <a:rPr lang="sl-SI" dirty="0"/>
              <a:t>.</a:t>
            </a:r>
            <a:endParaRPr lang="sl-SI" dirty="0" smtClean="0"/>
          </a:p>
        </p:txBody>
      </p:sp>
      <p:pic>
        <p:nvPicPr>
          <p:cNvPr id="152578" name="Picture 2" descr="http://ep.yimg.com/ay/memx/pc2700-ddr-ram-memory-11.gif"/>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318548" y="4797152"/>
            <a:ext cx="4175699" cy="1946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0470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Statični RAM (SRAM)</a:t>
            </a:r>
            <a:endParaRPr lang="en-US" dirty="0"/>
          </a:p>
        </p:txBody>
      </p:sp>
      <p:sp>
        <p:nvSpPr>
          <p:cNvPr id="3" name="Označba mesta vsebine 2"/>
          <p:cNvSpPr>
            <a:spLocks noGrp="1"/>
          </p:cNvSpPr>
          <p:nvPr>
            <p:ph idx="1"/>
          </p:nvPr>
        </p:nvSpPr>
        <p:spPr/>
        <p:txBody>
          <a:bodyPr>
            <a:normAutofit/>
          </a:bodyPr>
          <a:lstStyle/>
          <a:p>
            <a:r>
              <a:rPr lang="sl-SI" dirty="0" smtClean="0"/>
              <a:t>Statični </a:t>
            </a:r>
            <a:r>
              <a:rPr lang="sl-SI" dirty="0"/>
              <a:t>RAM (SRAM</a:t>
            </a:r>
            <a:r>
              <a:rPr lang="sl-SI" dirty="0" smtClean="0"/>
              <a:t>) ne </a:t>
            </a:r>
            <a:r>
              <a:rPr lang="sl-SI" dirty="0"/>
              <a:t>potrebuje osveževanja, </a:t>
            </a:r>
            <a:endParaRPr lang="sl-SI" dirty="0" smtClean="0"/>
          </a:p>
          <a:p>
            <a:r>
              <a:rPr lang="sl-SI" dirty="0" smtClean="0"/>
              <a:t>Omogoča </a:t>
            </a:r>
            <a:r>
              <a:rPr lang="sl-SI" dirty="0"/>
              <a:t>hitrejši dostop do </a:t>
            </a:r>
            <a:r>
              <a:rPr lang="sl-SI" dirty="0" smtClean="0"/>
              <a:t>podatkov</a:t>
            </a:r>
            <a:r>
              <a:rPr lang="sl-SI" dirty="0"/>
              <a:t> </a:t>
            </a:r>
            <a:r>
              <a:rPr lang="sl-SI" dirty="0" smtClean="0"/>
              <a:t>kot DRAM</a:t>
            </a:r>
          </a:p>
          <a:p>
            <a:r>
              <a:rPr lang="sl-SI" dirty="0" smtClean="0"/>
              <a:t>Je </a:t>
            </a:r>
            <a:r>
              <a:rPr lang="sl-SI" dirty="0"/>
              <a:t>dražji </a:t>
            </a:r>
            <a:r>
              <a:rPr lang="sl-SI" dirty="0" smtClean="0"/>
              <a:t>(okoli 30-krat dražji od DRAM), </a:t>
            </a:r>
            <a:endParaRPr lang="sl-SI" dirty="0"/>
          </a:p>
          <a:p>
            <a:r>
              <a:rPr lang="sl-SI" dirty="0" smtClean="0"/>
              <a:t>Potrebuje več </a:t>
            </a:r>
            <a:r>
              <a:rPr lang="sl-SI" dirty="0" err="1" smtClean="0"/>
              <a:t>el.moči</a:t>
            </a:r>
            <a:r>
              <a:rPr lang="sl-SI" dirty="0" smtClean="0"/>
              <a:t> </a:t>
            </a:r>
            <a:r>
              <a:rPr lang="sl-SI" dirty="0"/>
              <a:t>in proizvede </a:t>
            </a:r>
            <a:r>
              <a:rPr lang="sl-SI" dirty="0" smtClean="0"/>
              <a:t>več </a:t>
            </a:r>
            <a:r>
              <a:rPr lang="sl-SI" dirty="0"/>
              <a:t>toplote. </a:t>
            </a:r>
            <a:endParaRPr lang="sl-SI" dirty="0" smtClean="0"/>
          </a:p>
          <a:p>
            <a:r>
              <a:rPr lang="sl-SI" dirty="0" smtClean="0"/>
              <a:t>Zaradi </a:t>
            </a:r>
            <a:r>
              <a:rPr lang="sl-SI" dirty="0"/>
              <a:t>hitrosti delovanja uporabljamo </a:t>
            </a:r>
            <a:r>
              <a:rPr lang="sl-SI" dirty="0" smtClean="0"/>
              <a:t>statični </a:t>
            </a:r>
            <a:r>
              <a:rPr lang="sl-SI" dirty="0"/>
              <a:t>RAM v predpomnilnikih. </a:t>
            </a:r>
            <a:endParaRPr lang="sl-SI" dirty="0" smtClean="0"/>
          </a:p>
          <a:p>
            <a:endParaRPr lang="sl-SI" dirty="0" smtClean="0"/>
          </a:p>
        </p:txBody>
      </p:sp>
      <p:pic>
        <p:nvPicPr>
          <p:cNvPr id="151554" name="Picture 2" descr="http://rhartshorne.com/summer-2013/jamesralph/Multimedia%20Project/images/non-volatile-static-random-access-memory-nv-sram-34220-3177815.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822604" y="4365104"/>
            <a:ext cx="2857500" cy="2295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9359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RAM DANES</a:t>
            </a:r>
            <a:endParaRPr lang="en-US" dirty="0"/>
          </a:p>
        </p:txBody>
      </p:sp>
      <p:sp>
        <p:nvSpPr>
          <p:cNvPr id="3" name="Označba mesta vsebine 2"/>
          <p:cNvSpPr>
            <a:spLocks noGrp="1"/>
          </p:cNvSpPr>
          <p:nvPr>
            <p:ph idx="1"/>
          </p:nvPr>
        </p:nvSpPr>
        <p:spPr/>
        <p:txBody>
          <a:bodyPr/>
          <a:lstStyle/>
          <a:p>
            <a:endParaRPr lang="en-US" dirty="0"/>
          </a:p>
        </p:txBody>
      </p:sp>
      <p:pic>
        <p:nvPicPr>
          <p:cNvPr id="4" name="Slika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93436" y="3505025"/>
            <a:ext cx="9782801" cy="26764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20167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Naslov 1"/>
          <p:cNvSpPr>
            <a:spLocks noGrp="1"/>
          </p:cNvSpPr>
          <p:nvPr>
            <p:ph type="title"/>
          </p:nvPr>
        </p:nvSpPr>
        <p:spPr>
          <a:xfrm>
            <a:off x="1979612" y="428625"/>
            <a:ext cx="8229600" cy="857250"/>
          </a:xfrm>
        </p:spPr>
        <p:txBody>
          <a:bodyPr/>
          <a:lstStyle/>
          <a:p>
            <a:pPr eaLnBrk="1" hangingPunct="1"/>
            <a:r>
              <a:rPr lang="sl-SI" altLang="en-US" smtClean="0"/>
              <a:t>RAČUNALNIŠKA PISMENOST</a:t>
            </a:r>
          </a:p>
        </p:txBody>
      </p:sp>
      <p:sp>
        <p:nvSpPr>
          <p:cNvPr id="59395" name="Ograda vsebine 2"/>
          <p:cNvSpPr>
            <a:spLocks noGrp="1"/>
          </p:cNvSpPr>
          <p:nvPr>
            <p:ph idx="1"/>
          </p:nvPr>
        </p:nvSpPr>
        <p:spPr/>
        <p:txBody>
          <a:bodyPr/>
          <a:lstStyle/>
          <a:p>
            <a:pPr eaLnBrk="1" hangingPunct="1"/>
            <a:r>
              <a:rPr lang="sl-SI" altLang="en-US" smtClean="0"/>
              <a:t>Računalniška pismenost so:</a:t>
            </a:r>
          </a:p>
          <a:p>
            <a:pPr eaLnBrk="1" hangingPunct="1">
              <a:buFont typeface="Wingdings 2" panose="05020102010507070707" pitchFamily="18" charset="2"/>
              <a:buNone/>
            </a:pPr>
            <a:r>
              <a:rPr lang="sl-SI" altLang="en-US" smtClean="0"/>
              <a:t>	znanje in veščine, ki omogočajo učinkovito in uspešno uporabo računalnika, računalniških programov in z računalnikom povezane računalniške tehnologije.</a:t>
            </a:r>
          </a:p>
          <a:p>
            <a:pPr eaLnBrk="1" hangingPunct="1">
              <a:buFont typeface="Wingdings 2" panose="05020102010507070707" pitchFamily="18" charset="2"/>
              <a:buNone/>
            </a:pPr>
            <a:endParaRPr lang="sl-SI" altLang="en-US" smtClean="0"/>
          </a:p>
        </p:txBody>
      </p:sp>
      <p:pic>
        <p:nvPicPr>
          <p:cNvPr id="57350" name="Picture 2" descr="http://admin.mojedelo.com/upload/slike/IMG_00542_big.jpg"/>
          <p:cNvPicPr>
            <a:picLocks noChangeAspect="1" noChangeArrowheads="1"/>
          </p:cNvPicPr>
          <p:nvPr/>
        </p:nvPicPr>
        <p:blipFill>
          <a:blip r:embed="rId2"/>
          <a:srcRect/>
          <a:stretch>
            <a:fillRect/>
          </a:stretch>
        </p:blipFill>
        <p:spPr bwMode="auto">
          <a:xfrm>
            <a:off x="1879570" y="3643314"/>
            <a:ext cx="4477222" cy="2986086"/>
          </a:xfrm>
          <a:prstGeom prst="rect">
            <a:avLst/>
          </a:prstGeom>
          <a:noFill/>
          <a:ln w="9525">
            <a:noFill/>
            <a:miter lim="800000"/>
            <a:headEnd/>
            <a:tailEnd/>
          </a:ln>
          <a:effectLst>
            <a:softEdge rad="317500"/>
          </a:effectLst>
        </p:spPr>
      </p:pic>
    </p:spTree>
    <p:extLst>
      <p:ext uri="{BB962C8B-B14F-4D97-AF65-F5344CB8AC3E}">
        <p14:creationId xmlns:p14="http://schemas.microsoft.com/office/powerpoint/2010/main" val="3433287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Kako deluje RAM?</a:t>
            </a:r>
            <a:endParaRPr lang="en-US" dirty="0"/>
          </a:p>
        </p:txBody>
      </p:sp>
      <p:sp>
        <p:nvSpPr>
          <p:cNvPr id="3" name="Označba mesta vsebine 2"/>
          <p:cNvSpPr>
            <a:spLocks noGrp="1"/>
          </p:cNvSpPr>
          <p:nvPr>
            <p:ph idx="1"/>
          </p:nvPr>
        </p:nvSpPr>
        <p:spPr/>
        <p:txBody>
          <a:bodyPr/>
          <a:lstStyle/>
          <a:p>
            <a:r>
              <a:rPr lang="en-US" dirty="0"/>
              <a:t>https://www.youtube.com/watch?v=NL6fiQa2mpE</a:t>
            </a:r>
          </a:p>
        </p:txBody>
      </p:sp>
    </p:spTree>
    <p:extLst>
      <p:ext uri="{BB962C8B-B14F-4D97-AF65-F5344CB8AC3E}">
        <p14:creationId xmlns:p14="http://schemas.microsoft.com/office/powerpoint/2010/main" val="4267768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p:cNvSpPr>
          <p:nvPr>
            <p:ph type="title"/>
          </p:nvPr>
        </p:nvSpPr>
        <p:spPr>
          <a:xfrm>
            <a:off x="1979612" y="428625"/>
            <a:ext cx="8229600" cy="1143000"/>
          </a:xfrm>
        </p:spPr>
        <p:txBody>
          <a:bodyPr/>
          <a:lstStyle/>
          <a:p>
            <a:r>
              <a:rPr lang="sl-SI" altLang="en-US" smtClean="0"/>
              <a:t>ROM</a:t>
            </a:r>
          </a:p>
        </p:txBody>
      </p:sp>
      <p:sp>
        <p:nvSpPr>
          <p:cNvPr id="181251" name="Rectangle 3"/>
          <p:cNvSpPr>
            <a:spLocks noGrp="1"/>
          </p:cNvSpPr>
          <p:nvPr>
            <p:ph type="body" idx="1"/>
          </p:nvPr>
        </p:nvSpPr>
        <p:spPr/>
        <p:txBody>
          <a:bodyPr/>
          <a:lstStyle/>
          <a:p>
            <a:pPr>
              <a:buFont typeface="Wingdings 2" panose="05020102010507070707" pitchFamily="18" charset="2"/>
              <a:buNone/>
            </a:pPr>
            <a:r>
              <a:rPr lang="sl-SI" altLang="en-US" b="1" smtClean="0"/>
              <a:t>(Read Only Memory)</a:t>
            </a:r>
            <a:r>
              <a:rPr lang="sl-SI" altLang="en-US" smtClean="0"/>
              <a:t> </a:t>
            </a:r>
          </a:p>
          <a:p>
            <a:r>
              <a:rPr lang="sl-SI" altLang="en-US" sz="2000"/>
              <a:t>ROM je bralni pomnilnik iz katerega lahko podatke beremo, ne moremo pa spreminjati podatkov</a:t>
            </a:r>
          </a:p>
          <a:p>
            <a:endParaRPr lang="sl-SI" altLang="en-US" sz="2000"/>
          </a:p>
          <a:p>
            <a:r>
              <a:rPr lang="sl-SI" altLang="en-US" sz="2000"/>
              <a:t>Shranjeni podatki, ki jih rabi računalnik za svoje delovanje  (podatke o tem, kje in kako naj bere navodila za svoje delo, kako naj prikaže rezultate...) </a:t>
            </a:r>
          </a:p>
          <a:p>
            <a:endParaRPr lang="sl-SI" altLang="en-US" sz="2000"/>
          </a:p>
          <a:p>
            <a:r>
              <a:rPr lang="sl-SI" altLang="en-US" sz="2000"/>
              <a:t>Vsak ROM ima svojo vsebino zapisno že tovarniško. EPROM je bralni pomnilnik, ki ga s posebno tehniko lahko izbrišemo in "na novo napolnimo".</a:t>
            </a:r>
          </a:p>
          <a:p>
            <a:endParaRPr lang="sl-SI" altLang="en-US" smtClean="0"/>
          </a:p>
        </p:txBody>
      </p:sp>
      <p:pic>
        <p:nvPicPr>
          <p:cNvPr id="181252" name="Picture 5" descr="http://www.sc-nm.com/e-gradivo/KIT/rom.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94600" y="1"/>
            <a:ext cx="2876550"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002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BIOS (</a:t>
            </a:r>
            <a:r>
              <a:rPr lang="sl-SI" dirty="0" err="1"/>
              <a:t>Basic</a:t>
            </a:r>
            <a:r>
              <a:rPr lang="sl-SI" dirty="0"/>
              <a:t> </a:t>
            </a:r>
            <a:r>
              <a:rPr lang="sl-SI" dirty="0" err="1"/>
              <a:t>Input</a:t>
            </a:r>
            <a:r>
              <a:rPr lang="sl-SI" dirty="0"/>
              <a:t> </a:t>
            </a:r>
            <a:r>
              <a:rPr lang="sl-SI" dirty="0" err="1"/>
              <a:t>Output</a:t>
            </a:r>
            <a:r>
              <a:rPr lang="sl-SI" dirty="0"/>
              <a:t> </a:t>
            </a:r>
            <a:r>
              <a:rPr lang="sl-SI" dirty="0" err="1"/>
              <a:t>System</a:t>
            </a:r>
            <a:r>
              <a:rPr lang="sl-SI" dirty="0"/>
              <a:t>)</a:t>
            </a:r>
            <a:endParaRPr lang="en-US" dirty="0"/>
          </a:p>
        </p:txBody>
      </p:sp>
      <p:sp>
        <p:nvSpPr>
          <p:cNvPr id="3" name="Označba mesta vsebine 2"/>
          <p:cNvSpPr>
            <a:spLocks noGrp="1"/>
          </p:cNvSpPr>
          <p:nvPr>
            <p:ph idx="1"/>
          </p:nvPr>
        </p:nvSpPr>
        <p:spPr>
          <a:xfrm>
            <a:off x="1593436" y="1600200"/>
            <a:ext cx="8821455" cy="4572000"/>
          </a:xfrm>
        </p:spPr>
        <p:txBody>
          <a:bodyPr>
            <a:normAutofit/>
          </a:bodyPr>
          <a:lstStyle/>
          <a:p>
            <a:pPr marL="0" indent="0">
              <a:buNone/>
            </a:pPr>
            <a:r>
              <a:rPr lang="sl-SI" dirty="0"/>
              <a:t>BIOS (</a:t>
            </a:r>
            <a:r>
              <a:rPr lang="sl-SI" dirty="0" err="1"/>
              <a:t>Basic</a:t>
            </a:r>
            <a:r>
              <a:rPr lang="sl-SI" dirty="0"/>
              <a:t> </a:t>
            </a:r>
            <a:r>
              <a:rPr lang="sl-SI" dirty="0" err="1"/>
              <a:t>Input</a:t>
            </a:r>
            <a:r>
              <a:rPr lang="sl-SI" dirty="0"/>
              <a:t> </a:t>
            </a:r>
            <a:r>
              <a:rPr lang="sl-SI" dirty="0" err="1"/>
              <a:t>Output</a:t>
            </a:r>
            <a:r>
              <a:rPr lang="sl-SI" dirty="0"/>
              <a:t> </a:t>
            </a:r>
            <a:r>
              <a:rPr lang="sl-SI" dirty="0" err="1"/>
              <a:t>System</a:t>
            </a:r>
            <a:r>
              <a:rPr lang="sl-SI" dirty="0"/>
              <a:t>) </a:t>
            </a:r>
            <a:r>
              <a:rPr lang="sl-SI" dirty="0" smtClean="0"/>
              <a:t>je </a:t>
            </a:r>
            <a:r>
              <a:rPr lang="sl-SI" dirty="0"/>
              <a:t>bralni pomnilnik, iz katerega lahko samo beremo, </a:t>
            </a:r>
            <a:r>
              <a:rPr lang="sl-SI" dirty="0" smtClean="0"/>
              <a:t>ne moremo </a:t>
            </a:r>
            <a:r>
              <a:rPr lang="sl-SI" dirty="0"/>
              <a:t>pa vanj vpisovati. </a:t>
            </a:r>
            <a:endParaRPr lang="sl-SI" dirty="0" smtClean="0"/>
          </a:p>
          <a:p>
            <a:pPr marL="0" indent="0">
              <a:buNone/>
            </a:pPr>
            <a:r>
              <a:rPr lang="sl-SI" dirty="0" smtClean="0"/>
              <a:t>Tovrstni </a:t>
            </a:r>
            <a:r>
              <a:rPr lang="sl-SI" dirty="0"/>
              <a:t>pomnilnik v osebnem </a:t>
            </a:r>
            <a:r>
              <a:rPr lang="sl-SI" dirty="0" smtClean="0"/>
              <a:t>računalniku </a:t>
            </a:r>
            <a:r>
              <a:rPr lang="sl-SI" dirty="0"/>
              <a:t>se imenuje ROMBIOS</a:t>
            </a:r>
            <a:r>
              <a:rPr lang="sl-SI" dirty="0" smtClean="0"/>
              <a:t>.  V </a:t>
            </a:r>
            <a:r>
              <a:rPr lang="sl-SI" dirty="0"/>
              <a:t>njem so shranjeni podatki o strojni opremi in osnovna navodila za </a:t>
            </a:r>
            <a:r>
              <a:rPr lang="sl-SI" dirty="0" smtClean="0"/>
              <a:t>zagon računalnika</a:t>
            </a:r>
            <a:r>
              <a:rPr lang="sl-SI" dirty="0"/>
              <a:t>. </a:t>
            </a:r>
            <a:endParaRPr lang="sl-SI" dirty="0" smtClean="0"/>
          </a:p>
          <a:p>
            <a:pPr marL="0" indent="0">
              <a:buNone/>
            </a:pPr>
            <a:r>
              <a:rPr lang="sl-SI" dirty="0" smtClean="0"/>
              <a:t>Podatki </a:t>
            </a:r>
            <a:r>
              <a:rPr lang="sl-SI" dirty="0"/>
              <a:t>se v ROM </a:t>
            </a:r>
            <a:r>
              <a:rPr lang="sl-SI" dirty="0" err="1"/>
              <a:t>ponavadi</a:t>
            </a:r>
            <a:r>
              <a:rPr lang="sl-SI" dirty="0"/>
              <a:t> zapišejo že med postopkom izdelave </a:t>
            </a:r>
            <a:r>
              <a:rPr lang="sl-SI" dirty="0" smtClean="0"/>
              <a:t>računalnika. </a:t>
            </a:r>
          </a:p>
          <a:p>
            <a:pPr marL="0" indent="0">
              <a:buNone/>
            </a:pPr>
            <a:r>
              <a:rPr lang="sl-SI" dirty="0" smtClean="0"/>
              <a:t>Prav </a:t>
            </a:r>
            <a:r>
              <a:rPr lang="sl-SI" dirty="0"/>
              <a:t>tako se ti podatki ne izbrišejo, ko ugasnemo </a:t>
            </a:r>
            <a:r>
              <a:rPr lang="sl-SI" dirty="0" smtClean="0"/>
              <a:t>računalnik</a:t>
            </a:r>
            <a:r>
              <a:rPr lang="sl-SI" dirty="0"/>
              <a:t>! </a:t>
            </a:r>
          </a:p>
        </p:txBody>
      </p:sp>
      <p:pic>
        <p:nvPicPr>
          <p:cNvPr id="3080" name="Picture 8" descr="http://4.bp.blogspot.com/-Tvc9CsQXV1o/U-SJXA8f9MI/AAAAAAAABy8/5Id3HSlGTZA/s1600/BIOS.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903842" y="3886200"/>
            <a:ext cx="3284983" cy="20608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7975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BIOS (</a:t>
            </a:r>
            <a:r>
              <a:rPr lang="sl-SI" dirty="0" err="1"/>
              <a:t>Basic</a:t>
            </a:r>
            <a:r>
              <a:rPr lang="sl-SI" dirty="0"/>
              <a:t> </a:t>
            </a:r>
            <a:r>
              <a:rPr lang="sl-SI" dirty="0" err="1"/>
              <a:t>Input</a:t>
            </a:r>
            <a:r>
              <a:rPr lang="sl-SI" dirty="0"/>
              <a:t> </a:t>
            </a:r>
            <a:r>
              <a:rPr lang="sl-SI" dirty="0" err="1"/>
              <a:t>Output</a:t>
            </a:r>
            <a:r>
              <a:rPr lang="sl-SI" dirty="0"/>
              <a:t> </a:t>
            </a:r>
            <a:r>
              <a:rPr lang="sl-SI" dirty="0" err="1"/>
              <a:t>System</a:t>
            </a:r>
            <a:r>
              <a:rPr lang="sl-SI" dirty="0"/>
              <a:t>)</a:t>
            </a:r>
            <a:endParaRPr lang="en-US" dirty="0"/>
          </a:p>
        </p:txBody>
      </p:sp>
      <p:pic>
        <p:nvPicPr>
          <p:cNvPr id="4" name="Picture 2" descr="http://1.bp.blogspot.com/-RPirYLNxEHg/UeaEMDury4I/AAAAAAAAAi4/wSUtvRei_wM/s1600/BIOS.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69875" y="1829962"/>
            <a:ext cx="10573869" cy="5001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1973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BIOS (</a:t>
            </a:r>
            <a:r>
              <a:rPr lang="sl-SI" dirty="0" err="1"/>
              <a:t>Basic</a:t>
            </a:r>
            <a:r>
              <a:rPr lang="sl-SI" dirty="0"/>
              <a:t> </a:t>
            </a:r>
            <a:r>
              <a:rPr lang="sl-SI" dirty="0" err="1"/>
              <a:t>Input</a:t>
            </a:r>
            <a:r>
              <a:rPr lang="sl-SI" dirty="0"/>
              <a:t> </a:t>
            </a:r>
            <a:r>
              <a:rPr lang="sl-SI" dirty="0" err="1"/>
              <a:t>Output</a:t>
            </a:r>
            <a:r>
              <a:rPr lang="sl-SI" dirty="0"/>
              <a:t> </a:t>
            </a:r>
            <a:r>
              <a:rPr lang="sl-SI" dirty="0" err="1"/>
              <a:t>System</a:t>
            </a:r>
            <a:r>
              <a:rPr lang="sl-SI" dirty="0"/>
              <a:t>)</a:t>
            </a:r>
            <a:endParaRPr lang="en-US" dirty="0"/>
          </a:p>
        </p:txBody>
      </p:sp>
      <p:sp>
        <p:nvSpPr>
          <p:cNvPr id="3" name="Označba mesta vsebine 2"/>
          <p:cNvSpPr>
            <a:spLocks noGrp="1"/>
          </p:cNvSpPr>
          <p:nvPr>
            <p:ph idx="1"/>
          </p:nvPr>
        </p:nvSpPr>
        <p:spPr/>
        <p:txBody>
          <a:bodyPr>
            <a:noAutofit/>
          </a:bodyPr>
          <a:lstStyle/>
          <a:p>
            <a:pPr marL="0" indent="0">
              <a:buNone/>
            </a:pPr>
            <a:r>
              <a:rPr lang="sl-SI" sz="1600" dirty="0" smtClean="0"/>
              <a:t>Aplikacijski programi v ROM ne morejo zapisovati podatkov. </a:t>
            </a:r>
          </a:p>
          <a:p>
            <a:pPr marL="0" indent="0">
              <a:buNone/>
            </a:pPr>
            <a:r>
              <a:rPr lang="sl-SI" sz="1600" dirty="0" smtClean="0"/>
              <a:t>Ko zaženemo računalnik se izvede več korakov, kot so:</a:t>
            </a:r>
          </a:p>
          <a:p>
            <a:pPr>
              <a:buFontTx/>
              <a:buChar char="-"/>
            </a:pPr>
            <a:r>
              <a:rPr lang="sl-SI" sz="1600" dirty="0" smtClean="0"/>
              <a:t>inicializacija BIOS-a, </a:t>
            </a:r>
          </a:p>
          <a:p>
            <a:pPr>
              <a:buFontTx/>
              <a:buChar char="-"/>
            </a:pPr>
            <a:r>
              <a:rPr lang="sl-SI" sz="1600" dirty="0" smtClean="0"/>
              <a:t>nalaganje operacijskega sistema, </a:t>
            </a:r>
          </a:p>
          <a:p>
            <a:pPr>
              <a:buFontTx/>
              <a:buChar char="-"/>
            </a:pPr>
            <a:r>
              <a:rPr lang="sl-SI" sz="1600" dirty="0" smtClean="0"/>
              <a:t>inicializacija naprav </a:t>
            </a:r>
          </a:p>
          <a:p>
            <a:pPr>
              <a:buFontTx/>
              <a:buChar char="-"/>
            </a:pPr>
            <a:r>
              <a:rPr lang="sl-SI" sz="1600" dirty="0" smtClean="0"/>
              <a:t>in prikaz pogovornega okna za vnos gesla za prijavo. </a:t>
            </a:r>
          </a:p>
          <a:p>
            <a:pPr marL="0" indent="0">
              <a:buNone/>
            </a:pPr>
            <a:r>
              <a:rPr lang="sl-SI" sz="1600" dirty="0" smtClean="0"/>
              <a:t>Takoj po zagonu računalnika se najprej izvede POST (</a:t>
            </a:r>
            <a:r>
              <a:rPr lang="sl-SI" sz="1600" dirty="0" err="1" smtClean="0"/>
              <a:t>Power</a:t>
            </a:r>
            <a:r>
              <a:rPr lang="sl-SI" sz="1600" dirty="0" smtClean="0"/>
              <a:t> On </a:t>
            </a:r>
            <a:r>
              <a:rPr lang="sl-SI" sz="1600" dirty="0" err="1" smtClean="0"/>
              <a:t>Self</a:t>
            </a:r>
            <a:r>
              <a:rPr lang="sl-SI" sz="1600" dirty="0" smtClean="0"/>
              <a:t> Test) rutina.</a:t>
            </a:r>
          </a:p>
          <a:p>
            <a:pPr marL="0" indent="0">
              <a:buNone/>
            </a:pPr>
            <a:r>
              <a:rPr lang="sl-SI" sz="1600" dirty="0" smtClean="0"/>
              <a:t>POST preveri:</a:t>
            </a:r>
          </a:p>
          <a:p>
            <a:pPr>
              <a:buFontTx/>
              <a:buChar char="-"/>
            </a:pPr>
            <a:r>
              <a:rPr lang="sl-SI" sz="1600" dirty="0" smtClean="0"/>
              <a:t>koliko pomnilnika je na voljo in </a:t>
            </a:r>
          </a:p>
          <a:p>
            <a:pPr>
              <a:buFontTx/>
              <a:buChar char="-"/>
            </a:pPr>
            <a:r>
              <a:rPr lang="sl-SI" sz="1600" dirty="0" smtClean="0"/>
              <a:t>ali so prisotne vse naprave potrebne za zagon operacijskega sistema (npr. tipkovnica). </a:t>
            </a:r>
          </a:p>
          <a:p>
            <a:pPr marL="0" indent="0">
              <a:buNone/>
            </a:pPr>
            <a:r>
              <a:rPr lang="sl-SI" sz="1600" dirty="0" smtClean="0"/>
              <a:t>Takoj po tej rutini BIOS v računalniku poišče zagonski disk in najprej prebere prvi sektor diska, ki vsebuje </a:t>
            </a:r>
            <a:r>
              <a:rPr lang="sl-SI" sz="1600" dirty="0" err="1" smtClean="0"/>
              <a:t>Master</a:t>
            </a:r>
            <a:r>
              <a:rPr lang="sl-SI" sz="1600" dirty="0" smtClean="0"/>
              <a:t> </a:t>
            </a:r>
            <a:r>
              <a:rPr lang="sl-SI" sz="1600" dirty="0" err="1" smtClean="0"/>
              <a:t>Boot</a:t>
            </a:r>
            <a:r>
              <a:rPr lang="sl-SI" sz="1600" dirty="0" smtClean="0"/>
              <a:t> </a:t>
            </a:r>
            <a:r>
              <a:rPr lang="sl-SI" sz="1600" dirty="0" err="1" smtClean="0"/>
              <a:t>Record</a:t>
            </a:r>
            <a:r>
              <a:rPr lang="sl-SI" sz="1600" dirty="0" smtClean="0"/>
              <a:t> in tabelo particij (</a:t>
            </a:r>
            <a:r>
              <a:rPr lang="sl-SI" sz="1600" dirty="0" err="1" smtClean="0"/>
              <a:t>Partition</a:t>
            </a:r>
            <a:r>
              <a:rPr lang="sl-SI" sz="1600" dirty="0" smtClean="0"/>
              <a:t> Table). </a:t>
            </a:r>
          </a:p>
          <a:p>
            <a:pPr marL="0" indent="0">
              <a:buNone/>
            </a:pPr>
            <a:r>
              <a:rPr lang="sl-SI" sz="1600" dirty="0" smtClean="0"/>
              <a:t>BIOS nato preda nadzor MB zapisu.</a:t>
            </a:r>
            <a:endParaRPr lang="en-US" sz="1600" dirty="0"/>
          </a:p>
        </p:txBody>
      </p:sp>
      <p:pic>
        <p:nvPicPr>
          <p:cNvPr id="5" name="Picture 8" descr="http://4.bp.blogspot.com/-Tvc9CsQXV1o/U-SJXA8f9MI/AAAAAAAABy8/5Id3HSlGTZA/s1600/BIOS.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091178" y="1407246"/>
            <a:ext cx="4098469" cy="2571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6210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Naslov 1"/>
          <p:cNvSpPr>
            <a:spLocks noGrp="1"/>
          </p:cNvSpPr>
          <p:nvPr>
            <p:ph type="title"/>
          </p:nvPr>
        </p:nvSpPr>
        <p:spPr>
          <a:xfrm>
            <a:off x="1979612" y="428626"/>
            <a:ext cx="8229600" cy="785813"/>
          </a:xfrm>
        </p:spPr>
        <p:txBody>
          <a:bodyPr/>
          <a:lstStyle/>
          <a:p>
            <a:r>
              <a:rPr lang="sl-SI" altLang="en-US" smtClean="0"/>
              <a:t>ZUNANJI POMNILNIK</a:t>
            </a:r>
          </a:p>
        </p:txBody>
      </p:sp>
      <p:sp>
        <p:nvSpPr>
          <p:cNvPr id="182275" name="Ograda vsebine 2"/>
          <p:cNvSpPr>
            <a:spLocks noGrp="1"/>
          </p:cNvSpPr>
          <p:nvPr>
            <p:ph sz="half" idx="1"/>
          </p:nvPr>
        </p:nvSpPr>
        <p:spPr>
          <a:xfrm>
            <a:off x="1979612" y="2643189"/>
            <a:ext cx="4038600" cy="3711575"/>
          </a:xfrm>
        </p:spPr>
        <p:txBody>
          <a:bodyPr>
            <a:normAutofit fontScale="92500" lnSpcReduction="10000"/>
          </a:bodyPr>
          <a:lstStyle/>
          <a:p>
            <a:pPr>
              <a:buFont typeface="Wingdings 2" panose="05020102010507070707" pitchFamily="18" charset="2"/>
              <a:buNone/>
            </a:pPr>
            <a:r>
              <a:rPr lang="sl-SI" altLang="en-US" sz="2000" b="1" u="sng"/>
              <a:t>Vrste zunanjih pomnilnikov:</a:t>
            </a:r>
          </a:p>
          <a:p>
            <a:endParaRPr lang="sl-SI" altLang="en-US" smtClean="0"/>
          </a:p>
          <a:p>
            <a:r>
              <a:rPr lang="sl-SI" altLang="en-US" smtClean="0"/>
              <a:t>disk </a:t>
            </a:r>
          </a:p>
          <a:p>
            <a:r>
              <a:rPr lang="sl-SI" altLang="en-US" smtClean="0"/>
              <a:t>disketa </a:t>
            </a:r>
          </a:p>
          <a:p>
            <a:r>
              <a:rPr lang="sl-SI" altLang="en-US" smtClean="0"/>
              <a:t>zgoščenka (plošča CD, plošča CD-ROM, plošča DVD, plošča DVD-ROM) </a:t>
            </a:r>
          </a:p>
          <a:p>
            <a:endParaRPr lang="sl-SI" altLang="en-US" smtClean="0"/>
          </a:p>
        </p:txBody>
      </p:sp>
      <p:sp>
        <p:nvSpPr>
          <p:cNvPr id="182276" name="Ograda vsebine 5"/>
          <p:cNvSpPr>
            <a:spLocks noGrp="1"/>
          </p:cNvSpPr>
          <p:nvPr>
            <p:ph sz="half" idx="2"/>
          </p:nvPr>
        </p:nvSpPr>
        <p:spPr>
          <a:xfrm>
            <a:off x="6170612" y="3429001"/>
            <a:ext cx="4038600" cy="2925763"/>
          </a:xfrm>
        </p:spPr>
        <p:txBody>
          <a:bodyPr>
            <a:normAutofit fontScale="92500" lnSpcReduction="10000"/>
          </a:bodyPr>
          <a:lstStyle/>
          <a:p>
            <a:r>
              <a:rPr lang="sl-SI" altLang="en-US" smtClean="0"/>
              <a:t>pomnilnik USB </a:t>
            </a:r>
          </a:p>
          <a:p>
            <a:r>
              <a:rPr lang="sl-SI" altLang="en-US" smtClean="0"/>
              <a:t>tračna kaseta </a:t>
            </a:r>
          </a:p>
          <a:p>
            <a:r>
              <a:rPr lang="sl-SI" altLang="en-US" smtClean="0"/>
              <a:t>magnetno optični disk </a:t>
            </a:r>
          </a:p>
          <a:p>
            <a:r>
              <a:rPr lang="sl-SI" altLang="en-US" smtClean="0"/>
              <a:t>spominske kartice </a:t>
            </a:r>
          </a:p>
          <a:p>
            <a:r>
              <a:rPr lang="sl-SI" altLang="en-US" smtClean="0"/>
              <a:t>blu ray </a:t>
            </a:r>
          </a:p>
          <a:p>
            <a:r>
              <a:rPr lang="sl-SI" altLang="en-US" smtClean="0"/>
              <a:t>HD DVD </a:t>
            </a:r>
          </a:p>
          <a:p>
            <a:endParaRPr lang="sl-SI" altLang="en-US" smtClean="0"/>
          </a:p>
        </p:txBody>
      </p:sp>
      <p:sp>
        <p:nvSpPr>
          <p:cNvPr id="7" name="Pravokotnik 6"/>
          <p:cNvSpPr/>
          <p:nvPr/>
        </p:nvSpPr>
        <p:spPr>
          <a:xfrm>
            <a:off x="4879975" y="1714501"/>
            <a:ext cx="4572000" cy="64611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a:defRPr/>
            </a:pPr>
            <a:r>
              <a:rPr lang="sl-SI" b="1" dirty="0"/>
              <a:t>Zunanji pomnilnik</a:t>
            </a:r>
            <a:r>
              <a:rPr lang="sl-SI" dirty="0"/>
              <a:t> je naprava za trajno shranjevanje podatkov. </a:t>
            </a:r>
          </a:p>
        </p:txBody>
      </p:sp>
    </p:spTree>
    <p:extLst>
      <p:ext uri="{BB962C8B-B14F-4D97-AF65-F5344CB8AC3E}">
        <p14:creationId xmlns:p14="http://schemas.microsoft.com/office/powerpoint/2010/main" val="1317125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TRDI DISK</a:t>
            </a:r>
            <a:endParaRPr lang="en-US" dirty="0"/>
          </a:p>
        </p:txBody>
      </p:sp>
      <p:sp>
        <p:nvSpPr>
          <p:cNvPr id="3" name="Označba mesta vsebine 2"/>
          <p:cNvSpPr>
            <a:spLocks noGrp="1"/>
          </p:cNvSpPr>
          <p:nvPr>
            <p:ph idx="1"/>
          </p:nvPr>
        </p:nvSpPr>
        <p:spPr>
          <a:xfrm>
            <a:off x="1593437" y="1600200"/>
            <a:ext cx="6229168" cy="4572000"/>
          </a:xfrm>
        </p:spPr>
        <p:txBody>
          <a:bodyPr>
            <a:normAutofit lnSpcReduction="10000"/>
          </a:bodyPr>
          <a:lstStyle/>
          <a:p>
            <a:r>
              <a:rPr lang="sl-SI" altLang="en-US" dirty="0" smtClean="0"/>
              <a:t>Najpomembnejša enota </a:t>
            </a:r>
            <a:r>
              <a:rPr lang="sl-SI" altLang="en-US" dirty="0"/>
              <a:t>za masovno shranjevanje podatkov. </a:t>
            </a:r>
          </a:p>
          <a:p>
            <a:r>
              <a:rPr lang="sl-SI" altLang="en-US" dirty="0" smtClean="0"/>
              <a:t>Računalnik podatke iz diska prenese v delovni </a:t>
            </a:r>
            <a:r>
              <a:rPr lang="sl-SI" altLang="en-US" dirty="0"/>
              <a:t>pomnilnik in jih po obdelavi na </a:t>
            </a:r>
            <a:r>
              <a:rPr lang="sl-SI" altLang="en-US" dirty="0" smtClean="0"/>
              <a:t>disk "vrne". </a:t>
            </a:r>
            <a:r>
              <a:rPr lang="sl-SI" altLang="en-US" dirty="0"/>
              <a:t> </a:t>
            </a:r>
          </a:p>
          <a:p>
            <a:r>
              <a:rPr lang="sl-SI" altLang="en-US" dirty="0"/>
              <a:t>Kvaliteto diska </a:t>
            </a:r>
            <a:r>
              <a:rPr lang="sl-SI" altLang="en-US" dirty="0" smtClean="0"/>
              <a:t>določa:</a:t>
            </a:r>
          </a:p>
          <a:p>
            <a:pPr lvl="1"/>
            <a:r>
              <a:rPr lang="sl-SI" altLang="en-US" dirty="0" smtClean="0"/>
              <a:t>zmogljivost </a:t>
            </a:r>
            <a:r>
              <a:rPr lang="sl-SI" altLang="en-US" dirty="0"/>
              <a:t>(koliko  podatkov lahko zapišemo nanj) </a:t>
            </a:r>
          </a:p>
          <a:p>
            <a:pPr lvl="1"/>
            <a:r>
              <a:rPr lang="sl-SI" altLang="en-US" dirty="0" smtClean="0"/>
              <a:t>povprečen </a:t>
            </a:r>
            <a:r>
              <a:rPr lang="sl-SI" altLang="en-US" dirty="0"/>
              <a:t>čas, ki je potreben do dostopa katerega koli podatka na disku.</a:t>
            </a:r>
          </a:p>
          <a:p>
            <a:pPr algn="r"/>
            <a:r>
              <a:rPr lang="sl-SI" altLang="en-US" u="sng" dirty="0"/>
              <a:t>Disk </a:t>
            </a:r>
            <a:r>
              <a:rPr lang="sl-SI" altLang="en-US" dirty="0"/>
              <a:t>(magnetni zapis</a:t>
            </a:r>
            <a:endParaRPr lang="en-US" dirty="0"/>
          </a:p>
        </p:txBody>
      </p:sp>
      <p:pic>
        <p:nvPicPr>
          <p:cNvPr id="4" name="Picture 2" descr="http://trgovina.partners.si/images/westerndig.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750596" y="196078"/>
            <a:ext cx="40005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5813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TRDI DISK</a:t>
            </a:r>
            <a:endParaRPr lang="en-US" dirty="0"/>
          </a:p>
        </p:txBody>
      </p:sp>
      <p:sp>
        <p:nvSpPr>
          <p:cNvPr id="3" name="Označba mesta vsebine 2"/>
          <p:cNvSpPr>
            <a:spLocks noGrp="1"/>
          </p:cNvSpPr>
          <p:nvPr>
            <p:ph idx="1"/>
          </p:nvPr>
        </p:nvSpPr>
        <p:spPr/>
        <p:txBody>
          <a:bodyPr/>
          <a:lstStyle/>
          <a:p>
            <a:r>
              <a:rPr lang="sl-SI" dirty="0" smtClean="0"/>
              <a:t>Sestavni </a:t>
            </a:r>
            <a:r>
              <a:rPr lang="sl-SI" dirty="0"/>
              <a:t>deli </a:t>
            </a:r>
            <a:r>
              <a:rPr lang="sl-SI" dirty="0" smtClean="0"/>
              <a:t>diska so</a:t>
            </a:r>
            <a:r>
              <a:rPr lang="sl-SI" dirty="0"/>
              <a:t>:</a:t>
            </a:r>
          </a:p>
          <a:p>
            <a:pPr lvl="1"/>
            <a:r>
              <a:rPr lang="sl-SI" dirty="0" smtClean="0"/>
              <a:t>plošče </a:t>
            </a:r>
            <a:r>
              <a:rPr lang="sl-SI" dirty="0"/>
              <a:t>z magnetnim medijem in bralno-pisalne glave,</a:t>
            </a:r>
          </a:p>
          <a:p>
            <a:pPr lvl="1"/>
            <a:r>
              <a:rPr lang="sl-SI" dirty="0" smtClean="0"/>
              <a:t>elektronika </a:t>
            </a:r>
            <a:r>
              <a:rPr lang="sl-SI" dirty="0"/>
              <a:t>za branje in pisanje,</a:t>
            </a:r>
          </a:p>
          <a:p>
            <a:pPr lvl="1"/>
            <a:r>
              <a:rPr lang="sl-SI" dirty="0" smtClean="0"/>
              <a:t>elektromehanski </a:t>
            </a:r>
            <a:r>
              <a:rPr lang="sl-SI" dirty="0" err="1"/>
              <a:t>servo</a:t>
            </a:r>
            <a:r>
              <a:rPr lang="sl-SI" dirty="0"/>
              <a:t> in krmilni sistem,</a:t>
            </a:r>
          </a:p>
          <a:p>
            <a:pPr lvl="1"/>
            <a:r>
              <a:rPr lang="sl-SI" dirty="0" smtClean="0"/>
              <a:t>krmilnik </a:t>
            </a:r>
            <a:r>
              <a:rPr lang="sl-SI" dirty="0"/>
              <a:t>in vmesnik do vodila.</a:t>
            </a:r>
            <a:endParaRPr lang="en-US" dirty="0"/>
          </a:p>
        </p:txBody>
      </p:sp>
      <p:pic>
        <p:nvPicPr>
          <p:cNvPr id="4" name="Slika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246540" y="3861048"/>
            <a:ext cx="3905519" cy="2880320"/>
          </a:xfrm>
          <a:prstGeom prst="rect">
            <a:avLst/>
          </a:prstGeom>
        </p:spPr>
      </p:pic>
    </p:spTree>
    <p:extLst>
      <p:ext uri="{BB962C8B-B14F-4D97-AF65-F5344CB8AC3E}">
        <p14:creationId xmlns:p14="http://schemas.microsoft.com/office/powerpoint/2010/main" val="2201151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Naslov 1"/>
          <p:cNvSpPr>
            <a:spLocks noGrp="1"/>
          </p:cNvSpPr>
          <p:nvPr>
            <p:ph type="title"/>
          </p:nvPr>
        </p:nvSpPr>
        <p:spPr>
          <a:xfrm>
            <a:off x="1979612" y="428625"/>
            <a:ext cx="8229600" cy="857250"/>
          </a:xfrm>
        </p:spPr>
        <p:txBody>
          <a:bodyPr/>
          <a:lstStyle/>
          <a:p>
            <a:r>
              <a:rPr lang="sl-SI" altLang="en-US" smtClean="0"/>
              <a:t>TRDI DISK</a:t>
            </a:r>
          </a:p>
        </p:txBody>
      </p:sp>
      <p:sp>
        <p:nvSpPr>
          <p:cNvPr id="183299" name="Ograda vsebine 6"/>
          <p:cNvSpPr>
            <a:spLocks noGrp="1"/>
          </p:cNvSpPr>
          <p:nvPr>
            <p:ph idx="1"/>
          </p:nvPr>
        </p:nvSpPr>
        <p:spPr>
          <a:xfrm>
            <a:off x="1413892" y="3645024"/>
            <a:ext cx="10153128" cy="3024336"/>
          </a:xfrm>
        </p:spPr>
        <p:txBody>
          <a:bodyPr>
            <a:normAutofit/>
          </a:bodyPr>
          <a:lstStyle/>
          <a:p>
            <a:r>
              <a:rPr lang="sl-SI" altLang="en-US" sz="2400" dirty="0" smtClean="0"/>
              <a:t>Disk so izmili leta 1956</a:t>
            </a:r>
          </a:p>
          <a:p>
            <a:r>
              <a:rPr lang="sl-SI" altLang="en-US" sz="2400" dirty="0" smtClean="0"/>
              <a:t>Zmogljivost 5 MB</a:t>
            </a:r>
          </a:p>
          <a:p>
            <a:r>
              <a:rPr lang="sl-SI" altLang="en-US" sz="2400" dirty="0" smtClean="0"/>
              <a:t>Zasedal prostora kot dva hladilnika</a:t>
            </a:r>
          </a:p>
          <a:p>
            <a:r>
              <a:rPr lang="sl-SI" altLang="en-US" sz="2400" dirty="0" smtClean="0"/>
              <a:t>Ni ga bilo mogoče kupiti zaradi tako velike cene ampak samo najeti za 35.000 dolarjev na leto</a:t>
            </a:r>
          </a:p>
          <a:p>
            <a:endParaRPr lang="sl-SI" altLang="en-US" dirty="0" smtClean="0"/>
          </a:p>
        </p:txBody>
      </p:sp>
      <p:pic>
        <p:nvPicPr>
          <p:cNvPr id="9218" name="Picture 2" descr="http://www.readynests.com/wp-content/uploads/2015/07/IBM_1st_HardDiskDrive_689.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302324" y="-243408"/>
            <a:ext cx="6562725" cy="441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8477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TRDI DISK - vrtenje</a:t>
            </a:r>
            <a:endParaRPr lang="en-US" dirty="0"/>
          </a:p>
        </p:txBody>
      </p:sp>
      <p:sp>
        <p:nvSpPr>
          <p:cNvPr id="3" name="Označba mesta vsebine 2"/>
          <p:cNvSpPr>
            <a:spLocks noGrp="1"/>
          </p:cNvSpPr>
          <p:nvPr>
            <p:ph idx="1"/>
          </p:nvPr>
        </p:nvSpPr>
        <p:spPr/>
        <p:txBody>
          <a:bodyPr>
            <a:normAutofit lnSpcReduction="10000"/>
          </a:bodyPr>
          <a:lstStyle/>
          <a:p>
            <a:r>
              <a:rPr lang="sl-SI" dirty="0" smtClean="0"/>
              <a:t>Diski </a:t>
            </a:r>
            <a:r>
              <a:rPr lang="sl-SI" dirty="0"/>
              <a:t>se med uporabo vrtijo s stalno hitrostjo. </a:t>
            </a:r>
            <a:endParaRPr lang="sl-SI" dirty="0" smtClean="0"/>
          </a:p>
          <a:p>
            <a:r>
              <a:rPr lang="sl-SI" dirty="0" smtClean="0"/>
              <a:t>Podatki </a:t>
            </a:r>
            <a:r>
              <a:rPr lang="sl-SI" dirty="0"/>
              <a:t>so na površini diska shranjeni v obliki koncentričnih sledi. </a:t>
            </a:r>
            <a:endParaRPr lang="sl-SI" dirty="0" smtClean="0"/>
          </a:p>
          <a:p>
            <a:r>
              <a:rPr lang="sl-SI" dirty="0" smtClean="0"/>
              <a:t>Na </a:t>
            </a:r>
            <a:r>
              <a:rPr lang="sl-SI" dirty="0"/>
              <a:t>vsaki sledi je zapisano enako število bitov, zato so zapisi v sredini bolj gosti, kot ob zunanjem robu diska. Zato je hitrost zapisa na notranjih sledeh hitrejša, na zunanjih pa počasnejša</a:t>
            </a:r>
            <a:r>
              <a:rPr lang="sl-SI" dirty="0" smtClean="0"/>
              <a:t>..</a:t>
            </a:r>
            <a:endParaRPr lang="sl-SI" dirty="0"/>
          </a:p>
          <a:p>
            <a:r>
              <a:rPr lang="sl-SI" dirty="0"/>
              <a:t>Nekatere sodobnejše tehnologije pa omogočajo enakomerno hitrost zapisa, zato lahko na zunanje sledi napišemo več podatkov in tako bolj izkoristimo kapaciteto magnetnega medija.</a:t>
            </a:r>
            <a:endParaRPr lang="en-US" dirty="0"/>
          </a:p>
        </p:txBody>
      </p:sp>
    </p:spTree>
    <p:extLst>
      <p:ext uri="{BB962C8B-B14F-4D97-AF65-F5344CB8AC3E}">
        <p14:creationId xmlns:p14="http://schemas.microsoft.com/office/powerpoint/2010/main" val="2814306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Naslov 1"/>
          <p:cNvSpPr>
            <a:spLocks noGrp="1"/>
          </p:cNvSpPr>
          <p:nvPr>
            <p:ph type="title"/>
          </p:nvPr>
        </p:nvSpPr>
        <p:spPr>
          <a:xfrm>
            <a:off x="1990725" y="476250"/>
            <a:ext cx="8229600" cy="1143000"/>
          </a:xfrm>
        </p:spPr>
        <p:txBody>
          <a:bodyPr/>
          <a:lstStyle/>
          <a:p>
            <a:pPr eaLnBrk="1" hangingPunct="1"/>
            <a:r>
              <a:rPr lang="sl-SI" altLang="en-US" smtClean="0"/>
              <a:t>INFORMATIKA</a:t>
            </a:r>
          </a:p>
        </p:txBody>
      </p:sp>
      <p:sp>
        <p:nvSpPr>
          <p:cNvPr id="60419" name="Ograda vsebine 2"/>
          <p:cNvSpPr>
            <a:spLocks noGrp="1"/>
          </p:cNvSpPr>
          <p:nvPr>
            <p:ph idx="1"/>
          </p:nvPr>
        </p:nvSpPr>
        <p:spPr>
          <a:xfrm>
            <a:off x="1979612" y="1600201"/>
            <a:ext cx="8229600" cy="4829175"/>
          </a:xfrm>
        </p:spPr>
        <p:txBody>
          <a:bodyPr>
            <a:normAutofit fontScale="92500"/>
          </a:bodyPr>
          <a:lstStyle/>
          <a:p>
            <a:pPr eaLnBrk="1" hangingPunct="1">
              <a:lnSpc>
                <a:spcPct val="80000"/>
              </a:lnSpc>
            </a:pPr>
            <a:r>
              <a:rPr lang="sl-SI" altLang="en-US" sz="2400"/>
              <a:t>Z informacijami si širimo znanje.</a:t>
            </a:r>
          </a:p>
          <a:p>
            <a:pPr eaLnBrk="1" hangingPunct="1">
              <a:lnSpc>
                <a:spcPct val="80000"/>
              </a:lnSpc>
            </a:pPr>
            <a:r>
              <a:rPr lang="sl-SI" altLang="en-US" sz="2400"/>
              <a:t>Za prave informacije smo pripravljeni odšteti veliko denarja.</a:t>
            </a:r>
          </a:p>
          <a:p>
            <a:pPr eaLnBrk="1" hangingPunct="1">
              <a:lnSpc>
                <a:spcPct val="80000"/>
              </a:lnSpc>
            </a:pPr>
            <a:endParaRPr lang="sl-SI" altLang="en-US" sz="2400"/>
          </a:p>
          <a:p>
            <a:pPr eaLnBrk="1" hangingPunct="1">
              <a:lnSpc>
                <a:spcPct val="80000"/>
              </a:lnSpc>
            </a:pPr>
            <a:endParaRPr lang="sl-SI" altLang="en-US" sz="2400"/>
          </a:p>
          <a:p>
            <a:pPr eaLnBrk="1" hangingPunct="1">
              <a:lnSpc>
                <a:spcPct val="80000"/>
              </a:lnSpc>
            </a:pPr>
            <a:endParaRPr lang="sl-SI" altLang="en-US" sz="2400"/>
          </a:p>
          <a:p>
            <a:pPr eaLnBrk="1" hangingPunct="1">
              <a:lnSpc>
                <a:spcPct val="80000"/>
              </a:lnSpc>
            </a:pPr>
            <a:endParaRPr lang="sl-SI" altLang="en-US" sz="2400">
              <a:latin typeface="Arial" panose="020B0604020202020204" pitchFamily="34" charset="0"/>
            </a:endParaRPr>
          </a:p>
          <a:p>
            <a:pPr eaLnBrk="1" hangingPunct="1">
              <a:lnSpc>
                <a:spcPct val="80000"/>
              </a:lnSpc>
            </a:pPr>
            <a:endParaRPr lang="sl-SI" altLang="en-US" sz="2400">
              <a:latin typeface="Arial" panose="020B0604020202020204" pitchFamily="34" charset="0"/>
            </a:endParaRPr>
          </a:p>
          <a:p>
            <a:pPr eaLnBrk="1" hangingPunct="1">
              <a:lnSpc>
                <a:spcPct val="80000"/>
              </a:lnSpc>
            </a:pPr>
            <a:endParaRPr lang="sl-SI" altLang="en-US" sz="2400">
              <a:latin typeface="Arial" panose="020B0604020202020204" pitchFamily="34" charset="0"/>
            </a:endParaRPr>
          </a:p>
          <a:p>
            <a:pPr eaLnBrk="1" hangingPunct="1">
              <a:lnSpc>
                <a:spcPct val="80000"/>
              </a:lnSpc>
            </a:pPr>
            <a:endParaRPr lang="sl-SI" altLang="en-US" sz="2400">
              <a:latin typeface="Arial" panose="020B0604020202020204" pitchFamily="34" charset="0"/>
            </a:endParaRPr>
          </a:p>
          <a:p>
            <a:pPr eaLnBrk="1" hangingPunct="1">
              <a:lnSpc>
                <a:spcPct val="80000"/>
              </a:lnSpc>
            </a:pPr>
            <a:r>
              <a:rPr lang="sl-SI" altLang="en-US" sz="2400"/>
              <a:t>Informatika je vedo o informacijah.</a:t>
            </a:r>
          </a:p>
          <a:p>
            <a:pPr eaLnBrk="1" hangingPunct="1">
              <a:lnSpc>
                <a:spcPct val="80000"/>
              </a:lnSpc>
            </a:pPr>
            <a:r>
              <a:rPr lang="sl-SI" altLang="en-US" sz="2400"/>
              <a:t>Informatika raziskuje vrste in značilnosti informacij.</a:t>
            </a:r>
          </a:p>
        </p:txBody>
      </p:sp>
      <p:pic>
        <p:nvPicPr>
          <p:cNvPr id="58374" name="Picture 2" descr="http://www.delo.si/assets/media/picture/iman/2007_08/sz5_borza.nemcija.epa.images.jpg"/>
          <p:cNvPicPr>
            <a:picLocks noChangeAspect="1" noChangeArrowheads="1"/>
          </p:cNvPicPr>
          <p:nvPr/>
        </p:nvPicPr>
        <p:blipFill>
          <a:blip r:embed="rId2"/>
          <a:srcRect/>
          <a:stretch>
            <a:fillRect/>
          </a:stretch>
        </p:blipFill>
        <p:spPr bwMode="auto">
          <a:xfrm>
            <a:off x="5808660" y="2428868"/>
            <a:ext cx="4562804" cy="3071828"/>
          </a:xfrm>
          <a:prstGeom prst="rect">
            <a:avLst/>
          </a:prstGeom>
          <a:noFill/>
          <a:ln w="9525">
            <a:noFill/>
            <a:miter lim="800000"/>
            <a:headEnd/>
            <a:tailEnd/>
          </a:ln>
          <a:effectLst>
            <a:softEdge rad="317500"/>
          </a:effectLst>
        </p:spPr>
      </p:pic>
    </p:spTree>
    <p:extLst>
      <p:ext uri="{BB962C8B-B14F-4D97-AF65-F5344CB8AC3E}">
        <p14:creationId xmlns:p14="http://schemas.microsoft.com/office/powerpoint/2010/main" val="2031662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TRDI DISK </a:t>
            </a:r>
            <a:r>
              <a:rPr lang="sl-SI" dirty="0" smtClean="0"/>
              <a:t>– hitrost</a:t>
            </a:r>
            <a:endParaRPr lang="en-US" dirty="0"/>
          </a:p>
        </p:txBody>
      </p:sp>
      <p:sp>
        <p:nvSpPr>
          <p:cNvPr id="3" name="Označba mesta vsebine 2"/>
          <p:cNvSpPr>
            <a:spLocks noGrp="1"/>
          </p:cNvSpPr>
          <p:nvPr>
            <p:ph idx="1"/>
          </p:nvPr>
        </p:nvSpPr>
        <p:spPr/>
        <p:txBody>
          <a:bodyPr/>
          <a:lstStyle/>
          <a:p>
            <a:r>
              <a:rPr lang="sl-SI" dirty="0" smtClean="0"/>
              <a:t>Hitrost </a:t>
            </a:r>
            <a:r>
              <a:rPr lang="sl-SI" dirty="0"/>
              <a:t>vrtenja neposredno vpliva </a:t>
            </a:r>
            <a:r>
              <a:rPr lang="sl-SI" dirty="0" smtClean="0"/>
              <a:t>na </a:t>
            </a:r>
            <a:r>
              <a:rPr lang="sl-SI" dirty="0"/>
              <a:t>čas dostopa in prenosa podatkov. </a:t>
            </a:r>
            <a:endParaRPr lang="sl-SI" dirty="0" smtClean="0"/>
          </a:p>
          <a:p>
            <a:pPr lvl="1"/>
            <a:r>
              <a:rPr lang="sl-SI" dirty="0" smtClean="0"/>
              <a:t>Sodobni </a:t>
            </a:r>
            <a:r>
              <a:rPr lang="sl-SI" dirty="0"/>
              <a:t>diski vrtijo s hitrostjo do 7200 vrtljajev na minuto</a:t>
            </a:r>
            <a:r>
              <a:rPr lang="sl-SI" dirty="0" smtClean="0"/>
              <a:t>.</a:t>
            </a:r>
          </a:p>
          <a:p>
            <a:r>
              <a:rPr lang="sl-SI" dirty="0" smtClean="0"/>
              <a:t>Hitrost </a:t>
            </a:r>
            <a:r>
              <a:rPr lang="sl-SI" dirty="0"/>
              <a:t>prenosa podatkov</a:t>
            </a:r>
          </a:p>
          <a:p>
            <a:pPr lvl="1"/>
            <a:r>
              <a:rPr lang="sl-SI" dirty="0"/>
              <a:t>Hitrost prenosa merimo v bitih na sekundo. Ta je odvisna od hitrosti vrtenja in gostote zapisa na disku</a:t>
            </a:r>
            <a:r>
              <a:rPr lang="sl-SI" dirty="0" smtClean="0"/>
              <a:t>.</a:t>
            </a:r>
          </a:p>
          <a:p>
            <a:endParaRPr lang="en-US" dirty="0"/>
          </a:p>
        </p:txBody>
      </p:sp>
      <p:pic>
        <p:nvPicPr>
          <p:cNvPr id="11266" name="Picture 2" descr="http://www.pctechguide.com/wp-content/uploads/2011/09/31harddriv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310436" y="4221088"/>
            <a:ext cx="4014614" cy="22627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9659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Sistem zapisa podatkov na disku</a:t>
            </a:r>
            <a:endParaRPr lang="en-US" dirty="0"/>
          </a:p>
        </p:txBody>
      </p:sp>
      <p:sp>
        <p:nvSpPr>
          <p:cNvPr id="3" name="Označba mesta vsebine 2"/>
          <p:cNvSpPr>
            <a:spLocks noGrp="1"/>
          </p:cNvSpPr>
          <p:nvPr>
            <p:ph idx="1"/>
          </p:nvPr>
        </p:nvSpPr>
        <p:spPr>
          <a:xfrm>
            <a:off x="1593436" y="1600200"/>
            <a:ext cx="9613543" cy="4572000"/>
          </a:xfrm>
        </p:spPr>
        <p:txBody>
          <a:bodyPr/>
          <a:lstStyle/>
          <a:p>
            <a:r>
              <a:rPr lang="sl-SI" sz="2000" dirty="0" smtClean="0"/>
              <a:t>Podatki </a:t>
            </a:r>
            <a:r>
              <a:rPr lang="sl-SI" sz="2000" dirty="0"/>
              <a:t>so na disku zapisani v obliki koncentričnih krogov, te imenujemo sledi. </a:t>
            </a:r>
            <a:endParaRPr lang="sl-SI" sz="2000" dirty="0" smtClean="0"/>
          </a:p>
          <a:p>
            <a:r>
              <a:rPr lang="sl-SI" sz="2000" dirty="0" smtClean="0"/>
              <a:t>Vse </a:t>
            </a:r>
            <a:r>
              <a:rPr lang="sl-SI" sz="2000" dirty="0"/>
              <a:t>sledi na vseh ploščah predstavljajo cilindre. Sledi so razdeljene na sektorje.</a:t>
            </a:r>
          </a:p>
          <a:p>
            <a:r>
              <a:rPr lang="sl-SI" sz="2000" dirty="0"/>
              <a:t>Vsak sektor ima na začetku zapisan naslov sektorja, potem podatke in na koncu podatke za kontrolo zapisa</a:t>
            </a:r>
            <a:r>
              <a:rPr lang="sl-SI" dirty="0" smtClean="0"/>
              <a:t>.</a:t>
            </a:r>
            <a:endParaRPr lang="sl-SI" dirty="0"/>
          </a:p>
        </p:txBody>
      </p:sp>
      <p:pic>
        <p:nvPicPr>
          <p:cNvPr id="4" name="Slika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141374" y="3284984"/>
            <a:ext cx="5349719" cy="3371056"/>
          </a:xfrm>
          <a:prstGeom prst="rect">
            <a:avLst/>
          </a:prstGeom>
        </p:spPr>
      </p:pic>
      <p:pic>
        <p:nvPicPr>
          <p:cNvPr id="5122" name="Picture 2" descr="http://www.geekgirls.com/wp-content/uploads/disk_diag.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73932" y="3645024"/>
            <a:ext cx="3888432" cy="2791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4202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FAT (File </a:t>
            </a:r>
            <a:r>
              <a:rPr lang="sl-SI" dirty="0" err="1"/>
              <a:t>Allocation</a:t>
            </a:r>
            <a:r>
              <a:rPr lang="sl-SI" dirty="0"/>
              <a:t> Table) </a:t>
            </a:r>
            <a:r>
              <a:rPr lang="sl-SI" dirty="0" smtClean="0"/>
              <a:t>tabela</a:t>
            </a:r>
            <a:endParaRPr lang="en-US" dirty="0"/>
          </a:p>
        </p:txBody>
      </p:sp>
      <p:sp>
        <p:nvSpPr>
          <p:cNvPr id="3" name="Označba mesta vsebine 2"/>
          <p:cNvSpPr>
            <a:spLocks noGrp="1"/>
          </p:cNvSpPr>
          <p:nvPr>
            <p:ph idx="1"/>
          </p:nvPr>
        </p:nvSpPr>
        <p:spPr/>
        <p:txBody>
          <a:bodyPr>
            <a:normAutofit lnSpcReduction="10000"/>
          </a:bodyPr>
          <a:lstStyle/>
          <a:p>
            <a:r>
              <a:rPr lang="sl-SI" dirty="0" smtClean="0"/>
              <a:t>Datoteke </a:t>
            </a:r>
            <a:r>
              <a:rPr lang="sl-SI" dirty="0"/>
              <a:t>so shranjene v več sektorjih. </a:t>
            </a:r>
            <a:endParaRPr lang="sl-SI" dirty="0" smtClean="0"/>
          </a:p>
          <a:p>
            <a:r>
              <a:rPr lang="sl-SI" dirty="0" smtClean="0"/>
              <a:t>Na </a:t>
            </a:r>
            <a:r>
              <a:rPr lang="sl-SI" dirty="0"/>
              <a:t>začetku diska je rezerviran prostor za FAT (File </a:t>
            </a:r>
            <a:r>
              <a:rPr lang="sl-SI" dirty="0" err="1"/>
              <a:t>Allocation</a:t>
            </a:r>
            <a:r>
              <a:rPr lang="sl-SI" dirty="0"/>
              <a:t> Table) tabelo. </a:t>
            </a:r>
            <a:endParaRPr lang="sl-SI" dirty="0" smtClean="0"/>
          </a:p>
          <a:p>
            <a:r>
              <a:rPr lang="sl-SI" dirty="0" smtClean="0"/>
              <a:t>V </a:t>
            </a:r>
            <a:r>
              <a:rPr lang="sl-SI" dirty="0"/>
              <a:t>tej tabeli so podatki o lokaciji datotek na disku. </a:t>
            </a:r>
            <a:endParaRPr lang="sl-SI" dirty="0" smtClean="0"/>
          </a:p>
          <a:p>
            <a:r>
              <a:rPr lang="sl-SI" dirty="0" smtClean="0"/>
              <a:t>Kadar </a:t>
            </a:r>
            <a:r>
              <a:rPr lang="sl-SI" dirty="0"/>
              <a:t>želimo z diska prebrati datoteko, potem operacijski sistem v FAT tabeli poišče podatke o lokaciji datoteke na disku. </a:t>
            </a:r>
            <a:endParaRPr lang="sl-SI" dirty="0" smtClean="0"/>
          </a:p>
          <a:p>
            <a:r>
              <a:rPr lang="sl-SI" dirty="0" smtClean="0"/>
              <a:t>To </a:t>
            </a:r>
            <a:r>
              <a:rPr lang="sl-SI" dirty="0"/>
              <a:t>pomeni, da so za vsako datoteko vpisani vsi sektorji v katerih je shranjena posamezna datoteka. </a:t>
            </a:r>
            <a:endParaRPr lang="sl-SI" dirty="0" smtClean="0"/>
          </a:p>
          <a:p>
            <a:r>
              <a:rPr lang="sl-SI" dirty="0" smtClean="0"/>
              <a:t>Daljše </a:t>
            </a:r>
            <a:r>
              <a:rPr lang="sl-SI" dirty="0"/>
              <a:t>datoteke </a:t>
            </a:r>
            <a:r>
              <a:rPr lang="sl-SI" dirty="0" smtClean="0"/>
              <a:t>so razpršene </a:t>
            </a:r>
            <a:r>
              <a:rPr lang="sl-SI" dirty="0"/>
              <a:t>po </a:t>
            </a:r>
            <a:r>
              <a:rPr lang="sl-SI" dirty="0" smtClean="0"/>
              <a:t>disku.</a:t>
            </a:r>
            <a:endParaRPr lang="en-US" dirty="0"/>
          </a:p>
        </p:txBody>
      </p:sp>
    </p:spTree>
    <p:extLst>
      <p:ext uri="{BB962C8B-B14F-4D97-AF65-F5344CB8AC3E}">
        <p14:creationId xmlns:p14="http://schemas.microsoft.com/office/powerpoint/2010/main" val="3649982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TRDI DISK</a:t>
            </a:r>
            <a:endParaRPr lang="en-US" dirty="0"/>
          </a:p>
        </p:txBody>
      </p:sp>
      <p:sp>
        <p:nvSpPr>
          <p:cNvPr id="3" name="Označba mesta vsebine 2"/>
          <p:cNvSpPr>
            <a:spLocks noGrp="1"/>
          </p:cNvSpPr>
          <p:nvPr>
            <p:ph idx="1"/>
          </p:nvPr>
        </p:nvSpPr>
        <p:spPr>
          <a:xfrm>
            <a:off x="1593435" y="2276872"/>
            <a:ext cx="9782801" cy="5069160"/>
          </a:xfrm>
        </p:spPr>
        <p:txBody>
          <a:bodyPr>
            <a:normAutofit/>
          </a:bodyPr>
          <a:lstStyle/>
          <a:p>
            <a:r>
              <a:rPr lang="sl-SI" sz="2400" dirty="0" smtClean="0"/>
              <a:t>Particije</a:t>
            </a:r>
            <a:endParaRPr lang="sl-SI" sz="2400" dirty="0"/>
          </a:p>
          <a:p>
            <a:pPr lvl="1"/>
            <a:r>
              <a:rPr lang="sl-SI" sz="2000" dirty="0" smtClean="0"/>
              <a:t>Disk je razdeljen na </a:t>
            </a:r>
            <a:r>
              <a:rPr lang="sl-SI" sz="2000" dirty="0"/>
              <a:t>več logičnih </a:t>
            </a:r>
            <a:r>
              <a:rPr lang="sl-SI" sz="2000" dirty="0" smtClean="0"/>
              <a:t>diskov (C:, D:).</a:t>
            </a:r>
          </a:p>
          <a:p>
            <a:r>
              <a:rPr lang="sl-SI" sz="2400" dirty="0" smtClean="0"/>
              <a:t>Formatiranje</a:t>
            </a:r>
            <a:endParaRPr lang="sl-SI" sz="2400" dirty="0"/>
          </a:p>
          <a:p>
            <a:pPr lvl="1"/>
            <a:r>
              <a:rPr lang="sl-SI" sz="2000" dirty="0"/>
              <a:t>Ko disk vgradimo v računalnik po potrebi naredimo particije, potem pa ga pred uporabo še formatiramo. </a:t>
            </a:r>
            <a:endParaRPr lang="sl-SI" sz="2000" dirty="0" smtClean="0"/>
          </a:p>
          <a:p>
            <a:pPr lvl="1"/>
            <a:r>
              <a:rPr lang="sl-SI" sz="2000" dirty="0" smtClean="0"/>
              <a:t>S </a:t>
            </a:r>
            <a:r>
              <a:rPr lang="sl-SI" sz="2000" dirty="0"/>
              <a:t>formatiranjem obnovimo adrese sektorjev in istočasno preizkusimo podatkovni del sektorjev. </a:t>
            </a:r>
            <a:endParaRPr lang="sl-SI" sz="2000" dirty="0" smtClean="0"/>
          </a:p>
          <a:p>
            <a:pPr lvl="1"/>
            <a:r>
              <a:rPr lang="sl-SI" sz="2000" dirty="0" smtClean="0"/>
              <a:t>Večina </a:t>
            </a:r>
            <a:r>
              <a:rPr lang="sl-SI" sz="2000" dirty="0"/>
              <a:t>programov za formatiranje uniči zapisane podatke, zato moramo biti pri uporabi teh programov previdni. </a:t>
            </a:r>
            <a:endParaRPr lang="sl-SI" sz="2000" dirty="0" smtClean="0"/>
          </a:p>
          <a:p>
            <a:pPr lvl="1"/>
            <a:r>
              <a:rPr lang="sl-SI" sz="2000" dirty="0" smtClean="0"/>
              <a:t>Formatiranje </a:t>
            </a:r>
            <a:r>
              <a:rPr lang="sl-SI" sz="2000" dirty="0"/>
              <a:t>uporabljamo tudi v izjemnih primerih, ko ne moremo odstraniti nekaterih virusov in moramo ponovno naložiti operacijski sistem in ostalo programsko opremo.</a:t>
            </a:r>
            <a:endParaRPr lang="en-US" sz="2000" dirty="0"/>
          </a:p>
        </p:txBody>
      </p:sp>
      <p:pic>
        <p:nvPicPr>
          <p:cNvPr id="154626" name="Picture 2" descr="http://www.computerhowtoguide.com/wp-content/uploads/2012/09/format-a-hard-driv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894612" y="0"/>
            <a:ext cx="4038600" cy="2695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876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err="1"/>
              <a:t>Defragmentiranje</a:t>
            </a:r>
            <a:r>
              <a:rPr lang="sl-SI" dirty="0"/>
              <a:t> diska</a:t>
            </a:r>
            <a:br>
              <a:rPr lang="sl-SI" dirty="0"/>
            </a:br>
            <a:endParaRPr lang="en-US" dirty="0"/>
          </a:p>
        </p:txBody>
      </p:sp>
      <p:sp>
        <p:nvSpPr>
          <p:cNvPr id="3" name="Označba mesta vsebine 2"/>
          <p:cNvSpPr>
            <a:spLocks noGrp="1"/>
          </p:cNvSpPr>
          <p:nvPr>
            <p:ph idx="1"/>
          </p:nvPr>
        </p:nvSpPr>
        <p:spPr/>
        <p:txBody>
          <a:bodyPr>
            <a:normAutofit/>
          </a:bodyPr>
          <a:lstStyle/>
          <a:p>
            <a:pPr lvl="1"/>
            <a:r>
              <a:rPr lang="sl-SI" sz="2000" dirty="0" smtClean="0"/>
              <a:t>Na </a:t>
            </a:r>
            <a:r>
              <a:rPr lang="sl-SI" sz="2000" dirty="0"/>
              <a:t>diskih shranjujemo, spreminjamo in brišemo datoteke. Po nekem času se pojavi razdrobljenost podatkov. </a:t>
            </a:r>
            <a:endParaRPr lang="sl-SI" sz="2000" dirty="0" smtClean="0"/>
          </a:p>
          <a:p>
            <a:pPr lvl="1"/>
            <a:r>
              <a:rPr lang="sl-SI" sz="2000" dirty="0" smtClean="0"/>
              <a:t>Posledica </a:t>
            </a:r>
            <a:r>
              <a:rPr lang="sl-SI" sz="2000" dirty="0"/>
              <a:t>tega je, da se delo pri branju in shranjevanju datotek upočasni. </a:t>
            </a:r>
            <a:endParaRPr lang="sl-SI" sz="2000" dirty="0" smtClean="0"/>
          </a:p>
          <a:p>
            <a:r>
              <a:rPr lang="sl-SI" sz="2400" dirty="0" smtClean="0"/>
              <a:t>Program </a:t>
            </a:r>
            <a:r>
              <a:rPr lang="sl-SI" sz="2400" dirty="0"/>
              <a:t>za </a:t>
            </a:r>
            <a:r>
              <a:rPr lang="sl-SI" sz="2400" dirty="0" err="1"/>
              <a:t>defragmentiranje</a:t>
            </a:r>
            <a:r>
              <a:rPr lang="sl-SI" sz="2400" dirty="0"/>
              <a:t> je orodje, ki preuredi podatke na disku. </a:t>
            </a:r>
            <a:endParaRPr lang="sl-SI" sz="2400" dirty="0" smtClean="0"/>
          </a:p>
          <a:p>
            <a:r>
              <a:rPr lang="sl-SI" sz="2400" dirty="0" smtClean="0"/>
              <a:t>Datoteke </a:t>
            </a:r>
            <a:r>
              <a:rPr lang="sl-SI" sz="2400" dirty="0"/>
              <a:t>premesti tako, da so shranjene v zaporednih sektorjih, na koncu pa ostane neizkoriščen del diska.</a:t>
            </a:r>
            <a:endParaRPr lang="en-US" sz="2400" dirty="0"/>
          </a:p>
        </p:txBody>
      </p:sp>
      <p:pic>
        <p:nvPicPr>
          <p:cNvPr id="153602" name="Picture 2" descr="http://2.bp.blogspot.com/-ZgVLfn-qi2g/TrKMUOn4zTI/AAAAAAAAB1I/oBL6aHcPGGw/s1600/defragment.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462564" y="4509120"/>
            <a:ext cx="4095750" cy="2152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5069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ZAŠČITA PODATKOV NA DISKIH</a:t>
            </a:r>
            <a:r>
              <a:rPr lang="sl-SI" dirty="0"/>
              <a:t/>
            </a:r>
            <a:br>
              <a:rPr lang="sl-SI" dirty="0"/>
            </a:br>
            <a:endParaRPr lang="en-US" dirty="0"/>
          </a:p>
        </p:txBody>
      </p:sp>
      <p:sp>
        <p:nvSpPr>
          <p:cNvPr id="3" name="Označba mesta vsebine 2"/>
          <p:cNvSpPr>
            <a:spLocks noGrp="1"/>
          </p:cNvSpPr>
          <p:nvPr>
            <p:ph idx="1"/>
          </p:nvPr>
        </p:nvSpPr>
        <p:spPr/>
        <p:txBody>
          <a:bodyPr/>
          <a:lstStyle/>
          <a:p>
            <a:r>
              <a:rPr lang="sl-SI" dirty="0" smtClean="0"/>
              <a:t>Pri </a:t>
            </a:r>
            <a:r>
              <a:rPr lang="sl-SI" dirty="0"/>
              <a:t>zapisovanju podatkov je zelo pomembna zaščita pred izgubo ali poškodbo podatkov. </a:t>
            </a:r>
            <a:endParaRPr lang="sl-SI" dirty="0" smtClean="0"/>
          </a:p>
          <a:p>
            <a:r>
              <a:rPr lang="sl-SI" dirty="0" smtClean="0"/>
              <a:t>Predvsem </a:t>
            </a:r>
            <a:r>
              <a:rPr lang="sl-SI" dirty="0"/>
              <a:t>za velike podatkovne zbirke in podatke na strežnikih. </a:t>
            </a:r>
            <a:endParaRPr lang="sl-SI" dirty="0" smtClean="0"/>
          </a:p>
          <a:p>
            <a:pPr lvl="1"/>
            <a:r>
              <a:rPr lang="sl-SI" dirty="0" smtClean="0"/>
              <a:t>Poznamo:</a:t>
            </a:r>
          </a:p>
          <a:p>
            <a:pPr lvl="2"/>
            <a:r>
              <a:rPr lang="sl-SI" dirty="0" smtClean="0"/>
              <a:t>zrcaljenje </a:t>
            </a:r>
            <a:r>
              <a:rPr lang="sl-SI" dirty="0"/>
              <a:t>in </a:t>
            </a:r>
            <a:endParaRPr lang="sl-SI" dirty="0" smtClean="0"/>
          </a:p>
          <a:p>
            <a:pPr lvl="2"/>
            <a:r>
              <a:rPr lang="sl-SI" dirty="0" smtClean="0"/>
              <a:t>povezovanje </a:t>
            </a:r>
            <a:r>
              <a:rPr lang="sl-SI" dirty="0"/>
              <a:t>v skupine- RAID.</a:t>
            </a:r>
            <a:endParaRPr lang="en-US" dirty="0"/>
          </a:p>
        </p:txBody>
      </p:sp>
    </p:spTree>
    <p:extLst>
      <p:ext uri="{BB962C8B-B14F-4D97-AF65-F5344CB8AC3E}">
        <p14:creationId xmlns:p14="http://schemas.microsoft.com/office/powerpoint/2010/main" val="818583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ZRCALJENJE DISKOV- DISK MIRRORING</a:t>
            </a:r>
            <a:br>
              <a:rPr lang="sl-SI" dirty="0" smtClean="0"/>
            </a:br>
            <a:endParaRPr lang="en-US" dirty="0"/>
          </a:p>
        </p:txBody>
      </p:sp>
      <p:sp>
        <p:nvSpPr>
          <p:cNvPr id="3" name="Označba mesta vsebine 2"/>
          <p:cNvSpPr>
            <a:spLocks noGrp="1"/>
          </p:cNvSpPr>
          <p:nvPr>
            <p:ph idx="1"/>
          </p:nvPr>
        </p:nvSpPr>
        <p:spPr>
          <a:xfrm>
            <a:off x="1593437" y="1600200"/>
            <a:ext cx="5797119" cy="4997152"/>
          </a:xfrm>
        </p:spPr>
        <p:txBody>
          <a:bodyPr/>
          <a:lstStyle/>
          <a:p>
            <a:r>
              <a:rPr lang="sl-SI" dirty="0" smtClean="0"/>
              <a:t>Podatki </a:t>
            </a:r>
            <a:r>
              <a:rPr lang="sl-SI" dirty="0"/>
              <a:t>se sočasno zapisujejo na dve lokaciji. </a:t>
            </a:r>
            <a:endParaRPr lang="sl-SI" dirty="0" smtClean="0"/>
          </a:p>
          <a:p>
            <a:pPr lvl="1"/>
            <a:r>
              <a:rPr lang="sl-SI" dirty="0" smtClean="0"/>
              <a:t>To </a:t>
            </a:r>
            <a:r>
              <a:rPr lang="sl-SI" dirty="0"/>
              <a:t>je lahko v dveh particijah na istem disku, </a:t>
            </a:r>
            <a:endParaRPr lang="sl-SI" dirty="0" smtClean="0"/>
          </a:p>
          <a:p>
            <a:pPr lvl="1"/>
            <a:r>
              <a:rPr lang="sl-SI" dirty="0" smtClean="0"/>
              <a:t>ali </a:t>
            </a:r>
            <a:r>
              <a:rPr lang="sl-SI" dirty="0"/>
              <a:t>na dva različna diska, </a:t>
            </a:r>
            <a:endParaRPr lang="sl-SI" dirty="0" smtClean="0"/>
          </a:p>
          <a:p>
            <a:pPr lvl="1"/>
            <a:r>
              <a:rPr lang="sl-SI" dirty="0" smtClean="0"/>
              <a:t>ali </a:t>
            </a:r>
            <a:r>
              <a:rPr lang="sl-SI" dirty="0"/>
              <a:t>celo na različna računalnika. </a:t>
            </a:r>
            <a:endParaRPr lang="sl-SI" dirty="0" smtClean="0"/>
          </a:p>
          <a:p>
            <a:r>
              <a:rPr lang="sl-SI" dirty="0" smtClean="0"/>
              <a:t>Če </a:t>
            </a:r>
            <a:r>
              <a:rPr lang="sl-SI" dirty="0"/>
              <a:t>pride do okvare enega diska, so podatki še na drugem.</a:t>
            </a:r>
            <a:endParaRPr lang="en-US" dirty="0"/>
          </a:p>
        </p:txBody>
      </p:sp>
      <p:pic>
        <p:nvPicPr>
          <p:cNvPr id="4" name="Picture 2" descr="http://i.crn.com/slideshows/2011/data_protection/disk_mirroring.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34572" y="1828622"/>
            <a:ext cx="4314056" cy="4314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311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RAID (</a:t>
            </a:r>
            <a:r>
              <a:rPr lang="sl-SI" dirty="0" err="1"/>
              <a:t>Redundant</a:t>
            </a:r>
            <a:r>
              <a:rPr lang="sl-SI" dirty="0"/>
              <a:t> </a:t>
            </a:r>
            <a:r>
              <a:rPr lang="sl-SI" dirty="0" err="1"/>
              <a:t>Array</a:t>
            </a:r>
            <a:r>
              <a:rPr lang="sl-SI" dirty="0"/>
              <a:t> </a:t>
            </a:r>
            <a:r>
              <a:rPr lang="sl-SI" dirty="0" err="1"/>
              <a:t>of</a:t>
            </a:r>
            <a:r>
              <a:rPr lang="sl-SI" dirty="0"/>
              <a:t> </a:t>
            </a:r>
            <a:r>
              <a:rPr lang="sl-SI" dirty="0" err="1"/>
              <a:t>Independent</a:t>
            </a:r>
            <a:r>
              <a:rPr lang="sl-SI" dirty="0"/>
              <a:t> </a:t>
            </a:r>
            <a:r>
              <a:rPr lang="sl-SI" dirty="0" err="1"/>
              <a:t>Disks</a:t>
            </a:r>
            <a:r>
              <a:rPr lang="sl-SI" dirty="0" smtClean="0"/>
              <a:t>)</a:t>
            </a:r>
            <a:endParaRPr lang="en-US" dirty="0"/>
          </a:p>
        </p:txBody>
      </p:sp>
      <p:sp>
        <p:nvSpPr>
          <p:cNvPr id="3" name="Označba mesta vsebine 2"/>
          <p:cNvSpPr>
            <a:spLocks noGrp="1"/>
          </p:cNvSpPr>
          <p:nvPr>
            <p:ph idx="1"/>
          </p:nvPr>
        </p:nvSpPr>
        <p:spPr/>
        <p:txBody>
          <a:bodyPr>
            <a:normAutofit lnSpcReduction="10000"/>
          </a:bodyPr>
          <a:lstStyle/>
          <a:p>
            <a:r>
              <a:rPr lang="sl-SI" dirty="0" smtClean="0"/>
              <a:t>RAID </a:t>
            </a:r>
            <a:r>
              <a:rPr lang="sl-SI" dirty="0"/>
              <a:t>je poseben način združevanja diskov in načinov zapisovanja nanje. </a:t>
            </a:r>
            <a:endParaRPr lang="sl-SI" dirty="0" smtClean="0"/>
          </a:p>
          <a:p>
            <a:r>
              <a:rPr lang="sl-SI" dirty="0" smtClean="0"/>
              <a:t>RAID </a:t>
            </a:r>
            <a:r>
              <a:rPr lang="sl-SI" dirty="0"/>
              <a:t>1 je naziv za zrcaljenje</a:t>
            </a:r>
            <a:r>
              <a:rPr lang="sl-SI" dirty="0" smtClean="0"/>
              <a:t>. Pri </a:t>
            </a:r>
            <a:r>
              <a:rPr lang="sl-SI" dirty="0"/>
              <a:t>zrcaljenju podatke zapisujemo na dve lokaciji hkrati, kar na zelo poveča zaščito v primeru okvar ali motenj. </a:t>
            </a:r>
            <a:endParaRPr lang="sl-SI" dirty="0" smtClean="0"/>
          </a:p>
          <a:p>
            <a:r>
              <a:rPr lang="sl-SI" dirty="0" smtClean="0"/>
              <a:t>Na </a:t>
            </a:r>
            <a:r>
              <a:rPr lang="sl-SI" dirty="0"/>
              <a:t>višjih nivojih so algoritmi in načini zapisovanja bolj zapleteni, omogočajo pa dovolj veliko zanesljivost delovanja. </a:t>
            </a:r>
            <a:endParaRPr lang="sl-SI" dirty="0" smtClean="0"/>
          </a:p>
          <a:p>
            <a:r>
              <a:rPr lang="sl-SI" dirty="0" smtClean="0"/>
              <a:t>Ko </a:t>
            </a:r>
            <a:r>
              <a:rPr lang="sl-SI" dirty="0"/>
              <a:t>se na enem od diskov pojavi napaka, se s pomočjo podatkov na drugih diskih in kontrolnih podatkov rekonstruira pokvarjen podatek.</a:t>
            </a:r>
            <a:endParaRPr lang="en-US" dirty="0"/>
          </a:p>
        </p:txBody>
      </p:sp>
      <p:pic>
        <p:nvPicPr>
          <p:cNvPr id="4100" name="Picture 4" descr="https://encrypted-tbn0.gstatic.com/images?q=tbn:ANd9GcTVFf7k-FiROPJyaU14ev4uqxcCZvb8NaMrkKt8hXfdyV00zCLU"/>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622804" y="177800"/>
            <a:ext cx="2018928" cy="12978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0314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TRDI DISK - DANES</a:t>
            </a:r>
            <a:endParaRPr lang="en-US" dirty="0"/>
          </a:p>
        </p:txBody>
      </p:sp>
      <p:sp>
        <p:nvSpPr>
          <p:cNvPr id="3" name="Označba mesta vsebine 2"/>
          <p:cNvSpPr>
            <a:spLocks noGrp="1"/>
          </p:cNvSpPr>
          <p:nvPr>
            <p:ph idx="1"/>
          </p:nvPr>
        </p:nvSpPr>
        <p:spPr>
          <a:xfrm>
            <a:off x="1593437" y="1600200"/>
            <a:ext cx="5653104" cy="4781128"/>
          </a:xfrm>
        </p:spPr>
        <p:txBody>
          <a:bodyPr>
            <a:normAutofit/>
          </a:bodyPr>
          <a:lstStyle/>
          <a:p>
            <a:r>
              <a:rPr lang="sl-SI" sz="2000" dirty="0" smtClean="0"/>
              <a:t>Kapaciteta </a:t>
            </a:r>
            <a:r>
              <a:rPr lang="sl-SI" sz="2000" dirty="0"/>
              <a:t>trdega diska	4 TB</a:t>
            </a:r>
          </a:p>
          <a:p>
            <a:r>
              <a:rPr lang="sl-SI" sz="2000" dirty="0" smtClean="0"/>
              <a:t>Tip </a:t>
            </a:r>
            <a:r>
              <a:rPr lang="sl-SI" sz="2000" dirty="0"/>
              <a:t>priključitvenega vmesnika	SATA 3 GB/s</a:t>
            </a:r>
          </a:p>
          <a:p>
            <a:r>
              <a:rPr lang="sl-SI" sz="2000" dirty="0"/>
              <a:t>Hitrost vrtenja trdega diska	7200 </a:t>
            </a:r>
            <a:r>
              <a:rPr lang="sl-SI" sz="2000" dirty="0" err="1"/>
              <a:t>obr</a:t>
            </a:r>
            <a:r>
              <a:rPr lang="sl-SI" sz="2000" dirty="0"/>
              <a:t>.</a:t>
            </a:r>
            <a:endParaRPr lang="en-US" sz="2000" dirty="0"/>
          </a:p>
        </p:txBody>
      </p:sp>
      <p:pic>
        <p:nvPicPr>
          <p:cNvPr id="6" name="Slika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72974" y="724507"/>
            <a:ext cx="3773686" cy="3234588"/>
          </a:xfrm>
          <a:prstGeom prst="rect">
            <a:avLst/>
          </a:prstGeom>
        </p:spPr>
      </p:pic>
      <p:pic>
        <p:nvPicPr>
          <p:cNvPr id="7" name="Slika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894612" y="4486330"/>
            <a:ext cx="3744416" cy="1080120"/>
          </a:xfrm>
          <a:prstGeom prst="rect">
            <a:avLst/>
          </a:prstGeom>
        </p:spPr>
      </p:pic>
    </p:spTree>
    <p:extLst>
      <p:ext uri="{BB962C8B-B14F-4D97-AF65-F5344CB8AC3E}">
        <p14:creationId xmlns:p14="http://schemas.microsoft.com/office/powerpoint/2010/main" val="1357164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Diski brez gibljivih delov SSD (</a:t>
            </a:r>
            <a:r>
              <a:rPr lang="sl-SI" dirty="0" err="1"/>
              <a:t>Solid</a:t>
            </a:r>
            <a:r>
              <a:rPr lang="sl-SI" dirty="0"/>
              <a:t> </a:t>
            </a:r>
            <a:r>
              <a:rPr lang="sl-SI" dirty="0" err="1"/>
              <a:t>State</a:t>
            </a:r>
            <a:r>
              <a:rPr lang="sl-SI" dirty="0"/>
              <a:t> Disk</a:t>
            </a:r>
            <a:r>
              <a:rPr lang="sl-SI" dirty="0" smtClean="0"/>
              <a:t>)</a:t>
            </a:r>
            <a:endParaRPr lang="en-US" dirty="0"/>
          </a:p>
        </p:txBody>
      </p:sp>
      <p:sp>
        <p:nvSpPr>
          <p:cNvPr id="3" name="Označba mesta vsebine 2"/>
          <p:cNvSpPr>
            <a:spLocks noGrp="1"/>
          </p:cNvSpPr>
          <p:nvPr>
            <p:ph idx="1"/>
          </p:nvPr>
        </p:nvSpPr>
        <p:spPr>
          <a:xfrm>
            <a:off x="1593436" y="1600200"/>
            <a:ext cx="9782801" cy="4781128"/>
          </a:xfrm>
        </p:spPr>
        <p:txBody>
          <a:bodyPr>
            <a:noAutofit/>
          </a:bodyPr>
          <a:lstStyle/>
          <a:p>
            <a:r>
              <a:rPr lang="sl-SI" sz="2000" dirty="0" smtClean="0"/>
              <a:t>Namesto </a:t>
            </a:r>
            <a:r>
              <a:rPr lang="sl-SI" sz="2000" dirty="0"/>
              <a:t>gibljivih delov so uporabljena elektronska vezja, podobna, kot za spomin. </a:t>
            </a:r>
            <a:endParaRPr lang="sl-SI" sz="2000" dirty="0" smtClean="0"/>
          </a:p>
          <a:p>
            <a:r>
              <a:rPr lang="sl-SI" sz="2000" dirty="0" smtClean="0"/>
              <a:t>Izdelujejo </a:t>
            </a:r>
            <a:r>
              <a:rPr lang="sl-SI" sz="2000" dirty="0"/>
              <a:t>se v različnih oblikah in kapacitetah</a:t>
            </a:r>
            <a:r>
              <a:rPr lang="sl-SI" sz="2000" dirty="0" smtClean="0"/>
              <a:t>.</a:t>
            </a:r>
          </a:p>
          <a:p>
            <a:r>
              <a:rPr lang="sl-SI" sz="2000" dirty="0" smtClean="0"/>
              <a:t>Vezja </a:t>
            </a:r>
            <a:r>
              <a:rPr lang="sl-SI" sz="2000" dirty="0"/>
              <a:t>so podobno zasnovana, kot so uporabljena v USB ključkih in podobnih napravah. </a:t>
            </a:r>
            <a:endParaRPr lang="sl-SI" sz="2000" dirty="0" smtClean="0"/>
          </a:p>
          <a:p>
            <a:r>
              <a:rPr lang="sl-SI" sz="2000" dirty="0" smtClean="0"/>
              <a:t>Tehnologija </a:t>
            </a:r>
            <a:r>
              <a:rPr lang="sl-SI" sz="2000" dirty="0"/>
              <a:t>se razlikuje v tem, da so ključki zasnovani za zunanjo uporabo, SSD diski pa za notranjo. </a:t>
            </a:r>
            <a:endParaRPr lang="sl-SI" sz="2000" dirty="0" smtClean="0"/>
          </a:p>
          <a:p>
            <a:r>
              <a:rPr lang="sl-SI" sz="2000" dirty="0" smtClean="0"/>
              <a:t>SSD diski </a:t>
            </a:r>
            <a:r>
              <a:rPr lang="sl-SI" sz="2000" dirty="0"/>
              <a:t>nimajo gibljivih delov zaradi tega imajo naslednje prednosti:</a:t>
            </a:r>
          </a:p>
          <a:p>
            <a:pPr lvl="1"/>
            <a:r>
              <a:rPr lang="sl-SI" sz="1800" dirty="0" smtClean="0"/>
              <a:t>Nižja </a:t>
            </a:r>
            <a:r>
              <a:rPr lang="sl-SI" sz="1800" dirty="0"/>
              <a:t>poraba</a:t>
            </a:r>
          </a:p>
          <a:p>
            <a:pPr lvl="1"/>
            <a:r>
              <a:rPr lang="sl-SI" sz="1800" dirty="0" smtClean="0"/>
              <a:t>Hitrejši </a:t>
            </a:r>
            <a:r>
              <a:rPr lang="sl-SI" sz="1800" dirty="0"/>
              <a:t>dostop do podatkov</a:t>
            </a:r>
          </a:p>
          <a:p>
            <a:pPr lvl="1"/>
            <a:r>
              <a:rPr lang="sl-SI" sz="1800" dirty="0" smtClean="0"/>
              <a:t>Visoka </a:t>
            </a:r>
            <a:r>
              <a:rPr lang="sl-SI" sz="1800" dirty="0"/>
              <a:t>zanesljivost delovanja</a:t>
            </a:r>
            <a:r>
              <a:rPr lang="sl-SI" sz="1800" dirty="0" smtClean="0"/>
              <a:t>.</a:t>
            </a:r>
            <a:endParaRPr lang="sl-SI" sz="1800" dirty="0"/>
          </a:p>
        </p:txBody>
      </p:sp>
      <p:pic>
        <p:nvPicPr>
          <p:cNvPr id="7170" name="Picture 2" descr="http://cinemacamera.net/wp-content/uploads/2013/02/ssd.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110636" y="4722230"/>
            <a:ext cx="3560837" cy="1947941"/>
          </a:xfrm>
          <a:prstGeom prst="rect">
            <a:avLst/>
          </a:prstGeom>
          <a:noFill/>
          <a:extLst>
            <a:ext uri="{909E8E84-426E-40DD-AFC4-6F175D3DCCD1}">
              <a14:hiddenFill xmlns:a14="http://schemas.microsoft.com/office/drawing/2010/main">
                <a:solidFill>
                  <a:srgbClr val="FFFFFF"/>
                </a:solidFill>
              </a14:hiddenFill>
            </a:ext>
          </a:extLst>
        </p:spPr>
      </p:pic>
      <p:sp>
        <p:nvSpPr>
          <p:cNvPr id="5" name="Označba mesta vsebine 2"/>
          <p:cNvSpPr txBox="1">
            <a:spLocks/>
          </p:cNvSpPr>
          <p:nvPr/>
        </p:nvSpPr>
        <p:spPr>
          <a:xfrm>
            <a:off x="1593435" y="4149080"/>
            <a:ext cx="5869129" cy="2548880"/>
          </a:xfrm>
          <a:prstGeom prst="rect">
            <a:avLst/>
          </a:prstGeom>
        </p:spPr>
        <p:txBody>
          <a:bodyPr vert="horz" lIns="91440" tIns="45720" rIns="91440" bIns="45720" rtlCol="0">
            <a:normAutofit/>
          </a:bodyPr>
          <a:lstStyle>
            <a:lvl1pPr marL="246888" indent="-246888" algn="l" defTabSz="914400" rtl="0" eaLnBrk="1" latinLnBrk="0" hangingPunct="1">
              <a:lnSpc>
                <a:spcPct val="90000"/>
              </a:lnSpc>
              <a:spcBef>
                <a:spcPts val="1400"/>
              </a:spcBef>
              <a:buFont typeface="Euphemia" pitchFamily="34" charset="0"/>
              <a:buChar char="›"/>
              <a:defRPr sz="2800" kern="1200">
                <a:solidFill>
                  <a:schemeClr val="tx1"/>
                </a:solidFill>
                <a:latin typeface="+mn-lt"/>
                <a:ea typeface="+mn-ea"/>
                <a:cs typeface="+mn-cs"/>
              </a:defRPr>
            </a:lvl1pPr>
            <a:lvl2pPr marL="612648" indent="-246888" algn="l" defTabSz="914400" rtl="0" eaLnBrk="1" latinLnBrk="0" hangingPunct="1">
              <a:lnSpc>
                <a:spcPct val="90000"/>
              </a:lnSpc>
              <a:spcBef>
                <a:spcPts val="600"/>
              </a:spcBef>
              <a:buFont typeface="Euphemia" pitchFamily="34" charset="0"/>
              <a:buChar char="–"/>
              <a:defRPr sz="2400" kern="1200">
                <a:solidFill>
                  <a:schemeClr val="tx1"/>
                </a:solidFill>
                <a:latin typeface="+mn-lt"/>
                <a:ea typeface="+mn-ea"/>
                <a:cs typeface="+mn-cs"/>
              </a:defRPr>
            </a:lvl2pPr>
            <a:lvl3pPr marL="978408" indent="-246888" algn="l" defTabSz="914400" rtl="0" eaLnBrk="1" latinLnBrk="0" hangingPunct="1">
              <a:lnSpc>
                <a:spcPct val="90000"/>
              </a:lnSpc>
              <a:spcBef>
                <a:spcPts val="600"/>
              </a:spcBef>
              <a:buFont typeface="Euphemia" pitchFamily="34" charset="0"/>
              <a:buChar char="›"/>
              <a:defRPr sz="2000" kern="1200">
                <a:solidFill>
                  <a:schemeClr val="tx1"/>
                </a:solidFill>
                <a:latin typeface="+mn-lt"/>
                <a:ea typeface="+mn-ea"/>
                <a:cs typeface="+mn-cs"/>
              </a:defRPr>
            </a:lvl3pPr>
            <a:lvl4pPr marL="1344168" indent="-246888" algn="l" defTabSz="914400" rtl="0" eaLnBrk="1" latinLnBrk="0" hangingPunct="1">
              <a:lnSpc>
                <a:spcPct val="90000"/>
              </a:lnSpc>
              <a:spcBef>
                <a:spcPts val="600"/>
              </a:spcBef>
              <a:buFont typeface="Arial" pitchFamily="34" charset="0"/>
              <a:buChar char="–"/>
              <a:defRPr sz="1800" kern="1200">
                <a:solidFill>
                  <a:schemeClr val="tx1"/>
                </a:solidFill>
                <a:latin typeface="+mn-lt"/>
                <a:ea typeface="+mn-ea"/>
                <a:cs typeface="+mn-cs"/>
              </a:defRPr>
            </a:lvl4pPr>
            <a:lvl5pPr marL="170992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5pPr>
            <a:lvl6pPr marL="207568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6pPr>
            <a:lvl7pPr marL="244144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7pPr>
            <a:lvl8pPr marL="2807208" indent="-246888" algn="l" defTabSz="914400" rtl="0" eaLnBrk="1" latinLnBrk="0" hangingPunct="1">
              <a:lnSpc>
                <a:spcPct val="90000"/>
              </a:lnSpc>
              <a:spcBef>
                <a:spcPts val="600"/>
              </a:spcBef>
              <a:buFont typeface="Euphemia" pitchFamily="34" charset="0"/>
              <a:buChar char="–"/>
              <a:defRPr sz="1800" kern="1200" baseline="0">
                <a:solidFill>
                  <a:schemeClr val="tx1"/>
                </a:solidFill>
                <a:latin typeface="+mn-lt"/>
                <a:ea typeface="+mn-ea"/>
                <a:cs typeface="+mn-cs"/>
              </a:defRPr>
            </a:lvl8pPr>
            <a:lvl9pPr marL="3172968" indent="-246888" algn="l" defTabSz="914400" rtl="0" eaLnBrk="1" latinLnBrk="0" hangingPunct="1">
              <a:lnSpc>
                <a:spcPct val="90000"/>
              </a:lnSpc>
              <a:spcBef>
                <a:spcPts val="600"/>
              </a:spcBef>
              <a:buFont typeface="Euphemia" pitchFamily="34" charset="0"/>
              <a:buChar char="›"/>
              <a:defRPr sz="1800" kern="1200" baseline="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901878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Naslov 1"/>
          <p:cNvSpPr>
            <a:spLocks noGrp="1"/>
          </p:cNvSpPr>
          <p:nvPr>
            <p:ph type="title"/>
          </p:nvPr>
        </p:nvSpPr>
        <p:spPr>
          <a:xfrm>
            <a:off x="1979612" y="428625"/>
            <a:ext cx="8229600" cy="857250"/>
          </a:xfrm>
        </p:spPr>
        <p:txBody>
          <a:bodyPr/>
          <a:lstStyle/>
          <a:p>
            <a:pPr eaLnBrk="1" hangingPunct="1"/>
            <a:r>
              <a:rPr lang="sl-SI" altLang="en-US" smtClean="0"/>
              <a:t>INFORMACIJSKA TEHNOLOGIJA - IT</a:t>
            </a:r>
          </a:p>
        </p:txBody>
      </p:sp>
      <p:sp>
        <p:nvSpPr>
          <p:cNvPr id="61443" name="Ograda vsebine 2"/>
          <p:cNvSpPr>
            <a:spLocks noGrp="1"/>
          </p:cNvSpPr>
          <p:nvPr>
            <p:ph idx="1"/>
          </p:nvPr>
        </p:nvSpPr>
        <p:spPr>
          <a:xfrm>
            <a:off x="5808662" y="1600201"/>
            <a:ext cx="4400550" cy="4525963"/>
          </a:xfrm>
        </p:spPr>
        <p:txBody>
          <a:bodyPr/>
          <a:lstStyle/>
          <a:p>
            <a:pPr eaLnBrk="1" hangingPunct="1"/>
            <a:r>
              <a:rPr lang="sl-SI" altLang="en-US" smtClean="0"/>
              <a:t>Informacijska tehnologija je skupek postopkov in pripomočkov za hitro in učinkovito posredovanje podatkov.</a:t>
            </a:r>
          </a:p>
        </p:txBody>
      </p:sp>
      <p:pic>
        <p:nvPicPr>
          <p:cNvPr id="59398" name="Picture 2" descr="http://www.ezadar.hr/repository/image_raw/17851/large/"/>
          <p:cNvPicPr>
            <a:picLocks noChangeAspect="1" noChangeArrowheads="1"/>
          </p:cNvPicPr>
          <p:nvPr/>
        </p:nvPicPr>
        <p:blipFill>
          <a:blip r:embed="rId2"/>
          <a:srcRect/>
          <a:stretch>
            <a:fillRect/>
          </a:stretch>
        </p:blipFill>
        <p:spPr bwMode="auto">
          <a:xfrm>
            <a:off x="2093912" y="1643064"/>
            <a:ext cx="3600450" cy="4543425"/>
          </a:xfrm>
          <a:prstGeom prst="rect">
            <a:avLst/>
          </a:prstGeom>
          <a:noFill/>
          <a:ln w="9525">
            <a:noFill/>
            <a:miter lim="800000"/>
            <a:headEnd/>
            <a:tailEnd/>
          </a:ln>
          <a:effectLst>
            <a:softEdge rad="127000"/>
          </a:effectLst>
        </p:spPr>
      </p:pic>
    </p:spTree>
    <p:extLst>
      <p:ext uri="{BB962C8B-B14F-4D97-AF65-F5344CB8AC3E}">
        <p14:creationId xmlns:p14="http://schemas.microsoft.com/office/powerpoint/2010/main" val="2929174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Diski brez gibljivih delov SSD (</a:t>
            </a:r>
            <a:r>
              <a:rPr lang="sl-SI" dirty="0" err="1"/>
              <a:t>Solid</a:t>
            </a:r>
            <a:r>
              <a:rPr lang="sl-SI" dirty="0"/>
              <a:t> </a:t>
            </a:r>
            <a:r>
              <a:rPr lang="sl-SI" dirty="0" err="1"/>
              <a:t>State</a:t>
            </a:r>
            <a:r>
              <a:rPr lang="sl-SI" dirty="0"/>
              <a:t> Disk</a:t>
            </a:r>
            <a:endParaRPr lang="en-US" dirty="0"/>
          </a:p>
        </p:txBody>
      </p:sp>
      <p:sp>
        <p:nvSpPr>
          <p:cNvPr id="3" name="Označba mesta vsebine 2"/>
          <p:cNvSpPr>
            <a:spLocks noGrp="1"/>
          </p:cNvSpPr>
          <p:nvPr>
            <p:ph idx="1"/>
          </p:nvPr>
        </p:nvSpPr>
        <p:spPr/>
        <p:txBody>
          <a:bodyPr/>
          <a:lstStyle/>
          <a:p>
            <a:r>
              <a:rPr lang="sl-SI" dirty="0"/>
              <a:t>Hiter dostop do podatkov se pozna predvsem pri zagonu računalnika, ker ni potrebno čakati na zagon trdega diska, zato je nalaganje tudi do 20% hitrejše.</a:t>
            </a:r>
          </a:p>
          <a:p>
            <a:r>
              <a:rPr lang="sl-SI" dirty="0"/>
              <a:t>V namiznih računalnikih še niso zelo razširjeni, glavni vzrok je v ceni, ta je še vedno višja  primerjavi z magnetnimi diski.</a:t>
            </a:r>
            <a:endParaRPr lang="en-US" dirty="0"/>
          </a:p>
          <a:p>
            <a:endParaRPr lang="en-US" dirty="0"/>
          </a:p>
        </p:txBody>
      </p:sp>
      <p:pic>
        <p:nvPicPr>
          <p:cNvPr id="4" name="Picture 2" descr="http://cinemacamera.net/wp-content/uploads/2013/02/ssd.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110636" y="4722230"/>
            <a:ext cx="3560837" cy="1947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3207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NAKUP SSD DISK DANES</a:t>
            </a:r>
            <a:endParaRPr lang="en-US" dirty="0"/>
          </a:p>
        </p:txBody>
      </p:sp>
      <p:pic>
        <p:nvPicPr>
          <p:cNvPr id="4" name="Slika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484836" y="1417637"/>
            <a:ext cx="5223254" cy="2505030"/>
          </a:xfrm>
          <a:prstGeom prst="rect">
            <a:avLst/>
          </a:prstGeom>
        </p:spPr>
      </p:pic>
      <p:sp>
        <p:nvSpPr>
          <p:cNvPr id="6" name="Označba mesta vsebine 5"/>
          <p:cNvSpPr>
            <a:spLocks noGrp="1"/>
          </p:cNvSpPr>
          <p:nvPr>
            <p:ph idx="1"/>
          </p:nvPr>
        </p:nvSpPr>
        <p:spPr>
          <a:xfrm>
            <a:off x="1593437" y="1600200"/>
            <a:ext cx="5005032" cy="4572000"/>
          </a:xfrm>
        </p:spPr>
        <p:txBody>
          <a:bodyPr>
            <a:normAutofit fontScale="92500" lnSpcReduction="10000"/>
          </a:bodyPr>
          <a:lstStyle/>
          <a:p>
            <a:r>
              <a:rPr lang="sl-SI" dirty="0" smtClean="0"/>
              <a:t>tip </a:t>
            </a:r>
            <a:r>
              <a:rPr lang="sl-SI" dirty="0"/>
              <a:t>diska: SSD </a:t>
            </a:r>
          </a:p>
          <a:p>
            <a:r>
              <a:rPr lang="sl-SI" dirty="0"/>
              <a:t>kapaciteta: 400GB </a:t>
            </a:r>
          </a:p>
          <a:p>
            <a:r>
              <a:rPr lang="sl-SI" dirty="0"/>
              <a:t>hitrost prenosa: branje: 2200MB/s </a:t>
            </a:r>
          </a:p>
          <a:p>
            <a:r>
              <a:rPr lang="sl-SI" dirty="0"/>
              <a:t>pisanje: 900MB/s </a:t>
            </a:r>
          </a:p>
          <a:p>
            <a:r>
              <a:rPr lang="sl-SI" dirty="0"/>
              <a:t>IOPS branje: 430.000 </a:t>
            </a:r>
          </a:p>
          <a:p>
            <a:r>
              <a:rPr lang="sl-SI" dirty="0"/>
              <a:t>IOPS pisanje: 230.000 </a:t>
            </a:r>
          </a:p>
          <a:p>
            <a:r>
              <a:rPr lang="sl-SI" dirty="0"/>
              <a:t>MTBF: 1.200.000h </a:t>
            </a:r>
          </a:p>
          <a:p>
            <a:r>
              <a:rPr lang="sl-SI" dirty="0" err="1"/>
              <a:t>življenska</a:t>
            </a:r>
            <a:r>
              <a:rPr lang="sl-SI" dirty="0"/>
              <a:t> doba: 70GB zapisov na dan </a:t>
            </a:r>
          </a:p>
          <a:p>
            <a:endParaRPr lang="en-US" dirty="0"/>
          </a:p>
        </p:txBody>
      </p:sp>
      <p:pic>
        <p:nvPicPr>
          <p:cNvPr id="8" name="Slika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296263" y="4482640"/>
            <a:ext cx="3600400" cy="1080120"/>
          </a:xfrm>
          <a:prstGeom prst="rect">
            <a:avLst/>
          </a:prstGeom>
        </p:spPr>
      </p:pic>
    </p:spTree>
    <p:extLst>
      <p:ext uri="{BB962C8B-B14F-4D97-AF65-F5344CB8AC3E}">
        <p14:creationId xmlns:p14="http://schemas.microsoft.com/office/powerpoint/2010/main" val="1440408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en-US" dirty="0" err="1"/>
              <a:t>Kako</a:t>
            </a:r>
            <a:r>
              <a:rPr lang="en-US" dirty="0"/>
              <a:t> </a:t>
            </a:r>
            <a:r>
              <a:rPr lang="en-US" dirty="0" err="1"/>
              <a:t>dela</a:t>
            </a:r>
            <a:r>
              <a:rPr lang="en-US" dirty="0"/>
              <a:t> </a:t>
            </a:r>
            <a:r>
              <a:rPr lang="en-US" dirty="0" err="1"/>
              <a:t>trdi</a:t>
            </a:r>
            <a:r>
              <a:rPr lang="en-US" dirty="0"/>
              <a:t> </a:t>
            </a:r>
            <a:r>
              <a:rPr lang="en-US" dirty="0" smtClean="0"/>
              <a:t>disk</a:t>
            </a:r>
            <a:endParaRPr lang="en-US" dirty="0"/>
          </a:p>
        </p:txBody>
      </p:sp>
      <p:sp>
        <p:nvSpPr>
          <p:cNvPr id="3" name="Označba mesta vsebine 2"/>
          <p:cNvSpPr>
            <a:spLocks noGrp="1"/>
          </p:cNvSpPr>
          <p:nvPr>
            <p:ph idx="1"/>
          </p:nvPr>
        </p:nvSpPr>
        <p:spPr/>
        <p:txBody>
          <a:bodyPr/>
          <a:lstStyle/>
          <a:p>
            <a:endParaRPr lang="sl-SI" dirty="0" smtClean="0">
              <a:hlinkClick r:id="rId2"/>
            </a:endParaRPr>
          </a:p>
          <a:p>
            <a:r>
              <a:rPr lang="sl-SI" dirty="0">
                <a:hlinkClick r:id="rId2"/>
              </a:rPr>
              <a:t>https://</a:t>
            </a:r>
            <a:r>
              <a:rPr lang="sl-SI" dirty="0" smtClean="0">
                <a:hlinkClick r:id="rId2"/>
              </a:rPr>
              <a:t>www.youtube.com/watch?v=wteUW2sL7bc</a:t>
            </a:r>
          </a:p>
          <a:p>
            <a:endParaRPr lang="sl-SI" dirty="0">
              <a:hlinkClick r:id="rId2"/>
            </a:endParaRPr>
          </a:p>
          <a:p>
            <a:endParaRPr lang="sl-SI" dirty="0" smtClean="0">
              <a:hlinkClick r:id="rId2"/>
            </a:endParaRPr>
          </a:p>
          <a:p>
            <a:r>
              <a:rPr lang="en-US" dirty="0" err="1">
                <a:hlinkClick r:id="rId2"/>
              </a:rPr>
              <a:t>Kako</a:t>
            </a:r>
            <a:r>
              <a:rPr lang="en-US" dirty="0">
                <a:hlinkClick r:id="rId2"/>
              </a:rPr>
              <a:t> </a:t>
            </a:r>
            <a:r>
              <a:rPr lang="en-US" dirty="0" err="1">
                <a:hlinkClick r:id="rId2"/>
              </a:rPr>
              <a:t>dela</a:t>
            </a:r>
            <a:r>
              <a:rPr lang="en-US" dirty="0">
                <a:hlinkClick r:id="rId2"/>
              </a:rPr>
              <a:t> </a:t>
            </a:r>
            <a:r>
              <a:rPr lang="en-US" dirty="0" err="1">
                <a:hlinkClick r:id="rId2"/>
              </a:rPr>
              <a:t>trdi</a:t>
            </a:r>
            <a:r>
              <a:rPr lang="en-US" dirty="0">
                <a:hlinkClick r:id="rId2"/>
              </a:rPr>
              <a:t> disk – </a:t>
            </a:r>
            <a:r>
              <a:rPr lang="en-US" dirty="0" err="1">
                <a:hlinkClick r:id="rId2"/>
              </a:rPr>
              <a:t>počasni</a:t>
            </a:r>
            <a:r>
              <a:rPr lang="en-US" dirty="0">
                <a:hlinkClick r:id="rId2"/>
              </a:rPr>
              <a:t> </a:t>
            </a:r>
            <a:r>
              <a:rPr lang="en-US" dirty="0" err="1">
                <a:hlinkClick r:id="rId2"/>
              </a:rPr>
              <a:t>posnetek</a:t>
            </a:r>
            <a:endParaRPr lang="en-US" dirty="0">
              <a:hlinkClick r:id="rId2"/>
            </a:endParaRPr>
          </a:p>
          <a:p>
            <a:r>
              <a:rPr lang="en-US" dirty="0" smtClean="0">
                <a:hlinkClick r:id="rId2"/>
              </a:rPr>
              <a:t>https</a:t>
            </a:r>
            <a:r>
              <a:rPr lang="en-US" dirty="0">
                <a:hlinkClick r:id="rId2"/>
              </a:rPr>
              <a:t>://</a:t>
            </a:r>
            <a:r>
              <a:rPr lang="en-US" dirty="0" smtClean="0">
                <a:hlinkClick r:id="rId2"/>
              </a:rPr>
              <a:t>www.youtube.com/watch?v=3owqvmMf6No</a:t>
            </a:r>
            <a:endParaRPr lang="sl-SI" dirty="0" smtClean="0"/>
          </a:p>
          <a:p>
            <a:endParaRPr lang="sl-SI" dirty="0"/>
          </a:p>
          <a:p>
            <a:r>
              <a:rPr lang="sl-SI" dirty="0">
                <a:hlinkClick r:id="rId3"/>
              </a:rPr>
              <a:t>https://</a:t>
            </a:r>
            <a:r>
              <a:rPr lang="sl-SI" dirty="0" smtClean="0">
                <a:hlinkClick r:id="rId3"/>
              </a:rPr>
              <a:t>www.youtube.com/watch?v=kdmLvl1n82U</a:t>
            </a:r>
            <a:endParaRPr lang="sl-SI" dirty="0" smtClean="0"/>
          </a:p>
          <a:p>
            <a:endParaRPr lang="sl-SI" dirty="0" smtClean="0"/>
          </a:p>
          <a:p>
            <a:endParaRPr lang="en-US" dirty="0"/>
          </a:p>
        </p:txBody>
      </p:sp>
      <p:pic>
        <p:nvPicPr>
          <p:cNvPr id="5" name="Slika 4">
            <a:hlinkClick r:id="rId4"/>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400179" y="1400373"/>
            <a:ext cx="1976058" cy="2085839"/>
          </a:xfrm>
          <a:prstGeom prst="rect">
            <a:avLst/>
          </a:prstGeom>
        </p:spPr>
      </p:pic>
    </p:spTree>
    <p:extLst>
      <p:ext uri="{BB962C8B-B14F-4D97-AF65-F5344CB8AC3E}">
        <p14:creationId xmlns:p14="http://schemas.microsoft.com/office/powerpoint/2010/main" val="1866572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Naslov 1"/>
          <p:cNvSpPr>
            <a:spLocks noGrp="1"/>
          </p:cNvSpPr>
          <p:nvPr>
            <p:ph type="title"/>
          </p:nvPr>
        </p:nvSpPr>
        <p:spPr>
          <a:xfrm>
            <a:off x="1979612" y="428625"/>
            <a:ext cx="8229600" cy="857250"/>
          </a:xfrm>
        </p:spPr>
        <p:txBody>
          <a:bodyPr/>
          <a:lstStyle/>
          <a:p>
            <a:r>
              <a:rPr lang="sl-SI" altLang="en-US" smtClean="0"/>
              <a:t>DISKETA</a:t>
            </a:r>
          </a:p>
        </p:txBody>
      </p:sp>
      <p:sp>
        <p:nvSpPr>
          <p:cNvPr id="185347" name="Ograda vsebine 2"/>
          <p:cNvSpPr>
            <a:spLocks noGrp="1"/>
          </p:cNvSpPr>
          <p:nvPr>
            <p:ph idx="1"/>
          </p:nvPr>
        </p:nvSpPr>
        <p:spPr>
          <a:xfrm>
            <a:off x="1979612" y="3714750"/>
            <a:ext cx="8229600" cy="2609850"/>
          </a:xfrm>
        </p:spPr>
        <p:txBody>
          <a:bodyPr>
            <a:normAutofit lnSpcReduction="10000"/>
          </a:bodyPr>
          <a:lstStyle/>
          <a:p>
            <a:r>
              <a:rPr lang="sl-SI" altLang="en-US" sz="1800"/>
              <a:t>Disketa služi v največji meri predvsem  prenašanju podatkov iz enega računalnika na drugega, na njo pa lahko shranimo 1,44 MB podatkov. </a:t>
            </a:r>
          </a:p>
          <a:p>
            <a:endParaRPr lang="sl-SI" altLang="en-US" sz="1800"/>
          </a:p>
          <a:p>
            <a:r>
              <a:rPr lang="sl-SI" altLang="en-US" sz="1800"/>
              <a:t>Zapis podatkov na disketo je enak zapisu podatkov na disk, le da disketa ni namenjena trajnemu shranjevanju podatkov (arhiviranju) in je tudi občutljiva na mehanske in magnetne vplive. </a:t>
            </a:r>
          </a:p>
          <a:p>
            <a:endParaRPr lang="sl-SI" altLang="en-US" sz="1800"/>
          </a:p>
          <a:p>
            <a:r>
              <a:rPr lang="sl-SI" altLang="en-US" sz="1800"/>
              <a:t>Podatki na disketi se lahko hitro "izgubijo</a:t>
            </a:r>
            <a:r>
              <a:rPr lang="sl-SI" altLang="en-US" sz="1800" i="1"/>
              <a:t>”.</a:t>
            </a:r>
            <a:endParaRPr lang="sl-SI" altLang="en-US" sz="1800"/>
          </a:p>
        </p:txBody>
      </p:sp>
      <p:pic>
        <p:nvPicPr>
          <p:cNvPr id="185350" name="Picture 2" descr="http://194.249.18.168/poukalenka/images/stories/Alenka_datoteke/Racunalnik/4b_disketa.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403851" y="500063"/>
            <a:ext cx="4675187" cy="250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2287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OPTIČNE NAPRAVE za shranjevanje podatkov</a:t>
            </a:r>
            <a:endParaRPr lang="en-US" dirty="0"/>
          </a:p>
        </p:txBody>
      </p:sp>
      <p:sp>
        <p:nvSpPr>
          <p:cNvPr id="3" name="Označba mesta vsebine 2"/>
          <p:cNvSpPr>
            <a:spLocks noGrp="1"/>
          </p:cNvSpPr>
          <p:nvPr>
            <p:ph idx="1"/>
          </p:nvPr>
        </p:nvSpPr>
        <p:spPr/>
        <p:txBody>
          <a:bodyPr>
            <a:normAutofit/>
          </a:bodyPr>
          <a:lstStyle/>
          <a:p>
            <a:r>
              <a:rPr lang="sl-SI" dirty="0" smtClean="0"/>
              <a:t>Princip </a:t>
            </a:r>
            <a:r>
              <a:rPr lang="sl-SI" dirty="0"/>
              <a:t>shranjevanja in branja informacij pri </a:t>
            </a:r>
            <a:r>
              <a:rPr lang="sl-SI" dirty="0" smtClean="0"/>
              <a:t>optičnih </a:t>
            </a:r>
            <a:r>
              <a:rPr lang="sl-SI" dirty="0"/>
              <a:t>diskih temelji na </a:t>
            </a:r>
            <a:r>
              <a:rPr lang="sl-SI" dirty="0" smtClean="0"/>
              <a:t>optičnem odboju laserskega </a:t>
            </a:r>
            <a:r>
              <a:rPr lang="sl-SI" dirty="0"/>
              <a:t>žarka. </a:t>
            </a:r>
            <a:endParaRPr lang="sl-SI" dirty="0" smtClean="0"/>
          </a:p>
          <a:p>
            <a:r>
              <a:rPr lang="sl-SI" dirty="0" smtClean="0"/>
              <a:t>Ločimo načina </a:t>
            </a:r>
            <a:r>
              <a:rPr lang="sl-SI" dirty="0"/>
              <a:t>zapisa informacij:</a:t>
            </a:r>
          </a:p>
          <a:p>
            <a:pPr lvl="1"/>
            <a:r>
              <a:rPr lang="sl-SI" dirty="0" smtClean="0"/>
              <a:t>pri </a:t>
            </a:r>
            <a:r>
              <a:rPr lang="sl-SI" dirty="0"/>
              <a:t>pisanju se v prosojno snov vtisnejo jamice (</a:t>
            </a:r>
            <a:r>
              <a:rPr lang="sl-SI" dirty="0" err="1"/>
              <a:t>pits</a:t>
            </a:r>
            <a:r>
              <a:rPr lang="sl-SI" dirty="0"/>
              <a:t>),</a:t>
            </a:r>
          </a:p>
          <a:p>
            <a:pPr lvl="1"/>
            <a:r>
              <a:rPr lang="sl-SI" dirty="0" smtClean="0"/>
              <a:t>pri </a:t>
            </a:r>
            <a:r>
              <a:rPr lang="sl-SI" dirty="0"/>
              <a:t>pisanju se pod vplivom laserskega žarka z dovolj veliko </a:t>
            </a:r>
            <a:r>
              <a:rPr lang="sl-SI" dirty="0" smtClean="0"/>
              <a:t>močjo </a:t>
            </a:r>
            <a:r>
              <a:rPr lang="sl-SI" dirty="0"/>
              <a:t>spremeni </a:t>
            </a:r>
            <a:r>
              <a:rPr lang="sl-SI" dirty="0" smtClean="0"/>
              <a:t>struktura materiala</a:t>
            </a:r>
            <a:r>
              <a:rPr lang="sl-SI" dirty="0"/>
              <a:t>,</a:t>
            </a:r>
          </a:p>
          <a:p>
            <a:r>
              <a:rPr lang="sl-SI" dirty="0"/>
              <a:t>P</a:t>
            </a:r>
            <a:r>
              <a:rPr lang="sl-SI" dirty="0" smtClean="0"/>
              <a:t>rvi način </a:t>
            </a:r>
            <a:r>
              <a:rPr lang="sl-SI" dirty="0"/>
              <a:t>(vtisnjene jamice) se uporablja pri enkratno zapisljivih CD-</a:t>
            </a:r>
            <a:r>
              <a:rPr lang="sl-SI" dirty="0" err="1"/>
              <a:t>ROMih</a:t>
            </a:r>
            <a:r>
              <a:rPr lang="sl-SI" dirty="0"/>
              <a:t>, </a:t>
            </a:r>
            <a:endParaRPr lang="sl-SI" dirty="0" smtClean="0"/>
          </a:p>
          <a:p>
            <a:r>
              <a:rPr lang="sl-SI" dirty="0" smtClean="0"/>
              <a:t>Drugi način </a:t>
            </a:r>
            <a:r>
              <a:rPr lang="sl-SI" dirty="0"/>
              <a:t>pa pri zapisljivih CD-R in DVD </a:t>
            </a:r>
            <a:r>
              <a:rPr lang="sl-SI" dirty="0" smtClean="0"/>
              <a:t>optičnih </a:t>
            </a:r>
            <a:r>
              <a:rPr lang="sl-SI" dirty="0"/>
              <a:t>diskih</a:t>
            </a:r>
            <a:r>
              <a:rPr lang="sl-SI" dirty="0" smtClean="0"/>
              <a:t>.</a:t>
            </a:r>
          </a:p>
        </p:txBody>
      </p:sp>
    </p:spTree>
    <p:extLst>
      <p:ext uri="{BB962C8B-B14F-4D97-AF65-F5344CB8AC3E}">
        <p14:creationId xmlns:p14="http://schemas.microsoft.com/office/powerpoint/2010/main" val="757089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Naslov 1"/>
          <p:cNvSpPr>
            <a:spLocks noGrp="1"/>
          </p:cNvSpPr>
          <p:nvPr>
            <p:ph type="title"/>
          </p:nvPr>
        </p:nvSpPr>
        <p:spPr>
          <a:xfrm>
            <a:off x="1979612" y="428625"/>
            <a:ext cx="8229600" cy="857250"/>
          </a:xfrm>
        </p:spPr>
        <p:txBody>
          <a:bodyPr/>
          <a:lstStyle/>
          <a:p>
            <a:r>
              <a:rPr lang="sl-SI" altLang="en-US" smtClean="0"/>
              <a:t>ZGOŠČENKA - CD</a:t>
            </a:r>
          </a:p>
        </p:txBody>
      </p:sp>
      <p:sp>
        <p:nvSpPr>
          <p:cNvPr id="186371" name="Ograda vsebine 2"/>
          <p:cNvSpPr>
            <a:spLocks noGrp="1"/>
          </p:cNvSpPr>
          <p:nvPr>
            <p:ph idx="1"/>
          </p:nvPr>
        </p:nvSpPr>
        <p:spPr>
          <a:xfrm>
            <a:off x="1979612" y="3786188"/>
            <a:ext cx="8229600" cy="2538412"/>
          </a:xfrm>
        </p:spPr>
        <p:txBody>
          <a:bodyPr>
            <a:normAutofit/>
          </a:bodyPr>
          <a:lstStyle/>
          <a:p>
            <a:r>
              <a:rPr lang="sl-SI" altLang="en-US" sz="2000"/>
              <a:t>je namenjena trajnemu zapisu podatkov.</a:t>
            </a:r>
          </a:p>
          <a:p>
            <a:r>
              <a:rPr lang="sl-SI" altLang="en-US" sz="2000"/>
              <a:t>Podatke zapišemo na zgoščenko z laserskim žarkom, ki na površini okrogle ploščice naredi izboklino (vrednost 0) ali ne (vrednost 1). </a:t>
            </a:r>
          </a:p>
          <a:p>
            <a:r>
              <a:rPr lang="sl-SI" altLang="en-US" sz="2000"/>
              <a:t>To naredi v obliki spirale, ki poteka od notranjega do zunanjega roba. </a:t>
            </a:r>
          </a:p>
          <a:p>
            <a:r>
              <a:rPr lang="sl-SI" altLang="en-US" sz="2000"/>
              <a:t>Podatki so napisani z enako gostoto, zato se zgoščenka vrti hitreje, ko bere računalnik podatke, z notranjega roba. </a:t>
            </a:r>
          </a:p>
        </p:txBody>
      </p:sp>
      <p:pic>
        <p:nvPicPr>
          <p:cNvPr id="186374" name="Picture 2" descr="http://www.rebelde.biz/wp-content/uploads/2008/05/rbd-rebelde-cd.gif"/>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523037" y="0"/>
            <a:ext cx="4008438" cy="400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7754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Naslov 1"/>
          <p:cNvSpPr>
            <a:spLocks noGrp="1"/>
          </p:cNvSpPr>
          <p:nvPr>
            <p:ph type="title"/>
          </p:nvPr>
        </p:nvSpPr>
        <p:spPr>
          <a:xfrm>
            <a:off x="1979612" y="428625"/>
            <a:ext cx="8229600" cy="857250"/>
          </a:xfrm>
        </p:spPr>
        <p:txBody>
          <a:bodyPr/>
          <a:lstStyle/>
          <a:p>
            <a:r>
              <a:rPr lang="sl-SI" altLang="en-US" smtClean="0"/>
              <a:t>ZGOŠČENKA - CD</a:t>
            </a:r>
          </a:p>
        </p:txBody>
      </p:sp>
      <p:sp>
        <p:nvSpPr>
          <p:cNvPr id="187395" name="Ograda vsebine 2"/>
          <p:cNvSpPr>
            <a:spLocks noGrp="1"/>
          </p:cNvSpPr>
          <p:nvPr>
            <p:ph idx="1"/>
          </p:nvPr>
        </p:nvSpPr>
        <p:spPr>
          <a:xfrm>
            <a:off x="1979612" y="3571876"/>
            <a:ext cx="8229600" cy="2752725"/>
          </a:xfrm>
        </p:spPr>
        <p:txBody>
          <a:bodyPr/>
          <a:lstStyle/>
          <a:p>
            <a:r>
              <a:rPr lang="sl-SI" altLang="en-US" sz="2000"/>
              <a:t>CD-ROM zgoščenke so zgoščenke, na katere lahko zapišemo podatke samo enkrat, največkrat pri njihovi izdelavi. </a:t>
            </a:r>
          </a:p>
          <a:p>
            <a:r>
              <a:rPr lang="sl-SI" altLang="en-US" sz="2000"/>
              <a:t>CD-R zgoščenke lahko zapišemo z navadnim osebnim računalnikom, </a:t>
            </a:r>
          </a:p>
          <a:p>
            <a:r>
              <a:rPr lang="sl-SI" altLang="en-US" sz="2000"/>
              <a:t>CD-RW zgoščenke lahko zapisujemo z navadnim osebnim računalnikom, večkrat. </a:t>
            </a:r>
          </a:p>
          <a:p>
            <a:r>
              <a:rPr lang="sl-SI" altLang="en-US" sz="2000"/>
              <a:t>Na zgoščenko lahko zapišemo 700 - 800 MB podatkov. </a:t>
            </a:r>
          </a:p>
          <a:p>
            <a:endParaRPr lang="sl-SI" altLang="en-US" sz="2000"/>
          </a:p>
        </p:txBody>
      </p:sp>
      <p:pic>
        <p:nvPicPr>
          <p:cNvPr id="187398" name="Picture 2" descr="http://www.monitor.si/images/novice/slika/2007_08_18_m_cd_25_let.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737476" y="714376"/>
            <a:ext cx="2185987" cy="214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5979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Naslov 1"/>
          <p:cNvSpPr>
            <a:spLocks noGrp="1"/>
          </p:cNvSpPr>
          <p:nvPr>
            <p:ph type="title"/>
          </p:nvPr>
        </p:nvSpPr>
        <p:spPr>
          <a:xfrm>
            <a:off x="1979612" y="428625"/>
            <a:ext cx="8229600" cy="857250"/>
          </a:xfrm>
        </p:spPr>
        <p:txBody>
          <a:bodyPr/>
          <a:lstStyle/>
          <a:p>
            <a:r>
              <a:rPr lang="sl-SI" altLang="en-US" smtClean="0"/>
              <a:t>DVD</a:t>
            </a:r>
          </a:p>
        </p:txBody>
      </p:sp>
      <p:sp>
        <p:nvSpPr>
          <p:cNvPr id="188419" name="Ograda vsebine 2"/>
          <p:cNvSpPr>
            <a:spLocks noGrp="1"/>
          </p:cNvSpPr>
          <p:nvPr>
            <p:ph idx="1"/>
          </p:nvPr>
        </p:nvSpPr>
        <p:spPr>
          <a:xfrm>
            <a:off x="1979612" y="3929064"/>
            <a:ext cx="8229600" cy="2395537"/>
          </a:xfrm>
        </p:spPr>
        <p:txBody>
          <a:bodyPr/>
          <a:lstStyle/>
          <a:p>
            <a:r>
              <a:rPr lang="sl-SI" altLang="en-US" sz="1800"/>
              <a:t>DVD ali Digital Video Disc, Digital Versatille Disc (digitalni večnamenski disk)</a:t>
            </a:r>
          </a:p>
          <a:p>
            <a:r>
              <a:rPr lang="sl-SI" altLang="en-US" sz="1800"/>
              <a:t>Je podobna ploščam CD, le da shrani 4,7 GB podatkov.</a:t>
            </a:r>
          </a:p>
          <a:p>
            <a:r>
              <a:rPr lang="sl-SI" altLang="en-US" sz="1800"/>
              <a:t>Način zapisa podatkov je podoben zgoščenki CD, le da je spirala bolj tesno navita.</a:t>
            </a:r>
          </a:p>
          <a:p>
            <a:r>
              <a:rPr lang="sl-SI" altLang="en-US" sz="1800"/>
              <a:t>Premer izboklini na površini je manjši in zato gre najnj več podatkov.</a:t>
            </a:r>
          </a:p>
        </p:txBody>
      </p:sp>
      <p:pic>
        <p:nvPicPr>
          <p:cNvPr id="188422" name="Picture 2" descr="http://www.microsoft.com/library/media/1033/windowsxp/images/using/moviemaker/create/68860-insert-dvd.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637212" y="285750"/>
            <a:ext cx="4719638"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7460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en-US"/>
          </a:p>
        </p:txBody>
      </p:sp>
      <p:sp>
        <p:nvSpPr>
          <p:cNvPr id="3" name="Označba mesta vsebine 2"/>
          <p:cNvSpPr>
            <a:spLocks noGrp="1"/>
          </p:cNvSpPr>
          <p:nvPr>
            <p:ph idx="1"/>
          </p:nvPr>
        </p:nvSpPr>
        <p:spPr/>
        <p:txBody>
          <a:bodyPr/>
          <a:lstStyle/>
          <a:p>
            <a:r>
              <a:rPr lang="en-US" dirty="0">
                <a:hlinkClick r:id="rId2"/>
              </a:rPr>
              <a:t>https://</a:t>
            </a:r>
            <a:r>
              <a:rPr lang="en-US" dirty="0" smtClean="0">
                <a:hlinkClick r:id="rId2"/>
              </a:rPr>
              <a:t>www.youtube.com/watch?v=ESpL4a08kVE</a:t>
            </a:r>
            <a:endParaRPr lang="sl-SI" dirty="0" smtClean="0"/>
          </a:p>
          <a:p>
            <a:endParaRPr lang="en-US" dirty="0"/>
          </a:p>
        </p:txBody>
      </p:sp>
    </p:spTree>
    <p:extLst>
      <p:ext uri="{BB962C8B-B14F-4D97-AF65-F5344CB8AC3E}">
        <p14:creationId xmlns:p14="http://schemas.microsoft.com/office/powerpoint/2010/main" val="3066007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Naslov 1"/>
          <p:cNvSpPr>
            <a:spLocks noGrp="1"/>
          </p:cNvSpPr>
          <p:nvPr>
            <p:ph type="title"/>
          </p:nvPr>
        </p:nvSpPr>
        <p:spPr>
          <a:xfrm>
            <a:off x="1979612" y="428625"/>
            <a:ext cx="8229600" cy="857250"/>
          </a:xfrm>
        </p:spPr>
        <p:txBody>
          <a:bodyPr/>
          <a:lstStyle/>
          <a:p>
            <a:r>
              <a:rPr lang="sl-SI" altLang="en-US" smtClean="0"/>
              <a:t>DVD</a:t>
            </a:r>
          </a:p>
        </p:txBody>
      </p:sp>
      <p:sp>
        <p:nvSpPr>
          <p:cNvPr id="189443" name="Ograda vsebine 2"/>
          <p:cNvSpPr>
            <a:spLocks noGrp="1"/>
          </p:cNvSpPr>
          <p:nvPr>
            <p:ph idx="1"/>
          </p:nvPr>
        </p:nvSpPr>
        <p:spPr>
          <a:xfrm>
            <a:off x="1979612" y="1428750"/>
            <a:ext cx="3900488" cy="4895850"/>
          </a:xfrm>
        </p:spPr>
        <p:txBody>
          <a:bodyPr/>
          <a:lstStyle/>
          <a:p>
            <a:r>
              <a:rPr lang="sl-SI" altLang="en-US" sz="1800"/>
              <a:t>DVD+R/RW, DVD-R/RW, DVD-RAM</a:t>
            </a:r>
          </a:p>
          <a:p>
            <a:pPr lvl="1"/>
            <a:r>
              <a:rPr lang="sl-SI" altLang="en-US" sz="1600"/>
              <a:t>Recordable once – zapisljivo enkrat</a:t>
            </a:r>
          </a:p>
          <a:p>
            <a:pPr lvl="1"/>
            <a:r>
              <a:rPr lang="sl-SI" altLang="en-US" sz="1600"/>
              <a:t>ReWritable  - zapisljivo večkrat</a:t>
            </a:r>
          </a:p>
          <a:p>
            <a:pPr lvl="1">
              <a:buFont typeface="Wingdings 2" panose="05020102010507070707" pitchFamily="18" charset="2"/>
              <a:buNone/>
            </a:pPr>
            <a:endParaRPr lang="sl-SI" altLang="en-US" sz="1600"/>
          </a:p>
          <a:p>
            <a:r>
              <a:rPr lang="sl-SI" altLang="en-US" sz="1800"/>
              <a:t>Glede na ponovnost in tehniko zapisa poznamo :</a:t>
            </a:r>
          </a:p>
          <a:p>
            <a:pPr lvl="1"/>
            <a:r>
              <a:rPr lang="sl-SI" altLang="en-US" sz="1600"/>
              <a:t>DVD-ROM, DVD-R in DVD-RW, ki ga je prvič izdelala l. 1999 firma Pioneer. </a:t>
            </a:r>
          </a:p>
          <a:p>
            <a:endParaRPr lang="sl-SI" altLang="en-US" sz="1800"/>
          </a:p>
          <a:p>
            <a:r>
              <a:rPr lang="sl-SI" altLang="en-US" sz="1800"/>
              <a:t>Podatke na DVD  lahko zapišemo in zbrišemo več tisočkrat.</a:t>
            </a:r>
          </a:p>
        </p:txBody>
      </p:sp>
      <p:pic>
        <p:nvPicPr>
          <p:cNvPr id="189446" name="Picture 2" descr="http://www.dvdmediji.com/images/TDK_DVD-R16x_25FFPrint_big.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999162" y="1785938"/>
            <a:ext cx="4667250" cy="450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980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aslov 8"/>
          <p:cNvSpPr>
            <a:spLocks noGrp="1"/>
          </p:cNvSpPr>
          <p:nvPr>
            <p:ph type="ctrTitle"/>
          </p:nvPr>
        </p:nvSpPr>
        <p:spPr>
          <a:ln>
            <a:miter lim="800000"/>
            <a:headEnd/>
            <a:tailEnd/>
          </a:ln>
        </p:spPr>
        <p:txBody>
          <a:bodyPr>
            <a:normAutofit/>
          </a:bodyPr>
          <a:lstStyle/>
          <a:p>
            <a:pPr>
              <a:defRPr/>
            </a:pPr>
            <a:r>
              <a:rPr lang="sl-SI" dirty="0" smtClean="0"/>
              <a:t>OSNOVNI POJMI </a:t>
            </a:r>
            <a:br>
              <a:rPr lang="sl-SI" dirty="0" smtClean="0"/>
            </a:br>
            <a:r>
              <a:rPr lang="sl-SI" dirty="0" smtClean="0"/>
              <a:t>INFORMACIJSKE TEHNOLOGIJE</a:t>
            </a:r>
            <a:endParaRPr lang="sl-SI" dirty="0"/>
          </a:p>
        </p:txBody>
      </p:sp>
      <p:sp>
        <p:nvSpPr>
          <p:cNvPr id="2" name="Podnaslov 1"/>
          <p:cNvSpPr>
            <a:spLocks noGrp="1"/>
          </p:cNvSpPr>
          <p:nvPr>
            <p:ph type="subTitle" idx="1"/>
          </p:nvPr>
        </p:nvSpPr>
        <p:spPr/>
        <p:txBody>
          <a:bodyPr/>
          <a:lstStyle/>
          <a:p>
            <a:endParaRPr lang="en-US"/>
          </a:p>
        </p:txBody>
      </p:sp>
      <p:pic>
        <p:nvPicPr>
          <p:cNvPr id="10" name="Picture 2" descr="http://www.sc-nm.com/e-gradivo/rai.jpg">
            <a:hlinkClick r:id="rId2" action="ppaction://hlinksldjump"/>
          </p:cNvPr>
          <p:cNvPicPr>
            <a:picLocks noChangeAspect="1" noChangeArrowheads="1"/>
          </p:cNvPicPr>
          <p:nvPr/>
        </p:nvPicPr>
        <p:blipFill>
          <a:blip r:embed="rId3"/>
          <a:srcRect/>
          <a:stretch>
            <a:fillRect/>
          </a:stretch>
        </p:blipFill>
        <p:spPr bwMode="auto">
          <a:xfrm>
            <a:off x="8481196" y="1844824"/>
            <a:ext cx="2927829" cy="208823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858690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979612" y="428625"/>
            <a:ext cx="8229600" cy="857250"/>
          </a:xfrm>
        </p:spPr>
        <p:txBody>
          <a:bodyPr>
            <a:normAutofit fontScale="90000"/>
          </a:bodyPr>
          <a:lstStyle/>
          <a:p>
            <a:pPr>
              <a:defRPr/>
            </a:pPr>
            <a:r>
              <a:rPr lang="sl-SI" dirty="0" smtClean="0"/>
              <a:t>VLOGA IN POMEN INFORMACIJ V SODOBNI DRUŽBI</a:t>
            </a:r>
            <a:endParaRPr lang="sl-SI" dirty="0"/>
          </a:p>
        </p:txBody>
      </p:sp>
      <p:sp>
        <p:nvSpPr>
          <p:cNvPr id="62467" name="Ograda vsebine 2"/>
          <p:cNvSpPr>
            <a:spLocks noGrp="1"/>
          </p:cNvSpPr>
          <p:nvPr>
            <p:ph idx="1"/>
          </p:nvPr>
        </p:nvSpPr>
        <p:spPr/>
        <p:txBody>
          <a:bodyPr/>
          <a:lstStyle/>
          <a:p>
            <a:pPr eaLnBrk="1" hangingPunct="1"/>
            <a:r>
              <a:rPr lang="sl-SI" altLang="en-US" smtClean="0"/>
              <a:t>V razvoju človeške družbe so se zgodile tri velike revolucije: </a:t>
            </a:r>
          </a:p>
          <a:p>
            <a:pPr lvl="1" eaLnBrk="1" hangingPunct="1"/>
            <a:r>
              <a:rPr lang="sl-SI" altLang="en-US" smtClean="0"/>
              <a:t>agrarna, </a:t>
            </a:r>
          </a:p>
          <a:p>
            <a:pPr lvl="1" eaLnBrk="1" hangingPunct="1"/>
            <a:r>
              <a:rPr lang="sl-SI" altLang="en-US" smtClean="0"/>
              <a:t>industrijska in </a:t>
            </a:r>
          </a:p>
          <a:p>
            <a:pPr lvl="1" eaLnBrk="1" hangingPunct="1"/>
            <a:r>
              <a:rPr lang="sl-SI" altLang="en-US" smtClean="0"/>
              <a:t>informacijska. </a:t>
            </a:r>
          </a:p>
          <a:p>
            <a:pPr eaLnBrk="1" hangingPunct="1"/>
            <a:endParaRPr lang="sl-SI" altLang="en-US" smtClean="0"/>
          </a:p>
        </p:txBody>
      </p:sp>
      <p:pic>
        <p:nvPicPr>
          <p:cNvPr id="60422" name="Picture 2" descr="http://www.ne-odvisen.si/images/iman/str.21.jpg"/>
          <p:cNvPicPr>
            <a:picLocks noChangeAspect="1" noChangeArrowheads="1"/>
          </p:cNvPicPr>
          <p:nvPr/>
        </p:nvPicPr>
        <p:blipFill>
          <a:blip r:embed="rId2"/>
          <a:srcRect/>
          <a:stretch>
            <a:fillRect/>
          </a:stretch>
        </p:blipFill>
        <p:spPr bwMode="auto">
          <a:xfrm>
            <a:off x="4662810" y="2714621"/>
            <a:ext cx="5574974" cy="3706817"/>
          </a:xfrm>
          <a:prstGeom prst="rect">
            <a:avLst/>
          </a:prstGeom>
          <a:noFill/>
          <a:ln w="9525">
            <a:noFill/>
            <a:miter lim="800000"/>
            <a:headEnd/>
            <a:tailEnd/>
          </a:ln>
          <a:effectLst>
            <a:softEdge rad="127000"/>
          </a:effectLst>
        </p:spPr>
      </p:pic>
    </p:spTree>
    <p:extLst>
      <p:ext uri="{BB962C8B-B14F-4D97-AF65-F5344CB8AC3E}">
        <p14:creationId xmlns:p14="http://schemas.microsoft.com/office/powerpoint/2010/main" val="3379343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Naslov 1"/>
          <p:cNvSpPr>
            <a:spLocks noGrp="1"/>
          </p:cNvSpPr>
          <p:nvPr>
            <p:ph type="title"/>
          </p:nvPr>
        </p:nvSpPr>
        <p:spPr>
          <a:xfrm>
            <a:off x="1979612" y="428625"/>
            <a:ext cx="8229600" cy="857250"/>
          </a:xfrm>
        </p:spPr>
        <p:txBody>
          <a:bodyPr>
            <a:normAutofit/>
          </a:bodyPr>
          <a:lstStyle/>
          <a:p>
            <a:r>
              <a:rPr lang="sl-SI" altLang="en-US" dirty="0"/>
              <a:t>BLU-RAY disk </a:t>
            </a:r>
            <a:endParaRPr lang="sl-SI" altLang="en-US" dirty="0" smtClean="0"/>
          </a:p>
        </p:txBody>
      </p:sp>
      <p:sp>
        <p:nvSpPr>
          <p:cNvPr id="190467" name="Ograda vsebine 2"/>
          <p:cNvSpPr>
            <a:spLocks noGrp="1"/>
          </p:cNvSpPr>
          <p:nvPr>
            <p:ph idx="1"/>
          </p:nvPr>
        </p:nvSpPr>
        <p:spPr>
          <a:xfrm>
            <a:off x="1593437" y="1988840"/>
            <a:ext cx="6877239" cy="4680520"/>
          </a:xfrm>
        </p:spPr>
        <p:txBody>
          <a:bodyPr>
            <a:normAutofit fontScale="55000" lnSpcReduction="20000"/>
          </a:bodyPr>
          <a:lstStyle/>
          <a:p>
            <a:r>
              <a:rPr lang="sl-SI" altLang="en-US" sz="4000" dirty="0" smtClean="0"/>
              <a:t>je </a:t>
            </a:r>
            <a:r>
              <a:rPr lang="sl-SI" altLang="en-US" sz="4000" dirty="0"/>
              <a:t>namenjen shranjevanju </a:t>
            </a:r>
            <a:r>
              <a:rPr lang="sl-SI" altLang="en-US" sz="4000" dirty="0" smtClean="0"/>
              <a:t>večje količine </a:t>
            </a:r>
            <a:r>
              <a:rPr lang="sl-SI" altLang="en-US" sz="4000" dirty="0"/>
              <a:t>podatkov in </a:t>
            </a:r>
            <a:r>
              <a:rPr lang="sl-SI" altLang="en-US" sz="4000" dirty="0" smtClean="0"/>
              <a:t>visoko ločljivih </a:t>
            </a:r>
            <a:r>
              <a:rPr lang="sl-SI" altLang="en-US" sz="4000" dirty="0"/>
              <a:t>videov </a:t>
            </a:r>
            <a:r>
              <a:rPr lang="sl-SI" altLang="en-US" sz="4000" dirty="0" smtClean="0"/>
              <a:t>(</a:t>
            </a:r>
            <a:r>
              <a:rPr lang="sl-SI" altLang="en-US" sz="4000" dirty="0"/>
              <a:t>HD = </a:t>
            </a:r>
            <a:r>
              <a:rPr lang="sl-SI" altLang="en-US" sz="4000" dirty="0" err="1"/>
              <a:t>high-definition</a:t>
            </a:r>
            <a:r>
              <a:rPr lang="sl-SI" altLang="en-US" sz="4000" dirty="0"/>
              <a:t> video). </a:t>
            </a:r>
            <a:endParaRPr lang="sl-SI" altLang="en-US" sz="4000" dirty="0" smtClean="0"/>
          </a:p>
          <a:p>
            <a:r>
              <a:rPr lang="sl-SI" altLang="en-US" sz="4000" dirty="0" smtClean="0"/>
              <a:t>Disk </a:t>
            </a:r>
            <a:r>
              <a:rPr lang="sl-SI" altLang="en-US" sz="4000" dirty="0"/>
              <a:t>je je dobil ime po </a:t>
            </a:r>
            <a:r>
              <a:rPr lang="sl-SI" altLang="en-US" sz="4000" dirty="0" err="1" smtClean="0"/>
              <a:t>vijoličnomodrem</a:t>
            </a:r>
            <a:r>
              <a:rPr lang="sl-SI" altLang="en-US" sz="4000" dirty="0" smtClean="0"/>
              <a:t> žarku </a:t>
            </a:r>
            <a:r>
              <a:rPr lang="sl-SI" altLang="en-US" sz="4000" dirty="0"/>
              <a:t>laserja za zapisovanje in branje tega diska. </a:t>
            </a:r>
            <a:endParaRPr lang="sl-SI" altLang="en-US" sz="4000" dirty="0" smtClean="0"/>
          </a:p>
          <a:p>
            <a:r>
              <a:rPr lang="sl-SI" altLang="en-US" sz="4000" dirty="0" smtClean="0"/>
              <a:t>Fizična </a:t>
            </a:r>
            <a:r>
              <a:rPr lang="sl-SI" altLang="en-US" sz="4000" dirty="0"/>
              <a:t>velikost medija </a:t>
            </a:r>
            <a:r>
              <a:rPr lang="sl-SI" altLang="en-US" sz="4000" dirty="0" smtClean="0"/>
              <a:t>je enaka </a:t>
            </a:r>
            <a:r>
              <a:rPr lang="sl-SI" altLang="en-US" sz="4000" dirty="0"/>
              <a:t>CD ali DVD mediju. </a:t>
            </a:r>
            <a:endParaRPr lang="sl-SI" altLang="en-US" sz="4000" dirty="0" smtClean="0"/>
          </a:p>
          <a:p>
            <a:r>
              <a:rPr lang="sl-SI" altLang="en-US" sz="4000" dirty="0" smtClean="0"/>
              <a:t>Zaradi </a:t>
            </a:r>
            <a:r>
              <a:rPr lang="sl-SI" altLang="en-US" sz="4000" dirty="0"/>
              <a:t>krajše valovne dolžine žarka (405 nanometrov) ima 10x </a:t>
            </a:r>
            <a:r>
              <a:rPr lang="sl-SI" altLang="en-US" sz="4000" dirty="0" smtClean="0"/>
              <a:t>kapaciteto </a:t>
            </a:r>
            <a:r>
              <a:rPr lang="sl-SI" altLang="en-US" sz="4000" dirty="0"/>
              <a:t>DVD medija. </a:t>
            </a:r>
            <a:endParaRPr lang="sl-SI" altLang="en-US" sz="4000" dirty="0" smtClean="0"/>
          </a:p>
          <a:p>
            <a:r>
              <a:rPr lang="sl-SI" altLang="en-US" sz="4000" dirty="0" smtClean="0"/>
              <a:t>Nanj </a:t>
            </a:r>
            <a:r>
              <a:rPr lang="sl-SI" altLang="en-US" sz="4000" dirty="0"/>
              <a:t>je možno zapisati 25 GB podatkov, oziroma 50 GB </a:t>
            </a:r>
            <a:r>
              <a:rPr lang="sl-SI" altLang="en-US" sz="4000" dirty="0" smtClean="0"/>
              <a:t>pri dvoslojnem </a:t>
            </a:r>
            <a:r>
              <a:rPr lang="sl-SI" altLang="en-US" sz="4000" dirty="0"/>
              <a:t>zapisu. </a:t>
            </a:r>
            <a:endParaRPr lang="sl-SI" altLang="en-US" sz="4000" dirty="0" smtClean="0"/>
          </a:p>
          <a:p>
            <a:r>
              <a:rPr lang="sl-SI" altLang="en-US" sz="4000" dirty="0" smtClean="0"/>
              <a:t>Primeren </a:t>
            </a:r>
            <a:r>
              <a:rPr lang="sl-SI" altLang="en-US" sz="4000" dirty="0"/>
              <a:t>je za shranjevanje podatkov, predvsem pa za zapis slike </a:t>
            </a:r>
            <a:r>
              <a:rPr lang="sl-SI" altLang="en-US" sz="4000" dirty="0" smtClean="0"/>
              <a:t>in zvoka </a:t>
            </a:r>
            <a:r>
              <a:rPr lang="sl-SI" altLang="en-US" sz="4000" dirty="0"/>
              <a:t>visoke resolucije.</a:t>
            </a:r>
          </a:p>
          <a:p>
            <a:endParaRPr lang="sl-SI" altLang="en-US" sz="2000" dirty="0" smtClean="0"/>
          </a:p>
        </p:txBody>
      </p:sp>
      <p:pic>
        <p:nvPicPr>
          <p:cNvPr id="190470" name="Picture 2" descr="http://blogs.pcworld.com/staffblog/archives/blue-ray-disc.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326660" y="12452"/>
            <a:ext cx="3424179" cy="3424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771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HD DVD </a:t>
            </a:r>
            <a:r>
              <a:rPr lang="sl-SI" dirty="0" smtClean="0"/>
              <a:t>DISK</a:t>
            </a:r>
            <a:endParaRPr lang="en-US" dirty="0"/>
          </a:p>
        </p:txBody>
      </p:sp>
      <p:sp>
        <p:nvSpPr>
          <p:cNvPr id="3" name="Označba mesta vsebine 2"/>
          <p:cNvSpPr>
            <a:spLocks noGrp="1"/>
          </p:cNvSpPr>
          <p:nvPr>
            <p:ph idx="1"/>
          </p:nvPr>
        </p:nvSpPr>
        <p:spPr/>
        <p:txBody>
          <a:bodyPr/>
          <a:lstStyle/>
          <a:p>
            <a:r>
              <a:rPr lang="sl-SI" dirty="0" smtClean="0"/>
              <a:t>HD </a:t>
            </a:r>
            <a:r>
              <a:rPr lang="sl-SI" dirty="0"/>
              <a:t>DVD (kratica za </a:t>
            </a:r>
            <a:r>
              <a:rPr lang="sl-SI" dirty="0" err="1"/>
              <a:t>High-Definition</a:t>
            </a:r>
            <a:r>
              <a:rPr lang="sl-SI" dirty="0"/>
              <a:t> DVD ali </a:t>
            </a:r>
            <a:r>
              <a:rPr lang="sl-SI" dirty="0" err="1"/>
              <a:t>High-Density</a:t>
            </a:r>
            <a:r>
              <a:rPr lang="sl-SI" dirty="0"/>
              <a:t> DVD) je DVD (</a:t>
            </a:r>
            <a:r>
              <a:rPr lang="sl-SI" dirty="0" smtClean="0"/>
              <a:t>optični </a:t>
            </a:r>
            <a:r>
              <a:rPr lang="sl-SI" dirty="0"/>
              <a:t>disk) </a:t>
            </a:r>
            <a:r>
              <a:rPr lang="sl-SI" dirty="0" smtClean="0"/>
              <a:t>z zapisom </a:t>
            </a:r>
            <a:r>
              <a:rPr lang="sl-SI" dirty="0"/>
              <a:t>visoke gostote. Namenjen je za shranjevanje podatkov kot je HD video. HD DVD</a:t>
            </a:r>
          </a:p>
          <a:p>
            <a:r>
              <a:rPr lang="sl-SI" dirty="0"/>
              <a:t>nudi do 60 GB </a:t>
            </a:r>
            <a:r>
              <a:rPr lang="sl-SI" dirty="0" smtClean="0"/>
              <a:t>prostora</a:t>
            </a:r>
            <a:endParaRPr lang="en-US" dirty="0"/>
          </a:p>
        </p:txBody>
      </p:sp>
      <p:pic>
        <p:nvPicPr>
          <p:cNvPr id="4" name="Picture 4" descr="http://www.libertyfilmfestival.com/libertas/wp-content/uploads/2007/12/hd-dvd_disc_30gb.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974732" y="3789040"/>
            <a:ext cx="2906267" cy="2906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4516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Naslov 1"/>
          <p:cNvSpPr>
            <a:spLocks noGrp="1"/>
          </p:cNvSpPr>
          <p:nvPr>
            <p:ph type="title"/>
          </p:nvPr>
        </p:nvSpPr>
        <p:spPr>
          <a:xfrm>
            <a:off x="1979612" y="428625"/>
            <a:ext cx="8229600" cy="857250"/>
          </a:xfrm>
        </p:spPr>
        <p:txBody>
          <a:bodyPr/>
          <a:lstStyle/>
          <a:p>
            <a:r>
              <a:rPr lang="sl-SI" altLang="en-US" smtClean="0"/>
              <a:t>USB pomnilnik</a:t>
            </a:r>
          </a:p>
        </p:txBody>
      </p:sp>
      <p:sp>
        <p:nvSpPr>
          <p:cNvPr id="191491" name="Ograda vsebine 2"/>
          <p:cNvSpPr>
            <a:spLocks noGrp="1"/>
          </p:cNvSpPr>
          <p:nvPr>
            <p:ph idx="1"/>
          </p:nvPr>
        </p:nvSpPr>
        <p:spPr/>
        <p:txBody>
          <a:bodyPr/>
          <a:lstStyle/>
          <a:p>
            <a:r>
              <a:rPr lang="sl-SI" altLang="en-US" smtClean="0"/>
              <a:t>Je majhen priročen zunanji pomnilnik</a:t>
            </a:r>
          </a:p>
          <a:p>
            <a:r>
              <a:rPr lang="sl-SI" altLang="en-US" smtClean="0"/>
              <a:t>Veliko kapaciteto</a:t>
            </a:r>
          </a:p>
          <a:p>
            <a:r>
              <a:rPr lang="sl-SI" altLang="en-US" smtClean="0"/>
              <a:t>Enostaven za uporabo</a:t>
            </a:r>
          </a:p>
          <a:p>
            <a:r>
              <a:rPr lang="sl-SI" altLang="en-US" smtClean="0"/>
              <a:t>El.energijo jemlje iz računalnika</a:t>
            </a:r>
          </a:p>
          <a:p>
            <a:r>
              <a:rPr lang="sl-SI" altLang="en-US" smtClean="0"/>
              <a:t>Razvili so ga 1998 v IBM</a:t>
            </a:r>
          </a:p>
          <a:p>
            <a:endParaRPr lang="sl-SI" altLang="en-US" smtClean="0"/>
          </a:p>
        </p:txBody>
      </p:sp>
      <p:pic>
        <p:nvPicPr>
          <p:cNvPr id="191494" name="Picture 2" descr="http://pan.fotovista.com/dev/5/8/00305585/l_00305585.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094538" y="3668713"/>
            <a:ext cx="3357563" cy="297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0725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Naslov 1"/>
          <p:cNvSpPr>
            <a:spLocks noGrp="1"/>
          </p:cNvSpPr>
          <p:nvPr>
            <p:ph type="title"/>
          </p:nvPr>
        </p:nvSpPr>
        <p:spPr>
          <a:xfrm>
            <a:off x="1979612" y="428625"/>
            <a:ext cx="8229600" cy="857250"/>
          </a:xfrm>
        </p:spPr>
        <p:txBody>
          <a:bodyPr/>
          <a:lstStyle/>
          <a:p>
            <a:r>
              <a:rPr lang="sl-SI" altLang="en-US" smtClean="0"/>
              <a:t>ZUNANJI POMNILNIK</a:t>
            </a:r>
          </a:p>
        </p:txBody>
      </p:sp>
      <p:sp>
        <p:nvSpPr>
          <p:cNvPr id="192515" name="Ograda vsebine 2"/>
          <p:cNvSpPr>
            <a:spLocks noGrp="1"/>
          </p:cNvSpPr>
          <p:nvPr>
            <p:ph idx="1"/>
          </p:nvPr>
        </p:nvSpPr>
        <p:spPr>
          <a:xfrm>
            <a:off x="1979612" y="1500188"/>
            <a:ext cx="8229600" cy="4824412"/>
          </a:xfrm>
        </p:spPr>
        <p:txBody>
          <a:bodyPr/>
          <a:lstStyle/>
          <a:p>
            <a:r>
              <a:rPr lang="sl-SI" altLang="en-US" smtClean="0"/>
              <a:t>TRAČNA KASETA</a:t>
            </a:r>
          </a:p>
          <a:p>
            <a:pPr lvl="1"/>
            <a:r>
              <a:rPr lang="sl-SI" altLang="en-US" smtClean="0"/>
              <a:t>zunanji pomnilnik za shranjevanje podatkov na trak iz PVC</a:t>
            </a:r>
          </a:p>
          <a:p>
            <a:pPr lvl="1"/>
            <a:r>
              <a:rPr lang="sl-SI" altLang="en-US" smtClean="0"/>
              <a:t>Za arhiviranje rezervnih kopij na strežnikih</a:t>
            </a:r>
          </a:p>
          <a:p>
            <a:r>
              <a:rPr lang="sl-SI" altLang="en-US" smtClean="0"/>
              <a:t>SPOMINSKE KARTICE</a:t>
            </a:r>
          </a:p>
          <a:p>
            <a:pPr lvl="1"/>
            <a:r>
              <a:rPr lang="sl-SI" altLang="en-US" smtClean="0"/>
              <a:t>Uporablja v digitalnih fotoaparatih,…</a:t>
            </a:r>
          </a:p>
          <a:p>
            <a:pPr lvl="1"/>
            <a:r>
              <a:rPr lang="sl-SI" altLang="en-US" smtClean="0"/>
              <a:t>Compact Flash, Memory Stick,…</a:t>
            </a:r>
          </a:p>
          <a:p>
            <a:r>
              <a:rPr lang="sl-SI" altLang="en-US" smtClean="0"/>
              <a:t>ZIP diskete</a:t>
            </a:r>
          </a:p>
          <a:p>
            <a:pPr lvl="1"/>
            <a:r>
              <a:rPr lang="sl-SI" altLang="en-US" smtClean="0"/>
              <a:t>Podobe navadni disketi</a:t>
            </a:r>
          </a:p>
          <a:p>
            <a:pPr lvl="1"/>
            <a:r>
              <a:rPr lang="sl-SI" altLang="en-US" smtClean="0"/>
              <a:t>100 – 250 MB</a:t>
            </a:r>
          </a:p>
          <a:p>
            <a:pPr lvl="1"/>
            <a:r>
              <a:rPr lang="sl-SI" altLang="en-US" smtClean="0"/>
              <a:t>Arhiviranje podatkov</a:t>
            </a:r>
          </a:p>
          <a:p>
            <a:endParaRPr lang="sl-SI" altLang="en-US" smtClean="0"/>
          </a:p>
          <a:p>
            <a:endParaRPr lang="sl-SI" altLang="en-US" smtClean="0"/>
          </a:p>
        </p:txBody>
      </p:sp>
    </p:spTree>
    <p:extLst>
      <p:ext uri="{BB962C8B-B14F-4D97-AF65-F5344CB8AC3E}">
        <p14:creationId xmlns:p14="http://schemas.microsoft.com/office/powerpoint/2010/main" val="1782130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p:txBody>
          <a:bodyPr/>
          <a:lstStyle/>
          <a:p>
            <a:r>
              <a:rPr lang="sl-SI" dirty="0" smtClean="0"/>
              <a:t>PRIKLJUČKI</a:t>
            </a:r>
            <a:endParaRPr lang="en-US" dirty="0"/>
          </a:p>
        </p:txBody>
      </p:sp>
      <p:sp>
        <p:nvSpPr>
          <p:cNvPr id="3" name="Podnaslov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807198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en-US" b="1" dirty="0" err="1" smtClean="0"/>
              <a:t>Serijski</a:t>
            </a:r>
            <a:endParaRPr lang="en-US" dirty="0"/>
          </a:p>
        </p:txBody>
      </p:sp>
      <p:sp>
        <p:nvSpPr>
          <p:cNvPr id="3" name="Označba mesta vsebine 2"/>
          <p:cNvSpPr>
            <a:spLocks noGrp="1"/>
          </p:cNvSpPr>
          <p:nvPr>
            <p:ph idx="1"/>
          </p:nvPr>
        </p:nvSpPr>
        <p:spPr/>
        <p:txBody>
          <a:bodyPr/>
          <a:lstStyle/>
          <a:p>
            <a:r>
              <a:rPr lang="sl-SI" dirty="0" smtClean="0"/>
              <a:t>Najbolj </a:t>
            </a:r>
            <a:r>
              <a:rPr lang="sl-SI" dirty="0"/>
              <a:t>pogost in najstarejši standard je RS 232. Namenjen je priključevanju zunanjih komunikacijskih enot (modem, povezava med računalniki), krmiljenju zunanjih multimedijskih naprav, kot so projektorji, dokumentne kamere, interaktivne table, videokonferenčni sistemi in podobno</a:t>
            </a:r>
            <a:endParaRPr lang="en-US" dirty="0"/>
          </a:p>
        </p:txBody>
      </p:sp>
    </p:spTree>
    <p:extLst>
      <p:ext uri="{BB962C8B-B14F-4D97-AF65-F5344CB8AC3E}">
        <p14:creationId xmlns:p14="http://schemas.microsoft.com/office/powerpoint/2010/main" val="2540019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USB (</a:t>
            </a:r>
            <a:r>
              <a:rPr lang="sl-SI" dirty="0" err="1" smtClean="0"/>
              <a:t>Universal</a:t>
            </a:r>
            <a:r>
              <a:rPr lang="sl-SI" dirty="0" smtClean="0"/>
              <a:t> </a:t>
            </a:r>
            <a:r>
              <a:rPr lang="sl-SI" dirty="0" err="1"/>
              <a:t>Serial</a:t>
            </a:r>
            <a:r>
              <a:rPr lang="sl-SI" dirty="0"/>
              <a:t> Bus</a:t>
            </a:r>
            <a:r>
              <a:rPr lang="sl-SI" dirty="0" smtClean="0"/>
              <a:t>)</a:t>
            </a:r>
            <a:endParaRPr lang="en-US" dirty="0"/>
          </a:p>
        </p:txBody>
      </p:sp>
      <p:sp>
        <p:nvSpPr>
          <p:cNvPr id="3" name="Označba mesta vsebine 2"/>
          <p:cNvSpPr>
            <a:spLocks noGrp="1"/>
          </p:cNvSpPr>
          <p:nvPr>
            <p:ph idx="1"/>
          </p:nvPr>
        </p:nvSpPr>
        <p:spPr>
          <a:xfrm>
            <a:off x="1341884" y="1916832"/>
            <a:ext cx="6480721" cy="4464496"/>
          </a:xfrm>
        </p:spPr>
        <p:txBody>
          <a:bodyPr>
            <a:normAutofit fontScale="70000" lnSpcReduction="20000"/>
          </a:bodyPr>
          <a:lstStyle/>
          <a:p>
            <a:r>
              <a:rPr lang="sl-SI" dirty="0" smtClean="0"/>
              <a:t>V </a:t>
            </a:r>
            <a:r>
              <a:rPr lang="sl-SI" dirty="0"/>
              <a:t>sredini devetdesetih let so ga razvili strokovnjaki nekaterih večjih proizvajalcev računalniške opreme (DEC, IBM, Intel, Microsoft, </a:t>
            </a:r>
            <a:r>
              <a:rPr lang="sl-SI" dirty="0" err="1"/>
              <a:t>NEC,Northern</a:t>
            </a:r>
            <a:r>
              <a:rPr lang="sl-SI" dirty="0"/>
              <a:t> </a:t>
            </a:r>
            <a:r>
              <a:rPr lang="sl-SI" dirty="0" err="1"/>
              <a:t>Telecom</a:t>
            </a:r>
            <a:r>
              <a:rPr lang="sl-SI" dirty="0"/>
              <a:t> ), da bi nadomestili običajni RS232 in </a:t>
            </a:r>
            <a:r>
              <a:rPr lang="sl-SI" dirty="0" err="1"/>
              <a:t>Centronics</a:t>
            </a:r>
            <a:r>
              <a:rPr lang="sl-SI" dirty="0"/>
              <a:t> vhod. </a:t>
            </a:r>
            <a:endParaRPr lang="sl-SI" dirty="0" smtClean="0"/>
          </a:p>
          <a:p>
            <a:r>
              <a:rPr lang="sl-SI" dirty="0" smtClean="0"/>
              <a:t>Danes </a:t>
            </a:r>
            <a:r>
              <a:rPr lang="sl-SI" dirty="0"/>
              <a:t>več kot 1000 proizvajalcev razvija opremo, ki jo lahko enostavno priključimo na USB priključek.</a:t>
            </a:r>
          </a:p>
          <a:p>
            <a:r>
              <a:rPr lang="sl-SI" dirty="0"/>
              <a:t>USB 1.0</a:t>
            </a:r>
          </a:p>
          <a:p>
            <a:pPr lvl="1"/>
            <a:r>
              <a:rPr lang="sl-SI" dirty="0"/>
              <a:t>Specifikacije so bile po predhodnih poizkusih objavljene januarja 1996</a:t>
            </a:r>
          </a:p>
          <a:p>
            <a:pPr lvl="1"/>
            <a:r>
              <a:rPr lang="sl-SI" dirty="0"/>
              <a:t>Hitrost 1,5 </a:t>
            </a:r>
            <a:r>
              <a:rPr lang="sl-SI" dirty="0" err="1"/>
              <a:t>Mbit</a:t>
            </a:r>
            <a:r>
              <a:rPr lang="sl-SI" dirty="0"/>
              <a:t>/s, najvišja 12 </a:t>
            </a:r>
            <a:r>
              <a:rPr lang="sl-SI" dirty="0" err="1"/>
              <a:t>Mbit</a:t>
            </a:r>
            <a:r>
              <a:rPr lang="sl-SI" dirty="0"/>
              <a:t>/s</a:t>
            </a:r>
          </a:p>
          <a:p>
            <a:r>
              <a:rPr lang="sl-SI" dirty="0"/>
              <a:t>USB 2.0 (Hi-</a:t>
            </a:r>
            <a:r>
              <a:rPr lang="sl-SI" dirty="0" err="1"/>
              <a:t>speed</a:t>
            </a:r>
            <a:r>
              <a:rPr lang="sl-SI" dirty="0"/>
              <a:t>)</a:t>
            </a:r>
          </a:p>
          <a:p>
            <a:pPr lvl="1"/>
            <a:r>
              <a:rPr lang="sl-SI" dirty="0"/>
              <a:t>Specifikacije objavljene aprila 2000</a:t>
            </a:r>
          </a:p>
          <a:p>
            <a:pPr lvl="1"/>
            <a:r>
              <a:rPr lang="sl-SI" dirty="0"/>
              <a:t>Hitrost 60MB </a:t>
            </a:r>
            <a:r>
              <a:rPr lang="sl-SI" dirty="0" err="1"/>
              <a:t>Mbit</a:t>
            </a:r>
            <a:r>
              <a:rPr lang="sl-SI" dirty="0"/>
              <a:t>/s, najvišja 480 </a:t>
            </a:r>
            <a:r>
              <a:rPr lang="sl-SI" dirty="0" err="1"/>
              <a:t>Mbit</a:t>
            </a:r>
            <a:r>
              <a:rPr lang="sl-SI" dirty="0"/>
              <a:t>/s</a:t>
            </a:r>
          </a:p>
          <a:p>
            <a:r>
              <a:rPr lang="sl-SI" dirty="0"/>
              <a:t>USB 3.0</a:t>
            </a:r>
          </a:p>
          <a:p>
            <a:pPr lvl="1"/>
            <a:r>
              <a:rPr lang="sl-SI" dirty="0"/>
              <a:t>Specifikacije aprila 2008 (Super </a:t>
            </a:r>
            <a:r>
              <a:rPr lang="sl-SI" dirty="0" err="1"/>
              <a:t>speed</a:t>
            </a:r>
            <a:r>
              <a:rPr lang="sl-SI" dirty="0"/>
              <a:t>)</a:t>
            </a:r>
          </a:p>
          <a:p>
            <a:pPr lvl="1"/>
            <a:r>
              <a:rPr lang="sl-SI" dirty="0"/>
              <a:t>Hitrost 625 </a:t>
            </a:r>
            <a:r>
              <a:rPr lang="sl-SI" dirty="0" err="1"/>
              <a:t>Mbit</a:t>
            </a:r>
            <a:r>
              <a:rPr lang="sl-SI" dirty="0"/>
              <a:t>/s, najvišja 5Gbit/s</a:t>
            </a:r>
            <a:endParaRPr lang="en-US" dirty="0"/>
          </a:p>
        </p:txBody>
      </p:sp>
      <p:pic>
        <p:nvPicPr>
          <p:cNvPr id="4" name="Slika 3"/>
          <p:cNvPicPr>
            <a:picLocks noChangeAspect="1"/>
          </p:cNvPicPr>
          <p:nvPr/>
        </p:nvPicPr>
        <p:blipFill>
          <a:blip r:embed="rId2"/>
          <a:stretch>
            <a:fillRect/>
          </a:stretch>
        </p:blipFill>
        <p:spPr>
          <a:xfrm>
            <a:off x="9071657" y="3789040"/>
            <a:ext cx="2630081" cy="1700221"/>
          </a:xfrm>
          <a:prstGeom prst="rect">
            <a:avLst/>
          </a:prstGeom>
        </p:spPr>
      </p:pic>
      <p:pic>
        <p:nvPicPr>
          <p:cNvPr id="5" name="Slika 4"/>
          <p:cNvPicPr>
            <a:picLocks noChangeAspect="1"/>
          </p:cNvPicPr>
          <p:nvPr/>
        </p:nvPicPr>
        <p:blipFill>
          <a:blip r:embed="rId3"/>
          <a:stretch>
            <a:fillRect/>
          </a:stretch>
        </p:blipFill>
        <p:spPr>
          <a:xfrm>
            <a:off x="9046740" y="289221"/>
            <a:ext cx="2630081" cy="2256832"/>
          </a:xfrm>
          <a:prstGeom prst="rect">
            <a:avLst/>
          </a:prstGeom>
        </p:spPr>
      </p:pic>
      <p:sp>
        <p:nvSpPr>
          <p:cNvPr id="7" name="Pravokotnik 6"/>
          <p:cNvSpPr/>
          <p:nvPr/>
        </p:nvSpPr>
        <p:spPr>
          <a:xfrm>
            <a:off x="9534643" y="5559565"/>
            <a:ext cx="1841594" cy="341632"/>
          </a:xfrm>
          <a:prstGeom prst="rect">
            <a:avLst/>
          </a:prstGeom>
        </p:spPr>
        <p:txBody>
          <a:bodyPr wrap="none">
            <a:spAutoFit/>
          </a:bodyPr>
          <a:lstStyle/>
          <a:p>
            <a:pPr>
              <a:lnSpc>
                <a:spcPct val="90000"/>
              </a:lnSpc>
            </a:pPr>
            <a:r>
              <a:rPr lang="sl-SI" dirty="0"/>
              <a:t>USB </a:t>
            </a:r>
            <a:r>
              <a:rPr lang="sl-SI" dirty="0" err="1"/>
              <a:t>konektor</a:t>
            </a:r>
            <a:r>
              <a:rPr lang="sl-SI" dirty="0"/>
              <a:t> A</a:t>
            </a:r>
            <a:endParaRPr lang="en-US" dirty="0"/>
          </a:p>
        </p:txBody>
      </p:sp>
      <p:sp>
        <p:nvSpPr>
          <p:cNvPr id="8" name="Pravokotnik 7"/>
          <p:cNvSpPr/>
          <p:nvPr/>
        </p:nvSpPr>
        <p:spPr>
          <a:xfrm>
            <a:off x="9558997" y="2825914"/>
            <a:ext cx="1838388" cy="341632"/>
          </a:xfrm>
          <a:prstGeom prst="rect">
            <a:avLst/>
          </a:prstGeom>
        </p:spPr>
        <p:txBody>
          <a:bodyPr wrap="none">
            <a:spAutoFit/>
          </a:bodyPr>
          <a:lstStyle/>
          <a:p>
            <a:pPr>
              <a:lnSpc>
                <a:spcPct val="90000"/>
              </a:lnSpc>
            </a:pPr>
            <a:r>
              <a:rPr lang="sl-SI" dirty="0"/>
              <a:t>USB </a:t>
            </a:r>
            <a:r>
              <a:rPr lang="sl-SI" dirty="0" err="1"/>
              <a:t>konektor</a:t>
            </a:r>
            <a:r>
              <a:rPr lang="sl-SI" dirty="0"/>
              <a:t> B</a:t>
            </a:r>
            <a:endParaRPr lang="en-US" dirty="0"/>
          </a:p>
        </p:txBody>
      </p:sp>
    </p:spTree>
    <p:extLst>
      <p:ext uri="{BB962C8B-B14F-4D97-AF65-F5344CB8AC3E}">
        <p14:creationId xmlns:p14="http://schemas.microsoft.com/office/powerpoint/2010/main" val="2264940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FireWire - </a:t>
            </a:r>
            <a:r>
              <a:rPr lang="sl-SI" dirty="0"/>
              <a:t>IEEE 1394 </a:t>
            </a:r>
            <a:endParaRPr lang="en-US" dirty="0"/>
          </a:p>
        </p:txBody>
      </p:sp>
      <p:sp>
        <p:nvSpPr>
          <p:cNvPr id="3" name="Označba mesta vsebine 2"/>
          <p:cNvSpPr>
            <a:spLocks noGrp="1"/>
          </p:cNvSpPr>
          <p:nvPr>
            <p:ph idx="1"/>
          </p:nvPr>
        </p:nvSpPr>
        <p:spPr>
          <a:xfrm>
            <a:off x="1593437" y="1600200"/>
            <a:ext cx="8245392" cy="4493096"/>
          </a:xfrm>
        </p:spPr>
        <p:txBody>
          <a:bodyPr>
            <a:normAutofit lnSpcReduction="10000"/>
          </a:bodyPr>
          <a:lstStyle/>
          <a:p>
            <a:r>
              <a:rPr lang="sl-SI" dirty="0" smtClean="0"/>
              <a:t>Vmesnik </a:t>
            </a:r>
            <a:r>
              <a:rPr lang="sl-SI" dirty="0"/>
              <a:t>IEEE 1394 je standard za hitro komunikacijo po serijskem vodilu med elektronskimi napravami in prenos podatkov v realnem času. </a:t>
            </a:r>
            <a:endParaRPr lang="sl-SI" dirty="0" smtClean="0"/>
          </a:p>
          <a:p>
            <a:r>
              <a:rPr lang="sl-SI" dirty="0" smtClean="0"/>
              <a:t>Serijsko </a:t>
            </a:r>
            <a:r>
              <a:rPr lang="sl-SI" dirty="0"/>
              <a:t>vodilo, ki sta ga razvili podjetji Apple in </a:t>
            </a:r>
            <a:r>
              <a:rPr lang="sl-SI" dirty="0" err="1"/>
              <a:t>Texas</a:t>
            </a:r>
            <a:r>
              <a:rPr lang="sl-SI" dirty="0"/>
              <a:t> </a:t>
            </a:r>
            <a:r>
              <a:rPr lang="sl-SI" dirty="0" err="1"/>
              <a:t>Instruments</a:t>
            </a:r>
            <a:r>
              <a:rPr lang="sl-SI" dirty="0"/>
              <a:t>. </a:t>
            </a:r>
            <a:endParaRPr lang="sl-SI" dirty="0" smtClean="0"/>
          </a:p>
          <a:p>
            <a:r>
              <a:rPr lang="sl-SI" dirty="0" smtClean="0"/>
              <a:t>Uporabljamo </a:t>
            </a:r>
            <a:r>
              <a:rPr lang="sl-SI" dirty="0"/>
              <a:t>ga za priklop digitalnih kamer in ostale video in </a:t>
            </a:r>
            <a:r>
              <a:rPr lang="sl-SI" dirty="0" err="1"/>
              <a:t>audio</a:t>
            </a:r>
            <a:r>
              <a:rPr lang="sl-SI" dirty="0"/>
              <a:t> opreme.</a:t>
            </a:r>
          </a:p>
          <a:p>
            <a:r>
              <a:rPr lang="sl-SI" dirty="0" smtClean="0"/>
              <a:t>Standard </a:t>
            </a:r>
            <a:r>
              <a:rPr lang="sl-SI" dirty="0" err="1"/>
              <a:t>Fire</a:t>
            </a:r>
            <a:r>
              <a:rPr lang="sl-SI" dirty="0"/>
              <a:t> </a:t>
            </a:r>
            <a:r>
              <a:rPr lang="sl-SI" dirty="0" err="1"/>
              <a:t>Wire</a:t>
            </a:r>
            <a:r>
              <a:rPr lang="sl-SI" dirty="0"/>
              <a:t> 800 (1394b). Ta omogoča:</a:t>
            </a:r>
          </a:p>
          <a:p>
            <a:pPr lvl="1"/>
            <a:r>
              <a:rPr lang="sl-SI" dirty="0" smtClean="0"/>
              <a:t>Hitrost </a:t>
            </a:r>
            <a:r>
              <a:rPr lang="sl-SI" dirty="0"/>
              <a:t>prenosa do 800 </a:t>
            </a:r>
            <a:r>
              <a:rPr lang="sl-SI" dirty="0" err="1"/>
              <a:t>Mbps</a:t>
            </a:r>
            <a:endParaRPr lang="sl-SI" dirty="0"/>
          </a:p>
          <a:p>
            <a:pPr lvl="1"/>
            <a:r>
              <a:rPr lang="sl-SI" dirty="0" smtClean="0"/>
              <a:t>Največja </a:t>
            </a:r>
            <a:r>
              <a:rPr lang="sl-SI" dirty="0"/>
              <a:t>razdalja med napravami 100 m</a:t>
            </a:r>
            <a:endParaRPr lang="en-US" dirty="0"/>
          </a:p>
        </p:txBody>
      </p:sp>
      <p:pic>
        <p:nvPicPr>
          <p:cNvPr id="4" name="Slika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686700" y="23349"/>
            <a:ext cx="3024336" cy="2376264"/>
          </a:xfrm>
          <a:prstGeom prst="rect">
            <a:avLst/>
          </a:prstGeom>
        </p:spPr>
      </p:pic>
    </p:spTree>
    <p:extLst>
      <p:ext uri="{BB962C8B-B14F-4D97-AF65-F5344CB8AC3E}">
        <p14:creationId xmlns:p14="http://schemas.microsoft.com/office/powerpoint/2010/main" val="2884488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HDMI (</a:t>
            </a:r>
            <a:r>
              <a:rPr lang="sl-SI" dirty="0" err="1"/>
              <a:t>High</a:t>
            </a:r>
            <a:r>
              <a:rPr lang="sl-SI" dirty="0"/>
              <a:t> </a:t>
            </a:r>
            <a:r>
              <a:rPr lang="sl-SI" dirty="0" err="1"/>
              <a:t>Definition</a:t>
            </a:r>
            <a:r>
              <a:rPr lang="sl-SI" dirty="0"/>
              <a:t> </a:t>
            </a:r>
            <a:r>
              <a:rPr lang="sl-SI" dirty="0" err="1"/>
              <a:t>Multimedia</a:t>
            </a:r>
            <a:r>
              <a:rPr lang="sl-SI" dirty="0"/>
              <a:t> </a:t>
            </a:r>
            <a:r>
              <a:rPr lang="sl-SI" dirty="0" err="1"/>
              <a:t>Interface</a:t>
            </a:r>
            <a:r>
              <a:rPr lang="sl-SI" dirty="0"/>
              <a:t>)</a:t>
            </a:r>
            <a:endParaRPr lang="en-US" dirty="0"/>
          </a:p>
        </p:txBody>
      </p:sp>
      <p:sp>
        <p:nvSpPr>
          <p:cNvPr id="3" name="Označba mesta vsebine 2"/>
          <p:cNvSpPr>
            <a:spLocks noGrp="1"/>
          </p:cNvSpPr>
          <p:nvPr>
            <p:ph idx="1"/>
          </p:nvPr>
        </p:nvSpPr>
        <p:spPr/>
        <p:txBody>
          <a:bodyPr/>
          <a:lstStyle/>
          <a:p>
            <a:r>
              <a:rPr lang="sl-SI" dirty="0" smtClean="0"/>
              <a:t>Primarno </a:t>
            </a:r>
            <a:r>
              <a:rPr lang="sl-SI" dirty="0"/>
              <a:t>se uporablja za prenos video in avdio signalov, odlikuje ga visoka kakovost z zelo malo izgubami in popačenji</a:t>
            </a:r>
            <a:endParaRPr lang="en-US" dirty="0"/>
          </a:p>
        </p:txBody>
      </p:sp>
      <p:pic>
        <p:nvPicPr>
          <p:cNvPr id="4" name="Slika 3"/>
          <p:cNvPicPr>
            <a:picLocks noChangeAspect="1"/>
          </p:cNvPicPr>
          <p:nvPr/>
        </p:nvPicPr>
        <p:blipFill>
          <a:blip r:embed="rId2"/>
          <a:stretch>
            <a:fillRect/>
          </a:stretch>
        </p:blipFill>
        <p:spPr>
          <a:xfrm>
            <a:off x="7462564" y="3303397"/>
            <a:ext cx="2983603" cy="2356922"/>
          </a:xfrm>
          <a:prstGeom prst="rect">
            <a:avLst/>
          </a:prstGeom>
        </p:spPr>
      </p:pic>
      <p:pic>
        <p:nvPicPr>
          <p:cNvPr id="5" name="Slika 4"/>
          <p:cNvPicPr>
            <a:picLocks noChangeAspect="1"/>
          </p:cNvPicPr>
          <p:nvPr/>
        </p:nvPicPr>
        <p:blipFill>
          <a:blip r:embed="rId3"/>
          <a:stretch>
            <a:fillRect/>
          </a:stretch>
        </p:blipFill>
        <p:spPr>
          <a:xfrm>
            <a:off x="2494012" y="3304208"/>
            <a:ext cx="3276601" cy="1348928"/>
          </a:xfrm>
          <a:prstGeom prst="rect">
            <a:avLst/>
          </a:prstGeom>
        </p:spPr>
      </p:pic>
    </p:spTree>
    <p:extLst>
      <p:ext uri="{BB962C8B-B14F-4D97-AF65-F5344CB8AC3E}">
        <p14:creationId xmlns:p14="http://schemas.microsoft.com/office/powerpoint/2010/main" val="3026046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p:txBody>
          <a:bodyPr/>
          <a:lstStyle/>
          <a:p>
            <a:r>
              <a:rPr lang="sl-SI" dirty="0" smtClean="0"/>
              <a:t>GRAFIČNA KARTICA</a:t>
            </a:r>
            <a:endParaRPr lang="en-US" dirty="0"/>
          </a:p>
        </p:txBody>
      </p:sp>
      <p:sp>
        <p:nvSpPr>
          <p:cNvPr id="3" name="Podnaslov 2"/>
          <p:cNvSpPr>
            <a:spLocks noGrp="1"/>
          </p:cNvSpPr>
          <p:nvPr>
            <p:ph type="subTitle" idx="1"/>
          </p:nvPr>
        </p:nvSpPr>
        <p:spPr/>
        <p:txBody>
          <a:bodyPr/>
          <a:lstStyle/>
          <a:p>
            <a:endParaRPr lang="en-US"/>
          </a:p>
        </p:txBody>
      </p:sp>
      <p:pic>
        <p:nvPicPr>
          <p:cNvPr id="4" name="Picture 2" descr="http://img.enaa.com/oddelki/racunalnistvo/assets/product_images/najvecje/asus_graficna_kartica_hd_5450__1gb_gddr3__pci_e_2_1___eah5450_silent_di_1gd3_lp__ET3CP76EYK82.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8084413" y="559794"/>
            <a:ext cx="3721395" cy="2016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0902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Naslov 1"/>
          <p:cNvSpPr>
            <a:spLocks noGrp="1"/>
          </p:cNvSpPr>
          <p:nvPr>
            <p:ph type="title"/>
          </p:nvPr>
        </p:nvSpPr>
        <p:spPr>
          <a:xfrm>
            <a:off x="1979612" y="428625"/>
            <a:ext cx="8229600" cy="857250"/>
          </a:xfrm>
        </p:spPr>
        <p:txBody>
          <a:bodyPr/>
          <a:lstStyle/>
          <a:p>
            <a:pPr eaLnBrk="1" hangingPunct="1"/>
            <a:r>
              <a:rPr lang="sl-SI" altLang="en-US" smtClean="0"/>
              <a:t>INFORMACIJSKA DRUŽBA</a:t>
            </a:r>
          </a:p>
        </p:txBody>
      </p:sp>
      <p:sp>
        <p:nvSpPr>
          <p:cNvPr id="3" name="Ograda vsebine 2"/>
          <p:cNvSpPr>
            <a:spLocks noGrp="1"/>
          </p:cNvSpPr>
          <p:nvPr>
            <p:ph idx="1"/>
          </p:nvPr>
        </p:nvSpPr>
        <p:spPr/>
        <p:txBody>
          <a:bodyPr>
            <a:normAutofit fontScale="92500" lnSpcReduction="20000"/>
          </a:bodyPr>
          <a:lstStyle/>
          <a:p>
            <a:pPr marL="274320" indent="-274320">
              <a:buClr>
                <a:schemeClr val="accent3"/>
              </a:buClr>
              <a:buFont typeface="Wingdings 2"/>
              <a:buChar char=""/>
              <a:defRPr/>
            </a:pPr>
            <a:r>
              <a:rPr lang="sl-SI" dirty="0" smtClean="0"/>
              <a:t>Agrarna družba je povzročila prehod v agrarno družbo, ko se je več kot polovica prebivalstva ukvarjala s poljedelstvom. </a:t>
            </a:r>
          </a:p>
          <a:p>
            <a:pPr marL="274320" indent="-274320">
              <a:buClr>
                <a:schemeClr val="accent3"/>
              </a:buClr>
              <a:buFont typeface="Wingdings 2"/>
              <a:buChar char=""/>
              <a:defRPr/>
            </a:pPr>
            <a:endParaRPr lang="sl-SI" dirty="0" smtClean="0"/>
          </a:p>
          <a:p>
            <a:pPr marL="274320" indent="-274320">
              <a:buClr>
                <a:schemeClr val="accent3"/>
              </a:buClr>
              <a:buFont typeface="Wingdings 2"/>
              <a:buChar char=""/>
              <a:defRPr/>
            </a:pPr>
            <a:endParaRPr lang="sl-SI" dirty="0" smtClean="0"/>
          </a:p>
          <a:p>
            <a:pPr marL="274320" indent="-274320">
              <a:buClr>
                <a:schemeClr val="accent3"/>
              </a:buClr>
              <a:buFont typeface="Wingdings 2"/>
              <a:buChar char=""/>
              <a:defRPr/>
            </a:pPr>
            <a:r>
              <a:rPr lang="sl-SI" dirty="0" smtClean="0"/>
              <a:t>Industrijska revolucija je povzročila prehod v industrijsko družbo, ko je bilo največ aktivnega prebivalstva zaposlenega v industriji. </a:t>
            </a:r>
          </a:p>
          <a:p>
            <a:pPr marL="274320" indent="-274320">
              <a:buClr>
                <a:schemeClr val="accent3"/>
              </a:buClr>
              <a:buFont typeface="Wingdings 2"/>
              <a:buChar char=""/>
              <a:defRPr/>
            </a:pPr>
            <a:endParaRPr lang="sl-SI" dirty="0" smtClean="0"/>
          </a:p>
          <a:p>
            <a:pPr marL="274320" indent="-274320">
              <a:buClr>
                <a:schemeClr val="accent3"/>
              </a:buClr>
              <a:buFont typeface="Wingdings 2"/>
              <a:buChar char=""/>
              <a:defRPr/>
            </a:pPr>
            <a:endParaRPr lang="sl-SI" dirty="0" smtClean="0"/>
          </a:p>
          <a:p>
            <a:pPr marL="274320" indent="-274320">
              <a:buClr>
                <a:schemeClr val="accent3"/>
              </a:buClr>
              <a:buFont typeface="Wingdings 2"/>
              <a:buChar char=""/>
              <a:defRPr/>
            </a:pPr>
            <a:r>
              <a:rPr lang="sl-SI" dirty="0" smtClean="0"/>
              <a:t>Informacijska revolucija povzroči prehod v informacijsko družbo takrat, ko se največ ljudi ukvarja z obdelavo podatkov in opravljanjem informacijskih storitev.  </a:t>
            </a:r>
          </a:p>
          <a:p>
            <a:pPr marL="274320" indent="-274320">
              <a:buClr>
                <a:schemeClr val="accent3"/>
              </a:buClr>
              <a:buFont typeface="Wingdings 2"/>
              <a:buChar char=""/>
              <a:defRPr/>
            </a:pPr>
            <a:endParaRPr lang="sl-SI" dirty="0" smtClean="0"/>
          </a:p>
          <a:p>
            <a:pPr marL="274320" indent="-274320">
              <a:buClr>
                <a:schemeClr val="accent3"/>
              </a:buClr>
              <a:buFont typeface="Wingdings 2"/>
              <a:buChar char=""/>
              <a:defRPr/>
            </a:pPr>
            <a:endParaRPr lang="sl-SI" dirty="0"/>
          </a:p>
        </p:txBody>
      </p:sp>
    </p:spTree>
    <p:extLst>
      <p:ext uri="{BB962C8B-B14F-4D97-AF65-F5344CB8AC3E}">
        <p14:creationId xmlns:p14="http://schemas.microsoft.com/office/powerpoint/2010/main" val="1037524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Grafična </a:t>
            </a:r>
            <a:r>
              <a:rPr lang="sl-SI" dirty="0" smtClean="0"/>
              <a:t>kartica</a:t>
            </a:r>
            <a:endParaRPr lang="en-US" dirty="0"/>
          </a:p>
        </p:txBody>
      </p:sp>
      <p:sp>
        <p:nvSpPr>
          <p:cNvPr id="3" name="Označba mesta vsebine 2"/>
          <p:cNvSpPr>
            <a:spLocks noGrp="1"/>
          </p:cNvSpPr>
          <p:nvPr>
            <p:ph idx="1"/>
          </p:nvPr>
        </p:nvSpPr>
        <p:spPr/>
        <p:txBody>
          <a:bodyPr/>
          <a:lstStyle/>
          <a:p>
            <a:r>
              <a:rPr lang="sl-SI" dirty="0"/>
              <a:t>je strojna oprema oziroma del računalnika, ki skrbi za prikaz slike na zaslonu. </a:t>
            </a:r>
            <a:endParaRPr lang="sl-SI" dirty="0" smtClean="0"/>
          </a:p>
          <a:p>
            <a:r>
              <a:rPr lang="sl-SI" dirty="0" smtClean="0"/>
              <a:t>Nekateri </a:t>
            </a:r>
            <a:r>
              <a:rPr lang="sl-SI" dirty="0"/>
              <a:t>računalniki jo imajo integrirano na matični plošči, ostalim pa jo dodamo preko razširitvenih rež (ISA, PCI, AGP, PCI-Express</a:t>
            </a:r>
            <a:r>
              <a:rPr lang="sl-SI" dirty="0" smtClean="0"/>
              <a:t>,...).</a:t>
            </a:r>
          </a:p>
          <a:p>
            <a:r>
              <a:rPr lang="sl-SI" dirty="0" smtClean="0"/>
              <a:t>Prvo </a:t>
            </a:r>
            <a:r>
              <a:rPr lang="sl-SI" dirty="0"/>
              <a:t>podjetje, ki je </a:t>
            </a:r>
            <a:r>
              <a:rPr lang="sl-SI" dirty="0" smtClean="0"/>
              <a:t>začelo </a:t>
            </a:r>
            <a:r>
              <a:rPr lang="sl-SI" dirty="0"/>
              <a:t>vgrajevati </a:t>
            </a:r>
            <a:r>
              <a:rPr lang="sl-SI" dirty="0" smtClean="0"/>
              <a:t>grafične </a:t>
            </a:r>
            <a:r>
              <a:rPr lang="sl-SI" dirty="0"/>
              <a:t>kartice na osnovno </a:t>
            </a:r>
            <a:r>
              <a:rPr lang="sl-SI" dirty="0" smtClean="0"/>
              <a:t>ploščo je </a:t>
            </a:r>
            <a:r>
              <a:rPr lang="sl-SI" dirty="0"/>
              <a:t>podjetje </a:t>
            </a:r>
            <a:r>
              <a:rPr lang="sl-SI" dirty="0" smtClean="0"/>
              <a:t>VIA, sledili </a:t>
            </a:r>
            <a:r>
              <a:rPr lang="sl-SI" dirty="0"/>
              <a:t>so mu Intel, </a:t>
            </a:r>
            <a:r>
              <a:rPr lang="sl-SI" dirty="0" err="1"/>
              <a:t>Nvidia</a:t>
            </a:r>
            <a:r>
              <a:rPr lang="sl-SI" dirty="0"/>
              <a:t> in SIS.</a:t>
            </a:r>
          </a:p>
        </p:txBody>
      </p:sp>
      <p:pic>
        <p:nvPicPr>
          <p:cNvPr id="4098" name="Picture 2" descr="http://img.enaa.com/oddelki/racunalnistvo/assets/product_images/najvecje/asus_graficna_kartica_hd_5450__1gb_gddr3__pci_e_2_1___eah5450_silent_di_1gd3_lp__ET3CP76EYK82.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7944000" y="4725144"/>
            <a:ext cx="3721395" cy="2016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2521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Grafična kartica</a:t>
            </a:r>
            <a:endParaRPr lang="en-US" dirty="0"/>
          </a:p>
        </p:txBody>
      </p:sp>
      <p:sp>
        <p:nvSpPr>
          <p:cNvPr id="3" name="Označba mesta vsebine 2"/>
          <p:cNvSpPr>
            <a:spLocks noGrp="1"/>
          </p:cNvSpPr>
          <p:nvPr>
            <p:ph idx="1"/>
          </p:nvPr>
        </p:nvSpPr>
        <p:spPr/>
        <p:txBody>
          <a:bodyPr/>
          <a:lstStyle/>
          <a:p>
            <a:r>
              <a:rPr lang="sl-SI" dirty="0" smtClean="0"/>
              <a:t>Vsaka grafična kartica </a:t>
            </a:r>
            <a:r>
              <a:rPr lang="sl-SI" dirty="0"/>
              <a:t>je sestavljena </a:t>
            </a:r>
            <a:r>
              <a:rPr lang="sl-SI" dirty="0" smtClean="0"/>
              <a:t>iz:</a:t>
            </a:r>
            <a:endParaRPr lang="sl-SI" dirty="0"/>
          </a:p>
          <a:p>
            <a:pPr lvl="1"/>
            <a:r>
              <a:rPr lang="sl-SI" dirty="0" smtClean="0"/>
              <a:t>video </a:t>
            </a:r>
            <a:r>
              <a:rPr lang="sl-SI" dirty="0"/>
              <a:t>BIOS,</a:t>
            </a:r>
          </a:p>
          <a:p>
            <a:pPr lvl="1"/>
            <a:r>
              <a:rPr lang="sl-SI" dirty="0" smtClean="0"/>
              <a:t>Grafični procesor</a:t>
            </a:r>
            <a:r>
              <a:rPr lang="sl-SI" dirty="0"/>
              <a:t>,</a:t>
            </a:r>
          </a:p>
          <a:p>
            <a:pPr lvl="1"/>
            <a:r>
              <a:rPr lang="sl-SI" dirty="0" smtClean="0"/>
              <a:t>Grafični pomnilnik</a:t>
            </a:r>
            <a:r>
              <a:rPr lang="sl-SI" dirty="0"/>
              <a:t>,</a:t>
            </a:r>
          </a:p>
          <a:p>
            <a:pPr lvl="1"/>
            <a:r>
              <a:rPr lang="sl-SI" dirty="0" err="1" smtClean="0"/>
              <a:t>konektor</a:t>
            </a:r>
            <a:r>
              <a:rPr lang="sl-SI" dirty="0" smtClean="0"/>
              <a:t> </a:t>
            </a:r>
            <a:r>
              <a:rPr lang="sl-SI" dirty="0"/>
              <a:t>za vodilo,</a:t>
            </a:r>
          </a:p>
          <a:p>
            <a:pPr lvl="1"/>
            <a:r>
              <a:rPr lang="sl-SI" dirty="0" smtClean="0"/>
              <a:t>hladilni </a:t>
            </a:r>
            <a:r>
              <a:rPr lang="sl-SI" dirty="0"/>
              <a:t>mehanizem,</a:t>
            </a:r>
          </a:p>
          <a:p>
            <a:pPr lvl="1"/>
            <a:r>
              <a:rPr lang="sl-SI" dirty="0" smtClean="0"/>
              <a:t>gonilnik </a:t>
            </a:r>
            <a:r>
              <a:rPr lang="sl-SI" dirty="0"/>
              <a:t>za operacijski sistem.</a:t>
            </a:r>
            <a:endParaRPr lang="en-US" dirty="0"/>
          </a:p>
        </p:txBody>
      </p:sp>
      <p:pic>
        <p:nvPicPr>
          <p:cNvPr id="5" name="Slika 4"/>
          <p:cNvPicPr>
            <a:picLocks noChangeAspect="1"/>
          </p:cNvPicPr>
          <p:nvPr/>
        </p:nvPicPr>
        <p:blipFill rotWithShape="1">
          <a:blip r:embed="rId2"/>
          <a:srcRect l="27792" t="34880" r="32990" b="13881"/>
          <a:stretch/>
        </p:blipFill>
        <p:spPr>
          <a:xfrm>
            <a:off x="7291289" y="2924944"/>
            <a:ext cx="4114936" cy="3024230"/>
          </a:xfrm>
          <a:prstGeom prst="rect">
            <a:avLst/>
          </a:prstGeom>
        </p:spPr>
      </p:pic>
    </p:spTree>
    <p:extLst>
      <p:ext uri="{BB962C8B-B14F-4D97-AF65-F5344CB8AC3E}">
        <p14:creationId xmlns:p14="http://schemas.microsoft.com/office/powerpoint/2010/main" val="110083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Grafična kartica</a:t>
            </a:r>
            <a:endParaRPr lang="en-US" dirty="0"/>
          </a:p>
        </p:txBody>
      </p:sp>
      <p:sp>
        <p:nvSpPr>
          <p:cNvPr id="3" name="Označba mesta vsebine 2"/>
          <p:cNvSpPr>
            <a:spLocks noGrp="1"/>
          </p:cNvSpPr>
          <p:nvPr>
            <p:ph idx="1"/>
          </p:nvPr>
        </p:nvSpPr>
        <p:spPr/>
        <p:txBody>
          <a:bodyPr/>
          <a:lstStyle/>
          <a:p>
            <a:r>
              <a:rPr lang="sl-SI" dirty="0" smtClean="0"/>
              <a:t>Naloga grafične kartice je </a:t>
            </a:r>
            <a:r>
              <a:rPr lang="sl-SI" dirty="0"/>
              <a:t>prikazovati sliko na zaslonu. Zato mora opraviti veliko število operacij </a:t>
            </a:r>
            <a:r>
              <a:rPr lang="sl-SI" dirty="0" smtClean="0"/>
              <a:t>in imeti </a:t>
            </a:r>
            <a:r>
              <a:rPr lang="sl-SI" dirty="0"/>
              <a:t>tudi precej velik pomnilnik. </a:t>
            </a:r>
            <a:endParaRPr lang="sl-SI" dirty="0" smtClean="0"/>
          </a:p>
          <a:p>
            <a:r>
              <a:rPr lang="sl-SI" dirty="0" smtClean="0"/>
              <a:t>Da </a:t>
            </a:r>
            <a:r>
              <a:rPr lang="sl-SI" dirty="0"/>
              <a:t>s temi opravili ne bi obremenjevali glavnega procesorja., </a:t>
            </a:r>
            <a:r>
              <a:rPr lang="sl-SI" dirty="0" smtClean="0"/>
              <a:t>imamo na </a:t>
            </a:r>
            <a:r>
              <a:rPr lang="sl-SI" dirty="0"/>
              <a:t>grafični kartici poseben grafični procesor in pomnilnik. </a:t>
            </a:r>
            <a:endParaRPr lang="sl-SI" dirty="0" smtClean="0"/>
          </a:p>
          <a:p>
            <a:r>
              <a:rPr lang="sl-SI" dirty="0" smtClean="0"/>
              <a:t>Pred </a:t>
            </a:r>
            <a:r>
              <a:rPr lang="sl-SI" dirty="0"/>
              <a:t>izhodom na zaslon imamo še </a:t>
            </a:r>
            <a:r>
              <a:rPr lang="sl-SI" dirty="0" smtClean="0"/>
              <a:t>slikovni pomnilnik </a:t>
            </a:r>
            <a:r>
              <a:rPr lang="sl-SI" dirty="0"/>
              <a:t>in </a:t>
            </a:r>
            <a:r>
              <a:rPr lang="sl-SI" dirty="0" smtClean="0"/>
              <a:t>krmilnik, </a:t>
            </a:r>
            <a:r>
              <a:rPr lang="sl-SI" dirty="0"/>
              <a:t>ki poskrbi zato, da se slika iz slikovnega pomnilnika prenese na zaslon in </a:t>
            </a:r>
            <a:r>
              <a:rPr lang="sl-SI" dirty="0" smtClean="0"/>
              <a:t>tudi ustrezno </a:t>
            </a:r>
            <a:r>
              <a:rPr lang="sl-SI" dirty="0"/>
              <a:t>osvežuje.</a:t>
            </a:r>
            <a:endParaRPr lang="en-US" dirty="0"/>
          </a:p>
        </p:txBody>
      </p:sp>
    </p:spTree>
    <p:extLst>
      <p:ext uri="{BB962C8B-B14F-4D97-AF65-F5344CB8AC3E}">
        <p14:creationId xmlns:p14="http://schemas.microsoft.com/office/powerpoint/2010/main" val="3573084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Nakup danes</a:t>
            </a:r>
            <a:endParaRPr lang="en-US" dirty="0"/>
          </a:p>
        </p:txBody>
      </p:sp>
      <p:pic>
        <p:nvPicPr>
          <p:cNvPr id="4" name="Označba mesta vsebine 3"/>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1593436" y="1700808"/>
            <a:ext cx="4019052" cy="2160240"/>
          </a:xfrm>
          <a:prstGeom prst="rect">
            <a:avLst/>
          </a:prstGeom>
        </p:spPr>
      </p:pic>
      <p:pic>
        <p:nvPicPr>
          <p:cNvPr id="5" name="Slika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93436" y="4365104"/>
            <a:ext cx="4019052" cy="2140015"/>
          </a:xfrm>
          <a:prstGeom prst="rect">
            <a:avLst/>
          </a:prstGeom>
        </p:spPr>
      </p:pic>
      <p:pic>
        <p:nvPicPr>
          <p:cNvPr id="6" name="Slika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510317" y="368660"/>
            <a:ext cx="5328592" cy="2664296"/>
          </a:xfrm>
          <a:prstGeom prst="rect">
            <a:avLst/>
          </a:prstGeom>
        </p:spPr>
      </p:pic>
      <p:pic>
        <p:nvPicPr>
          <p:cNvPr id="7" name="Slika 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633041" y="2624620"/>
            <a:ext cx="5173855" cy="4188756"/>
          </a:xfrm>
          <a:prstGeom prst="rect">
            <a:avLst/>
          </a:prstGeom>
        </p:spPr>
      </p:pic>
    </p:spTree>
    <p:extLst>
      <p:ext uri="{BB962C8B-B14F-4D97-AF65-F5344CB8AC3E}">
        <p14:creationId xmlns:p14="http://schemas.microsoft.com/office/powerpoint/2010/main" val="1985268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p:txBody>
          <a:bodyPr/>
          <a:lstStyle/>
          <a:p>
            <a:r>
              <a:rPr lang="sl-SI" dirty="0"/>
              <a:t>PROGRAMSKA </a:t>
            </a:r>
            <a:r>
              <a:rPr lang="sl-SI" dirty="0" smtClean="0"/>
              <a:t>OPREMA</a:t>
            </a:r>
            <a:endParaRPr lang="en-US" dirty="0"/>
          </a:p>
        </p:txBody>
      </p:sp>
      <p:sp>
        <p:nvSpPr>
          <p:cNvPr id="3" name="Podnaslov 2"/>
          <p:cNvSpPr>
            <a:spLocks noGrp="1"/>
          </p:cNvSpPr>
          <p:nvPr>
            <p:ph type="subTitle" idx="1"/>
          </p:nvPr>
        </p:nvSpPr>
        <p:spPr/>
        <p:txBody>
          <a:bodyPr/>
          <a:lstStyle/>
          <a:p>
            <a:endParaRPr lang="en-US"/>
          </a:p>
        </p:txBody>
      </p:sp>
      <p:pic>
        <p:nvPicPr>
          <p:cNvPr id="4" name="Picture 9" descr="040_10_themen_fo_software_1_lg_1278637">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78588" y="260648"/>
            <a:ext cx="3635895" cy="2991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8546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Naslov 1"/>
          <p:cNvSpPr>
            <a:spLocks noGrp="1"/>
          </p:cNvSpPr>
          <p:nvPr>
            <p:ph type="title"/>
          </p:nvPr>
        </p:nvSpPr>
        <p:spPr>
          <a:xfrm>
            <a:off x="1979612" y="428625"/>
            <a:ext cx="8229600" cy="857250"/>
          </a:xfrm>
        </p:spPr>
        <p:txBody>
          <a:bodyPr/>
          <a:lstStyle/>
          <a:p>
            <a:endParaRPr lang="en-US" altLang="en-US" smtClean="0"/>
          </a:p>
        </p:txBody>
      </p:sp>
      <p:sp>
        <p:nvSpPr>
          <p:cNvPr id="194563" name="Ograda vsebine 2"/>
          <p:cNvSpPr>
            <a:spLocks noGrp="1"/>
          </p:cNvSpPr>
          <p:nvPr>
            <p:ph idx="1"/>
          </p:nvPr>
        </p:nvSpPr>
        <p:spPr/>
        <p:txBody>
          <a:bodyPr/>
          <a:lstStyle/>
          <a:p>
            <a:pPr algn="ctr"/>
            <a:r>
              <a:rPr lang="sl-SI" altLang="en-US" smtClean="0"/>
              <a:t>Računalnik je sestavljen iz strojne opreme (Hardware) in programske opreme (Software).</a:t>
            </a:r>
            <a:br>
              <a:rPr lang="sl-SI" altLang="en-US" smtClean="0"/>
            </a:br>
            <a:r>
              <a:rPr lang="sl-SI" altLang="en-US" smtClean="0"/>
              <a:t/>
            </a:r>
            <a:br>
              <a:rPr lang="sl-SI" altLang="en-US" smtClean="0"/>
            </a:br>
            <a:endParaRPr lang="sl-SI" altLang="en-US" smtClean="0"/>
          </a:p>
        </p:txBody>
      </p:sp>
      <p:pic>
        <p:nvPicPr>
          <p:cNvPr id="194566" name="Picture 2" descr="http://colos.fri.uni-lj.si/ERI/INFORMATIKA/Informacijska_tehnologija/slike/sw_hw.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65387" y="2786064"/>
            <a:ext cx="7258050"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9695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Naslov 1"/>
          <p:cNvSpPr>
            <a:spLocks noGrp="1"/>
          </p:cNvSpPr>
          <p:nvPr>
            <p:ph type="title"/>
          </p:nvPr>
        </p:nvSpPr>
        <p:spPr>
          <a:xfrm>
            <a:off x="1979612" y="428625"/>
            <a:ext cx="8229600" cy="857250"/>
          </a:xfrm>
        </p:spPr>
        <p:txBody>
          <a:bodyPr/>
          <a:lstStyle/>
          <a:p>
            <a:endParaRPr lang="en-US" altLang="en-US" smtClean="0"/>
          </a:p>
        </p:txBody>
      </p:sp>
      <p:sp>
        <p:nvSpPr>
          <p:cNvPr id="195587" name="Ograda vsebine 2"/>
          <p:cNvSpPr>
            <a:spLocks noGrp="1"/>
          </p:cNvSpPr>
          <p:nvPr>
            <p:ph idx="1"/>
          </p:nvPr>
        </p:nvSpPr>
        <p:spPr/>
        <p:txBody>
          <a:bodyPr/>
          <a:lstStyle/>
          <a:p>
            <a:r>
              <a:rPr lang="sl-SI" altLang="en-US" sz="1800" dirty="0"/>
              <a:t>Z računalnikom lahko izvajamo različne naloge. </a:t>
            </a:r>
          </a:p>
          <a:p>
            <a:r>
              <a:rPr lang="sl-SI" altLang="en-US" sz="1800" dirty="0"/>
              <a:t>Skupek navodil in postopkov, kako naj to počne, imenujemo </a:t>
            </a:r>
            <a:r>
              <a:rPr lang="sl-SI" altLang="en-US" sz="1800" b="1" i="1" dirty="0"/>
              <a:t>programska oprema</a:t>
            </a:r>
            <a:r>
              <a:rPr lang="sl-SI" altLang="en-US" sz="1800" dirty="0"/>
              <a:t> računalnika. </a:t>
            </a:r>
          </a:p>
          <a:p>
            <a:r>
              <a:rPr lang="sl-SI" altLang="en-US" sz="1800" dirty="0"/>
              <a:t>Za izvajanje programov mora računalnik dobiti podatke, ki jih shrani in obdela, nato pa prikaže. </a:t>
            </a:r>
          </a:p>
          <a:p>
            <a:r>
              <a:rPr lang="sl-SI" altLang="en-US" sz="1800" dirty="0"/>
              <a:t>Zato pa poskrbi </a:t>
            </a:r>
            <a:r>
              <a:rPr lang="sl-SI" altLang="en-US" sz="1800" b="1" i="1" dirty="0"/>
              <a:t>strojna oprema</a:t>
            </a:r>
            <a:r>
              <a:rPr lang="sl-SI" altLang="en-US" sz="1800" dirty="0"/>
              <a:t> računalnika. </a:t>
            </a:r>
          </a:p>
          <a:p>
            <a:r>
              <a:rPr lang="sl-SI" altLang="en-US" sz="1800" dirty="0"/>
              <a:t>Brez programske opreme sta računalnik oziroma njegova strojna oprema mrtva. </a:t>
            </a:r>
          </a:p>
          <a:p>
            <a:r>
              <a:rPr lang="sl-SI" altLang="en-US" sz="1800" dirty="0"/>
              <a:t>Brez strojne opreme pa programi ne morejo delovati.</a:t>
            </a:r>
          </a:p>
        </p:txBody>
      </p:sp>
    </p:spTree>
    <p:extLst>
      <p:ext uri="{BB962C8B-B14F-4D97-AF65-F5344CB8AC3E}">
        <p14:creationId xmlns:p14="http://schemas.microsoft.com/office/powerpoint/2010/main" val="3309778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Naslov 1"/>
          <p:cNvSpPr>
            <a:spLocks noGrp="1"/>
          </p:cNvSpPr>
          <p:nvPr>
            <p:ph type="title"/>
          </p:nvPr>
        </p:nvSpPr>
        <p:spPr>
          <a:xfrm>
            <a:off x="1979612" y="428625"/>
            <a:ext cx="8229600" cy="857250"/>
          </a:xfrm>
        </p:spPr>
        <p:txBody>
          <a:bodyPr/>
          <a:lstStyle/>
          <a:p>
            <a:r>
              <a:rPr lang="sl-SI" altLang="en-US" smtClean="0"/>
              <a:t>PROGRAMSKA OPREMA</a:t>
            </a:r>
          </a:p>
        </p:txBody>
      </p:sp>
      <p:sp>
        <p:nvSpPr>
          <p:cNvPr id="196611" name="Ograda vsebine 2"/>
          <p:cNvSpPr>
            <a:spLocks noGrp="1"/>
          </p:cNvSpPr>
          <p:nvPr>
            <p:ph idx="1"/>
          </p:nvPr>
        </p:nvSpPr>
        <p:spPr/>
        <p:txBody>
          <a:bodyPr/>
          <a:lstStyle/>
          <a:p>
            <a:r>
              <a:rPr lang="sl-SI" altLang="en-US" smtClean="0"/>
              <a:t>SISTEMSKA</a:t>
            </a:r>
          </a:p>
          <a:p>
            <a:r>
              <a:rPr lang="sl-SI" altLang="en-US" smtClean="0"/>
              <a:t>UPORABNIŠKA</a:t>
            </a:r>
          </a:p>
        </p:txBody>
      </p:sp>
    </p:spTree>
    <p:extLst>
      <p:ext uri="{BB962C8B-B14F-4D97-AF65-F5344CB8AC3E}">
        <p14:creationId xmlns:p14="http://schemas.microsoft.com/office/powerpoint/2010/main" val="181729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Naslov 1"/>
          <p:cNvSpPr>
            <a:spLocks noGrp="1"/>
          </p:cNvSpPr>
          <p:nvPr>
            <p:ph type="title"/>
          </p:nvPr>
        </p:nvSpPr>
        <p:spPr>
          <a:xfrm>
            <a:off x="1979612" y="428625"/>
            <a:ext cx="8229600" cy="857250"/>
          </a:xfrm>
        </p:spPr>
        <p:txBody>
          <a:bodyPr>
            <a:normAutofit fontScale="90000"/>
          </a:bodyPr>
          <a:lstStyle/>
          <a:p>
            <a:r>
              <a:rPr lang="sl-SI" altLang="en-US" sz="4400"/>
              <a:t>SISTEMSKA PROGRAMSKA OPREMA</a:t>
            </a:r>
          </a:p>
        </p:txBody>
      </p:sp>
      <p:sp>
        <p:nvSpPr>
          <p:cNvPr id="197635" name="Ograda vsebine 2"/>
          <p:cNvSpPr>
            <a:spLocks noGrp="1"/>
          </p:cNvSpPr>
          <p:nvPr>
            <p:ph idx="1"/>
          </p:nvPr>
        </p:nvSpPr>
        <p:spPr>
          <a:xfrm>
            <a:off x="1979612" y="1428750"/>
            <a:ext cx="8229600" cy="4895850"/>
          </a:xfrm>
        </p:spPr>
        <p:txBody>
          <a:bodyPr/>
          <a:lstStyle/>
          <a:p>
            <a:pPr algn="ctr">
              <a:buFont typeface="Wingdings 2" panose="05020102010507070707" pitchFamily="18" charset="2"/>
              <a:buNone/>
            </a:pPr>
            <a:r>
              <a:rPr lang="sl-SI" altLang="en-US" sz="2000"/>
              <a:t>Sistemsko programsko opremo sestavljajo programi namenjeni pravilnemu in ekonomičnemu delovanju računalnika</a:t>
            </a:r>
          </a:p>
          <a:p>
            <a:endParaRPr lang="sl-SI" altLang="en-US" sz="2000"/>
          </a:p>
          <a:p>
            <a:r>
              <a:rPr lang="sl-SI" altLang="en-US" sz="2000"/>
              <a:t>OPERACIJSKI SISTEM</a:t>
            </a:r>
          </a:p>
          <a:p>
            <a:pPr lvl="1"/>
            <a:r>
              <a:rPr lang="sl-SI" altLang="en-US" sz="1800"/>
              <a:t>Najpomembnejši del sistemske opreme</a:t>
            </a:r>
          </a:p>
          <a:p>
            <a:r>
              <a:rPr lang="sl-SI" altLang="en-US" sz="2000"/>
              <a:t>SISTEMSKA ORODJA</a:t>
            </a:r>
          </a:p>
          <a:p>
            <a:pPr lvl="1"/>
            <a:r>
              <a:rPr lang="sl-SI" altLang="en-US" sz="1800"/>
              <a:t>Programi za optimalno izkoriščanje pomnilnika in prostora na disku</a:t>
            </a:r>
          </a:p>
          <a:p>
            <a:r>
              <a:rPr lang="sl-SI" altLang="en-US" sz="2000"/>
              <a:t>GONILNIKI</a:t>
            </a:r>
          </a:p>
          <a:p>
            <a:pPr lvl="1"/>
            <a:r>
              <a:rPr lang="sl-SI" altLang="en-US" sz="1800"/>
              <a:t>Programi za ustrezno delovanje naprav, ki so priključena na računalnik</a:t>
            </a:r>
          </a:p>
          <a:p>
            <a:r>
              <a:rPr lang="sl-SI" altLang="en-US" sz="2000"/>
              <a:t>KOMUNIKACIJSKI PROGRAMI</a:t>
            </a:r>
          </a:p>
          <a:p>
            <a:pPr lvl="1"/>
            <a:r>
              <a:rPr lang="sl-SI" altLang="en-US" sz="1800"/>
              <a:t>Programi za vzpostavitev povezav z oddaljenimi računalniki in drugo opremo</a:t>
            </a:r>
          </a:p>
        </p:txBody>
      </p:sp>
    </p:spTree>
    <p:extLst>
      <p:ext uri="{BB962C8B-B14F-4D97-AF65-F5344CB8AC3E}">
        <p14:creationId xmlns:p14="http://schemas.microsoft.com/office/powerpoint/2010/main" val="2742530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Naslov 1"/>
          <p:cNvSpPr>
            <a:spLocks noGrp="1"/>
          </p:cNvSpPr>
          <p:nvPr>
            <p:ph type="title"/>
          </p:nvPr>
        </p:nvSpPr>
        <p:spPr>
          <a:xfrm>
            <a:off x="1979612" y="428625"/>
            <a:ext cx="8229600" cy="857250"/>
          </a:xfrm>
        </p:spPr>
        <p:txBody>
          <a:bodyPr/>
          <a:lstStyle/>
          <a:p>
            <a:r>
              <a:rPr lang="sl-SI" altLang="en-US" smtClean="0"/>
              <a:t>OPERACIJSKI SISTEM</a:t>
            </a:r>
          </a:p>
        </p:txBody>
      </p:sp>
      <p:sp>
        <p:nvSpPr>
          <p:cNvPr id="198659" name="Ograda vsebine 2"/>
          <p:cNvSpPr>
            <a:spLocks noGrp="1"/>
          </p:cNvSpPr>
          <p:nvPr>
            <p:ph idx="1"/>
          </p:nvPr>
        </p:nvSpPr>
        <p:spPr>
          <a:xfrm>
            <a:off x="1979612" y="1935163"/>
            <a:ext cx="8229600" cy="3065462"/>
          </a:xfrm>
        </p:spPr>
        <p:txBody>
          <a:bodyPr>
            <a:normAutofit lnSpcReduction="10000"/>
          </a:bodyPr>
          <a:lstStyle/>
          <a:p>
            <a:r>
              <a:rPr lang="pl-PL" altLang="en-US" sz="2000"/>
              <a:t>Operacijski sistem je računalniški program, ki upravlja s strojno in programsko opremo računalnika.  </a:t>
            </a:r>
          </a:p>
          <a:p>
            <a:r>
              <a:rPr lang="pl-PL" altLang="en-US" sz="2000"/>
              <a:t>Skrbi, da dobijo posamezni uporabniški programi prostor v pomnilniku, da lahko sploh tečejo. </a:t>
            </a:r>
          </a:p>
          <a:p>
            <a:r>
              <a:rPr lang="pl-PL" altLang="en-US" sz="2000"/>
              <a:t>Skrbi, da navidezno teče več programov istočasno. </a:t>
            </a:r>
          </a:p>
          <a:p>
            <a:r>
              <a:rPr lang="pl-PL" altLang="en-US" sz="2000"/>
              <a:t>Nadzoruje vhodno izhodne naprave, </a:t>
            </a:r>
          </a:p>
          <a:p>
            <a:r>
              <a:rPr lang="pl-PL" altLang="en-US" sz="2000"/>
              <a:t>omogoča omrežno povezavo računalnika, </a:t>
            </a:r>
          </a:p>
          <a:p>
            <a:r>
              <a:rPr lang="pl-PL" altLang="en-US" sz="2000"/>
              <a:t>upravlja z datotekami. </a:t>
            </a:r>
          </a:p>
          <a:p>
            <a:endParaRPr lang="sl-SI" altLang="en-US" smtClean="0"/>
          </a:p>
        </p:txBody>
      </p:sp>
      <p:sp>
        <p:nvSpPr>
          <p:cNvPr id="6" name="Pravokotnik 5"/>
          <p:cNvSpPr/>
          <p:nvPr/>
        </p:nvSpPr>
        <p:spPr>
          <a:xfrm>
            <a:off x="2808287" y="5214938"/>
            <a:ext cx="4572000" cy="646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defRPr/>
            </a:pPr>
            <a:r>
              <a:rPr lang="pl-PL" dirty="0"/>
              <a:t>Uporabniku nudi grafični uporabniški vmesnik za lažje delo z računalnikom.</a:t>
            </a:r>
            <a:endParaRPr lang="sl-SI" dirty="0"/>
          </a:p>
        </p:txBody>
      </p:sp>
      <p:pic>
        <p:nvPicPr>
          <p:cNvPr id="198663" name="Picture 2" descr="http://colos.fri.uni-lj.si/ERI/INFORMATIKA/INFORMACIJSKA_TEHNOLOGIJA/Razlaga_OS_files/image002.gif"/>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880351" y="3786189"/>
            <a:ext cx="2409825"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1248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Naslov 1"/>
          <p:cNvSpPr>
            <a:spLocks noGrp="1"/>
          </p:cNvSpPr>
          <p:nvPr>
            <p:ph type="title"/>
          </p:nvPr>
        </p:nvSpPr>
        <p:spPr>
          <a:xfrm>
            <a:off x="1979612" y="428625"/>
            <a:ext cx="8229600" cy="857250"/>
          </a:xfrm>
        </p:spPr>
        <p:txBody>
          <a:bodyPr/>
          <a:lstStyle/>
          <a:p>
            <a:pPr eaLnBrk="1" hangingPunct="1"/>
            <a:r>
              <a:rPr lang="sl-SI" altLang="en-US" smtClean="0"/>
              <a:t>INFORMACIJSKA DRUŽBA</a:t>
            </a:r>
          </a:p>
        </p:txBody>
      </p:sp>
      <p:sp>
        <p:nvSpPr>
          <p:cNvPr id="64515" name="Ograda vsebine 2"/>
          <p:cNvSpPr>
            <a:spLocks noGrp="1"/>
          </p:cNvSpPr>
          <p:nvPr>
            <p:ph idx="1"/>
          </p:nvPr>
        </p:nvSpPr>
        <p:spPr/>
        <p:txBody>
          <a:bodyPr/>
          <a:lstStyle/>
          <a:p>
            <a:pPr eaLnBrk="1" hangingPunct="1"/>
            <a:r>
              <a:rPr lang="sl-SI" altLang="en-US" smtClean="0"/>
              <a:t>Osnovna značilnost informacijske družbe je, da je največ ljudi zaposlenih v informacijskih poklicih. </a:t>
            </a:r>
          </a:p>
          <a:p>
            <a:pPr eaLnBrk="1" hangingPunct="1"/>
            <a:endParaRPr lang="sl-SI" altLang="en-US" smtClean="0"/>
          </a:p>
          <a:p>
            <a:pPr lvl="1" eaLnBrk="1" hangingPunct="1">
              <a:buFont typeface="Wingdings 2" panose="05020102010507070707" pitchFamily="18" charset="2"/>
              <a:buNone/>
            </a:pPr>
            <a:endParaRPr lang="sl-SI" altLang="en-US" smtClean="0"/>
          </a:p>
          <a:p>
            <a:pPr eaLnBrk="1" hangingPunct="1"/>
            <a:endParaRPr lang="sl-SI" altLang="en-US" smtClean="0"/>
          </a:p>
        </p:txBody>
      </p:sp>
      <p:pic>
        <p:nvPicPr>
          <p:cNvPr id="64518"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522662" y="3370263"/>
            <a:ext cx="3621088" cy="296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0522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Naslov 1"/>
          <p:cNvSpPr>
            <a:spLocks noGrp="1"/>
          </p:cNvSpPr>
          <p:nvPr>
            <p:ph type="title"/>
          </p:nvPr>
        </p:nvSpPr>
        <p:spPr>
          <a:xfrm>
            <a:off x="1979612" y="428625"/>
            <a:ext cx="8229600" cy="857250"/>
          </a:xfrm>
        </p:spPr>
        <p:txBody>
          <a:bodyPr/>
          <a:lstStyle/>
          <a:p>
            <a:r>
              <a:rPr lang="sl-SI" altLang="en-US" smtClean="0"/>
              <a:t>OPERACIJSKI SISTEM</a:t>
            </a:r>
          </a:p>
        </p:txBody>
      </p:sp>
      <p:sp>
        <p:nvSpPr>
          <p:cNvPr id="199683" name="Ograda vsebine 2"/>
          <p:cNvSpPr>
            <a:spLocks noGrp="1"/>
          </p:cNvSpPr>
          <p:nvPr>
            <p:ph idx="1"/>
          </p:nvPr>
        </p:nvSpPr>
        <p:spPr>
          <a:xfrm>
            <a:off x="1979612" y="1935164"/>
            <a:ext cx="8229600" cy="2422525"/>
          </a:xfrm>
        </p:spPr>
        <p:txBody>
          <a:bodyPr/>
          <a:lstStyle/>
          <a:p>
            <a:r>
              <a:rPr lang="pl-PL" altLang="en-US" smtClean="0"/>
              <a:t>Operacijski sistem mora tako računalniški čas kot razpoložljiv pomnilnik razdeliti med vse tekoče programe. </a:t>
            </a:r>
          </a:p>
          <a:p>
            <a:r>
              <a:rPr lang="sl-SI" altLang="en-US" smtClean="0"/>
              <a:t>P</a:t>
            </a:r>
            <a:r>
              <a:rPr lang="it-IT" altLang="en-US" smtClean="0"/>
              <a:t>oskrbeti</a:t>
            </a:r>
            <a:r>
              <a:rPr lang="sl-SI" altLang="en-US" smtClean="0"/>
              <a:t> mora</a:t>
            </a:r>
            <a:r>
              <a:rPr lang="it-IT" altLang="en-US" smtClean="0"/>
              <a:t>, da se </a:t>
            </a:r>
            <a:r>
              <a:rPr lang="sl-SI" altLang="en-US" smtClean="0"/>
              <a:t>delujoči programi </a:t>
            </a:r>
            <a:r>
              <a:rPr lang="it-IT" altLang="en-US" smtClean="0"/>
              <a:t>med seboj ne motijo. </a:t>
            </a:r>
            <a:endParaRPr lang="sl-SI" altLang="en-US" smtClean="0"/>
          </a:p>
        </p:txBody>
      </p:sp>
      <p:sp>
        <p:nvSpPr>
          <p:cNvPr id="6" name="Pravokotnik 5"/>
          <p:cNvSpPr/>
          <p:nvPr/>
        </p:nvSpPr>
        <p:spPr>
          <a:xfrm>
            <a:off x="1809857" y="4303712"/>
            <a:ext cx="5929312" cy="25542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defRPr/>
            </a:pPr>
            <a:r>
              <a:rPr lang="it-IT" sz="1600" dirty="0" err="1"/>
              <a:t>Verjetno</a:t>
            </a:r>
            <a:r>
              <a:rPr lang="it-IT" sz="1600" dirty="0"/>
              <a:t> si ne bi </a:t>
            </a:r>
            <a:r>
              <a:rPr lang="it-IT" sz="1600" dirty="0" err="1"/>
              <a:t>želeli</a:t>
            </a:r>
            <a:r>
              <a:rPr lang="it-IT" sz="1600" dirty="0"/>
              <a:t>, da bi z </a:t>
            </a:r>
            <a:r>
              <a:rPr lang="it-IT" sz="1600" dirty="0" err="1"/>
              <a:t>enim</a:t>
            </a:r>
            <a:r>
              <a:rPr lang="it-IT" sz="1600" dirty="0"/>
              <a:t> </a:t>
            </a:r>
            <a:r>
              <a:rPr lang="it-IT" sz="1600" dirty="0" err="1"/>
              <a:t>programom</a:t>
            </a:r>
            <a:r>
              <a:rPr lang="it-IT" sz="1600" dirty="0"/>
              <a:t> </a:t>
            </a:r>
            <a:r>
              <a:rPr lang="it-IT" sz="1600" dirty="0" err="1"/>
              <a:t>sprožili</a:t>
            </a:r>
            <a:r>
              <a:rPr lang="it-IT" sz="1600" dirty="0"/>
              <a:t> </a:t>
            </a:r>
            <a:r>
              <a:rPr lang="it-IT" sz="1600" dirty="0" err="1"/>
              <a:t>tiskanje</a:t>
            </a:r>
            <a:r>
              <a:rPr lang="it-IT" sz="1600" dirty="0"/>
              <a:t> </a:t>
            </a:r>
            <a:r>
              <a:rPr lang="it-IT" sz="1600" dirty="0" err="1"/>
              <a:t>nekega</a:t>
            </a:r>
            <a:r>
              <a:rPr lang="it-IT" sz="1600" dirty="0"/>
              <a:t> </a:t>
            </a:r>
            <a:r>
              <a:rPr lang="it-IT" sz="1600" dirty="0" err="1"/>
              <a:t>besedila</a:t>
            </a:r>
            <a:r>
              <a:rPr lang="it-IT" sz="1600" dirty="0"/>
              <a:t>, </a:t>
            </a:r>
            <a:r>
              <a:rPr lang="it-IT" sz="1600" dirty="0" err="1"/>
              <a:t>pa</a:t>
            </a:r>
            <a:r>
              <a:rPr lang="it-IT" sz="1600" dirty="0"/>
              <a:t> bi </a:t>
            </a:r>
            <a:r>
              <a:rPr lang="it-IT" sz="1600" dirty="0" err="1"/>
              <a:t>tiskalnik</a:t>
            </a:r>
            <a:r>
              <a:rPr lang="it-IT" sz="1600" dirty="0"/>
              <a:t> </a:t>
            </a:r>
            <a:r>
              <a:rPr lang="it-IT" sz="1600" dirty="0" err="1"/>
              <a:t>vmes</a:t>
            </a:r>
            <a:r>
              <a:rPr lang="it-IT" sz="1600" dirty="0"/>
              <a:t> </a:t>
            </a:r>
            <a:r>
              <a:rPr lang="it-IT" sz="1600" dirty="0" err="1"/>
              <a:t>natisnil</a:t>
            </a:r>
            <a:r>
              <a:rPr lang="it-IT" sz="1600" dirty="0"/>
              <a:t> še </a:t>
            </a:r>
            <a:r>
              <a:rPr lang="it-IT" sz="1600" dirty="0" err="1"/>
              <a:t>nekaj</a:t>
            </a:r>
            <a:r>
              <a:rPr lang="it-IT" sz="1600" dirty="0"/>
              <a:t> </a:t>
            </a:r>
            <a:r>
              <a:rPr lang="it-IT" sz="1600" dirty="0" err="1"/>
              <a:t>drugega</a:t>
            </a:r>
            <a:r>
              <a:rPr lang="it-IT" sz="1600" dirty="0"/>
              <a:t> in </a:t>
            </a:r>
            <a:r>
              <a:rPr lang="it-IT" sz="1600" dirty="0" err="1"/>
              <a:t>naredil</a:t>
            </a:r>
            <a:r>
              <a:rPr lang="it-IT" sz="1600" dirty="0"/>
              <a:t> pravo </a:t>
            </a:r>
            <a:r>
              <a:rPr lang="it-IT" sz="1600" dirty="0" err="1"/>
              <a:t>zmešnjavo</a:t>
            </a:r>
            <a:r>
              <a:rPr lang="it-IT" sz="1600" dirty="0"/>
              <a:t>. </a:t>
            </a:r>
            <a:endParaRPr lang="sl-SI" sz="1600" dirty="0"/>
          </a:p>
          <a:p>
            <a:pPr>
              <a:defRPr/>
            </a:pPr>
            <a:r>
              <a:rPr lang="it-IT" sz="1600" dirty="0"/>
              <a:t>Ali </a:t>
            </a:r>
            <a:r>
              <a:rPr lang="it-IT" sz="1600" dirty="0" err="1"/>
              <a:t>pa</a:t>
            </a:r>
            <a:r>
              <a:rPr lang="it-IT" sz="1600" dirty="0"/>
              <a:t>, da bi </a:t>
            </a:r>
            <a:r>
              <a:rPr lang="it-IT" sz="1600" dirty="0" err="1"/>
              <a:t>nek</a:t>
            </a:r>
            <a:r>
              <a:rPr lang="it-IT" sz="1600" dirty="0"/>
              <a:t> </a:t>
            </a:r>
            <a:r>
              <a:rPr lang="it-IT" sz="1600" dirty="0" err="1"/>
              <a:t>požrešen</a:t>
            </a:r>
            <a:r>
              <a:rPr lang="it-IT" sz="1600" dirty="0"/>
              <a:t> </a:t>
            </a:r>
            <a:r>
              <a:rPr lang="it-IT" sz="1600" dirty="0" err="1"/>
              <a:t>program</a:t>
            </a:r>
            <a:r>
              <a:rPr lang="it-IT" sz="1600" dirty="0"/>
              <a:t> </a:t>
            </a:r>
            <a:r>
              <a:rPr lang="it-IT" sz="1600" dirty="0" err="1"/>
              <a:t>pobral</a:t>
            </a:r>
            <a:r>
              <a:rPr lang="it-IT" sz="1600" dirty="0"/>
              <a:t> “</a:t>
            </a:r>
            <a:r>
              <a:rPr lang="it-IT" sz="1600" dirty="0" err="1"/>
              <a:t>zase</a:t>
            </a:r>
            <a:r>
              <a:rPr lang="it-IT" sz="1600" dirty="0"/>
              <a:t>” ves </a:t>
            </a:r>
            <a:r>
              <a:rPr lang="it-IT" sz="1600" dirty="0" err="1"/>
              <a:t>pomnilnik</a:t>
            </a:r>
            <a:r>
              <a:rPr lang="it-IT" sz="1600" dirty="0"/>
              <a:t> in </a:t>
            </a:r>
            <a:r>
              <a:rPr lang="it-IT" sz="1600" dirty="0" err="1"/>
              <a:t>druge</a:t>
            </a:r>
            <a:r>
              <a:rPr lang="it-IT" sz="1600" dirty="0"/>
              <a:t> </a:t>
            </a:r>
            <a:r>
              <a:rPr lang="it-IT" sz="1600" dirty="0" err="1"/>
              <a:t>programe</a:t>
            </a:r>
            <a:r>
              <a:rPr lang="it-IT" sz="1600" dirty="0"/>
              <a:t> </a:t>
            </a:r>
            <a:r>
              <a:rPr lang="it-IT" sz="1600" dirty="0" err="1"/>
              <a:t>praktično</a:t>
            </a:r>
            <a:r>
              <a:rPr lang="it-IT" sz="1600" dirty="0"/>
              <a:t> </a:t>
            </a:r>
            <a:r>
              <a:rPr lang="it-IT" sz="1600" dirty="0" err="1"/>
              <a:t>izločil</a:t>
            </a:r>
            <a:r>
              <a:rPr lang="it-IT" sz="1600" dirty="0"/>
              <a:t>. </a:t>
            </a:r>
            <a:endParaRPr lang="sl-SI" sz="1600" dirty="0"/>
          </a:p>
          <a:p>
            <a:pPr>
              <a:defRPr/>
            </a:pPr>
            <a:endParaRPr lang="sl-SI" sz="1600" dirty="0"/>
          </a:p>
          <a:p>
            <a:pPr>
              <a:defRPr/>
            </a:pPr>
            <a:r>
              <a:rPr lang="it-IT" sz="1600" dirty="0" err="1"/>
              <a:t>Prav</a:t>
            </a:r>
            <a:r>
              <a:rPr lang="it-IT" sz="1600" dirty="0"/>
              <a:t> </a:t>
            </a:r>
            <a:r>
              <a:rPr lang="it-IT" sz="1600" dirty="0" err="1"/>
              <a:t>zato</a:t>
            </a:r>
            <a:r>
              <a:rPr lang="it-IT" sz="1600" dirty="0"/>
              <a:t> </a:t>
            </a:r>
            <a:r>
              <a:rPr lang="it-IT" sz="1600" dirty="0" err="1"/>
              <a:t>lahko</a:t>
            </a:r>
            <a:r>
              <a:rPr lang="it-IT" sz="1600" dirty="0"/>
              <a:t> take </a:t>
            </a:r>
            <a:r>
              <a:rPr lang="it-IT" sz="1600" dirty="0" err="1"/>
              <a:t>storitve</a:t>
            </a:r>
            <a:r>
              <a:rPr lang="it-IT" sz="1600" dirty="0"/>
              <a:t> </a:t>
            </a:r>
            <a:r>
              <a:rPr lang="it-IT" sz="1600" dirty="0" err="1"/>
              <a:t>zahtevamo</a:t>
            </a:r>
            <a:r>
              <a:rPr lang="it-IT" sz="1600" dirty="0"/>
              <a:t> od </a:t>
            </a:r>
            <a:r>
              <a:rPr lang="it-IT" sz="1600" dirty="0" err="1"/>
              <a:t>nekega</a:t>
            </a:r>
            <a:r>
              <a:rPr lang="it-IT" sz="1600" dirty="0"/>
              <a:t> “</a:t>
            </a:r>
            <a:r>
              <a:rPr lang="it-IT" sz="1600" dirty="0" err="1"/>
              <a:t>koordinatorja</a:t>
            </a:r>
            <a:r>
              <a:rPr lang="it-IT" sz="1600" dirty="0"/>
              <a:t>”. </a:t>
            </a:r>
            <a:endParaRPr lang="sl-SI" sz="1600" dirty="0"/>
          </a:p>
          <a:p>
            <a:pPr>
              <a:defRPr/>
            </a:pPr>
            <a:endParaRPr lang="sl-SI" sz="1600" dirty="0"/>
          </a:p>
          <a:p>
            <a:pPr>
              <a:defRPr/>
            </a:pPr>
            <a:r>
              <a:rPr lang="it-IT" sz="1600" dirty="0"/>
              <a:t>In </a:t>
            </a:r>
            <a:r>
              <a:rPr lang="it-IT" sz="1600" dirty="0" err="1"/>
              <a:t>to</a:t>
            </a:r>
            <a:r>
              <a:rPr lang="it-IT" sz="1600" dirty="0"/>
              <a:t> </a:t>
            </a:r>
            <a:r>
              <a:rPr lang="it-IT" sz="1600" dirty="0" err="1"/>
              <a:t>je</a:t>
            </a:r>
            <a:r>
              <a:rPr lang="it-IT" sz="1600" dirty="0"/>
              <a:t> </a:t>
            </a:r>
            <a:r>
              <a:rPr lang="it-IT" sz="1600" dirty="0" err="1"/>
              <a:t>operacijski</a:t>
            </a:r>
            <a:r>
              <a:rPr lang="it-IT" sz="1600" dirty="0"/>
              <a:t> </a:t>
            </a:r>
            <a:r>
              <a:rPr lang="it-IT" sz="1600" dirty="0" err="1"/>
              <a:t>sistem</a:t>
            </a:r>
            <a:r>
              <a:rPr lang="it-IT" sz="1600" dirty="0"/>
              <a:t>.</a:t>
            </a:r>
            <a:endParaRPr lang="sl-SI" sz="1600" dirty="0"/>
          </a:p>
        </p:txBody>
      </p:sp>
    </p:spTree>
    <p:extLst>
      <p:ext uri="{BB962C8B-B14F-4D97-AF65-F5344CB8AC3E}">
        <p14:creationId xmlns:p14="http://schemas.microsoft.com/office/powerpoint/2010/main" val="1945159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Naslov 1"/>
          <p:cNvSpPr>
            <a:spLocks noGrp="1"/>
          </p:cNvSpPr>
          <p:nvPr>
            <p:ph type="title"/>
          </p:nvPr>
        </p:nvSpPr>
        <p:spPr>
          <a:xfrm>
            <a:off x="1979612" y="428625"/>
            <a:ext cx="8229600" cy="857250"/>
          </a:xfrm>
        </p:spPr>
        <p:txBody>
          <a:bodyPr/>
          <a:lstStyle/>
          <a:p>
            <a:r>
              <a:rPr lang="sl-SI" altLang="en-US" b="1" smtClean="0"/>
              <a:t>Vrste operacijskih sistemov</a:t>
            </a:r>
            <a:r>
              <a:rPr lang="sl-SI" altLang="en-US" smtClean="0"/>
              <a:t> </a:t>
            </a:r>
          </a:p>
        </p:txBody>
      </p:sp>
      <p:sp>
        <p:nvSpPr>
          <p:cNvPr id="200707" name="Ograda vsebine 2"/>
          <p:cNvSpPr>
            <a:spLocks noGrp="1"/>
          </p:cNvSpPr>
          <p:nvPr>
            <p:ph idx="1"/>
          </p:nvPr>
        </p:nvSpPr>
        <p:spPr/>
        <p:txBody>
          <a:bodyPr/>
          <a:lstStyle/>
          <a:p>
            <a:r>
              <a:rPr lang="sl-SI" altLang="en-US" smtClean="0"/>
              <a:t>število uporabnikov: </a:t>
            </a:r>
          </a:p>
          <a:p>
            <a:pPr lvl="1"/>
            <a:r>
              <a:rPr lang="sl-SI" altLang="en-US" smtClean="0"/>
              <a:t>enouporabniški: (PalmOS, DOS, Windows 3.11) </a:t>
            </a:r>
          </a:p>
          <a:p>
            <a:pPr lvl="1"/>
            <a:r>
              <a:rPr lang="sl-SI" altLang="en-US" smtClean="0"/>
              <a:t>večuporabniški: sistemi, ki jih uporabljajo več ljudi hkrati, v nekaterih primerih tudi več sto ali tisoč; izvajajo se v računalnikih z enim procesorjem ali več procesorji (Windows, Linux). </a:t>
            </a:r>
          </a:p>
          <a:p>
            <a:endParaRPr lang="sl-SI" altLang="en-US" smtClean="0"/>
          </a:p>
        </p:txBody>
      </p:sp>
    </p:spTree>
    <p:extLst>
      <p:ext uri="{BB962C8B-B14F-4D97-AF65-F5344CB8AC3E}">
        <p14:creationId xmlns:p14="http://schemas.microsoft.com/office/powerpoint/2010/main" val="3727255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Naslov 1"/>
          <p:cNvSpPr>
            <a:spLocks noGrp="1"/>
          </p:cNvSpPr>
          <p:nvPr>
            <p:ph type="title"/>
          </p:nvPr>
        </p:nvSpPr>
        <p:spPr>
          <a:xfrm>
            <a:off x="1979612" y="428625"/>
            <a:ext cx="8229600" cy="857250"/>
          </a:xfrm>
        </p:spPr>
        <p:txBody>
          <a:bodyPr/>
          <a:lstStyle/>
          <a:p>
            <a:r>
              <a:rPr lang="sl-SI" altLang="en-US" b="1" smtClean="0"/>
              <a:t>Vrste operacijskih sistemov</a:t>
            </a:r>
            <a:r>
              <a:rPr lang="sl-SI" altLang="en-US" smtClean="0"/>
              <a:t> </a:t>
            </a:r>
          </a:p>
        </p:txBody>
      </p:sp>
      <p:sp>
        <p:nvSpPr>
          <p:cNvPr id="201731" name="Ograda vsebine 2"/>
          <p:cNvSpPr>
            <a:spLocks noGrp="1"/>
          </p:cNvSpPr>
          <p:nvPr>
            <p:ph idx="1"/>
          </p:nvPr>
        </p:nvSpPr>
        <p:spPr/>
        <p:txBody>
          <a:bodyPr/>
          <a:lstStyle/>
          <a:p>
            <a:r>
              <a:rPr lang="sl-SI" altLang="en-US" smtClean="0"/>
              <a:t>število nalog: </a:t>
            </a:r>
          </a:p>
          <a:p>
            <a:pPr lvl="1"/>
            <a:r>
              <a:rPr lang="sl-SI" altLang="en-US" smtClean="0"/>
              <a:t>enoopravilni: izvajanje enega programa naenkrat (DOS, PalmOS) </a:t>
            </a:r>
          </a:p>
          <a:p>
            <a:pPr lvl="1"/>
            <a:r>
              <a:rPr lang="sl-SI" altLang="en-US" smtClean="0"/>
              <a:t>večopravilni: omogočajo izvajanje več opravil hkrati v računalniku z enim procesorjem ali več procesorji (Windows, Linux, MacOS) </a:t>
            </a:r>
          </a:p>
          <a:p>
            <a:endParaRPr lang="sl-SI" altLang="en-US" smtClean="0"/>
          </a:p>
        </p:txBody>
      </p:sp>
      <p:pic>
        <p:nvPicPr>
          <p:cNvPr id="201734"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451726" y="4714876"/>
            <a:ext cx="2071687"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5127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Naslov 1"/>
          <p:cNvSpPr>
            <a:spLocks noGrp="1"/>
          </p:cNvSpPr>
          <p:nvPr>
            <p:ph type="title"/>
          </p:nvPr>
        </p:nvSpPr>
        <p:spPr>
          <a:xfrm>
            <a:off x="1979612" y="428625"/>
            <a:ext cx="8229600" cy="857250"/>
          </a:xfrm>
        </p:spPr>
        <p:txBody>
          <a:bodyPr/>
          <a:lstStyle/>
          <a:p>
            <a:r>
              <a:rPr lang="sl-SI" altLang="en-US" b="1" smtClean="0"/>
              <a:t>Vrste operacijskih sistemov</a:t>
            </a:r>
            <a:r>
              <a:rPr lang="sl-SI" altLang="en-US" smtClean="0"/>
              <a:t> </a:t>
            </a:r>
          </a:p>
        </p:txBody>
      </p:sp>
      <p:sp>
        <p:nvSpPr>
          <p:cNvPr id="202755" name="Ograda vsebine 2"/>
          <p:cNvSpPr>
            <a:spLocks noGrp="1"/>
          </p:cNvSpPr>
          <p:nvPr>
            <p:ph idx="1"/>
          </p:nvPr>
        </p:nvSpPr>
        <p:spPr/>
        <p:txBody>
          <a:bodyPr/>
          <a:lstStyle/>
          <a:p>
            <a:r>
              <a:rPr lang="sl-SI" altLang="en-US" smtClean="0"/>
              <a:t>družine računalnikov: </a:t>
            </a:r>
          </a:p>
          <a:p>
            <a:pPr lvl="1"/>
            <a:r>
              <a:rPr lang="sl-SI" altLang="en-US" smtClean="0"/>
              <a:t>mikroračunalniki (DOS, OS/2, Windows, Linux) </a:t>
            </a:r>
          </a:p>
          <a:p>
            <a:pPr lvl="1"/>
            <a:r>
              <a:rPr lang="sl-SI" altLang="en-US" smtClean="0"/>
              <a:t>miniračunalniki (VAX/VMS, AS400, UNIX) </a:t>
            </a:r>
          </a:p>
          <a:p>
            <a:pPr lvl="1"/>
            <a:r>
              <a:rPr lang="sl-SI" altLang="en-US" smtClean="0"/>
              <a:t>veliki računalniki (MVS, VSE, VM, UNIX) </a:t>
            </a:r>
          </a:p>
          <a:p>
            <a:endParaRPr lang="sl-SI" altLang="en-US" smtClean="0"/>
          </a:p>
        </p:txBody>
      </p:sp>
      <p:pic>
        <p:nvPicPr>
          <p:cNvPr id="202758"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094663" y="4143376"/>
            <a:ext cx="1857375"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5229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Naslov 1"/>
          <p:cNvSpPr>
            <a:spLocks noGrp="1"/>
          </p:cNvSpPr>
          <p:nvPr>
            <p:ph type="title"/>
          </p:nvPr>
        </p:nvSpPr>
        <p:spPr>
          <a:xfrm>
            <a:off x="1979612" y="428625"/>
            <a:ext cx="8229600" cy="857250"/>
          </a:xfrm>
        </p:spPr>
        <p:txBody>
          <a:bodyPr/>
          <a:lstStyle/>
          <a:p>
            <a:r>
              <a:rPr lang="sl-SI" altLang="en-US" b="1" smtClean="0"/>
              <a:t>Vrste operacijskih sistemov</a:t>
            </a:r>
            <a:r>
              <a:rPr lang="sl-SI" altLang="en-US" smtClean="0"/>
              <a:t> </a:t>
            </a:r>
          </a:p>
        </p:txBody>
      </p:sp>
      <p:sp>
        <p:nvSpPr>
          <p:cNvPr id="203779" name="Ograda vsebine 2"/>
          <p:cNvSpPr>
            <a:spLocks noGrp="1"/>
          </p:cNvSpPr>
          <p:nvPr>
            <p:ph idx="1"/>
          </p:nvPr>
        </p:nvSpPr>
        <p:spPr/>
        <p:txBody>
          <a:bodyPr/>
          <a:lstStyle/>
          <a:p>
            <a:r>
              <a:rPr lang="sl-SI" altLang="en-US" smtClean="0"/>
              <a:t>uporabniški vmesnik: </a:t>
            </a:r>
          </a:p>
          <a:p>
            <a:pPr lvl="1"/>
            <a:r>
              <a:rPr lang="sl-SI" altLang="en-US" smtClean="0"/>
              <a:t>ukazni (MS-DOS, Unix) </a:t>
            </a:r>
          </a:p>
          <a:p>
            <a:pPr lvl="2"/>
            <a:r>
              <a:rPr lang="sl-SI" altLang="en-US" smtClean="0"/>
              <a:t>Prednosti: </a:t>
            </a:r>
          </a:p>
          <a:p>
            <a:pPr lvl="3"/>
            <a:r>
              <a:rPr lang="sl-SI" altLang="en-US" smtClean="0"/>
              <a:t>uporaba ukazov </a:t>
            </a:r>
          </a:p>
          <a:p>
            <a:pPr lvl="3"/>
            <a:r>
              <a:rPr lang="sl-SI" altLang="en-US" smtClean="0"/>
              <a:t>interakcija preko tipkovnice </a:t>
            </a:r>
          </a:p>
          <a:p>
            <a:pPr lvl="3"/>
            <a:r>
              <a:rPr lang="sl-SI" altLang="en-US" smtClean="0"/>
              <a:t>hitro in učinkovito delo </a:t>
            </a:r>
          </a:p>
          <a:p>
            <a:pPr lvl="1"/>
            <a:r>
              <a:rPr lang="sl-SI" altLang="en-US" smtClean="0"/>
              <a:t>grafični – GUI (Grafical User Interface); Macintosh OS; X Windows System, MS Windows, OS/2 </a:t>
            </a:r>
          </a:p>
          <a:p>
            <a:endParaRPr lang="sl-SI" altLang="en-US" smtClean="0"/>
          </a:p>
        </p:txBody>
      </p:sp>
      <p:pic>
        <p:nvPicPr>
          <p:cNvPr id="203782"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166101" y="1285876"/>
            <a:ext cx="1571625"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6389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Naslov 1"/>
          <p:cNvSpPr>
            <a:spLocks noGrp="1"/>
          </p:cNvSpPr>
          <p:nvPr>
            <p:ph type="title"/>
          </p:nvPr>
        </p:nvSpPr>
        <p:spPr>
          <a:xfrm>
            <a:off x="1979612" y="428625"/>
            <a:ext cx="8229600" cy="857250"/>
          </a:xfrm>
        </p:spPr>
        <p:txBody>
          <a:bodyPr/>
          <a:lstStyle/>
          <a:p>
            <a:r>
              <a:rPr lang="sl-SI" altLang="en-US" b="1" smtClean="0"/>
              <a:t>Vrste operacijskih sistemov</a:t>
            </a:r>
            <a:r>
              <a:rPr lang="sl-SI" altLang="en-US" smtClean="0"/>
              <a:t> </a:t>
            </a:r>
          </a:p>
        </p:txBody>
      </p:sp>
      <p:sp>
        <p:nvSpPr>
          <p:cNvPr id="204803" name="Ograda vsebine 2"/>
          <p:cNvSpPr>
            <a:spLocks noGrp="1"/>
          </p:cNvSpPr>
          <p:nvPr>
            <p:ph idx="1"/>
          </p:nvPr>
        </p:nvSpPr>
        <p:spPr/>
        <p:txBody>
          <a:bodyPr/>
          <a:lstStyle/>
          <a:p>
            <a:r>
              <a:rPr lang="sl-SI" altLang="en-US" smtClean="0"/>
              <a:t>cena: </a:t>
            </a:r>
          </a:p>
          <a:p>
            <a:pPr lvl="1"/>
            <a:r>
              <a:rPr lang="sl-SI" altLang="en-US" smtClean="0"/>
              <a:t>brezplačni (Linux) </a:t>
            </a:r>
          </a:p>
          <a:p>
            <a:pPr lvl="1"/>
            <a:r>
              <a:rPr lang="sl-SI" altLang="en-US" smtClean="0"/>
              <a:t>plačljivi (MS Windows) </a:t>
            </a:r>
          </a:p>
          <a:p>
            <a:endParaRPr lang="sl-SI" altLang="en-US" smtClean="0"/>
          </a:p>
        </p:txBody>
      </p:sp>
      <p:pic>
        <p:nvPicPr>
          <p:cNvPr id="204806" name="Picture 2" descr="http://www.sc-nm.com/e-gradivo/KIT/linux.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737351" y="1785939"/>
            <a:ext cx="2809875"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9602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Naslov 1"/>
          <p:cNvSpPr>
            <a:spLocks noGrp="1"/>
          </p:cNvSpPr>
          <p:nvPr>
            <p:ph type="title"/>
          </p:nvPr>
        </p:nvSpPr>
        <p:spPr>
          <a:xfrm>
            <a:off x="1979612" y="428625"/>
            <a:ext cx="8229600" cy="857250"/>
          </a:xfrm>
        </p:spPr>
        <p:txBody>
          <a:bodyPr/>
          <a:lstStyle/>
          <a:p>
            <a:r>
              <a:rPr lang="sl-SI" altLang="en-US" smtClean="0"/>
              <a:t>DATOTEČNI SITEM</a:t>
            </a:r>
          </a:p>
        </p:txBody>
      </p:sp>
      <p:sp>
        <p:nvSpPr>
          <p:cNvPr id="205827" name="Ograda vsebine 2"/>
          <p:cNvSpPr>
            <a:spLocks noGrp="1"/>
          </p:cNvSpPr>
          <p:nvPr>
            <p:ph idx="1"/>
          </p:nvPr>
        </p:nvSpPr>
        <p:spPr/>
        <p:txBody>
          <a:bodyPr/>
          <a:lstStyle/>
          <a:p>
            <a:r>
              <a:rPr lang="sl-SI" altLang="en-US" smtClean="0"/>
              <a:t>Tako podatki kot programi so shranjeni na računalniku, bolje na njegovih diskih, v obliki datotek.</a:t>
            </a:r>
          </a:p>
          <a:p>
            <a:r>
              <a:rPr lang="sl-SI" altLang="en-US" smtClean="0"/>
              <a:t> </a:t>
            </a:r>
            <a:r>
              <a:rPr lang="pl-PL" altLang="en-US" smtClean="0"/>
              <a:t>Ker je teh na tisoče, mora biti disk primerno organiziran. </a:t>
            </a:r>
          </a:p>
          <a:p>
            <a:r>
              <a:rPr lang="pl-PL" altLang="en-US" smtClean="0"/>
              <a:t>Na diskih imamo tako imenovane mape. </a:t>
            </a:r>
          </a:p>
          <a:p>
            <a:r>
              <a:rPr lang="pl-PL" altLang="en-US" smtClean="0"/>
              <a:t>V mapah so lahko spet nove mape. </a:t>
            </a:r>
          </a:p>
        </p:txBody>
      </p:sp>
      <p:pic>
        <p:nvPicPr>
          <p:cNvPr id="205830" name="Picture 2" descr="http://colos.fri.uni-lj.si/ERI/INFORMATIKA/INFORMACIJSKA_TEHNOLOGIJA/Razlaga_OS_files/image006.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237413" y="4000501"/>
            <a:ext cx="3590925"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9436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Naslov 1"/>
          <p:cNvSpPr>
            <a:spLocks noGrp="1"/>
          </p:cNvSpPr>
          <p:nvPr>
            <p:ph type="title"/>
          </p:nvPr>
        </p:nvSpPr>
        <p:spPr>
          <a:xfrm>
            <a:off x="1979612" y="428625"/>
            <a:ext cx="8229600" cy="857250"/>
          </a:xfrm>
        </p:spPr>
        <p:txBody>
          <a:bodyPr>
            <a:normAutofit fontScale="90000"/>
          </a:bodyPr>
          <a:lstStyle/>
          <a:p>
            <a:r>
              <a:rPr lang="sl-SI" altLang="en-US" sz="4400"/>
              <a:t>GRAFIČNI UPORABNIŠKI VMESNIK</a:t>
            </a:r>
          </a:p>
        </p:txBody>
      </p:sp>
      <p:sp>
        <p:nvSpPr>
          <p:cNvPr id="206851" name="Ograda vsebine 2"/>
          <p:cNvSpPr>
            <a:spLocks noGrp="1"/>
          </p:cNvSpPr>
          <p:nvPr>
            <p:ph idx="1"/>
          </p:nvPr>
        </p:nvSpPr>
        <p:spPr/>
        <p:txBody>
          <a:bodyPr/>
          <a:lstStyle/>
          <a:p>
            <a:r>
              <a:rPr lang="sl-SI" altLang="en-US" sz="1800"/>
              <a:t>(GUI, Graphical User Interface)</a:t>
            </a:r>
          </a:p>
          <a:p>
            <a:r>
              <a:rPr lang="sl-SI" altLang="en-US" sz="1800"/>
              <a:t>Sodobni operacijski sistemi omogočajo lažjo komunikacijo z računalnikom tudi tako, da imamo na voljo primerne grafične uporabniške vmesnike</a:t>
            </a:r>
          </a:p>
          <a:p>
            <a:r>
              <a:rPr lang="sl-SI" altLang="en-US" sz="1800"/>
              <a:t>Na eni strani je uporabnik, ki želi na čim lažji in čim hitrejši način  sporočiti računalniku, kaj naj naredi. </a:t>
            </a:r>
            <a:r>
              <a:rPr lang="pl-PL" altLang="en-US" sz="1800"/>
              <a:t>Na drugi strani je program, ki bo moral želeno akcijo izvesti.</a:t>
            </a:r>
            <a:endParaRPr lang="sl-SI" altLang="en-US" sz="1800"/>
          </a:p>
          <a:p>
            <a:endParaRPr lang="sl-SI" altLang="en-US" smtClean="0"/>
          </a:p>
        </p:txBody>
      </p:sp>
      <p:pic>
        <p:nvPicPr>
          <p:cNvPr id="206854" name="Picture 4" descr="http://colos.fri.uni-lj.si/ERI/INFORMATIKA/INFORMACIJSKA_TEHNOLOGIJA/Razlaga_OS_files/image008.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308226" y="4071938"/>
            <a:ext cx="3305175"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855" name="Picture 6" descr="http://www.kernelthread.com/mac/vpc/images/dos1x.gi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65913" y="4143375"/>
            <a:ext cx="3197225" cy="222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2529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Naslov 1"/>
          <p:cNvSpPr>
            <a:spLocks noGrp="1"/>
          </p:cNvSpPr>
          <p:nvPr>
            <p:ph type="title"/>
          </p:nvPr>
        </p:nvSpPr>
        <p:spPr>
          <a:xfrm>
            <a:off x="1979612" y="428625"/>
            <a:ext cx="8229600" cy="857250"/>
          </a:xfrm>
        </p:spPr>
        <p:txBody>
          <a:bodyPr>
            <a:normAutofit fontScale="90000"/>
          </a:bodyPr>
          <a:lstStyle/>
          <a:p>
            <a:r>
              <a:rPr lang="sl-SI" altLang="en-US" b="1" smtClean="0"/>
              <a:t/>
            </a:r>
            <a:br>
              <a:rPr lang="sl-SI" altLang="en-US" b="1" smtClean="0"/>
            </a:br>
            <a:r>
              <a:rPr lang="sl-SI" altLang="en-US" b="1" smtClean="0"/>
              <a:t>GONILNIKI NAPRAV</a:t>
            </a:r>
            <a:endParaRPr lang="sl-SI" altLang="en-US" smtClean="0"/>
          </a:p>
        </p:txBody>
      </p:sp>
      <p:sp>
        <p:nvSpPr>
          <p:cNvPr id="207875" name="Ograda vsebine 2"/>
          <p:cNvSpPr>
            <a:spLocks noGrp="1"/>
          </p:cNvSpPr>
          <p:nvPr>
            <p:ph idx="1"/>
          </p:nvPr>
        </p:nvSpPr>
        <p:spPr>
          <a:xfrm>
            <a:off x="1979612" y="2928938"/>
            <a:ext cx="8229600" cy="3395662"/>
          </a:xfrm>
        </p:spPr>
        <p:txBody>
          <a:bodyPr/>
          <a:lstStyle/>
          <a:p>
            <a:r>
              <a:rPr lang="sl-SI" altLang="en-US" smtClean="0"/>
              <a:t>je vmesni člen</a:t>
            </a:r>
            <a:r>
              <a:rPr lang="pl-PL" altLang="en-US" smtClean="0"/>
              <a:t> med računalnikom in napravami priključenimi na računalnik ali napravami vgrajenimi v računalnik.</a:t>
            </a:r>
          </a:p>
          <a:p>
            <a:r>
              <a:rPr lang="sl-SI" altLang="en-US" smtClean="0"/>
              <a:t>Ker je proizvajalcev različnih perifernih naprav veliko</a:t>
            </a:r>
            <a:r>
              <a:rPr lang="pl-PL" altLang="en-US" smtClean="0"/>
              <a:t>, </a:t>
            </a:r>
            <a:r>
              <a:rPr lang="sl-SI" altLang="en-US" smtClean="0"/>
              <a:t>je naloga gonilnikov</a:t>
            </a:r>
            <a:r>
              <a:rPr lang="pl-PL" altLang="en-US" smtClean="0"/>
              <a:t>, </a:t>
            </a:r>
            <a:r>
              <a:rPr lang="sl-SI" altLang="en-US" smtClean="0"/>
              <a:t>da po eni strani</a:t>
            </a:r>
            <a:r>
              <a:rPr lang="pl-PL" altLang="en-US" smtClean="0"/>
              <a:t> “</a:t>
            </a:r>
            <a:r>
              <a:rPr lang="sl-SI" altLang="en-US" smtClean="0"/>
              <a:t>razumejo</a:t>
            </a:r>
            <a:r>
              <a:rPr lang="pl-PL" altLang="en-US" smtClean="0"/>
              <a:t>”, </a:t>
            </a:r>
            <a:r>
              <a:rPr lang="sl-SI" altLang="en-US" smtClean="0"/>
              <a:t>kaj od naprave hočemo</a:t>
            </a:r>
            <a:r>
              <a:rPr lang="pl-PL" altLang="en-US" smtClean="0"/>
              <a:t>, </a:t>
            </a:r>
            <a:r>
              <a:rPr lang="sl-SI" altLang="en-US" smtClean="0"/>
              <a:t>po drugi strani</a:t>
            </a:r>
            <a:r>
              <a:rPr lang="pl-PL" altLang="en-US" smtClean="0"/>
              <a:t> pa </a:t>
            </a:r>
            <a:r>
              <a:rPr lang="sl-SI" altLang="en-US" smtClean="0"/>
              <a:t>morajo vedeti</a:t>
            </a:r>
            <a:r>
              <a:rPr lang="pl-PL" altLang="en-US" smtClean="0"/>
              <a:t>, </a:t>
            </a:r>
            <a:r>
              <a:rPr lang="sl-SI" altLang="en-US" smtClean="0"/>
              <a:t>kaj naprava zmore</a:t>
            </a:r>
            <a:r>
              <a:rPr lang="pl-PL" altLang="en-US" smtClean="0"/>
              <a:t> in </a:t>
            </a:r>
            <a:r>
              <a:rPr lang="sl-SI" altLang="en-US" smtClean="0"/>
              <a:t>kako</a:t>
            </a:r>
            <a:r>
              <a:rPr lang="pl-PL" altLang="en-US" smtClean="0"/>
              <a:t> to </a:t>
            </a:r>
            <a:r>
              <a:rPr lang="sl-SI" altLang="en-US" smtClean="0"/>
              <a:t>lahko naredi.</a:t>
            </a:r>
          </a:p>
          <a:p>
            <a:endParaRPr lang="sl-SI" altLang="en-US" smtClean="0"/>
          </a:p>
        </p:txBody>
      </p:sp>
      <p:pic>
        <p:nvPicPr>
          <p:cNvPr id="207878" name="Picture 2" descr="http://img218.imageshack.us/img218/3165/foldergc5.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66038" y="285751"/>
            <a:ext cx="2460625" cy="243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4157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Naslov 1"/>
          <p:cNvSpPr>
            <a:spLocks noGrp="1"/>
          </p:cNvSpPr>
          <p:nvPr>
            <p:ph type="title"/>
          </p:nvPr>
        </p:nvSpPr>
        <p:spPr>
          <a:xfrm>
            <a:off x="1979612" y="428625"/>
            <a:ext cx="8229600" cy="857250"/>
          </a:xfrm>
        </p:spPr>
        <p:txBody>
          <a:bodyPr>
            <a:normAutofit fontScale="90000"/>
          </a:bodyPr>
          <a:lstStyle/>
          <a:p>
            <a:r>
              <a:rPr lang="sl-SI" altLang="en-US" sz="4800"/>
              <a:t>Uporabniška programska oprema</a:t>
            </a:r>
          </a:p>
        </p:txBody>
      </p:sp>
      <p:sp>
        <p:nvSpPr>
          <p:cNvPr id="208899" name="Ograda vsebine 2"/>
          <p:cNvSpPr>
            <a:spLocks noGrp="1"/>
          </p:cNvSpPr>
          <p:nvPr>
            <p:ph idx="1"/>
          </p:nvPr>
        </p:nvSpPr>
        <p:spPr/>
        <p:txBody>
          <a:bodyPr/>
          <a:lstStyle/>
          <a:p>
            <a:endParaRPr lang="en-US" altLang="en-US" smtClean="0"/>
          </a:p>
        </p:txBody>
      </p:sp>
      <p:pic>
        <p:nvPicPr>
          <p:cNvPr id="20890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36726" y="1500188"/>
            <a:ext cx="7786687" cy="520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7552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Naslov 1"/>
          <p:cNvSpPr>
            <a:spLocks noGrp="1"/>
          </p:cNvSpPr>
          <p:nvPr>
            <p:ph type="title"/>
          </p:nvPr>
        </p:nvSpPr>
        <p:spPr>
          <a:xfrm>
            <a:off x="1979612" y="428625"/>
            <a:ext cx="8229600" cy="857250"/>
          </a:xfrm>
        </p:spPr>
        <p:txBody>
          <a:bodyPr/>
          <a:lstStyle/>
          <a:p>
            <a:pPr eaLnBrk="1" hangingPunct="1"/>
            <a:r>
              <a:rPr lang="sl-SI" altLang="en-US" smtClean="0"/>
              <a:t>INFORMACIJSKA PISMENOST</a:t>
            </a:r>
          </a:p>
        </p:txBody>
      </p:sp>
      <p:sp>
        <p:nvSpPr>
          <p:cNvPr id="3" name="Ograda vsebine 2"/>
          <p:cNvSpPr>
            <a:spLocks noGrp="1"/>
          </p:cNvSpPr>
          <p:nvPr>
            <p:ph idx="1"/>
          </p:nvPr>
        </p:nvSpPr>
        <p:spPr/>
        <p:txBody>
          <a:bodyPr>
            <a:normAutofit fontScale="92500" lnSpcReduction="10000"/>
          </a:bodyPr>
          <a:lstStyle/>
          <a:p>
            <a:pPr marL="274320" indent="-274320">
              <a:buClr>
                <a:schemeClr val="accent3"/>
              </a:buClr>
              <a:buFont typeface="Wingdings 2"/>
              <a:buChar char=""/>
              <a:defRPr/>
            </a:pPr>
            <a:r>
              <a:rPr lang="sl-SI" dirty="0" smtClean="0"/>
              <a:t>V današnjem času ni več nobena težava priti do podatkov, ki jih potrebujemo za odločanje. </a:t>
            </a:r>
          </a:p>
          <a:p>
            <a:pPr marL="274320" indent="-274320">
              <a:buClr>
                <a:schemeClr val="accent3"/>
              </a:buClr>
              <a:buFont typeface="Wingdings 2"/>
              <a:buChar char=""/>
              <a:defRPr/>
            </a:pPr>
            <a:endParaRPr lang="sl-SI" dirty="0" smtClean="0"/>
          </a:p>
          <a:p>
            <a:pPr marL="274320" indent="-274320">
              <a:buClr>
                <a:schemeClr val="accent3"/>
              </a:buClr>
              <a:buFont typeface="Wingdings 2"/>
              <a:buChar char=""/>
              <a:defRPr/>
            </a:pPr>
            <a:r>
              <a:rPr lang="sl-SI" dirty="0" smtClean="0"/>
              <a:t>Poplava podatkov, ki so včasih zastareli, popačeni, neustrezni. </a:t>
            </a:r>
          </a:p>
          <a:p>
            <a:pPr marL="274320" indent="-274320">
              <a:buClr>
                <a:schemeClr val="accent3"/>
              </a:buClr>
              <a:buFont typeface="Wingdings 2"/>
              <a:buChar char=""/>
              <a:defRPr/>
            </a:pPr>
            <a:endParaRPr lang="sl-SI" dirty="0" smtClean="0"/>
          </a:p>
          <a:p>
            <a:pPr marL="274320" indent="-274320">
              <a:buClr>
                <a:schemeClr val="accent3"/>
              </a:buClr>
              <a:buFont typeface="Wingdings 2"/>
              <a:buChar char=""/>
              <a:defRPr/>
            </a:pPr>
            <a:r>
              <a:rPr lang="sl-SI" dirty="0" smtClean="0"/>
              <a:t>Pojav </a:t>
            </a:r>
            <a:r>
              <a:rPr lang="sl-SI" b="1" dirty="0" smtClean="0"/>
              <a:t>informacijske onesnaženosti </a:t>
            </a:r>
            <a:r>
              <a:rPr lang="sl-SI" dirty="0" smtClean="0"/>
              <a:t>je eden največjih problemov sodobne informacijske družbe. </a:t>
            </a:r>
          </a:p>
          <a:p>
            <a:pPr marL="274320" indent="-274320">
              <a:buClr>
                <a:schemeClr val="accent3"/>
              </a:buClr>
              <a:buFont typeface="Wingdings 2"/>
              <a:buChar char=""/>
              <a:defRPr/>
            </a:pPr>
            <a:endParaRPr lang="sl-SI" dirty="0" smtClean="0"/>
          </a:p>
          <a:p>
            <a:pPr marL="274320" indent="-274320">
              <a:buClr>
                <a:schemeClr val="accent3"/>
              </a:buClr>
              <a:buFont typeface="Wingdings 2"/>
              <a:buChar char=""/>
              <a:defRPr/>
            </a:pPr>
            <a:r>
              <a:rPr lang="sl-SI" dirty="0" smtClean="0"/>
              <a:t>Informacijska pismenost je sposobnost, da se znajdemo na "smetišču informacij“.</a:t>
            </a:r>
            <a:endParaRPr lang="sl-SI" dirty="0"/>
          </a:p>
        </p:txBody>
      </p:sp>
    </p:spTree>
    <p:extLst>
      <p:ext uri="{BB962C8B-B14F-4D97-AF65-F5344CB8AC3E}">
        <p14:creationId xmlns:p14="http://schemas.microsoft.com/office/powerpoint/2010/main" val="3470736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Naslov 1"/>
          <p:cNvSpPr>
            <a:spLocks noGrp="1"/>
          </p:cNvSpPr>
          <p:nvPr>
            <p:ph type="title"/>
          </p:nvPr>
        </p:nvSpPr>
        <p:spPr>
          <a:xfrm>
            <a:off x="1979612" y="428625"/>
            <a:ext cx="8229600" cy="857250"/>
          </a:xfrm>
        </p:spPr>
        <p:txBody>
          <a:bodyPr/>
          <a:lstStyle/>
          <a:p>
            <a:r>
              <a:rPr lang="sl-SI" altLang="en-US" smtClean="0"/>
              <a:t>Lastništvo programske opreme</a:t>
            </a:r>
          </a:p>
        </p:txBody>
      </p:sp>
      <p:sp>
        <p:nvSpPr>
          <p:cNvPr id="209923" name="Ograda vsebine 2"/>
          <p:cNvSpPr>
            <a:spLocks noGrp="1"/>
          </p:cNvSpPr>
          <p:nvPr>
            <p:ph idx="1"/>
          </p:nvPr>
        </p:nvSpPr>
        <p:spPr/>
        <p:txBody>
          <a:bodyPr/>
          <a:lstStyle/>
          <a:p>
            <a:r>
              <a:rPr lang="sl-SI" altLang="en-US" smtClean="0"/>
              <a:t>Programsko opremo običajno kupimo, ker je precej zapleteno, da bi jo izdelovali sami. </a:t>
            </a:r>
          </a:p>
          <a:p>
            <a:r>
              <a:rPr lang="sl-SI" altLang="en-US" smtClean="0"/>
              <a:t>Z nakupom programske opreme ne postanemo njeni lastniki, pač pa si pridobimo samo </a:t>
            </a:r>
            <a:r>
              <a:rPr lang="sl-SI" altLang="en-US" i="1" smtClean="0"/>
              <a:t>licenco (dovoljenje) </a:t>
            </a:r>
            <a:r>
              <a:rPr lang="sl-SI" altLang="en-US" smtClean="0"/>
              <a:t>za njeno uporabo.</a:t>
            </a:r>
          </a:p>
        </p:txBody>
      </p:sp>
    </p:spTree>
    <p:extLst>
      <p:ext uri="{BB962C8B-B14F-4D97-AF65-F5344CB8AC3E}">
        <p14:creationId xmlns:p14="http://schemas.microsoft.com/office/powerpoint/2010/main" val="1695589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Odprtokodna programska oprema</a:t>
            </a:r>
            <a:r>
              <a:rPr lang="pl-PL" dirty="0" smtClean="0"/>
              <a:t/>
            </a:r>
            <a:br>
              <a:rPr lang="pl-PL" dirty="0" smtClean="0"/>
            </a:br>
            <a:r>
              <a:rPr lang="pl-PL" dirty="0" smtClean="0"/>
              <a:t>(</a:t>
            </a:r>
            <a:r>
              <a:rPr lang="pl-PL" dirty="0"/>
              <a:t>open source </a:t>
            </a:r>
            <a:r>
              <a:rPr lang="pl-PL" dirty="0" smtClean="0"/>
              <a:t>software)</a:t>
            </a:r>
            <a:endParaRPr lang="en-US" dirty="0"/>
          </a:p>
        </p:txBody>
      </p:sp>
      <p:sp>
        <p:nvSpPr>
          <p:cNvPr id="3" name="Označba mesta vsebine 2"/>
          <p:cNvSpPr>
            <a:spLocks noGrp="1"/>
          </p:cNvSpPr>
          <p:nvPr>
            <p:ph idx="1"/>
          </p:nvPr>
        </p:nvSpPr>
        <p:spPr/>
        <p:txBody>
          <a:bodyPr>
            <a:normAutofit lnSpcReduction="10000"/>
          </a:bodyPr>
          <a:lstStyle/>
          <a:p>
            <a:r>
              <a:rPr lang="sl-SI" dirty="0" smtClean="0"/>
              <a:t>je </a:t>
            </a:r>
            <a:r>
              <a:rPr lang="sl-SI" dirty="0"/>
              <a:t>naziv za programsko opremo, katere izvorna koda je prosto dostopna in jo je mogoče prosto uporabljati, raziskovati njeno delovanje, spreminjati in razširjati tako originalne kot dopolnjene in spremenjene kopije tega programja.</a:t>
            </a:r>
          </a:p>
          <a:p>
            <a:r>
              <a:rPr lang="sl-SI" dirty="0" smtClean="0"/>
              <a:t>je </a:t>
            </a:r>
            <a:r>
              <a:rPr lang="sl-SI" dirty="0"/>
              <a:t>prosto dostopna vsakomur, da jo lahko ureja, spreminja, popravlja, izboljšuje in dograjuje. </a:t>
            </a:r>
            <a:endParaRPr lang="sl-SI" dirty="0" smtClean="0"/>
          </a:p>
          <a:p>
            <a:r>
              <a:rPr lang="sl-SI" dirty="0" smtClean="0"/>
              <a:t>Veliko </a:t>
            </a:r>
            <a:r>
              <a:rPr lang="sl-SI" dirty="0"/>
              <a:t>jih je brezplačno na voljo na spletu, namenjenih za uporabo povprečnim uporabnikom. </a:t>
            </a:r>
            <a:endParaRPr lang="sl-SI" dirty="0" smtClean="0"/>
          </a:p>
          <a:p>
            <a:r>
              <a:rPr lang="sl-SI" dirty="0" smtClean="0"/>
              <a:t>Ponujajo </a:t>
            </a:r>
            <a:r>
              <a:rPr lang="sl-SI" dirty="0"/>
              <a:t>odlično alternativo (plačljivi) lastniški programski opremi</a:t>
            </a:r>
            <a:r>
              <a:rPr lang="sl-SI" dirty="0" smtClean="0"/>
              <a:t>.</a:t>
            </a:r>
          </a:p>
          <a:p>
            <a:endParaRPr lang="en-US" dirty="0"/>
          </a:p>
        </p:txBody>
      </p:sp>
    </p:spTree>
    <p:extLst>
      <p:ext uri="{BB962C8B-B14F-4D97-AF65-F5344CB8AC3E}">
        <p14:creationId xmlns:p14="http://schemas.microsoft.com/office/powerpoint/2010/main" val="170386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Avtorji odprte kode</a:t>
            </a:r>
            <a:endParaRPr lang="en-US" dirty="0"/>
          </a:p>
        </p:txBody>
      </p:sp>
      <p:sp>
        <p:nvSpPr>
          <p:cNvPr id="3" name="Označba mesta vsebine 2"/>
          <p:cNvSpPr>
            <a:spLocks noGrp="1"/>
          </p:cNvSpPr>
          <p:nvPr>
            <p:ph idx="1"/>
          </p:nvPr>
        </p:nvSpPr>
        <p:spPr/>
        <p:txBody>
          <a:bodyPr/>
          <a:lstStyle/>
          <a:p>
            <a:r>
              <a:rPr lang="sl-SI" dirty="0" smtClean="0"/>
              <a:t>Odprto </a:t>
            </a:r>
            <a:r>
              <a:rPr lang="sl-SI" dirty="0"/>
              <a:t>kodo ustvarjajo - uporabniki sami. </a:t>
            </a:r>
            <a:endParaRPr lang="sl-SI" dirty="0" smtClean="0"/>
          </a:p>
          <a:p>
            <a:r>
              <a:rPr lang="sl-SI" dirty="0" smtClean="0"/>
              <a:t>Posamezniki </a:t>
            </a:r>
            <a:r>
              <a:rPr lang="sl-SI" dirty="0"/>
              <a:t>in podjetja sodelujejo v skupnostih, pomagajo pri iskanju hroščev, prevajanju, pisanju dokumentacije, pomoči uporabnikom na forumih, programiranju, ipd. </a:t>
            </a:r>
            <a:endParaRPr lang="sl-SI" dirty="0" smtClean="0"/>
          </a:p>
          <a:p>
            <a:r>
              <a:rPr lang="sl-SI" dirty="0" smtClean="0"/>
              <a:t>Ustvarjalci </a:t>
            </a:r>
            <a:r>
              <a:rPr lang="sl-SI" dirty="0"/>
              <a:t>sodelujejo med seboj pri razvoju in si izmenjujejo izkušnje. </a:t>
            </a:r>
            <a:endParaRPr lang="sl-SI" dirty="0" smtClean="0"/>
          </a:p>
          <a:p>
            <a:r>
              <a:rPr lang="sl-SI" dirty="0" smtClean="0"/>
              <a:t>Odprtokodni </a:t>
            </a:r>
            <a:r>
              <a:rPr lang="sl-SI" dirty="0"/>
              <a:t>programi so rezultat sodelovanja tudi po nekaj sto ali nekaj tisoč uporabnikov.</a:t>
            </a:r>
            <a:endParaRPr lang="en-US" dirty="0"/>
          </a:p>
        </p:txBody>
      </p:sp>
    </p:spTree>
    <p:extLst>
      <p:ext uri="{BB962C8B-B14F-4D97-AF65-F5344CB8AC3E}">
        <p14:creationId xmlns:p14="http://schemas.microsoft.com/office/powerpoint/2010/main" val="564186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Naslov 1"/>
          <p:cNvSpPr>
            <a:spLocks noGrp="1"/>
          </p:cNvSpPr>
          <p:nvPr>
            <p:ph type="title"/>
          </p:nvPr>
        </p:nvSpPr>
        <p:spPr>
          <a:xfrm>
            <a:off x="1979612" y="428625"/>
            <a:ext cx="8229600" cy="857250"/>
          </a:xfrm>
        </p:spPr>
        <p:txBody>
          <a:bodyPr/>
          <a:lstStyle/>
          <a:p>
            <a:r>
              <a:rPr lang="sl-SI" altLang="en-US" smtClean="0"/>
              <a:t>Lastništvo programske opreme</a:t>
            </a:r>
          </a:p>
        </p:txBody>
      </p:sp>
      <p:pic>
        <p:nvPicPr>
          <p:cNvPr id="211973"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47862" y="2071689"/>
            <a:ext cx="8293100"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974"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79601" y="2643188"/>
            <a:ext cx="804862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975" name="Picture 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51037" y="4500564"/>
            <a:ext cx="710565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6" name="Pravokotnik 9"/>
          <p:cNvSpPr>
            <a:spLocks noChangeArrowheads="1"/>
          </p:cNvSpPr>
          <p:nvPr/>
        </p:nvSpPr>
        <p:spPr bwMode="auto">
          <a:xfrm>
            <a:off x="7380287" y="3244850"/>
            <a:ext cx="21859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sl-SI" altLang="en-US"/>
              <a:t>(ang. free software)</a:t>
            </a:r>
          </a:p>
        </p:txBody>
      </p:sp>
    </p:spTree>
    <p:extLst>
      <p:ext uri="{BB962C8B-B14F-4D97-AF65-F5344CB8AC3E}">
        <p14:creationId xmlns:p14="http://schemas.microsoft.com/office/powerpoint/2010/main" val="495425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Naslov 1"/>
          <p:cNvSpPr>
            <a:spLocks noGrp="1"/>
          </p:cNvSpPr>
          <p:nvPr>
            <p:ph type="title"/>
          </p:nvPr>
        </p:nvSpPr>
        <p:spPr>
          <a:xfrm>
            <a:off x="1979612" y="428625"/>
            <a:ext cx="8229600" cy="857250"/>
          </a:xfrm>
        </p:spPr>
        <p:txBody>
          <a:bodyPr/>
          <a:lstStyle/>
          <a:p>
            <a:r>
              <a:rPr lang="sl-SI" altLang="en-US" smtClean="0"/>
              <a:t>Lastništvo programske opreme</a:t>
            </a:r>
          </a:p>
        </p:txBody>
      </p:sp>
      <p:pic>
        <p:nvPicPr>
          <p:cNvPr id="212997"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22476" y="1857375"/>
            <a:ext cx="7970837"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3468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Naslov 1"/>
          <p:cNvSpPr>
            <a:spLocks noGrp="1"/>
          </p:cNvSpPr>
          <p:nvPr>
            <p:ph type="title"/>
          </p:nvPr>
        </p:nvSpPr>
        <p:spPr>
          <a:xfrm>
            <a:off x="1979612" y="428625"/>
            <a:ext cx="8229600" cy="857250"/>
          </a:xfrm>
        </p:spPr>
        <p:txBody>
          <a:bodyPr/>
          <a:lstStyle/>
          <a:p>
            <a:r>
              <a:rPr lang="sl-SI" altLang="en-US" smtClean="0"/>
              <a:t>Lastništvo programske opreme</a:t>
            </a:r>
          </a:p>
        </p:txBody>
      </p:sp>
      <p:pic>
        <p:nvPicPr>
          <p:cNvPr id="214021"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22475" y="1785938"/>
            <a:ext cx="6202362"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0450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Naslov 1"/>
          <p:cNvSpPr>
            <a:spLocks noGrp="1"/>
          </p:cNvSpPr>
          <p:nvPr>
            <p:ph type="title"/>
          </p:nvPr>
        </p:nvSpPr>
        <p:spPr>
          <a:xfrm>
            <a:off x="1979612" y="428625"/>
            <a:ext cx="8229600" cy="857250"/>
          </a:xfrm>
        </p:spPr>
        <p:txBody>
          <a:bodyPr/>
          <a:lstStyle/>
          <a:p>
            <a:r>
              <a:rPr lang="sl-SI" altLang="en-US" smtClean="0"/>
              <a:t>Lastništvo programske opreme</a:t>
            </a:r>
          </a:p>
        </p:txBody>
      </p:sp>
      <p:pic>
        <p:nvPicPr>
          <p:cNvPr id="215045"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22476" y="1785939"/>
            <a:ext cx="8391525"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46"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22475" y="4000500"/>
            <a:ext cx="7872412"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400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Naslov 1"/>
          <p:cNvSpPr>
            <a:spLocks noGrp="1"/>
          </p:cNvSpPr>
          <p:nvPr>
            <p:ph type="title"/>
          </p:nvPr>
        </p:nvSpPr>
        <p:spPr>
          <a:xfrm>
            <a:off x="1979612" y="428625"/>
            <a:ext cx="8229600" cy="857250"/>
          </a:xfrm>
        </p:spPr>
        <p:txBody>
          <a:bodyPr/>
          <a:lstStyle/>
          <a:p>
            <a:r>
              <a:rPr lang="sl-SI" altLang="en-US" b="1" smtClean="0"/>
              <a:t>RAČUNALNIŠKI VIRUSI</a:t>
            </a:r>
            <a:endParaRPr lang="sl-SI" altLang="en-US" smtClean="0"/>
          </a:p>
        </p:txBody>
      </p:sp>
      <p:sp>
        <p:nvSpPr>
          <p:cNvPr id="216067" name="Ograda vsebine 2"/>
          <p:cNvSpPr>
            <a:spLocks noGrp="1"/>
          </p:cNvSpPr>
          <p:nvPr>
            <p:ph idx="1"/>
          </p:nvPr>
        </p:nvSpPr>
        <p:spPr/>
        <p:txBody>
          <a:bodyPr/>
          <a:lstStyle/>
          <a:p>
            <a:r>
              <a:rPr lang="sl-SI" altLang="en-US" smtClean="0"/>
              <a:t>kaj so računalniški virusi, </a:t>
            </a:r>
          </a:p>
          <a:p>
            <a:r>
              <a:rPr lang="sl-SI" altLang="en-US" smtClean="0"/>
              <a:t>katere vrste virusov poznamo, </a:t>
            </a:r>
          </a:p>
          <a:p>
            <a:r>
              <a:rPr lang="sl-SI" altLang="en-US" smtClean="0"/>
              <a:t>kako se zavarujemo pred virusi, </a:t>
            </a:r>
          </a:p>
          <a:p>
            <a:r>
              <a:rPr lang="sl-SI" altLang="en-US" smtClean="0"/>
              <a:t>kaj so antivirusni programi, </a:t>
            </a:r>
          </a:p>
          <a:p>
            <a:r>
              <a:rPr lang="sl-SI" altLang="en-US" smtClean="0"/>
              <a:t>kako antivirusni programi delujejo. </a:t>
            </a:r>
          </a:p>
          <a:p>
            <a:endParaRPr lang="sl-SI" altLang="en-US" smtClean="0"/>
          </a:p>
        </p:txBody>
      </p:sp>
    </p:spTree>
    <p:extLst>
      <p:ext uri="{BB962C8B-B14F-4D97-AF65-F5344CB8AC3E}">
        <p14:creationId xmlns:p14="http://schemas.microsoft.com/office/powerpoint/2010/main" val="669843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Naslov 1"/>
          <p:cNvSpPr>
            <a:spLocks noGrp="1"/>
          </p:cNvSpPr>
          <p:nvPr>
            <p:ph type="title"/>
          </p:nvPr>
        </p:nvSpPr>
        <p:spPr>
          <a:xfrm>
            <a:off x="1979612" y="428625"/>
            <a:ext cx="8229600" cy="857250"/>
          </a:xfrm>
        </p:spPr>
        <p:txBody>
          <a:bodyPr/>
          <a:lstStyle/>
          <a:p>
            <a:endParaRPr lang="en-US" altLang="en-US" smtClean="0"/>
          </a:p>
        </p:txBody>
      </p:sp>
      <p:pic>
        <p:nvPicPr>
          <p:cNvPr id="217093"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79600" y="2214564"/>
            <a:ext cx="855980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09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79601" y="3429001"/>
            <a:ext cx="8791575"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095"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308850" y="4572000"/>
            <a:ext cx="2857500" cy="213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ravokotnik 7"/>
          <p:cNvSpPr/>
          <p:nvPr/>
        </p:nvSpPr>
        <p:spPr>
          <a:xfrm>
            <a:off x="1879600" y="5214938"/>
            <a:ext cx="4572000" cy="830262"/>
          </a:xfrm>
          <a:prstGeom prst="rect">
            <a:avLst/>
          </a:prstGeom>
          <a:solidFill>
            <a:schemeClr val="accent2">
              <a:lumMod val="20000"/>
              <a:lumOff val="80000"/>
            </a:schemeClr>
          </a:solidFill>
        </p:spPr>
        <p:txBody>
          <a:bodyPr>
            <a:spAutoFit/>
          </a:bodyPr>
          <a:lstStyle/>
          <a:p>
            <a:pPr algn="ctr">
              <a:defRPr/>
            </a:pPr>
            <a:r>
              <a:rPr lang="sl-SI" sz="1200" dirty="0">
                <a:latin typeface="Arial" charset="0"/>
              </a:rPr>
              <a:t>Računalniški virusi so lahko sprogramirani tako, da se aktivirajo na določen datum. Tak je na primer virus Michelangelo, ki se je sprožil šestega marca 1992 (obletnica rojstva italijanskega umetnika Michelangela) in na ta dan brisal vsebino trdih diskov. </a:t>
            </a:r>
          </a:p>
        </p:txBody>
      </p:sp>
    </p:spTree>
    <p:extLst>
      <p:ext uri="{BB962C8B-B14F-4D97-AF65-F5344CB8AC3E}">
        <p14:creationId xmlns:p14="http://schemas.microsoft.com/office/powerpoint/2010/main" val="2301889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Naslov 1"/>
          <p:cNvSpPr>
            <a:spLocks noGrp="1"/>
          </p:cNvSpPr>
          <p:nvPr>
            <p:ph type="title"/>
          </p:nvPr>
        </p:nvSpPr>
        <p:spPr>
          <a:xfrm>
            <a:off x="1979612" y="428625"/>
            <a:ext cx="8229600" cy="857250"/>
          </a:xfrm>
        </p:spPr>
        <p:txBody>
          <a:bodyPr/>
          <a:lstStyle/>
          <a:p>
            <a:r>
              <a:rPr lang="sl-SI" altLang="en-US" smtClean="0"/>
              <a:t>VRSTE VIRUSOV</a:t>
            </a:r>
          </a:p>
        </p:txBody>
      </p:sp>
      <p:sp>
        <p:nvSpPr>
          <p:cNvPr id="218117" name="Rectangle 7"/>
          <p:cNvSpPr>
            <a:spLocks noChangeArrowheads="1"/>
          </p:cNvSpPr>
          <p:nvPr/>
        </p:nvSpPr>
        <p:spPr bwMode="auto">
          <a:xfrm>
            <a:off x="3951288" y="4143376"/>
            <a:ext cx="6715125"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sl-SI" altLang="en-US" sz="1600" b="1"/>
              <a:t>Računalniški črv </a:t>
            </a:r>
          </a:p>
          <a:p>
            <a:r>
              <a:rPr lang="sl-SI" altLang="en-US" sz="1400"/>
              <a:t>je prav tako kot virus, ki se širi iz računalnika v računalnik, </a:t>
            </a:r>
          </a:p>
          <a:p>
            <a:r>
              <a:rPr lang="sl-SI" altLang="en-US" sz="1400"/>
              <a:t>vendar tako, da sam izvaja funkcije računalnika za prenos datotek ali podatkov. </a:t>
            </a:r>
          </a:p>
          <a:p>
            <a:endParaRPr lang="sl-SI" altLang="en-US" sz="1400"/>
          </a:p>
          <a:p>
            <a:r>
              <a:rPr lang="sl-SI" altLang="en-US" sz="1400"/>
              <a:t>Ko se črv naseli v sistem, lahko potuje sam. </a:t>
            </a:r>
          </a:p>
          <a:p>
            <a:endParaRPr lang="sl-SI" altLang="en-US" sz="1400"/>
          </a:p>
          <a:p>
            <a:r>
              <a:rPr lang="sl-SI" altLang="en-US" sz="1400"/>
              <a:t>Velika nevarnost črvov je njihova sposobnost izjemno hitrega širjenja. Hekerji so postali mojstri skrivanja računalniških črvov kot prilog elektronske pošte. Ko nič hudega sluteči uporabnik odpre prilogo, je črv aktiviran in se, odvisno od namena hekerja, razpošlje kot priloga e-pošte na vse naslove v e-poštnem imeniku uporabnika. </a:t>
            </a:r>
          </a:p>
        </p:txBody>
      </p:sp>
      <p:pic>
        <p:nvPicPr>
          <p:cNvPr id="218118" name="Picture 9" descr="http://colos.fri.uni-lj.si/ERI/INFORMATIKA/RACUNALNISKA_OMREZJA/virusi_crvi_files/image004.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51038" y="3643313"/>
            <a:ext cx="2066925"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8119" name="Rectangle 10"/>
          <p:cNvSpPr>
            <a:spLocks noChangeArrowheads="1"/>
          </p:cNvSpPr>
          <p:nvPr/>
        </p:nvSpPr>
        <p:spPr bwMode="auto">
          <a:xfrm>
            <a:off x="3951287" y="1500189"/>
            <a:ext cx="6286500"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sl-SI" altLang="en-US" sz="1600" b="1"/>
              <a:t>Računalniški virus</a:t>
            </a:r>
            <a:r>
              <a:rPr lang="sl-SI" altLang="en-US" sz="1600"/>
              <a:t> </a:t>
            </a:r>
          </a:p>
          <a:p>
            <a:r>
              <a:rPr lang="sl-SI" altLang="en-US" sz="1400"/>
              <a:t>je računalniški program, ki se je sposoben sam razširjati preko drugih računalniških programov ali dokumentov.</a:t>
            </a:r>
          </a:p>
          <a:p>
            <a:endParaRPr lang="sl-SI" altLang="en-US" sz="1400"/>
          </a:p>
          <a:p>
            <a:r>
              <a:rPr lang="sl-SI" altLang="en-US" sz="1400"/>
              <a:t>Zaradi tega se računalniški virus obnaša zelo podobno biološkemu virusu, ki se širi tako, da okuži celice. </a:t>
            </a:r>
          </a:p>
          <a:p>
            <a:endParaRPr lang="sl-SI" altLang="en-US" sz="1400"/>
          </a:p>
          <a:p>
            <a:r>
              <a:rPr lang="sl-SI" altLang="en-US" sz="1400"/>
              <a:t>Podobno kot se </a:t>
            </a:r>
            <a:r>
              <a:rPr lang="sl-SI" altLang="en-US" sz="1400" i="1"/>
              <a:t>okužimo</a:t>
            </a:r>
            <a:r>
              <a:rPr lang="sl-SI" altLang="en-US" sz="1400"/>
              <a:t> z biološkim virusom, se tudi računalniški program okuži z virusom. Pogosto potem rečemo, da je računalnik dobil virus. Računalniški program je v tem primeru gostitelj virusa. </a:t>
            </a:r>
            <a:r>
              <a:rPr lang="sl-SI" altLang="en-US"/>
              <a:t/>
            </a:r>
            <a:br>
              <a:rPr lang="sl-SI" altLang="en-US"/>
            </a:br>
            <a:endParaRPr lang="sl-SI" altLang="en-US"/>
          </a:p>
        </p:txBody>
      </p:sp>
      <p:pic>
        <p:nvPicPr>
          <p:cNvPr id="218120" name="Picture 12" descr="http://colos.fri.uni-lj.si/ERI/INFORMATIKA/RACUNALNISKA_OMREZJA/virusi_crvi_files/image002.gif"/>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36726" y="1571626"/>
            <a:ext cx="1995487" cy="160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0406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1979612" y="428625"/>
            <a:ext cx="8229600" cy="857250"/>
          </a:xfrm>
        </p:spPr>
        <p:txBody>
          <a:bodyPr/>
          <a:lstStyle/>
          <a:p>
            <a:endParaRPr lang="en-US" altLang="en-US" smtClean="0"/>
          </a:p>
        </p:txBody>
      </p:sp>
      <p:sp>
        <p:nvSpPr>
          <p:cNvPr id="66563" name="Rectangle 3"/>
          <p:cNvSpPr>
            <a:spLocks noGrp="1" noChangeArrowheads="1"/>
          </p:cNvSpPr>
          <p:nvPr>
            <p:ph type="body" idx="1"/>
          </p:nvPr>
        </p:nvSpPr>
        <p:spPr/>
        <p:txBody>
          <a:bodyPr/>
          <a:lstStyle/>
          <a:p>
            <a:r>
              <a:rPr lang="en-GB" altLang="en-US" smtClean="0">
                <a:solidFill>
                  <a:srgbClr val="000066"/>
                </a:solidFill>
              </a:rPr>
              <a:t>To pomeni da </a:t>
            </a:r>
            <a:r>
              <a:rPr lang="en-GB" altLang="en-US" b="1" smtClean="0">
                <a:solidFill>
                  <a:srgbClr val="000066"/>
                </a:solidFill>
              </a:rPr>
              <a:t>informacij </a:t>
            </a:r>
            <a:r>
              <a:rPr lang="en-GB" altLang="en-US" smtClean="0">
                <a:solidFill>
                  <a:srgbClr val="000066"/>
                </a:solidFill>
              </a:rPr>
              <a:t>vedno manjka </a:t>
            </a:r>
            <a:r>
              <a:rPr lang="en-GB" altLang="en-US" b="1" smtClean="0">
                <a:solidFill>
                  <a:srgbClr val="000066"/>
                </a:solidFill>
              </a:rPr>
              <a:t>ne more jih biti preveč</a:t>
            </a:r>
            <a:r>
              <a:rPr lang="en-GB" altLang="en-US" smtClean="0">
                <a:solidFill>
                  <a:srgbClr val="000066"/>
                </a:solidFill>
              </a:rPr>
              <a:t>.</a:t>
            </a:r>
          </a:p>
          <a:p>
            <a:r>
              <a:rPr lang="en-GB" altLang="en-US" smtClean="0">
                <a:solidFill>
                  <a:srgbClr val="000066"/>
                </a:solidFill>
              </a:rPr>
              <a:t>Je pa lahko preveč podatkov.</a:t>
            </a:r>
          </a:p>
          <a:p>
            <a:r>
              <a:rPr lang="en-GB" altLang="en-US" smtClean="0">
                <a:solidFill>
                  <a:srgbClr val="000066"/>
                </a:solidFill>
              </a:rPr>
              <a:t>Poplava podatkov predstavlja oviro pri odločanju, saj obremenjuje odločevalca.</a:t>
            </a:r>
            <a:endParaRPr lang="sl-SI" altLang="en-US" smtClean="0">
              <a:solidFill>
                <a:srgbClr val="000066"/>
              </a:solidFill>
            </a:endParaRPr>
          </a:p>
        </p:txBody>
      </p:sp>
    </p:spTree>
    <p:extLst>
      <p:ext uri="{BB962C8B-B14F-4D97-AF65-F5344CB8AC3E}">
        <p14:creationId xmlns:p14="http://schemas.microsoft.com/office/powerpoint/2010/main" val="917652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Naslov 1"/>
          <p:cNvSpPr>
            <a:spLocks noGrp="1"/>
          </p:cNvSpPr>
          <p:nvPr>
            <p:ph type="title"/>
          </p:nvPr>
        </p:nvSpPr>
        <p:spPr>
          <a:xfrm>
            <a:off x="1979612" y="428625"/>
            <a:ext cx="8229600" cy="857250"/>
          </a:xfrm>
        </p:spPr>
        <p:txBody>
          <a:bodyPr/>
          <a:lstStyle/>
          <a:p>
            <a:r>
              <a:rPr lang="sl-SI" altLang="en-US" smtClean="0"/>
              <a:t>Vrste virusov</a:t>
            </a:r>
          </a:p>
        </p:txBody>
      </p:sp>
      <p:pic>
        <p:nvPicPr>
          <p:cNvPr id="219141"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51037" y="1928814"/>
            <a:ext cx="8420100"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9142" name="Picture 8" descr="http://www.okras-sm.si/sandi/slike/computer-crash.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08537" y="4214813"/>
            <a:ext cx="2571750" cy="203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0374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Naslov 1"/>
          <p:cNvSpPr>
            <a:spLocks noGrp="1"/>
          </p:cNvSpPr>
          <p:nvPr>
            <p:ph type="title"/>
          </p:nvPr>
        </p:nvSpPr>
        <p:spPr>
          <a:xfrm>
            <a:off x="1979612" y="428625"/>
            <a:ext cx="8229600" cy="857250"/>
          </a:xfrm>
        </p:spPr>
        <p:txBody>
          <a:bodyPr/>
          <a:lstStyle/>
          <a:p>
            <a:r>
              <a:rPr lang="sl-SI" altLang="en-US" smtClean="0"/>
              <a:t>Antivirusni programi</a:t>
            </a:r>
          </a:p>
        </p:txBody>
      </p:sp>
      <p:pic>
        <p:nvPicPr>
          <p:cNvPr id="220165"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79601" y="2000251"/>
            <a:ext cx="8599487" cy="192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0199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Naslov 1"/>
          <p:cNvSpPr>
            <a:spLocks noGrp="1"/>
          </p:cNvSpPr>
          <p:nvPr>
            <p:ph type="title"/>
          </p:nvPr>
        </p:nvSpPr>
        <p:spPr>
          <a:xfrm>
            <a:off x="1979612" y="428625"/>
            <a:ext cx="8229600" cy="857250"/>
          </a:xfrm>
        </p:spPr>
        <p:txBody>
          <a:bodyPr/>
          <a:lstStyle/>
          <a:p>
            <a:r>
              <a:rPr lang="sl-SI" altLang="en-US" smtClean="0"/>
              <a:t>Antivirusni programi</a:t>
            </a:r>
          </a:p>
        </p:txBody>
      </p:sp>
      <p:pic>
        <p:nvPicPr>
          <p:cNvPr id="221189"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79601" y="1885951"/>
            <a:ext cx="8682037" cy="225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190" name="Picture 8" descr="http://www.majorsoftware.info/pic2/antivirus_copy.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4412" y="3929063"/>
            <a:ext cx="3684588"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1182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Naslov 1"/>
          <p:cNvSpPr>
            <a:spLocks noGrp="1"/>
          </p:cNvSpPr>
          <p:nvPr>
            <p:ph type="title"/>
          </p:nvPr>
        </p:nvSpPr>
        <p:spPr>
          <a:xfrm>
            <a:off x="1979612" y="428625"/>
            <a:ext cx="8229600" cy="857250"/>
          </a:xfrm>
        </p:spPr>
        <p:txBody>
          <a:bodyPr/>
          <a:lstStyle/>
          <a:p>
            <a:r>
              <a:rPr lang="sl-SI" altLang="en-US" smtClean="0"/>
              <a:t>Antivirusni programi</a:t>
            </a:r>
          </a:p>
        </p:txBody>
      </p:sp>
      <p:sp>
        <p:nvSpPr>
          <p:cNvPr id="222211" name="Ograda vsebine 2"/>
          <p:cNvSpPr>
            <a:spLocks noGrp="1"/>
          </p:cNvSpPr>
          <p:nvPr>
            <p:ph idx="1"/>
          </p:nvPr>
        </p:nvSpPr>
        <p:spPr/>
        <p:txBody>
          <a:bodyPr/>
          <a:lstStyle/>
          <a:p>
            <a:endParaRPr lang="en-US" altLang="en-US" smtClean="0"/>
          </a:p>
        </p:txBody>
      </p:sp>
      <p:pic>
        <p:nvPicPr>
          <p:cNvPr id="22221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36788" y="1714500"/>
            <a:ext cx="5000625" cy="442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3496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Naslov 1"/>
          <p:cNvSpPr>
            <a:spLocks noGrp="1"/>
          </p:cNvSpPr>
          <p:nvPr>
            <p:ph type="title"/>
          </p:nvPr>
        </p:nvSpPr>
        <p:spPr>
          <a:xfrm>
            <a:off x="1979612" y="428625"/>
            <a:ext cx="8229600" cy="857250"/>
          </a:xfrm>
        </p:spPr>
        <p:txBody>
          <a:bodyPr/>
          <a:lstStyle/>
          <a:p>
            <a:r>
              <a:rPr lang="sl-SI" altLang="en-US" smtClean="0"/>
              <a:t>Kako se zavarujemo</a:t>
            </a:r>
          </a:p>
        </p:txBody>
      </p:sp>
      <p:sp>
        <p:nvSpPr>
          <p:cNvPr id="223235" name="Ograda vsebine 2"/>
          <p:cNvSpPr>
            <a:spLocks noGrp="1"/>
          </p:cNvSpPr>
          <p:nvPr>
            <p:ph idx="1"/>
          </p:nvPr>
        </p:nvSpPr>
        <p:spPr/>
        <p:txBody>
          <a:bodyPr/>
          <a:lstStyle/>
          <a:p>
            <a:endParaRPr lang="en-US" altLang="en-US" smtClean="0"/>
          </a:p>
        </p:txBody>
      </p:sp>
      <p:pic>
        <p:nvPicPr>
          <p:cNvPr id="22323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22476" y="1785938"/>
            <a:ext cx="8555037"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6824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slov 5"/>
          <p:cNvSpPr>
            <a:spLocks noGrp="1"/>
          </p:cNvSpPr>
          <p:nvPr>
            <p:ph type="ctrTitle"/>
          </p:nvPr>
        </p:nvSpPr>
        <p:spPr>
          <a:xfrm>
            <a:off x="1951008" y="857232"/>
            <a:ext cx="7851648" cy="642942"/>
          </a:xfrm>
          <a:ln>
            <a:miter lim="800000"/>
            <a:headEnd/>
            <a:tailEnd/>
          </a:ln>
        </p:spPr>
        <p:txBody>
          <a:bodyPr>
            <a:normAutofit fontScale="90000"/>
          </a:bodyPr>
          <a:lstStyle/>
          <a:p>
            <a:pPr>
              <a:defRPr/>
            </a:pPr>
            <a:r>
              <a:rPr lang="sl-SI" dirty="0" smtClean="0"/>
              <a:t>RAČUNALNIŠKA OMREŽJA</a:t>
            </a:r>
            <a:endParaRPr lang="sl-SI" dirty="0"/>
          </a:p>
        </p:txBody>
      </p:sp>
      <p:sp>
        <p:nvSpPr>
          <p:cNvPr id="224259" name="Podnaslov 6"/>
          <p:cNvSpPr>
            <a:spLocks noGrp="1"/>
          </p:cNvSpPr>
          <p:nvPr>
            <p:ph type="subTitle" idx="1"/>
          </p:nvPr>
        </p:nvSpPr>
        <p:spPr>
          <a:xfrm>
            <a:off x="2055812" y="3228975"/>
            <a:ext cx="7854950" cy="1752600"/>
          </a:xfrm>
        </p:spPr>
        <p:txBody>
          <a:bodyPr/>
          <a:lstStyle/>
          <a:p>
            <a:endParaRPr lang="en-US" altLang="en-US" smtClean="0"/>
          </a:p>
        </p:txBody>
      </p:sp>
      <p:pic>
        <p:nvPicPr>
          <p:cNvPr id="224262" name="Picture 13" descr="Global%2520Network%2520Web%2520Imag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2412" y="1857376"/>
            <a:ext cx="9144000" cy="500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0952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Naslov 1"/>
          <p:cNvSpPr>
            <a:spLocks noGrp="1"/>
          </p:cNvSpPr>
          <p:nvPr>
            <p:ph type="title"/>
          </p:nvPr>
        </p:nvSpPr>
        <p:spPr>
          <a:xfrm>
            <a:off x="1979612" y="428625"/>
            <a:ext cx="8229600" cy="857250"/>
          </a:xfrm>
        </p:spPr>
        <p:txBody>
          <a:bodyPr/>
          <a:lstStyle/>
          <a:p>
            <a:r>
              <a:rPr lang="sl-SI" altLang="en-US" b="1" smtClean="0"/>
              <a:t>Računalniška omrežja </a:t>
            </a:r>
          </a:p>
        </p:txBody>
      </p:sp>
      <p:sp>
        <p:nvSpPr>
          <p:cNvPr id="225283" name="Ograda vsebine 2"/>
          <p:cNvSpPr>
            <a:spLocks noGrp="1"/>
          </p:cNvSpPr>
          <p:nvPr>
            <p:ph idx="1"/>
          </p:nvPr>
        </p:nvSpPr>
        <p:spPr/>
        <p:txBody>
          <a:bodyPr/>
          <a:lstStyle/>
          <a:p>
            <a:r>
              <a:rPr lang="sl-SI" altLang="en-US" smtClean="0"/>
              <a:t>Računalniško omrežje predstavlja skupino medsebojno povezanih računalnikov. </a:t>
            </a:r>
          </a:p>
          <a:p>
            <a:endParaRPr lang="sl-SI" altLang="en-US" smtClean="0"/>
          </a:p>
        </p:txBody>
      </p:sp>
      <p:pic>
        <p:nvPicPr>
          <p:cNvPr id="225286" name="Picture 7" descr="http://colos.fri.uni-lj.si/ERI/INFORMATIKA/RACUNALNISKA_OMREZJA/slike/kombi.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522912" y="3125788"/>
            <a:ext cx="4205288"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9161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Naslov 1"/>
          <p:cNvSpPr>
            <a:spLocks noGrp="1"/>
          </p:cNvSpPr>
          <p:nvPr>
            <p:ph type="title"/>
          </p:nvPr>
        </p:nvSpPr>
        <p:spPr>
          <a:xfrm>
            <a:off x="1979612" y="428625"/>
            <a:ext cx="8229600" cy="857250"/>
          </a:xfrm>
        </p:spPr>
        <p:txBody>
          <a:bodyPr/>
          <a:lstStyle/>
          <a:p>
            <a:r>
              <a:rPr lang="sl-SI" altLang="en-US" b="1" smtClean="0"/>
              <a:t>Računalniška omrežja </a:t>
            </a:r>
            <a:endParaRPr lang="sl-SI" altLang="en-US" smtClean="0"/>
          </a:p>
        </p:txBody>
      </p:sp>
      <p:sp>
        <p:nvSpPr>
          <p:cNvPr id="226307" name="Ograda vsebine 2"/>
          <p:cNvSpPr>
            <a:spLocks noGrp="1"/>
          </p:cNvSpPr>
          <p:nvPr>
            <p:ph idx="1"/>
          </p:nvPr>
        </p:nvSpPr>
        <p:spPr>
          <a:xfrm>
            <a:off x="1979612" y="1571626"/>
            <a:ext cx="8229600" cy="4752975"/>
          </a:xfrm>
        </p:spPr>
        <p:txBody>
          <a:bodyPr>
            <a:normAutofit lnSpcReduction="10000"/>
          </a:bodyPr>
          <a:lstStyle/>
          <a:p>
            <a:r>
              <a:rPr lang="sl-SI" altLang="en-US" smtClean="0"/>
              <a:t>Računalniki so lahko v isti sobi, isti stavbi, na različnih koncih mesta ali sveta. </a:t>
            </a:r>
          </a:p>
          <a:p>
            <a:r>
              <a:rPr lang="sl-SI" altLang="en-US" smtClean="0"/>
              <a:t>Računalnike povezujemo v omrežja z namenom:</a:t>
            </a:r>
          </a:p>
          <a:p>
            <a:pPr lvl="1"/>
            <a:r>
              <a:rPr lang="sl-SI" altLang="en-US" smtClean="0"/>
              <a:t> deljenja skupnih virov (podatkovnih, procesorskih),</a:t>
            </a:r>
          </a:p>
          <a:p>
            <a:pPr lvl="1"/>
            <a:r>
              <a:rPr lang="sl-SI" altLang="en-US" smtClean="0"/>
              <a:t> poenotenje dela,</a:t>
            </a:r>
          </a:p>
          <a:p>
            <a:pPr lvl="1"/>
            <a:r>
              <a:rPr lang="sl-SI" altLang="en-US" smtClean="0"/>
              <a:t> zmanjšanje cene vzdrževanja in popravil, </a:t>
            </a:r>
          </a:p>
          <a:p>
            <a:pPr lvl="1"/>
            <a:r>
              <a:rPr lang="sl-SI" altLang="en-US" smtClean="0"/>
              <a:t>centralni nadzor in </a:t>
            </a:r>
          </a:p>
          <a:p>
            <a:pPr lvl="1"/>
            <a:r>
              <a:rPr lang="sl-SI" altLang="en-US" smtClean="0"/>
              <a:t>administracija poslovnih aktivnosti, </a:t>
            </a:r>
          </a:p>
          <a:p>
            <a:pPr lvl="1"/>
            <a:r>
              <a:rPr lang="sl-SI" altLang="en-US" smtClean="0"/>
              <a:t>poglobljeno sodelovanje med ponudniki in kupci. </a:t>
            </a:r>
          </a:p>
          <a:p>
            <a:endParaRPr lang="sl-SI" altLang="en-US" sz="1600"/>
          </a:p>
          <a:p>
            <a:pPr algn="ctr">
              <a:buFont typeface="Wingdings 2" panose="05020102010507070707" pitchFamily="18" charset="2"/>
              <a:buNone/>
            </a:pPr>
            <a:r>
              <a:rPr lang="sl-SI" altLang="en-US" sz="1800" b="1"/>
              <a:t>Gre za povezavo računalniške tehnologije (strojna oprema, operacijski sistemi, programi) in komunikacijske tehnologije.</a:t>
            </a:r>
          </a:p>
        </p:txBody>
      </p:sp>
    </p:spTree>
    <p:extLst>
      <p:ext uri="{BB962C8B-B14F-4D97-AF65-F5344CB8AC3E}">
        <p14:creationId xmlns:p14="http://schemas.microsoft.com/office/powerpoint/2010/main" val="4134298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Naslov 1"/>
          <p:cNvSpPr>
            <a:spLocks noGrp="1"/>
          </p:cNvSpPr>
          <p:nvPr>
            <p:ph type="title"/>
          </p:nvPr>
        </p:nvSpPr>
        <p:spPr>
          <a:xfrm>
            <a:off x="1979612" y="428625"/>
            <a:ext cx="8229600" cy="857250"/>
          </a:xfrm>
        </p:spPr>
        <p:txBody>
          <a:bodyPr/>
          <a:lstStyle/>
          <a:p>
            <a:r>
              <a:rPr lang="sl-SI" altLang="en-US" b="1" smtClean="0"/>
              <a:t>Računalniška omrežja </a:t>
            </a:r>
            <a:endParaRPr lang="sl-SI" altLang="en-US" smtClean="0"/>
          </a:p>
        </p:txBody>
      </p:sp>
      <p:sp>
        <p:nvSpPr>
          <p:cNvPr id="227331" name="Ograda vsebine 2"/>
          <p:cNvSpPr>
            <a:spLocks noGrp="1"/>
          </p:cNvSpPr>
          <p:nvPr>
            <p:ph idx="1"/>
          </p:nvPr>
        </p:nvSpPr>
        <p:spPr/>
        <p:txBody>
          <a:bodyPr/>
          <a:lstStyle/>
          <a:p>
            <a:r>
              <a:rPr lang="sl-SI" altLang="en-US" smtClean="0"/>
              <a:t>Po velikosti in z vidika gledanja števila med seboj povezanih računalnikov jih delimo na:</a:t>
            </a:r>
          </a:p>
          <a:p>
            <a:endParaRPr lang="sl-SI" altLang="en-US" smtClean="0"/>
          </a:p>
          <a:p>
            <a:pPr lvl="1"/>
            <a:r>
              <a:rPr lang="sl-SI" altLang="en-US" smtClean="0"/>
              <a:t>lokalno omrežje - Local Area Network (LAN) </a:t>
            </a:r>
          </a:p>
          <a:p>
            <a:pPr lvl="1"/>
            <a:r>
              <a:rPr lang="sl-SI" altLang="en-US" smtClean="0"/>
              <a:t>svetovno omrežje - Wide area network (WAN) </a:t>
            </a:r>
          </a:p>
          <a:p>
            <a:pPr lvl="1"/>
            <a:r>
              <a:rPr lang="sl-SI" altLang="en-US" smtClean="0"/>
              <a:t>globalno omrežje - Global area network (GAN)</a:t>
            </a:r>
          </a:p>
          <a:p>
            <a:endParaRPr lang="sl-SI" altLang="en-US" smtClean="0"/>
          </a:p>
          <a:p>
            <a:endParaRPr lang="sl-SI" altLang="en-US" smtClean="0"/>
          </a:p>
        </p:txBody>
      </p:sp>
    </p:spTree>
    <p:extLst>
      <p:ext uri="{BB962C8B-B14F-4D97-AF65-F5344CB8AC3E}">
        <p14:creationId xmlns:p14="http://schemas.microsoft.com/office/powerpoint/2010/main" val="989032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Naslov 1"/>
          <p:cNvSpPr>
            <a:spLocks noGrp="1"/>
          </p:cNvSpPr>
          <p:nvPr>
            <p:ph type="title"/>
          </p:nvPr>
        </p:nvSpPr>
        <p:spPr>
          <a:xfrm>
            <a:off x="1979612" y="428625"/>
            <a:ext cx="8229600" cy="857250"/>
          </a:xfrm>
        </p:spPr>
        <p:txBody>
          <a:bodyPr/>
          <a:lstStyle/>
          <a:p>
            <a:r>
              <a:rPr lang="sl-SI" altLang="en-US" b="1" smtClean="0"/>
              <a:t>Računalniška omrežja </a:t>
            </a:r>
            <a:endParaRPr lang="sl-SI" altLang="en-US" smtClean="0"/>
          </a:p>
        </p:txBody>
      </p:sp>
      <p:sp>
        <p:nvSpPr>
          <p:cNvPr id="228355" name="Ograda vsebine 2"/>
          <p:cNvSpPr>
            <a:spLocks noGrp="1"/>
          </p:cNvSpPr>
          <p:nvPr>
            <p:ph idx="1"/>
          </p:nvPr>
        </p:nvSpPr>
        <p:spPr/>
        <p:txBody>
          <a:bodyPr/>
          <a:lstStyle/>
          <a:p>
            <a:r>
              <a:rPr lang="sl-SI" altLang="en-US" smtClean="0"/>
              <a:t>Običajno imamo vse te tipe med seboj povezane in prepletene, kot prikazuje spodnja slika: </a:t>
            </a:r>
            <a:br>
              <a:rPr lang="sl-SI" altLang="en-US" smtClean="0"/>
            </a:br>
            <a:endParaRPr lang="sl-SI" altLang="en-US" smtClean="0"/>
          </a:p>
        </p:txBody>
      </p:sp>
      <p:pic>
        <p:nvPicPr>
          <p:cNvPr id="228358" name="Picture 2" descr="Prepletanje omrežji"/>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380038" y="3429000"/>
            <a:ext cx="3038475"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5926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1979612" y="428625"/>
            <a:ext cx="8229600" cy="857250"/>
          </a:xfrm>
        </p:spPr>
        <p:txBody>
          <a:bodyPr/>
          <a:lstStyle/>
          <a:p>
            <a:r>
              <a:rPr lang="sl-SI" altLang="en-US" smtClean="0"/>
              <a:t>VREDNOST INFORMACIJE</a:t>
            </a:r>
          </a:p>
        </p:txBody>
      </p:sp>
      <p:sp>
        <p:nvSpPr>
          <p:cNvPr id="67587" name="Rectangle 3"/>
          <p:cNvSpPr>
            <a:spLocks noGrp="1" noChangeArrowheads="1"/>
          </p:cNvSpPr>
          <p:nvPr>
            <p:ph type="body" idx="1"/>
          </p:nvPr>
        </p:nvSpPr>
        <p:spPr/>
        <p:txBody>
          <a:bodyPr>
            <a:normAutofit lnSpcReduction="10000"/>
          </a:bodyPr>
          <a:lstStyle/>
          <a:p>
            <a:pPr>
              <a:lnSpc>
                <a:spcPct val="90000"/>
              </a:lnSpc>
            </a:pPr>
            <a:r>
              <a:rPr lang="en-GB" altLang="en-US" sz="2400">
                <a:solidFill>
                  <a:srgbClr val="000066"/>
                </a:solidFill>
              </a:rPr>
              <a:t>Vrednost informacije za prejemnika je odvisna od naslednjih lastnosti:</a:t>
            </a:r>
          </a:p>
          <a:p>
            <a:pPr>
              <a:lnSpc>
                <a:spcPct val="90000"/>
              </a:lnSpc>
            </a:pPr>
            <a:r>
              <a:rPr lang="en-GB" altLang="en-US" sz="2400">
                <a:solidFill>
                  <a:srgbClr val="000066"/>
                </a:solidFill>
              </a:rPr>
              <a:t>dostopnost (čas, potreben za dostop – ms, h, dnevi)</a:t>
            </a:r>
            <a:r>
              <a:rPr lang="ar-SA" altLang="en-US" sz="2400">
                <a:solidFill>
                  <a:srgbClr val="000066"/>
                </a:solidFill>
                <a:cs typeface="Arial" panose="020B0604020202020204" pitchFamily="34" charset="0"/>
              </a:rPr>
              <a:t>‏</a:t>
            </a:r>
            <a:endParaRPr lang="en-GB" altLang="en-US" sz="2400">
              <a:solidFill>
                <a:srgbClr val="000066"/>
              </a:solidFill>
            </a:endParaRPr>
          </a:p>
          <a:p>
            <a:pPr>
              <a:lnSpc>
                <a:spcPct val="90000"/>
              </a:lnSpc>
            </a:pPr>
            <a:r>
              <a:rPr lang="en-GB" altLang="en-US" sz="2400">
                <a:solidFill>
                  <a:srgbClr val="000066"/>
                </a:solidFill>
              </a:rPr>
              <a:t>točnost (stopnja zanesljivosti – 0…1, 0%-100%)</a:t>
            </a:r>
            <a:r>
              <a:rPr lang="ar-SA" altLang="en-US" sz="2400">
                <a:solidFill>
                  <a:srgbClr val="000066"/>
                </a:solidFill>
                <a:cs typeface="Arial" panose="020B0604020202020204" pitchFamily="34" charset="0"/>
              </a:rPr>
              <a:t>‏</a:t>
            </a:r>
            <a:endParaRPr lang="en-GB" altLang="en-US" sz="2400">
              <a:solidFill>
                <a:srgbClr val="000066"/>
              </a:solidFill>
            </a:endParaRPr>
          </a:p>
          <a:p>
            <a:pPr>
              <a:lnSpc>
                <a:spcPct val="90000"/>
              </a:lnSpc>
            </a:pPr>
            <a:r>
              <a:rPr lang="en-GB" altLang="en-US" sz="2400">
                <a:solidFill>
                  <a:srgbClr val="000066"/>
                </a:solidFill>
              </a:rPr>
              <a:t>pravočasnost (omogočanje pravočasnega odziva, =&gt;dostopnost)</a:t>
            </a:r>
            <a:r>
              <a:rPr lang="ar-SA" altLang="en-US" sz="2400">
                <a:solidFill>
                  <a:srgbClr val="000066"/>
                </a:solidFill>
                <a:cs typeface="Arial" panose="020B0604020202020204" pitchFamily="34" charset="0"/>
              </a:rPr>
              <a:t>‏</a:t>
            </a:r>
            <a:endParaRPr lang="en-GB" altLang="en-US" sz="2400">
              <a:solidFill>
                <a:srgbClr val="000066"/>
              </a:solidFill>
            </a:endParaRPr>
          </a:p>
          <a:p>
            <a:pPr>
              <a:lnSpc>
                <a:spcPct val="90000"/>
              </a:lnSpc>
            </a:pPr>
            <a:r>
              <a:rPr lang="en-GB" altLang="en-US" sz="2400">
                <a:solidFill>
                  <a:srgbClr val="000066"/>
                </a:solidFill>
              </a:rPr>
              <a:t>kompletnost (0…1 – popolna informacija = ideal)</a:t>
            </a:r>
            <a:r>
              <a:rPr lang="ar-SA" altLang="en-US" sz="2400">
                <a:solidFill>
                  <a:srgbClr val="000066"/>
                </a:solidFill>
                <a:cs typeface="Arial" panose="020B0604020202020204" pitchFamily="34" charset="0"/>
              </a:rPr>
              <a:t>‏</a:t>
            </a:r>
            <a:endParaRPr lang="en-GB" altLang="en-US" sz="2400">
              <a:solidFill>
                <a:srgbClr val="000066"/>
              </a:solidFill>
            </a:endParaRPr>
          </a:p>
          <a:p>
            <a:pPr>
              <a:lnSpc>
                <a:spcPct val="90000"/>
              </a:lnSpc>
            </a:pPr>
            <a:r>
              <a:rPr lang="en-GB" altLang="en-US" sz="2400">
                <a:solidFill>
                  <a:srgbClr val="000066"/>
                </a:solidFill>
              </a:rPr>
              <a:t>zgoščenost (jedrnatost)</a:t>
            </a:r>
            <a:r>
              <a:rPr lang="ar-SA" altLang="en-US" sz="2400">
                <a:solidFill>
                  <a:srgbClr val="000066"/>
                </a:solidFill>
                <a:cs typeface="Arial" panose="020B0604020202020204" pitchFamily="34" charset="0"/>
              </a:rPr>
              <a:t>‏</a:t>
            </a:r>
            <a:endParaRPr lang="en-GB" altLang="en-US" sz="2400">
              <a:solidFill>
                <a:srgbClr val="000066"/>
              </a:solidFill>
            </a:endParaRPr>
          </a:p>
          <a:p>
            <a:pPr>
              <a:lnSpc>
                <a:spcPct val="90000"/>
              </a:lnSpc>
            </a:pPr>
            <a:r>
              <a:rPr lang="en-GB" altLang="en-US" sz="2400">
                <a:solidFill>
                  <a:srgbClr val="000066"/>
                </a:solidFill>
              </a:rPr>
              <a:t>ustreznost (relevantnost za odločitveni problem)</a:t>
            </a:r>
            <a:r>
              <a:rPr lang="ar-SA" altLang="en-US" sz="2400">
                <a:solidFill>
                  <a:srgbClr val="000066"/>
                </a:solidFill>
                <a:cs typeface="Arial" panose="020B0604020202020204" pitchFamily="34" charset="0"/>
              </a:rPr>
              <a:t>‏</a:t>
            </a:r>
            <a:endParaRPr lang="en-GB" altLang="en-US" sz="2400">
              <a:solidFill>
                <a:srgbClr val="000066"/>
              </a:solidFill>
            </a:endParaRPr>
          </a:p>
          <a:p>
            <a:pPr>
              <a:lnSpc>
                <a:spcPct val="90000"/>
              </a:lnSpc>
            </a:pPr>
            <a:r>
              <a:rPr lang="en-GB" altLang="en-US" sz="2400">
                <a:solidFill>
                  <a:srgbClr val="000066"/>
                </a:solidFill>
              </a:rPr>
              <a:t>razumljivost (prilagojenost prejemniku)</a:t>
            </a:r>
            <a:r>
              <a:rPr lang="ar-SA" altLang="en-US" sz="2400">
                <a:solidFill>
                  <a:srgbClr val="000066"/>
                </a:solidFill>
                <a:cs typeface="Arial" panose="020B0604020202020204" pitchFamily="34" charset="0"/>
              </a:rPr>
              <a:t>‏</a:t>
            </a:r>
            <a:endParaRPr lang="en-GB" altLang="en-US" sz="2400">
              <a:solidFill>
                <a:srgbClr val="000066"/>
              </a:solidFill>
            </a:endParaRPr>
          </a:p>
          <a:p>
            <a:pPr>
              <a:lnSpc>
                <a:spcPct val="90000"/>
              </a:lnSpc>
            </a:pPr>
            <a:r>
              <a:rPr lang="en-GB" altLang="en-US" sz="2400">
                <a:solidFill>
                  <a:srgbClr val="000066"/>
                </a:solidFill>
              </a:rPr>
              <a:t>objektivnost (nepristranskost, =&gt; kompletnost)</a:t>
            </a:r>
            <a:r>
              <a:rPr lang="ar-SA" altLang="en-US" sz="2400">
                <a:solidFill>
                  <a:srgbClr val="000066"/>
                </a:solidFill>
                <a:cs typeface="Arial" panose="020B0604020202020204" pitchFamily="34" charset="0"/>
              </a:rPr>
              <a:t>‏</a:t>
            </a:r>
            <a:endParaRPr lang="sl-SI" altLang="en-US" sz="2400">
              <a:solidFill>
                <a:srgbClr val="000066"/>
              </a:solidFill>
            </a:endParaRPr>
          </a:p>
          <a:p>
            <a:pPr>
              <a:lnSpc>
                <a:spcPct val="90000"/>
              </a:lnSpc>
            </a:pPr>
            <a:endParaRPr lang="sl-SI" altLang="en-US" sz="2400"/>
          </a:p>
        </p:txBody>
      </p:sp>
    </p:spTree>
    <p:extLst>
      <p:ext uri="{BB962C8B-B14F-4D97-AF65-F5344CB8AC3E}">
        <p14:creationId xmlns:p14="http://schemas.microsoft.com/office/powerpoint/2010/main" val="396969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Naslov 1"/>
          <p:cNvSpPr>
            <a:spLocks noGrp="1"/>
          </p:cNvSpPr>
          <p:nvPr>
            <p:ph type="title"/>
          </p:nvPr>
        </p:nvSpPr>
        <p:spPr>
          <a:xfrm>
            <a:off x="1979612" y="428625"/>
            <a:ext cx="8229600" cy="857250"/>
          </a:xfrm>
        </p:spPr>
        <p:txBody>
          <a:bodyPr/>
          <a:lstStyle/>
          <a:p>
            <a:r>
              <a:rPr lang="sl-SI" altLang="en-US" b="1" smtClean="0"/>
              <a:t>T</a:t>
            </a:r>
            <a:r>
              <a:rPr lang="pt-BR" altLang="en-US" b="1" smtClean="0"/>
              <a:t>ip</a:t>
            </a:r>
            <a:r>
              <a:rPr lang="sl-SI" altLang="en-US" b="1" smtClean="0"/>
              <a:t>i</a:t>
            </a:r>
            <a:r>
              <a:rPr lang="pt-BR" altLang="en-US" b="1" smtClean="0"/>
              <a:t> omrežij</a:t>
            </a:r>
            <a:endParaRPr lang="sl-SI" altLang="en-US" smtClean="0"/>
          </a:p>
        </p:txBody>
      </p:sp>
      <p:sp>
        <p:nvSpPr>
          <p:cNvPr id="229379" name="Ograda vsebine 2"/>
          <p:cNvSpPr>
            <a:spLocks noGrp="1"/>
          </p:cNvSpPr>
          <p:nvPr>
            <p:ph idx="1"/>
          </p:nvPr>
        </p:nvSpPr>
        <p:spPr/>
        <p:txBody>
          <a:bodyPr/>
          <a:lstStyle/>
          <a:p>
            <a:r>
              <a:rPr lang="sl-SI" altLang="en-US" smtClean="0"/>
              <a:t>Glede na organizacijo pa omrežja razdelimo na: </a:t>
            </a:r>
          </a:p>
          <a:p>
            <a:endParaRPr lang="sl-SI" altLang="en-US" smtClean="0"/>
          </a:p>
          <a:p>
            <a:pPr lvl="1"/>
            <a:r>
              <a:rPr lang="sl-SI" altLang="en-US" smtClean="0"/>
              <a:t>omrežje </a:t>
            </a:r>
            <a:r>
              <a:rPr lang="sl-SI" altLang="en-US" i="1" smtClean="0"/>
              <a:t>enak z enakim</a:t>
            </a:r>
            <a:r>
              <a:rPr lang="sl-SI" altLang="en-US" smtClean="0"/>
              <a:t> - peer to peer (P2P) </a:t>
            </a:r>
          </a:p>
          <a:p>
            <a:pPr lvl="1"/>
            <a:endParaRPr lang="sl-SI" altLang="en-US" smtClean="0"/>
          </a:p>
          <a:p>
            <a:pPr lvl="1"/>
            <a:r>
              <a:rPr lang="sl-SI" altLang="en-US" smtClean="0"/>
              <a:t>omrežje </a:t>
            </a:r>
            <a:r>
              <a:rPr lang="sl-SI" altLang="en-US" i="1" smtClean="0"/>
              <a:t>klient/strežnik</a:t>
            </a:r>
            <a:r>
              <a:rPr lang="sl-SI" altLang="en-US" smtClean="0"/>
              <a:t> (client/server, kjer imamo lahko:</a:t>
            </a:r>
          </a:p>
          <a:p>
            <a:pPr lvl="2"/>
            <a:r>
              <a:rPr lang="sl-SI" altLang="en-US" smtClean="0"/>
              <a:t>datotečni strežnik (file server) </a:t>
            </a:r>
          </a:p>
          <a:p>
            <a:pPr lvl="2"/>
            <a:r>
              <a:rPr lang="sl-SI" altLang="en-US" smtClean="0"/>
              <a:t>tiskalniški strežnik (print server) </a:t>
            </a:r>
          </a:p>
          <a:p>
            <a:pPr lvl="2"/>
            <a:r>
              <a:rPr lang="sl-SI" altLang="en-US" smtClean="0"/>
              <a:t>aplikacijski strežnik (aplication server) </a:t>
            </a:r>
          </a:p>
          <a:p>
            <a:pPr lvl="2"/>
            <a:r>
              <a:rPr lang="sl-SI" altLang="en-US" smtClean="0"/>
              <a:t>poštni strežnik (email server) </a:t>
            </a:r>
          </a:p>
          <a:p>
            <a:pPr>
              <a:buFont typeface="Wingdings 2" panose="05020102010507070707" pitchFamily="18" charset="2"/>
              <a:buNone/>
            </a:pPr>
            <a:endParaRPr lang="sl-SI" altLang="en-US" smtClean="0"/>
          </a:p>
        </p:txBody>
      </p:sp>
    </p:spTree>
    <p:extLst>
      <p:ext uri="{BB962C8B-B14F-4D97-AF65-F5344CB8AC3E}">
        <p14:creationId xmlns:p14="http://schemas.microsoft.com/office/powerpoint/2010/main" val="3070148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Naslov 1"/>
          <p:cNvSpPr>
            <a:spLocks noGrp="1"/>
          </p:cNvSpPr>
          <p:nvPr>
            <p:ph type="title"/>
          </p:nvPr>
        </p:nvSpPr>
        <p:spPr>
          <a:xfrm>
            <a:off x="1979612" y="428625"/>
            <a:ext cx="8229600" cy="857250"/>
          </a:xfrm>
        </p:spPr>
        <p:txBody>
          <a:bodyPr>
            <a:normAutofit fontScale="90000"/>
          </a:bodyPr>
          <a:lstStyle/>
          <a:p>
            <a:r>
              <a:rPr lang="sl-SI" altLang="en-US" sz="2800" b="1"/>
              <a:t>Omrežje enakovrednih partnerjev (peer-to-peer</a:t>
            </a:r>
            <a:r>
              <a:rPr lang="sl-SI" altLang="en-US" b="1" smtClean="0"/>
              <a:t>)</a:t>
            </a:r>
            <a:endParaRPr lang="sl-SI" altLang="en-US" smtClean="0"/>
          </a:p>
        </p:txBody>
      </p:sp>
      <p:sp>
        <p:nvSpPr>
          <p:cNvPr id="230403" name="Ograda vsebine 2"/>
          <p:cNvSpPr>
            <a:spLocks noGrp="1"/>
          </p:cNvSpPr>
          <p:nvPr>
            <p:ph idx="1"/>
          </p:nvPr>
        </p:nvSpPr>
        <p:spPr/>
        <p:txBody>
          <a:bodyPr/>
          <a:lstStyle/>
          <a:p>
            <a:r>
              <a:rPr lang="sl-SI" altLang="en-US" smtClean="0"/>
              <a:t>Značilno za to omrežje je, da so računalniki in naprave v omrežju enakovredne in med seboj izmenjujejo podatke. Vsaka naprava lahko komunicira s katerokoli napravo v omrežju in izkorišča sredstva le-te (pogoni, diski, tiskalniki…), vse pa so med seboj enakovredne. </a:t>
            </a:r>
          </a:p>
          <a:p>
            <a:endParaRPr lang="sl-SI" altLang="en-US" smtClean="0"/>
          </a:p>
          <a:p>
            <a:r>
              <a:rPr lang="sl-SI" altLang="en-US" smtClean="0"/>
              <a:t>Običajno “peer-to-peer” omrežje nima več kot 10, med seboj povezanih računalnikov.</a:t>
            </a:r>
          </a:p>
        </p:txBody>
      </p:sp>
      <p:pic>
        <p:nvPicPr>
          <p:cNvPr id="230406" name="Picture 3" descr="http://colos.fri.uni-lj.si/ERI/INFORMATIKA/RACUNALNISKA_OMREZJA/slike/peer-to-peer.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951787" y="4929188"/>
            <a:ext cx="1968500"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1682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Naslov 1"/>
          <p:cNvSpPr>
            <a:spLocks noGrp="1"/>
          </p:cNvSpPr>
          <p:nvPr>
            <p:ph type="title"/>
          </p:nvPr>
        </p:nvSpPr>
        <p:spPr>
          <a:xfrm>
            <a:off x="1979612" y="428625"/>
            <a:ext cx="8229600" cy="857250"/>
          </a:xfrm>
        </p:spPr>
        <p:txBody>
          <a:bodyPr>
            <a:normAutofit fontScale="90000"/>
          </a:bodyPr>
          <a:lstStyle/>
          <a:p>
            <a:r>
              <a:rPr lang="sl-SI" altLang="en-US" sz="4400" b="1"/>
              <a:t>Odjemalec-strežnik (Client-server)</a:t>
            </a:r>
            <a:endParaRPr lang="sl-SI" altLang="en-US" sz="4400"/>
          </a:p>
        </p:txBody>
      </p:sp>
      <p:sp>
        <p:nvSpPr>
          <p:cNvPr id="231427" name="Ograda vsebine 2"/>
          <p:cNvSpPr>
            <a:spLocks noGrp="1"/>
          </p:cNvSpPr>
          <p:nvPr>
            <p:ph idx="1"/>
          </p:nvPr>
        </p:nvSpPr>
        <p:spPr>
          <a:xfrm>
            <a:off x="1979612" y="1714500"/>
            <a:ext cx="8229600" cy="4610100"/>
          </a:xfrm>
        </p:spPr>
        <p:txBody>
          <a:bodyPr/>
          <a:lstStyle/>
          <a:p>
            <a:r>
              <a:rPr lang="sl-SI" altLang="en-US" smtClean="0"/>
              <a:t>To je struktura omrežja, pri kateri imajo računalniki v omrežju nalogo strežnika ali odjemalca. </a:t>
            </a:r>
          </a:p>
          <a:p>
            <a:r>
              <a:rPr lang="sl-SI" altLang="en-US" smtClean="0"/>
              <a:t/>
            </a:r>
            <a:br>
              <a:rPr lang="sl-SI" altLang="en-US" smtClean="0"/>
            </a:br>
            <a:endParaRPr lang="sl-SI" altLang="en-US" smtClean="0"/>
          </a:p>
        </p:txBody>
      </p:sp>
      <p:pic>
        <p:nvPicPr>
          <p:cNvPr id="231430" name="Picture 2" descr="http://colos.fri.uni-lj.si/ERI/INFORMATIKA/RACUNALNISKA_OMREZJA/slike/client-server.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380037" y="2786063"/>
            <a:ext cx="4102100" cy="381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2899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Naslov 1"/>
          <p:cNvSpPr>
            <a:spLocks noGrp="1"/>
          </p:cNvSpPr>
          <p:nvPr>
            <p:ph type="title"/>
          </p:nvPr>
        </p:nvSpPr>
        <p:spPr>
          <a:xfrm>
            <a:off x="1979612" y="428625"/>
            <a:ext cx="8229600" cy="857250"/>
          </a:xfrm>
        </p:spPr>
        <p:txBody>
          <a:bodyPr>
            <a:normAutofit fontScale="90000"/>
          </a:bodyPr>
          <a:lstStyle/>
          <a:p>
            <a:r>
              <a:rPr lang="sl-SI" altLang="en-US" sz="4400" b="1"/>
              <a:t>Odjemalec-strežnik (Client-server)</a:t>
            </a:r>
            <a:endParaRPr lang="sl-SI" altLang="en-US" sz="4400"/>
          </a:p>
        </p:txBody>
      </p:sp>
      <p:sp>
        <p:nvSpPr>
          <p:cNvPr id="232451" name="Ograda vsebine 2"/>
          <p:cNvSpPr>
            <a:spLocks noGrp="1"/>
          </p:cNvSpPr>
          <p:nvPr>
            <p:ph idx="1"/>
          </p:nvPr>
        </p:nvSpPr>
        <p:spPr/>
        <p:txBody>
          <a:bodyPr/>
          <a:lstStyle/>
          <a:p>
            <a:r>
              <a:rPr lang="sl-SI" altLang="en-US" smtClean="0"/>
              <a:t>Strežnik je računalnik, ki za odjemalce upravlja določene naloge (servise), skrbi za omrežje, hrani skupne podatke, upravlja tiskalnik, razdeljuje pošto ipd. </a:t>
            </a:r>
          </a:p>
          <a:p>
            <a:r>
              <a:rPr lang="sl-SI" altLang="en-US" smtClean="0"/>
              <a:t>Odjemalec je delovna postaja (osebni računalnik), ki te skupne servise izkorišča. </a:t>
            </a:r>
            <a:br>
              <a:rPr lang="sl-SI" altLang="en-US" smtClean="0"/>
            </a:br>
            <a:r>
              <a:rPr lang="sl-SI" altLang="en-US" smtClean="0"/>
              <a:t>Takšno omrežje se običajno uporablja v poslovnih okoljih, podjetjih, šolah.</a:t>
            </a:r>
          </a:p>
        </p:txBody>
      </p:sp>
    </p:spTree>
    <p:extLst>
      <p:ext uri="{BB962C8B-B14F-4D97-AF65-F5344CB8AC3E}">
        <p14:creationId xmlns:p14="http://schemas.microsoft.com/office/powerpoint/2010/main" val="4161368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Naslov 1"/>
          <p:cNvSpPr>
            <a:spLocks noGrp="1"/>
          </p:cNvSpPr>
          <p:nvPr>
            <p:ph type="title"/>
          </p:nvPr>
        </p:nvSpPr>
        <p:spPr>
          <a:xfrm>
            <a:off x="1979612" y="428625"/>
            <a:ext cx="8229600" cy="857250"/>
          </a:xfrm>
        </p:spPr>
        <p:txBody>
          <a:bodyPr/>
          <a:lstStyle/>
          <a:p>
            <a:r>
              <a:rPr lang="sl-SI" altLang="en-US" smtClean="0"/>
              <a:t>Potrebna oprema za rač. mrežo</a:t>
            </a:r>
          </a:p>
        </p:txBody>
      </p:sp>
      <p:sp>
        <p:nvSpPr>
          <p:cNvPr id="233475" name="Ograda vsebine 2"/>
          <p:cNvSpPr>
            <a:spLocks noGrp="1"/>
          </p:cNvSpPr>
          <p:nvPr>
            <p:ph idx="1"/>
          </p:nvPr>
        </p:nvSpPr>
        <p:spPr/>
        <p:txBody>
          <a:bodyPr/>
          <a:lstStyle/>
          <a:p>
            <a:r>
              <a:rPr lang="sl-SI" altLang="en-US" smtClean="0"/>
              <a:t>Strežnik </a:t>
            </a:r>
          </a:p>
          <a:p>
            <a:r>
              <a:rPr lang="sl-SI" altLang="en-US" smtClean="0"/>
              <a:t>Omrežna kartica </a:t>
            </a:r>
          </a:p>
          <a:p>
            <a:r>
              <a:rPr lang="sl-SI" altLang="en-US" smtClean="0"/>
              <a:t>Prenosni mediji </a:t>
            </a:r>
          </a:p>
          <a:p>
            <a:r>
              <a:rPr lang="sl-SI" altLang="en-US" smtClean="0"/>
              <a:t>Mrežna strojna oprema </a:t>
            </a:r>
          </a:p>
          <a:p>
            <a:r>
              <a:rPr lang="sl-SI" altLang="en-US" smtClean="0"/>
              <a:t>Mrežna programska oprema </a:t>
            </a:r>
          </a:p>
          <a:p>
            <a:endParaRPr lang="sl-SI" altLang="en-US" smtClean="0"/>
          </a:p>
        </p:txBody>
      </p:sp>
      <p:pic>
        <p:nvPicPr>
          <p:cNvPr id="233478" name="Picture 2" descr="http://www.sc-nm.com/e-gradivo/OMR/razvejeno.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464300" y="2214564"/>
            <a:ext cx="3795712" cy="317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368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Naslov 1"/>
          <p:cNvSpPr>
            <a:spLocks noGrp="1"/>
          </p:cNvSpPr>
          <p:nvPr>
            <p:ph type="title"/>
          </p:nvPr>
        </p:nvSpPr>
        <p:spPr>
          <a:xfrm>
            <a:off x="1979612" y="428625"/>
            <a:ext cx="8229600" cy="857250"/>
          </a:xfrm>
        </p:spPr>
        <p:txBody>
          <a:bodyPr/>
          <a:lstStyle/>
          <a:p>
            <a:r>
              <a:rPr lang="sl-SI" altLang="en-US" smtClean="0"/>
              <a:t>Strojna oprema za mrežo</a:t>
            </a:r>
          </a:p>
        </p:txBody>
      </p:sp>
      <p:sp>
        <p:nvSpPr>
          <p:cNvPr id="234499" name="Ograda vsebine 2"/>
          <p:cNvSpPr>
            <a:spLocks noGrp="1"/>
          </p:cNvSpPr>
          <p:nvPr>
            <p:ph idx="1"/>
          </p:nvPr>
        </p:nvSpPr>
        <p:spPr/>
        <p:txBody>
          <a:bodyPr/>
          <a:lstStyle/>
          <a:p>
            <a:r>
              <a:rPr lang="sl-SI" altLang="en-US" b="1" smtClean="0"/>
              <a:t>Mrežne Kartice</a:t>
            </a:r>
          </a:p>
          <a:p>
            <a:endParaRPr lang="sl-SI" altLang="en-US" b="1" smtClean="0"/>
          </a:p>
          <a:p>
            <a:r>
              <a:rPr lang="sl-SI" altLang="en-US" sz="2000"/>
              <a:t>Naprava, ki omogoča, da se preko nje naš računalnik ali naprava poveže v omrežje</a:t>
            </a:r>
          </a:p>
          <a:p>
            <a:r>
              <a:rPr lang="sl-SI" altLang="en-US" sz="2000"/>
              <a:t> Na računalniku ali napravi potrebujemo nato še programsko opremo za svojo mrežno kartico, da ta pod operacijskim sistemom, nameščenem na računalniku, uspešno deluje in nam omogoča povezavo z ostalimi</a:t>
            </a:r>
          </a:p>
          <a:p>
            <a:endParaRPr lang="sl-SI" altLang="en-US" sz="1200">
              <a:latin typeface="Verdana" panose="020B0604030504040204" pitchFamily="34" charset="0"/>
            </a:endParaRPr>
          </a:p>
          <a:p>
            <a:r>
              <a:rPr lang="sl-SI" altLang="en-US" sz="1200">
                <a:latin typeface="Verdana" panose="020B0604030504040204" pitchFamily="34" charset="0"/>
              </a:rPr>
              <a:t>Danes so večinoma že grajene v računalnik</a:t>
            </a:r>
            <a:endParaRPr lang="sl-SI" altLang="en-US" sz="1200"/>
          </a:p>
        </p:txBody>
      </p:sp>
      <p:pic>
        <p:nvPicPr>
          <p:cNvPr id="234502" name="Picture 2" descr="http://colos.fri.uni-lj.si/ERI/INFORMATIKA/RACUNALNISKA_OMREZJA/slike/nic.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094413" y="4570413"/>
            <a:ext cx="3762375" cy="220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1170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Naslov 1"/>
          <p:cNvSpPr>
            <a:spLocks noGrp="1"/>
          </p:cNvSpPr>
          <p:nvPr>
            <p:ph type="title"/>
          </p:nvPr>
        </p:nvSpPr>
        <p:spPr>
          <a:xfrm>
            <a:off x="1979612" y="428625"/>
            <a:ext cx="8229600" cy="857250"/>
          </a:xfrm>
        </p:spPr>
        <p:txBody>
          <a:bodyPr/>
          <a:lstStyle/>
          <a:p>
            <a:r>
              <a:rPr lang="sl-SI" altLang="en-US" smtClean="0"/>
              <a:t>Strojna oprema za mrežo</a:t>
            </a:r>
          </a:p>
        </p:txBody>
      </p:sp>
      <p:sp>
        <p:nvSpPr>
          <p:cNvPr id="235523" name="Ograda vsebine 2"/>
          <p:cNvSpPr>
            <a:spLocks noGrp="1"/>
          </p:cNvSpPr>
          <p:nvPr>
            <p:ph idx="1"/>
          </p:nvPr>
        </p:nvSpPr>
        <p:spPr/>
        <p:txBody>
          <a:bodyPr/>
          <a:lstStyle/>
          <a:p>
            <a:r>
              <a:rPr lang="sl-SI" altLang="en-US" b="1" smtClean="0"/>
              <a:t>Transportni mediji</a:t>
            </a:r>
          </a:p>
          <a:p>
            <a:r>
              <a:rPr lang="sl-SI" altLang="en-US" sz="1600"/>
              <a:t>Fizična povezava med napravami, v različnih izvedbah: </a:t>
            </a:r>
          </a:p>
          <a:p>
            <a:pPr lvl="1"/>
            <a:r>
              <a:rPr lang="sl-SI" altLang="en-US" sz="1400"/>
              <a:t>koaksialni kabel - zastarel </a:t>
            </a:r>
          </a:p>
          <a:p>
            <a:pPr lvl="1"/>
            <a:r>
              <a:rPr lang="sl-SI" altLang="en-US" sz="1400"/>
              <a:t>bakrena parica (</a:t>
            </a:r>
            <a:r>
              <a:rPr lang="sl-SI" altLang="en-US" sz="1400" i="1"/>
              <a:t>UTP - unshielded twisted pair</a:t>
            </a:r>
            <a:r>
              <a:rPr lang="sl-SI" altLang="en-US" sz="1400"/>
              <a:t>) - razširjen in poceni </a:t>
            </a:r>
          </a:p>
          <a:p>
            <a:pPr lvl="1"/>
            <a:r>
              <a:rPr lang="sl-SI" altLang="en-US" sz="1400"/>
              <a:t>optična vlakna (</a:t>
            </a:r>
            <a:r>
              <a:rPr lang="sl-SI" altLang="en-US" sz="1400" i="1"/>
              <a:t>Optical fiber</a:t>
            </a:r>
            <a:r>
              <a:rPr lang="sl-SI" altLang="en-US" sz="1400"/>
              <a:t>) - velika hitrost prenosa, najdražji </a:t>
            </a:r>
          </a:p>
          <a:p>
            <a:endParaRPr lang="sl-SI" altLang="en-US" sz="1600"/>
          </a:p>
          <a:p>
            <a:r>
              <a:rPr lang="sl-SI" altLang="en-US" sz="1600"/>
              <a:t>Brezžične povezave</a:t>
            </a:r>
          </a:p>
          <a:p>
            <a:pPr lvl="1"/>
            <a:r>
              <a:rPr lang="sl-SI" altLang="en-US" sz="1400"/>
              <a:t>infrardeči prenos (4Mb/s) </a:t>
            </a:r>
          </a:p>
          <a:p>
            <a:pPr lvl="1"/>
            <a:r>
              <a:rPr lang="sl-SI" altLang="en-US" sz="1400"/>
              <a:t>radijski prenos (108Mb/s) </a:t>
            </a:r>
          </a:p>
          <a:p>
            <a:pPr lvl="1"/>
            <a:r>
              <a:rPr lang="sl-SI" altLang="en-US" sz="1400"/>
              <a:t>mikrovalovni prenos (10Mb/s) </a:t>
            </a:r>
          </a:p>
          <a:p>
            <a:pPr lvl="1"/>
            <a:r>
              <a:rPr lang="sl-SI" altLang="en-US" sz="1400"/>
              <a:t>satelitski sistemi </a:t>
            </a:r>
          </a:p>
        </p:txBody>
      </p:sp>
      <p:pic>
        <p:nvPicPr>
          <p:cNvPr id="235526" name="Picture 2" descr="http://www.sc-nm.com/e-gradivo/OMR/UTP_cable.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94412" y="3573464"/>
            <a:ext cx="3429000" cy="279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960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Naslov 1"/>
          <p:cNvSpPr>
            <a:spLocks noGrp="1"/>
          </p:cNvSpPr>
          <p:nvPr>
            <p:ph type="title"/>
          </p:nvPr>
        </p:nvSpPr>
        <p:spPr>
          <a:xfrm>
            <a:off x="1979612" y="428625"/>
            <a:ext cx="8229600" cy="857250"/>
          </a:xfrm>
        </p:spPr>
        <p:txBody>
          <a:bodyPr/>
          <a:lstStyle/>
          <a:p>
            <a:r>
              <a:rPr lang="sl-SI" altLang="en-US" smtClean="0"/>
              <a:t>Strojna oprema za mrežo</a:t>
            </a:r>
          </a:p>
        </p:txBody>
      </p:sp>
      <p:sp>
        <p:nvSpPr>
          <p:cNvPr id="236547" name="Ograda vsebine 2"/>
          <p:cNvSpPr>
            <a:spLocks noGrp="1"/>
          </p:cNvSpPr>
          <p:nvPr>
            <p:ph idx="1"/>
          </p:nvPr>
        </p:nvSpPr>
        <p:spPr/>
        <p:txBody>
          <a:bodyPr/>
          <a:lstStyle/>
          <a:p>
            <a:endParaRPr lang="sl-SI" altLang="en-US" smtClean="0"/>
          </a:p>
          <a:p>
            <a:r>
              <a:rPr lang="sl-SI" altLang="en-US" smtClean="0"/>
              <a:t>Mrežna strojna oprema </a:t>
            </a:r>
          </a:p>
          <a:p>
            <a:pPr lvl="1"/>
            <a:r>
              <a:rPr lang="sl-SI" altLang="en-US" smtClean="0"/>
              <a:t>koncentrator (</a:t>
            </a:r>
            <a:r>
              <a:rPr lang="sl-SI" altLang="en-US" i="1" smtClean="0"/>
              <a:t>hub</a:t>
            </a:r>
            <a:r>
              <a:rPr lang="sl-SI" altLang="en-US" smtClean="0"/>
              <a:t>) </a:t>
            </a:r>
          </a:p>
          <a:p>
            <a:pPr lvl="1"/>
            <a:r>
              <a:rPr lang="sl-SI" altLang="en-US" smtClean="0"/>
              <a:t>stikalo (</a:t>
            </a:r>
            <a:r>
              <a:rPr lang="sl-SI" altLang="en-US" i="1" smtClean="0"/>
              <a:t>switch</a:t>
            </a:r>
            <a:r>
              <a:rPr lang="sl-SI" altLang="en-US" smtClean="0"/>
              <a:t>) </a:t>
            </a:r>
          </a:p>
          <a:p>
            <a:pPr lvl="1"/>
            <a:r>
              <a:rPr lang="sl-SI" altLang="en-US" smtClean="0"/>
              <a:t>most (</a:t>
            </a:r>
            <a:r>
              <a:rPr lang="sl-SI" altLang="en-US" i="1" smtClean="0"/>
              <a:t>bridge</a:t>
            </a:r>
            <a:r>
              <a:rPr lang="sl-SI" altLang="en-US" smtClean="0"/>
              <a:t>) </a:t>
            </a:r>
          </a:p>
          <a:p>
            <a:pPr lvl="1"/>
            <a:r>
              <a:rPr lang="sl-SI" altLang="en-US" smtClean="0"/>
              <a:t>usmerjevalnik (</a:t>
            </a:r>
            <a:r>
              <a:rPr lang="sl-SI" altLang="en-US" i="1" smtClean="0"/>
              <a:t>router</a:t>
            </a:r>
            <a:r>
              <a:rPr lang="sl-SI" altLang="en-US" smtClean="0"/>
              <a:t>) </a:t>
            </a:r>
          </a:p>
          <a:p>
            <a:pPr lvl="1"/>
            <a:r>
              <a:rPr lang="sl-SI" altLang="en-US" smtClean="0"/>
              <a:t>modem </a:t>
            </a:r>
          </a:p>
          <a:p>
            <a:endParaRPr lang="sl-SI" altLang="en-US" smtClean="0"/>
          </a:p>
        </p:txBody>
      </p:sp>
      <p:pic>
        <p:nvPicPr>
          <p:cNvPr id="236550" name="Picture 2" descr="Mrežno stikalo"/>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308725" y="2500314"/>
            <a:ext cx="3740150"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6831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Naslov 1"/>
          <p:cNvSpPr>
            <a:spLocks noGrp="1"/>
          </p:cNvSpPr>
          <p:nvPr>
            <p:ph type="title"/>
          </p:nvPr>
        </p:nvSpPr>
        <p:spPr>
          <a:xfrm>
            <a:off x="1979612" y="428625"/>
            <a:ext cx="8229600" cy="857250"/>
          </a:xfrm>
        </p:spPr>
        <p:txBody>
          <a:bodyPr/>
          <a:lstStyle/>
          <a:p>
            <a:r>
              <a:rPr lang="sl-SI" altLang="en-US" b="1" smtClean="0"/>
              <a:t>Omrežni protokoli</a:t>
            </a:r>
            <a:endParaRPr lang="sl-SI" altLang="en-US" smtClean="0"/>
          </a:p>
        </p:txBody>
      </p:sp>
      <p:sp>
        <p:nvSpPr>
          <p:cNvPr id="237571" name="Ograda vsebine 2"/>
          <p:cNvSpPr>
            <a:spLocks noGrp="1"/>
          </p:cNvSpPr>
          <p:nvPr>
            <p:ph idx="1"/>
          </p:nvPr>
        </p:nvSpPr>
        <p:spPr/>
        <p:txBody>
          <a:bodyPr/>
          <a:lstStyle/>
          <a:p>
            <a:r>
              <a:rPr lang="sl-SI" altLang="en-US" sz="3200" b="1"/>
              <a:t>Protokol</a:t>
            </a:r>
            <a:r>
              <a:rPr lang="sl-SI" altLang="en-US" sz="1600"/>
              <a:t> </a:t>
            </a:r>
          </a:p>
          <a:p>
            <a:r>
              <a:rPr lang="sl-SI" altLang="en-US" sz="1800"/>
              <a:t>je formalen opis pravil za izmenjavo sporočil, ki jih je potrebno spoštovati, da se lahko med seboj sporazumevajo naprave v (računalniškem) omrežju. </a:t>
            </a:r>
          </a:p>
          <a:p>
            <a:r>
              <a:rPr lang="sl-SI" altLang="en-US" sz="1800"/>
              <a:t/>
            </a:r>
            <a:br>
              <a:rPr lang="sl-SI" altLang="en-US" sz="1800"/>
            </a:br>
            <a:r>
              <a:rPr lang="sl-SI" altLang="en-US" sz="1800"/>
              <a:t>TCP/IP TCP »Transmision Control Protocol«, protokol za nadzor prenosa, ter IP »Internet Protocol«, internetni protokol) ali Internetni sklad protokolov (angleško Internet protocol suite) je nabor protokolov, ki izvaja protokolski sklad prek katerega teče internet. Največ omrežnega prometa poteka preko protokola TCP.</a:t>
            </a:r>
            <a:br>
              <a:rPr lang="sl-SI" altLang="en-US" sz="1800"/>
            </a:br>
            <a:r>
              <a:rPr lang="sl-SI" altLang="en-US" sz="1800"/>
              <a:t/>
            </a:r>
            <a:br>
              <a:rPr lang="sl-SI" altLang="en-US" sz="1800"/>
            </a:br>
            <a:r>
              <a:rPr lang="sl-SI" altLang="en-US" sz="1800"/>
              <a:t>Na različnih nivojih </a:t>
            </a:r>
            <a:br>
              <a:rPr lang="sl-SI" altLang="en-US" sz="1800"/>
            </a:br>
            <a:r>
              <a:rPr lang="sl-SI" altLang="en-US" sz="1800"/>
              <a:t>FTP, HTTP, IMAP, IRC, SSH, TCP, IPv4, Token ring, Ethernet, PPP, Wi-Fi ...</a:t>
            </a:r>
            <a:br>
              <a:rPr lang="sl-SI" altLang="en-US" sz="1800"/>
            </a:br>
            <a:endParaRPr lang="sl-SI" altLang="en-US" sz="1800"/>
          </a:p>
          <a:p>
            <a:endParaRPr lang="sl-SI" altLang="en-US" smtClean="0"/>
          </a:p>
        </p:txBody>
      </p:sp>
    </p:spTree>
    <p:extLst>
      <p:ext uri="{BB962C8B-B14F-4D97-AF65-F5344CB8AC3E}">
        <p14:creationId xmlns:p14="http://schemas.microsoft.com/office/powerpoint/2010/main" val="3172239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Naslov 1"/>
          <p:cNvSpPr>
            <a:spLocks noGrp="1"/>
          </p:cNvSpPr>
          <p:nvPr>
            <p:ph type="title"/>
          </p:nvPr>
        </p:nvSpPr>
        <p:spPr>
          <a:xfrm>
            <a:off x="1979612" y="428625"/>
            <a:ext cx="8229600" cy="857250"/>
          </a:xfrm>
        </p:spPr>
        <p:txBody>
          <a:bodyPr/>
          <a:lstStyle/>
          <a:p>
            <a:r>
              <a:rPr lang="sl-SI" altLang="en-US" b="1" smtClean="0"/>
              <a:t>Internet</a:t>
            </a:r>
            <a:endParaRPr lang="sl-SI" altLang="en-US" smtClean="0"/>
          </a:p>
        </p:txBody>
      </p:sp>
      <p:sp>
        <p:nvSpPr>
          <p:cNvPr id="238595" name="Ograda vsebine 2"/>
          <p:cNvSpPr>
            <a:spLocks noGrp="1"/>
          </p:cNvSpPr>
          <p:nvPr>
            <p:ph idx="1"/>
          </p:nvPr>
        </p:nvSpPr>
        <p:spPr/>
        <p:txBody>
          <a:bodyPr/>
          <a:lstStyle/>
          <a:p>
            <a:r>
              <a:rPr lang="sl-SI" altLang="en-US" b="1" smtClean="0"/>
              <a:t>Internet </a:t>
            </a:r>
            <a:r>
              <a:rPr lang="sl-SI" altLang="en-US" smtClean="0"/>
              <a:t>(tudi medmrežje) </a:t>
            </a:r>
          </a:p>
          <a:p>
            <a:pPr lvl="1"/>
            <a:r>
              <a:rPr lang="sl-SI" altLang="en-US" smtClean="0"/>
              <a:t>je v računalniško omrežje, ki povezuje več omrežij. </a:t>
            </a:r>
          </a:p>
          <a:p>
            <a:pPr lvl="1"/>
            <a:r>
              <a:rPr lang="sl-SI" altLang="en-US" smtClean="0"/>
              <a:t>V razširjenem izražanju se internet velikokrat nanaša na usluge kot so svetovni splet:</a:t>
            </a:r>
          </a:p>
          <a:p>
            <a:pPr lvl="2"/>
            <a:r>
              <a:rPr lang="sl-SI" altLang="en-US" smtClean="0"/>
              <a:t>WWW - brskanje</a:t>
            </a:r>
          </a:p>
          <a:p>
            <a:pPr lvl="2"/>
            <a:r>
              <a:rPr lang="sl-SI" altLang="en-US" smtClean="0"/>
              <a:t>elektronska pošta</a:t>
            </a:r>
          </a:p>
          <a:p>
            <a:pPr lvl="2"/>
            <a:r>
              <a:rPr lang="sl-SI" altLang="en-US" smtClean="0"/>
              <a:t>ftp </a:t>
            </a:r>
          </a:p>
          <a:p>
            <a:pPr lvl="2"/>
            <a:r>
              <a:rPr lang="sl-SI" altLang="en-US" smtClean="0"/>
              <a:t>neposredni klepet (online chat)</a:t>
            </a:r>
          </a:p>
          <a:p>
            <a:pPr lvl="2"/>
            <a:r>
              <a:rPr lang="sl-SI" altLang="en-US" smtClean="0"/>
              <a:t>novice</a:t>
            </a:r>
          </a:p>
        </p:txBody>
      </p:sp>
      <p:pic>
        <p:nvPicPr>
          <p:cNvPr id="238598" name="Picture 2" descr="http://windowshelp.microsoft.com/windows/supportFiles/Help_How-to/cat_icon_internet_256.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094537" y="3384551"/>
            <a:ext cx="3295650" cy="319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072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1979612" y="428625"/>
            <a:ext cx="8229600" cy="857250"/>
          </a:xfrm>
        </p:spPr>
        <p:txBody>
          <a:bodyPr/>
          <a:lstStyle/>
          <a:p>
            <a:r>
              <a:rPr lang="sl-SI" altLang="en-US" smtClean="0"/>
              <a:t>VREDNOST INFORMACIJE</a:t>
            </a:r>
          </a:p>
        </p:txBody>
      </p:sp>
      <p:sp>
        <p:nvSpPr>
          <p:cNvPr id="68611" name="Rectangle 3"/>
          <p:cNvSpPr>
            <a:spLocks noGrp="1" noChangeArrowheads="1"/>
          </p:cNvSpPr>
          <p:nvPr>
            <p:ph type="body" idx="1"/>
          </p:nvPr>
        </p:nvSpPr>
        <p:spPr/>
        <p:txBody>
          <a:bodyPr/>
          <a:lstStyle/>
          <a:p>
            <a:r>
              <a:rPr lang="en-GB" altLang="en-US" smtClean="0">
                <a:solidFill>
                  <a:srgbClr val="000066"/>
                </a:solidFill>
              </a:rPr>
              <a:t>Vsaka informacija nekaj stane.</a:t>
            </a:r>
          </a:p>
          <a:p>
            <a:r>
              <a:rPr lang="en-GB" altLang="en-US" smtClean="0">
                <a:solidFill>
                  <a:srgbClr val="000066"/>
                </a:solidFill>
              </a:rPr>
              <a:t>Nekatere informacije (oz. rafinirane podatke) je možno tudi kupiti na trgu: storitve svetovalnih firm, “insiderske” informacije, …</a:t>
            </a:r>
          </a:p>
          <a:p>
            <a:r>
              <a:rPr lang="en-GB" altLang="en-US" smtClean="0">
                <a:solidFill>
                  <a:srgbClr val="000066"/>
                </a:solidFill>
              </a:rPr>
              <a:t>Informacijo je smiselno pridobiti (plačati), če je pričakovani </a:t>
            </a:r>
            <a:r>
              <a:rPr lang="en-GB" altLang="en-US" b="1" smtClean="0">
                <a:solidFill>
                  <a:srgbClr val="000066"/>
                </a:solidFill>
              </a:rPr>
              <a:t>dobiček</a:t>
            </a:r>
            <a:r>
              <a:rPr lang="en-GB" altLang="en-US" smtClean="0">
                <a:solidFill>
                  <a:srgbClr val="000066"/>
                </a:solidFill>
              </a:rPr>
              <a:t> večji od </a:t>
            </a:r>
            <a:r>
              <a:rPr lang="en-GB" altLang="en-US" b="1" smtClean="0">
                <a:solidFill>
                  <a:srgbClr val="000066"/>
                </a:solidFill>
              </a:rPr>
              <a:t>stroška pridobivanja informacije.</a:t>
            </a:r>
            <a:endParaRPr lang="sl-SI" altLang="en-US" b="1" smtClean="0">
              <a:solidFill>
                <a:srgbClr val="000066"/>
              </a:solidFill>
            </a:endParaRPr>
          </a:p>
        </p:txBody>
      </p:sp>
    </p:spTree>
    <p:extLst>
      <p:ext uri="{BB962C8B-B14F-4D97-AF65-F5344CB8AC3E}">
        <p14:creationId xmlns:p14="http://schemas.microsoft.com/office/powerpoint/2010/main" val="175240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Naslov 1"/>
          <p:cNvSpPr>
            <a:spLocks noGrp="1"/>
          </p:cNvSpPr>
          <p:nvPr>
            <p:ph type="title"/>
          </p:nvPr>
        </p:nvSpPr>
        <p:spPr>
          <a:xfrm>
            <a:off x="1979612" y="428625"/>
            <a:ext cx="8229600" cy="857250"/>
          </a:xfrm>
        </p:spPr>
        <p:txBody>
          <a:bodyPr/>
          <a:lstStyle/>
          <a:p>
            <a:r>
              <a:rPr lang="sl-SI" altLang="en-US" b="1" smtClean="0"/>
              <a:t>Intranet</a:t>
            </a:r>
            <a:endParaRPr lang="sl-SI" altLang="en-US" smtClean="0"/>
          </a:p>
        </p:txBody>
      </p:sp>
      <p:sp>
        <p:nvSpPr>
          <p:cNvPr id="239619" name="Ograda vsebine 2"/>
          <p:cNvSpPr>
            <a:spLocks noGrp="1"/>
          </p:cNvSpPr>
          <p:nvPr>
            <p:ph idx="1"/>
          </p:nvPr>
        </p:nvSpPr>
        <p:spPr/>
        <p:txBody>
          <a:bodyPr/>
          <a:lstStyle/>
          <a:p>
            <a:r>
              <a:rPr lang="sl-SI" altLang="en-US" smtClean="0"/>
              <a:t>Intranet je privatno omrežje v neki organizaciji, po načinu delovanja pa deluje tako kot internet.</a:t>
            </a:r>
          </a:p>
        </p:txBody>
      </p:sp>
      <p:pic>
        <p:nvPicPr>
          <p:cNvPr id="239622" name="Picture 2" descr="http://www.learnthenet.com/english/publish/images/intranet.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094412" y="3214689"/>
            <a:ext cx="2667000" cy="322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3693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Naslov 1"/>
          <p:cNvSpPr>
            <a:spLocks noGrp="1"/>
          </p:cNvSpPr>
          <p:nvPr>
            <p:ph type="title"/>
          </p:nvPr>
        </p:nvSpPr>
        <p:spPr>
          <a:xfrm>
            <a:off x="1979612" y="428625"/>
            <a:ext cx="8229600" cy="857250"/>
          </a:xfrm>
        </p:spPr>
        <p:txBody>
          <a:bodyPr/>
          <a:lstStyle/>
          <a:p>
            <a:r>
              <a:rPr lang="sl-SI" altLang="en-US" smtClean="0"/>
              <a:t>INTERNET - zgodovina</a:t>
            </a:r>
          </a:p>
        </p:txBody>
      </p:sp>
      <p:sp>
        <p:nvSpPr>
          <p:cNvPr id="240643" name="Ograda vsebine 2"/>
          <p:cNvSpPr>
            <a:spLocks noGrp="1"/>
          </p:cNvSpPr>
          <p:nvPr>
            <p:ph idx="1"/>
          </p:nvPr>
        </p:nvSpPr>
        <p:spPr/>
        <p:txBody>
          <a:bodyPr/>
          <a:lstStyle/>
          <a:p>
            <a:r>
              <a:rPr lang="sl-SI" altLang="en-US" smtClean="0"/>
              <a:t>Leta 1960 se pojavijo ideje: kako povezat računalnike med seboj?</a:t>
            </a:r>
          </a:p>
          <a:p>
            <a:endParaRPr lang="sl-SI" altLang="en-US" smtClean="0"/>
          </a:p>
          <a:p>
            <a:r>
              <a:rPr lang="sl-SI" altLang="en-US" smtClean="0"/>
              <a:t>1969 ameriška vojska vzpostavi omrežje ARPANET, kasneje prevzame akademska sfera. </a:t>
            </a:r>
          </a:p>
        </p:txBody>
      </p:sp>
      <p:pic>
        <p:nvPicPr>
          <p:cNvPr id="240646" name="Picture 2" descr="SAGE consoles">
            <a:hlinkClick r:id="rId2"/>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808912" y="4864100"/>
            <a:ext cx="2476500" cy="199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6415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1773238" y="228600"/>
            <a:ext cx="8785225" cy="425450"/>
          </a:xfrm>
          <a:ln>
            <a:miter lim="800000"/>
            <a:headEnd/>
            <a:tailEnd/>
          </a:ln>
        </p:spPr>
        <p:txBody>
          <a:bodyPr>
            <a:normAutofit fontScale="90000"/>
          </a:bodyPr>
          <a:lstStyle/>
          <a:p>
            <a:pPr>
              <a:defRPr/>
            </a:pPr>
            <a:r>
              <a:rPr lang="en-US" sz="2800"/>
              <a:t>Zgodovina Interneta: 70-ta leta</a:t>
            </a:r>
            <a:endParaRPr lang="en-US" sz="2400"/>
          </a:p>
        </p:txBody>
      </p:sp>
      <p:sp>
        <p:nvSpPr>
          <p:cNvPr id="241667" name="Text Box 3"/>
          <p:cNvSpPr txBox="1">
            <a:spLocks noChangeArrowheads="1"/>
          </p:cNvSpPr>
          <p:nvPr/>
        </p:nvSpPr>
        <p:spPr bwMode="auto">
          <a:xfrm>
            <a:off x="1751012" y="2057400"/>
            <a:ext cx="8686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1000"/>
              </a:spcAft>
              <a:buClr>
                <a:schemeClr val="tx2"/>
              </a:buClr>
              <a:buSzPct val="75000"/>
            </a:pPr>
            <a:endParaRPr lang="en-GB" altLang="en-US"/>
          </a:p>
        </p:txBody>
      </p:sp>
      <p:sp>
        <p:nvSpPr>
          <p:cNvPr id="241668" name="Text Box 4"/>
          <p:cNvSpPr txBox="1">
            <a:spLocks noChangeArrowheads="1"/>
          </p:cNvSpPr>
          <p:nvPr/>
        </p:nvSpPr>
        <p:spPr bwMode="auto">
          <a:xfrm>
            <a:off x="1865312" y="2714626"/>
            <a:ext cx="8458200"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854075" indent="-854075"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ts val="1000"/>
              </a:spcBef>
              <a:spcAft>
                <a:spcPts val="600"/>
              </a:spcAft>
            </a:pPr>
            <a:r>
              <a:rPr lang="en-GB" altLang="en-US" sz="2400" b="1"/>
              <a:t>1972</a:t>
            </a:r>
            <a:r>
              <a:rPr lang="en-GB" altLang="en-US" sz="2400"/>
              <a:t>: 37 povezanih računalnikov,</a:t>
            </a:r>
          </a:p>
          <a:p>
            <a:pPr eaLnBrk="1" hangingPunct="1">
              <a:spcBef>
                <a:spcPts val="1000"/>
              </a:spcBef>
              <a:spcAft>
                <a:spcPts val="600"/>
              </a:spcAft>
            </a:pPr>
            <a:r>
              <a:rPr lang="en-GB" altLang="en-US" sz="2400" b="1"/>
              <a:t>1972</a:t>
            </a:r>
            <a:r>
              <a:rPr lang="en-GB" altLang="en-US" sz="2400"/>
              <a:t>: prvi program za elektronsko pošto;</a:t>
            </a:r>
          </a:p>
          <a:p>
            <a:pPr eaLnBrk="1" hangingPunct="1">
              <a:spcBef>
                <a:spcPts val="1000"/>
              </a:spcBef>
              <a:spcAft>
                <a:spcPts val="600"/>
              </a:spcAft>
            </a:pPr>
            <a:r>
              <a:rPr lang="en-GB" altLang="en-US" sz="2400" b="1"/>
              <a:t>1972</a:t>
            </a:r>
            <a:r>
              <a:rPr lang="en-GB" altLang="en-US" sz="2400"/>
              <a:t>: prva verzija programa Telnet za delo na oddaljenem računalniku (NCSA),</a:t>
            </a:r>
          </a:p>
          <a:p>
            <a:pPr eaLnBrk="1" hangingPunct="1">
              <a:spcBef>
                <a:spcPts val="1000"/>
              </a:spcBef>
              <a:spcAft>
                <a:spcPts val="600"/>
              </a:spcAft>
            </a:pPr>
            <a:r>
              <a:rPr lang="en-GB" altLang="en-US" sz="2400" b="1"/>
              <a:t>1972</a:t>
            </a:r>
            <a:r>
              <a:rPr lang="en-GB" altLang="en-US" sz="2400"/>
              <a:t>: priključeno prvo omrežje, ki ni nastalo v okviru ARPANET: ALOHAnet.</a:t>
            </a:r>
          </a:p>
        </p:txBody>
      </p:sp>
    </p:spTree>
    <p:extLst>
      <p:ext uri="{BB962C8B-B14F-4D97-AF65-F5344CB8AC3E}">
        <p14:creationId xmlns:p14="http://schemas.microsoft.com/office/powerpoint/2010/main" val="2009926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1773238" y="228600"/>
            <a:ext cx="8785225" cy="425450"/>
          </a:xfrm>
          <a:ln>
            <a:miter lim="800000"/>
            <a:headEnd/>
            <a:tailEnd/>
          </a:ln>
        </p:spPr>
        <p:txBody>
          <a:bodyPr>
            <a:normAutofit fontScale="90000"/>
          </a:bodyPr>
          <a:lstStyle/>
          <a:p>
            <a:pPr>
              <a:defRPr/>
            </a:pPr>
            <a:r>
              <a:rPr lang="en-US" sz="2800"/>
              <a:t>Zgodovina Interneta: 70-ta leta</a:t>
            </a:r>
            <a:endParaRPr lang="en-US" sz="2400"/>
          </a:p>
        </p:txBody>
      </p:sp>
      <p:sp>
        <p:nvSpPr>
          <p:cNvPr id="242691" name="Text Box 3"/>
          <p:cNvSpPr txBox="1">
            <a:spLocks noChangeArrowheads="1"/>
          </p:cNvSpPr>
          <p:nvPr/>
        </p:nvSpPr>
        <p:spPr bwMode="auto">
          <a:xfrm>
            <a:off x="1751012" y="2057400"/>
            <a:ext cx="8686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1000"/>
              </a:spcAft>
              <a:buClr>
                <a:schemeClr val="tx2"/>
              </a:buClr>
              <a:buSzPct val="75000"/>
            </a:pPr>
            <a:endParaRPr lang="en-GB" altLang="en-US"/>
          </a:p>
        </p:txBody>
      </p:sp>
      <p:sp>
        <p:nvSpPr>
          <p:cNvPr id="242692" name="Text Box 4"/>
          <p:cNvSpPr txBox="1">
            <a:spLocks noChangeArrowheads="1"/>
          </p:cNvSpPr>
          <p:nvPr/>
        </p:nvSpPr>
        <p:spPr bwMode="auto">
          <a:xfrm>
            <a:off x="1903412" y="2133601"/>
            <a:ext cx="845820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952500" indent="-9525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ts val="1000"/>
              </a:spcBef>
              <a:spcAft>
                <a:spcPts val="600"/>
              </a:spcAft>
            </a:pPr>
            <a:r>
              <a:rPr lang="en-GB" altLang="en-US" sz="2000" b="1"/>
              <a:t>1973</a:t>
            </a:r>
            <a:r>
              <a:rPr lang="en-GB" altLang="en-US" sz="2000"/>
              <a:t>: Prva verzija programa FTP za prenos datotek med računalniki,</a:t>
            </a:r>
          </a:p>
          <a:p>
            <a:pPr eaLnBrk="1" hangingPunct="1">
              <a:spcBef>
                <a:spcPts val="1000"/>
              </a:spcBef>
              <a:spcAft>
                <a:spcPts val="600"/>
              </a:spcAft>
            </a:pPr>
            <a:r>
              <a:rPr lang="en-GB" altLang="en-US" sz="2000" b="1"/>
              <a:t>1973</a:t>
            </a:r>
            <a:r>
              <a:rPr lang="en-GB" altLang="en-US" sz="2000"/>
              <a:t>: ARPANET povezan z Anglijo in Norveško,</a:t>
            </a:r>
          </a:p>
          <a:p>
            <a:pPr eaLnBrk="1" hangingPunct="1">
              <a:spcBef>
                <a:spcPts val="1000"/>
              </a:spcBef>
              <a:spcAft>
                <a:spcPts val="600"/>
              </a:spcAft>
            </a:pPr>
            <a:r>
              <a:rPr lang="en-GB" altLang="en-US" sz="2000" b="1"/>
              <a:t>1974</a:t>
            </a:r>
            <a:r>
              <a:rPr lang="en-GB" altLang="en-US" sz="2000"/>
              <a:t>: </a:t>
            </a:r>
            <a:r>
              <a:rPr lang="en-GB" altLang="en-US" sz="2000" u="sng"/>
              <a:t>prva verzija družine protokolov TCP/IP</a:t>
            </a:r>
            <a:endParaRPr lang="en-GB" altLang="en-US" sz="2000"/>
          </a:p>
          <a:p>
            <a:pPr eaLnBrk="1" hangingPunct="1">
              <a:spcBef>
                <a:spcPts val="1000"/>
              </a:spcBef>
              <a:spcAft>
                <a:spcPts val="600"/>
              </a:spcAft>
            </a:pPr>
            <a:r>
              <a:rPr lang="en-GB" altLang="en-US" sz="2000" b="1"/>
              <a:t>1974</a:t>
            </a:r>
            <a:r>
              <a:rPr lang="en-GB" altLang="en-US" sz="2000"/>
              <a:t>: prvi javni ponudnik storitev omrežja ARPANET: začetki komercializacije omrežja.</a:t>
            </a:r>
          </a:p>
        </p:txBody>
      </p:sp>
    </p:spTree>
    <p:extLst>
      <p:ext uri="{BB962C8B-B14F-4D97-AF65-F5344CB8AC3E}">
        <p14:creationId xmlns:p14="http://schemas.microsoft.com/office/powerpoint/2010/main" val="2108029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701800" y="857233"/>
            <a:ext cx="8785225" cy="296863"/>
          </a:xfrm>
          <a:ln>
            <a:miter lim="800000"/>
            <a:headEnd/>
            <a:tailEnd/>
          </a:ln>
        </p:spPr>
        <p:txBody>
          <a:bodyPr>
            <a:noAutofit/>
          </a:bodyPr>
          <a:lstStyle/>
          <a:p>
            <a:pPr>
              <a:defRPr/>
            </a:pPr>
            <a:r>
              <a:rPr lang="en-US" sz="3200" b="1" dirty="0" err="1"/>
              <a:t>Zgodovina</a:t>
            </a:r>
            <a:r>
              <a:rPr lang="en-US" sz="3200" b="1" dirty="0"/>
              <a:t> </a:t>
            </a:r>
            <a:r>
              <a:rPr lang="en-US" sz="3200" b="1" dirty="0" err="1"/>
              <a:t>Interneta</a:t>
            </a:r>
            <a:r>
              <a:rPr lang="en-US" sz="3200" b="1" dirty="0"/>
              <a:t>: 80-ta </a:t>
            </a:r>
            <a:r>
              <a:rPr lang="en-US" sz="3200" b="1" dirty="0" err="1"/>
              <a:t>leta</a:t>
            </a:r>
            <a:endParaRPr lang="en-US" sz="2800" b="1" dirty="0"/>
          </a:p>
        </p:txBody>
      </p:sp>
      <p:sp>
        <p:nvSpPr>
          <p:cNvPr id="243715" name="Text Box 3"/>
          <p:cNvSpPr txBox="1">
            <a:spLocks noChangeArrowheads="1"/>
          </p:cNvSpPr>
          <p:nvPr/>
        </p:nvSpPr>
        <p:spPr bwMode="auto">
          <a:xfrm>
            <a:off x="1751012" y="2057400"/>
            <a:ext cx="8686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1000"/>
              </a:spcAft>
              <a:buClr>
                <a:schemeClr val="tx2"/>
              </a:buClr>
              <a:buSzPct val="75000"/>
            </a:pPr>
            <a:endParaRPr lang="en-GB" altLang="en-US"/>
          </a:p>
        </p:txBody>
      </p:sp>
      <p:sp>
        <p:nvSpPr>
          <p:cNvPr id="243716" name="Text Box 4"/>
          <p:cNvSpPr txBox="1">
            <a:spLocks noChangeArrowheads="1"/>
          </p:cNvSpPr>
          <p:nvPr/>
        </p:nvSpPr>
        <p:spPr bwMode="auto">
          <a:xfrm>
            <a:off x="1736725" y="2357438"/>
            <a:ext cx="8458200"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854075" indent="-854075"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en-GB" altLang="en-US" sz="2000" b="1"/>
              <a:t>1983</a:t>
            </a:r>
            <a:r>
              <a:rPr lang="en-GB" altLang="en-US" sz="2000"/>
              <a:t>: </a:t>
            </a:r>
            <a:r>
              <a:rPr lang="en-GB" altLang="en-US" sz="2000" u="sng"/>
              <a:t>TCP/IP postane standardni protokol omrežja</a:t>
            </a:r>
            <a:r>
              <a:rPr lang="en-GB" altLang="en-US" sz="2000"/>
              <a:t> - “lepilo Interneta”,</a:t>
            </a:r>
            <a:br>
              <a:rPr lang="en-GB" altLang="en-US" sz="2000"/>
            </a:br>
            <a:r>
              <a:rPr lang="en-GB" altLang="en-US" sz="2000"/>
              <a:t>TCP/IP postane sestavni del operacijskega sistema UNIX</a:t>
            </a:r>
          </a:p>
          <a:p>
            <a:pPr eaLnBrk="1" hangingPunct="1">
              <a:spcBef>
                <a:spcPct val="20000"/>
              </a:spcBef>
            </a:pPr>
            <a:r>
              <a:rPr lang="en-GB" altLang="en-US" sz="2000" b="1"/>
              <a:t>1983</a:t>
            </a:r>
            <a:r>
              <a:rPr lang="en-GB" altLang="en-US" sz="2000"/>
              <a:t>: ARPANET postane neobvladljiv za vojsko; razpade na ARPANET in MILNET</a:t>
            </a:r>
          </a:p>
          <a:p>
            <a:pPr eaLnBrk="1" hangingPunct="1">
              <a:spcBef>
                <a:spcPct val="20000"/>
              </a:spcBef>
            </a:pPr>
            <a:r>
              <a:rPr lang="en-GB" altLang="en-US" sz="2000" b="1"/>
              <a:t>1986</a:t>
            </a:r>
            <a:r>
              <a:rPr lang="en-GB" altLang="en-US" sz="2000"/>
              <a:t>: NSF (National Science Foundation) uvede hitrejšo hrbtenico NSFNET,</a:t>
            </a:r>
          </a:p>
        </p:txBody>
      </p:sp>
    </p:spTree>
    <p:extLst>
      <p:ext uri="{BB962C8B-B14F-4D97-AF65-F5344CB8AC3E}">
        <p14:creationId xmlns:p14="http://schemas.microsoft.com/office/powerpoint/2010/main" val="1614153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1773238" y="228601"/>
            <a:ext cx="8785225" cy="296863"/>
          </a:xfrm>
          <a:ln>
            <a:miter lim="800000"/>
            <a:headEnd/>
            <a:tailEnd/>
          </a:ln>
        </p:spPr>
        <p:txBody>
          <a:bodyPr>
            <a:normAutofit fontScale="90000"/>
          </a:bodyPr>
          <a:lstStyle/>
          <a:p>
            <a:pPr>
              <a:defRPr/>
            </a:pPr>
            <a:r>
              <a:rPr lang="en-US" sz="2800"/>
              <a:t>Zgodovina Interneta: 80-ta leta</a:t>
            </a:r>
            <a:endParaRPr lang="en-US" sz="2400"/>
          </a:p>
        </p:txBody>
      </p:sp>
      <p:sp>
        <p:nvSpPr>
          <p:cNvPr id="244739" name="Text Box 3"/>
          <p:cNvSpPr txBox="1">
            <a:spLocks noChangeArrowheads="1"/>
          </p:cNvSpPr>
          <p:nvPr/>
        </p:nvSpPr>
        <p:spPr bwMode="auto">
          <a:xfrm>
            <a:off x="1751012" y="2057400"/>
            <a:ext cx="8686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1000"/>
              </a:spcAft>
              <a:buClr>
                <a:schemeClr val="tx2"/>
              </a:buClr>
              <a:buSzPct val="75000"/>
            </a:pPr>
            <a:endParaRPr lang="en-GB" altLang="en-US"/>
          </a:p>
        </p:txBody>
      </p:sp>
      <p:sp>
        <p:nvSpPr>
          <p:cNvPr id="244740" name="Text Box 4"/>
          <p:cNvSpPr txBox="1">
            <a:spLocks noChangeArrowheads="1"/>
          </p:cNvSpPr>
          <p:nvPr/>
        </p:nvSpPr>
        <p:spPr bwMode="auto">
          <a:xfrm>
            <a:off x="1865312" y="2928939"/>
            <a:ext cx="8458200"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854075" indent="-854075"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sl-SI" altLang="en-US" sz="2000"/>
              <a:t>1987: Število Internetnih strežnikov preseže </a:t>
            </a:r>
            <a:r>
              <a:rPr lang="en-GB" altLang="en-US" sz="2000"/>
              <a:t>10,000</a:t>
            </a:r>
            <a:r>
              <a:rPr lang="sl-SI" altLang="en-US" sz="2000"/>
              <a:t>.</a:t>
            </a:r>
          </a:p>
          <a:p>
            <a:pPr eaLnBrk="1" hangingPunct="1">
              <a:spcBef>
                <a:spcPct val="20000"/>
              </a:spcBef>
            </a:pPr>
            <a:r>
              <a:rPr lang="sl-SI" altLang="en-US" sz="2000"/>
              <a:t>1988: Število Internetnih strežnikov preseže 6</a:t>
            </a:r>
            <a:r>
              <a:rPr lang="en-GB" altLang="en-US" sz="2000"/>
              <a:t>0,000</a:t>
            </a:r>
            <a:r>
              <a:rPr lang="sl-SI" altLang="en-US" sz="2000"/>
              <a:t>.</a:t>
            </a:r>
          </a:p>
          <a:p>
            <a:pPr eaLnBrk="1" hangingPunct="1">
              <a:spcBef>
                <a:spcPct val="20000"/>
              </a:spcBef>
            </a:pPr>
            <a:r>
              <a:rPr lang="sl-SI" altLang="en-US" sz="2000"/>
              <a:t>	Črv Internet worm prizadane 6.000 strežnikov.</a:t>
            </a:r>
          </a:p>
          <a:p>
            <a:pPr eaLnBrk="1" hangingPunct="1">
              <a:spcBef>
                <a:spcPct val="20000"/>
              </a:spcBef>
            </a:pPr>
            <a:r>
              <a:rPr lang="sl-SI" altLang="en-US" sz="2000"/>
              <a:t>1989: Število Internetnih strežnikov preseže </a:t>
            </a:r>
            <a:r>
              <a:rPr lang="en-GB" altLang="en-US" sz="2000"/>
              <a:t>10</a:t>
            </a:r>
            <a:r>
              <a:rPr lang="sl-SI" altLang="en-US" sz="2000"/>
              <a:t>0</a:t>
            </a:r>
            <a:r>
              <a:rPr lang="en-GB" altLang="en-US" sz="2000"/>
              <a:t>,000</a:t>
            </a:r>
            <a:r>
              <a:rPr lang="sl-SI" altLang="en-US" sz="2000"/>
              <a:t>.</a:t>
            </a:r>
          </a:p>
          <a:p>
            <a:pPr eaLnBrk="1" hangingPunct="1">
              <a:spcBef>
                <a:spcPct val="20000"/>
              </a:spcBef>
            </a:pPr>
            <a:r>
              <a:rPr lang="sl-SI" altLang="en-US" sz="2000"/>
              <a:t>1989: Evropski ponudniki Internetnih storitev ustanovijo </a:t>
            </a:r>
            <a:r>
              <a:rPr lang="en-GB" altLang="en-US" sz="2000"/>
              <a:t>RIPE (Reseaux IP Europeens)</a:t>
            </a:r>
            <a:r>
              <a:rPr lang="sl-SI" altLang="en-US" sz="2000"/>
              <a:t>, ki koordinira administriranje Interneta na evropski ravni.</a:t>
            </a:r>
            <a:endParaRPr lang="en-GB" altLang="en-US" sz="2000"/>
          </a:p>
        </p:txBody>
      </p:sp>
    </p:spTree>
    <p:extLst>
      <p:ext uri="{BB962C8B-B14F-4D97-AF65-F5344CB8AC3E}">
        <p14:creationId xmlns:p14="http://schemas.microsoft.com/office/powerpoint/2010/main" val="1766308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1773238" y="228601"/>
            <a:ext cx="8785225" cy="296863"/>
          </a:xfrm>
          <a:ln>
            <a:miter lim="800000"/>
            <a:headEnd/>
            <a:tailEnd/>
          </a:ln>
        </p:spPr>
        <p:txBody>
          <a:bodyPr>
            <a:normAutofit fontScale="90000"/>
          </a:bodyPr>
          <a:lstStyle/>
          <a:p>
            <a:pPr>
              <a:defRPr/>
            </a:pPr>
            <a:r>
              <a:rPr lang="en-US" sz="2800"/>
              <a:t>Zgodovina Interneta: 90-ta leta</a:t>
            </a:r>
            <a:endParaRPr lang="en-US" sz="2400"/>
          </a:p>
        </p:txBody>
      </p:sp>
      <p:sp>
        <p:nvSpPr>
          <p:cNvPr id="245763" name="Text Box 3"/>
          <p:cNvSpPr txBox="1">
            <a:spLocks noChangeArrowheads="1"/>
          </p:cNvSpPr>
          <p:nvPr/>
        </p:nvSpPr>
        <p:spPr bwMode="auto">
          <a:xfrm>
            <a:off x="1751012" y="2057400"/>
            <a:ext cx="8686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1000"/>
              </a:spcAft>
              <a:buClr>
                <a:schemeClr val="tx2"/>
              </a:buClr>
              <a:buSzPct val="75000"/>
            </a:pPr>
            <a:endParaRPr lang="en-GB" altLang="en-US"/>
          </a:p>
        </p:txBody>
      </p:sp>
      <p:sp>
        <p:nvSpPr>
          <p:cNvPr id="245764" name="Text Box 4"/>
          <p:cNvSpPr txBox="1">
            <a:spLocks noChangeArrowheads="1"/>
          </p:cNvSpPr>
          <p:nvPr/>
        </p:nvSpPr>
        <p:spPr bwMode="auto">
          <a:xfrm>
            <a:off x="1979612" y="2438401"/>
            <a:ext cx="8458200"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482600" indent="-4826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Clr>
                <a:schemeClr val="tx2"/>
              </a:buClr>
              <a:buSzPct val="75000"/>
              <a:buFont typeface="Monotype Sorts" pitchFamily="2" charset="2"/>
              <a:buChar char="v"/>
            </a:pPr>
            <a:r>
              <a:rPr lang="en-GB" altLang="en-US" sz="2000" b="1"/>
              <a:t>Tehnična zasnova Interneta ustaljena,</a:t>
            </a:r>
          </a:p>
          <a:p>
            <a:pPr eaLnBrk="1" hangingPunct="1">
              <a:spcBef>
                <a:spcPct val="50000"/>
              </a:spcBef>
              <a:buClr>
                <a:schemeClr val="tx2"/>
              </a:buClr>
              <a:buSzPct val="75000"/>
              <a:buFont typeface="Monotype Sorts" pitchFamily="2" charset="2"/>
              <a:buChar char="v"/>
            </a:pPr>
            <a:r>
              <a:rPr lang="en-GB" altLang="en-US" sz="2000" b="1"/>
              <a:t>nove tehnične rešitve v hitrosti prenosa,</a:t>
            </a:r>
          </a:p>
          <a:p>
            <a:pPr eaLnBrk="1" hangingPunct="1">
              <a:spcBef>
                <a:spcPct val="50000"/>
              </a:spcBef>
              <a:buClr>
                <a:schemeClr val="tx2"/>
              </a:buClr>
              <a:buSzPct val="75000"/>
              <a:buFont typeface="Monotype Sorts" pitchFamily="2" charset="2"/>
              <a:buChar char="v"/>
            </a:pPr>
            <a:r>
              <a:rPr lang="en-GB" altLang="en-US" sz="2000" b="1"/>
              <a:t>razvoj orodij za urejanje informacij (dokumentov),</a:t>
            </a:r>
          </a:p>
          <a:p>
            <a:pPr eaLnBrk="1" hangingPunct="1">
              <a:spcBef>
                <a:spcPct val="50000"/>
              </a:spcBef>
              <a:spcAft>
                <a:spcPts val="400"/>
              </a:spcAft>
              <a:buClr>
                <a:schemeClr val="tx2"/>
              </a:buClr>
              <a:buSzPct val="75000"/>
              <a:buFont typeface="Monotype Sorts" pitchFamily="2" charset="2"/>
              <a:buChar char="v"/>
            </a:pPr>
            <a:r>
              <a:rPr lang="en-GB" altLang="en-US" sz="2000" b="1"/>
              <a:t>izrazita potreba po orodjih za odkrivanje informacij (dokumentov).</a:t>
            </a:r>
          </a:p>
        </p:txBody>
      </p:sp>
    </p:spTree>
    <p:extLst>
      <p:ext uri="{BB962C8B-B14F-4D97-AF65-F5344CB8AC3E}">
        <p14:creationId xmlns:p14="http://schemas.microsoft.com/office/powerpoint/2010/main" val="2777647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1773238" y="228601"/>
            <a:ext cx="8785225" cy="296863"/>
          </a:xfrm>
          <a:ln>
            <a:miter lim="800000"/>
            <a:headEnd/>
            <a:tailEnd/>
          </a:ln>
        </p:spPr>
        <p:txBody>
          <a:bodyPr>
            <a:normAutofit fontScale="90000"/>
          </a:bodyPr>
          <a:lstStyle/>
          <a:p>
            <a:pPr>
              <a:defRPr/>
            </a:pPr>
            <a:r>
              <a:rPr lang="en-US" sz="2800"/>
              <a:t>Zgodovina Interneta: 90-ta leta</a:t>
            </a:r>
            <a:endParaRPr lang="en-US" sz="2400"/>
          </a:p>
        </p:txBody>
      </p:sp>
      <p:sp>
        <p:nvSpPr>
          <p:cNvPr id="246787" name="Text Box 3"/>
          <p:cNvSpPr txBox="1">
            <a:spLocks noChangeArrowheads="1"/>
          </p:cNvSpPr>
          <p:nvPr/>
        </p:nvSpPr>
        <p:spPr bwMode="auto">
          <a:xfrm>
            <a:off x="1751012" y="2057400"/>
            <a:ext cx="8686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1000"/>
              </a:spcAft>
              <a:buClr>
                <a:schemeClr val="tx2"/>
              </a:buClr>
              <a:buSzPct val="75000"/>
            </a:pPr>
            <a:endParaRPr lang="en-GB" altLang="en-US"/>
          </a:p>
        </p:txBody>
      </p:sp>
      <p:sp>
        <p:nvSpPr>
          <p:cNvPr id="246788" name="Text Box 4"/>
          <p:cNvSpPr txBox="1">
            <a:spLocks noChangeArrowheads="1"/>
          </p:cNvSpPr>
          <p:nvPr/>
        </p:nvSpPr>
        <p:spPr bwMode="auto">
          <a:xfrm>
            <a:off x="1865312" y="2500313"/>
            <a:ext cx="8458200" cy="29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854075" indent="-854075"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ts val="1000"/>
              </a:spcBef>
              <a:spcAft>
                <a:spcPts val="400"/>
              </a:spcAft>
            </a:pPr>
            <a:r>
              <a:rPr lang="sl-SI" altLang="en-US" sz="1600" b="1"/>
              <a:t>1990</a:t>
            </a:r>
            <a:r>
              <a:rPr lang="sl-SI" altLang="en-US" sz="1600"/>
              <a:t>:</a:t>
            </a:r>
            <a:r>
              <a:rPr lang="sl-SI" altLang="en-US" sz="1600" b="1"/>
              <a:t> </a:t>
            </a:r>
            <a:r>
              <a:rPr lang="sl-SI" altLang="en-US" sz="1600"/>
              <a:t>Arpanet ukinjen.</a:t>
            </a:r>
          </a:p>
          <a:p>
            <a:pPr eaLnBrk="1" hangingPunct="1">
              <a:spcBef>
                <a:spcPts val="1000"/>
              </a:spcBef>
              <a:spcAft>
                <a:spcPts val="400"/>
              </a:spcAft>
            </a:pPr>
            <a:r>
              <a:rPr lang="sl-SI" altLang="en-US" sz="1600" b="1"/>
              <a:t>1990</a:t>
            </a:r>
            <a:r>
              <a:rPr lang="sl-SI" altLang="en-US" sz="1600"/>
              <a:t>: v uporabo pride Archie, prva resna aplikacija za odkrivanje internetnih informacijskih virov, </a:t>
            </a:r>
          </a:p>
          <a:p>
            <a:pPr eaLnBrk="1" hangingPunct="1">
              <a:spcBef>
                <a:spcPts val="1000"/>
              </a:spcBef>
              <a:spcAft>
                <a:spcPts val="400"/>
              </a:spcAft>
            </a:pPr>
            <a:r>
              <a:rPr lang="en-GB" altLang="en-US" sz="1600" b="1"/>
              <a:t>1991</a:t>
            </a:r>
            <a:r>
              <a:rPr lang="en-GB" altLang="en-US" sz="1600"/>
              <a:t>: v uporabo pride Gopher za menujsko ureditev informacijskih virov,</a:t>
            </a:r>
            <a:endParaRPr lang="sl-SI" altLang="en-US" sz="1600"/>
          </a:p>
          <a:p>
            <a:pPr eaLnBrk="1" hangingPunct="1">
              <a:spcBef>
                <a:spcPts val="1000"/>
              </a:spcBef>
              <a:spcAft>
                <a:spcPts val="400"/>
              </a:spcAft>
            </a:pPr>
            <a:r>
              <a:rPr lang="sl-SI" altLang="en-US" sz="1600" b="1"/>
              <a:t>1991</a:t>
            </a:r>
            <a:r>
              <a:rPr lang="sl-SI" altLang="en-US" sz="1600"/>
              <a:t>:</a:t>
            </a:r>
            <a:r>
              <a:rPr lang="sl-SI" altLang="en-US" sz="1600" b="1"/>
              <a:t> </a:t>
            </a:r>
            <a:r>
              <a:rPr lang="sl-SI" altLang="en-US" sz="1600"/>
              <a:t>v uporabo pride </a:t>
            </a:r>
            <a:r>
              <a:rPr lang="en-GB" altLang="en-US" sz="1600"/>
              <a:t>Wide Area Information Servers (WAIS)</a:t>
            </a:r>
            <a:r>
              <a:rPr lang="sl-SI" altLang="en-US" sz="1600"/>
              <a:t>, distribuirani internetni iskalnik,</a:t>
            </a:r>
            <a:endParaRPr lang="en-GB" altLang="en-US" sz="1600"/>
          </a:p>
          <a:p>
            <a:pPr eaLnBrk="1" hangingPunct="1">
              <a:spcBef>
                <a:spcPts val="1000"/>
              </a:spcBef>
              <a:spcAft>
                <a:spcPts val="400"/>
              </a:spcAft>
            </a:pPr>
            <a:r>
              <a:rPr lang="en-GB" altLang="en-US" sz="1600" b="1"/>
              <a:t>199</a:t>
            </a:r>
            <a:r>
              <a:rPr lang="sl-SI" altLang="en-US" sz="1600" b="1"/>
              <a:t>1</a:t>
            </a:r>
            <a:r>
              <a:rPr lang="en-GB" altLang="en-US" sz="1600"/>
              <a:t>: prva verzija WWW - nova paradigma: globalni hipertekst,</a:t>
            </a:r>
            <a:endParaRPr lang="sl-SI" altLang="en-US" sz="1600"/>
          </a:p>
          <a:p>
            <a:pPr eaLnBrk="1" hangingPunct="1">
              <a:spcBef>
                <a:spcPts val="1000"/>
              </a:spcBef>
              <a:spcAft>
                <a:spcPts val="400"/>
              </a:spcAft>
            </a:pPr>
            <a:r>
              <a:rPr lang="sl-SI" altLang="en-US" sz="1600" b="1"/>
              <a:t>1991</a:t>
            </a:r>
            <a:r>
              <a:rPr lang="sl-SI" altLang="en-US" sz="1600"/>
              <a:t>: objavljen algoritem </a:t>
            </a:r>
            <a:r>
              <a:rPr lang="en-GB" altLang="en-US" sz="1600"/>
              <a:t>PGP (Pretty Good Privacy)</a:t>
            </a:r>
            <a:r>
              <a:rPr lang="sl-SI" altLang="en-US" sz="1600"/>
              <a:t>,</a:t>
            </a:r>
            <a:r>
              <a:rPr lang="en-GB" altLang="en-US" sz="1600"/>
              <a:t> </a:t>
            </a:r>
          </a:p>
        </p:txBody>
      </p:sp>
    </p:spTree>
    <p:extLst>
      <p:ext uri="{BB962C8B-B14F-4D97-AF65-F5344CB8AC3E}">
        <p14:creationId xmlns:p14="http://schemas.microsoft.com/office/powerpoint/2010/main" val="3960261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1773238" y="228601"/>
            <a:ext cx="8785225" cy="296863"/>
          </a:xfrm>
          <a:ln>
            <a:miter lim="800000"/>
            <a:headEnd/>
            <a:tailEnd/>
          </a:ln>
        </p:spPr>
        <p:txBody>
          <a:bodyPr>
            <a:normAutofit fontScale="90000"/>
          </a:bodyPr>
          <a:lstStyle/>
          <a:p>
            <a:pPr>
              <a:defRPr/>
            </a:pPr>
            <a:r>
              <a:rPr lang="en-US" sz="2800"/>
              <a:t>Zgodovina Interneta: 90-ta leta</a:t>
            </a:r>
            <a:endParaRPr lang="en-US" sz="2400"/>
          </a:p>
        </p:txBody>
      </p:sp>
      <p:sp>
        <p:nvSpPr>
          <p:cNvPr id="247811" name="Text Box 3"/>
          <p:cNvSpPr txBox="1">
            <a:spLocks noChangeArrowheads="1"/>
          </p:cNvSpPr>
          <p:nvPr/>
        </p:nvSpPr>
        <p:spPr bwMode="auto">
          <a:xfrm>
            <a:off x="1751012" y="2057400"/>
            <a:ext cx="8686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1000"/>
              </a:spcAft>
              <a:buClr>
                <a:schemeClr val="tx2"/>
              </a:buClr>
              <a:buSzPct val="75000"/>
            </a:pPr>
            <a:endParaRPr lang="en-GB" altLang="en-US"/>
          </a:p>
        </p:txBody>
      </p:sp>
      <p:sp>
        <p:nvSpPr>
          <p:cNvPr id="247812" name="Text Box 4"/>
          <p:cNvSpPr txBox="1">
            <a:spLocks noChangeArrowheads="1"/>
          </p:cNvSpPr>
          <p:nvPr/>
        </p:nvSpPr>
        <p:spPr bwMode="auto">
          <a:xfrm>
            <a:off x="1979612" y="1285875"/>
            <a:ext cx="8458200" cy="3939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854075" indent="-854075"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ts val="1000"/>
              </a:spcBef>
              <a:spcAft>
                <a:spcPts val="400"/>
              </a:spcAft>
            </a:pPr>
            <a:r>
              <a:rPr lang="sl-SI" altLang="en-US" b="1"/>
              <a:t>1991</a:t>
            </a:r>
            <a:r>
              <a:rPr lang="sl-SI" altLang="en-US"/>
              <a:t>: promet po </a:t>
            </a:r>
            <a:r>
              <a:rPr lang="en-GB" altLang="en-US"/>
              <a:t>NSFNET </a:t>
            </a:r>
            <a:r>
              <a:rPr lang="sl-SI" altLang="en-US"/>
              <a:t>preseže</a:t>
            </a:r>
            <a:r>
              <a:rPr lang="en-GB" altLang="en-US"/>
              <a:t> 1 trilion </a:t>
            </a:r>
            <a:r>
              <a:rPr lang="sl-SI" altLang="en-US"/>
              <a:t>bajtov/mesec.</a:t>
            </a:r>
          </a:p>
          <a:p>
            <a:pPr eaLnBrk="1" hangingPunct="1">
              <a:spcBef>
                <a:spcPts val="1000"/>
              </a:spcBef>
              <a:spcAft>
                <a:spcPts val="400"/>
              </a:spcAft>
            </a:pPr>
            <a:r>
              <a:rPr lang="sl-SI" altLang="en-US" b="1"/>
              <a:t>1992</a:t>
            </a:r>
            <a:r>
              <a:rPr lang="sl-SI" altLang="en-US"/>
              <a:t>: v </a:t>
            </a:r>
            <a:r>
              <a:rPr lang="en-GB" altLang="en-US"/>
              <a:t>NSFNET </a:t>
            </a:r>
            <a:r>
              <a:rPr lang="sl-SI" altLang="en-US"/>
              <a:t>se vključi Slovenija (domena .si).</a:t>
            </a:r>
          </a:p>
          <a:p>
            <a:pPr eaLnBrk="1" hangingPunct="1">
              <a:spcBef>
                <a:spcPts val="1000"/>
              </a:spcBef>
              <a:spcAft>
                <a:spcPts val="400"/>
              </a:spcAft>
            </a:pPr>
            <a:r>
              <a:rPr lang="sl-SI" altLang="en-US" b="1"/>
              <a:t>1992</a:t>
            </a:r>
            <a:r>
              <a:rPr lang="sl-SI" altLang="en-US"/>
              <a:t>: število strežnikov preseže 1.000.000.</a:t>
            </a:r>
            <a:endParaRPr lang="en-GB" altLang="en-US"/>
          </a:p>
          <a:p>
            <a:pPr eaLnBrk="1" hangingPunct="1">
              <a:spcBef>
                <a:spcPts val="1000"/>
              </a:spcBef>
              <a:spcAft>
                <a:spcPts val="400"/>
              </a:spcAft>
            </a:pPr>
            <a:r>
              <a:rPr lang="en-GB" altLang="en-US" b="1"/>
              <a:t>199</a:t>
            </a:r>
            <a:r>
              <a:rPr lang="sl-SI" altLang="en-US" b="1"/>
              <a:t>3</a:t>
            </a:r>
            <a:r>
              <a:rPr lang="en-GB" altLang="en-US"/>
              <a:t>: Mosaic</a:t>
            </a:r>
            <a:r>
              <a:rPr lang="sl-SI" altLang="en-US"/>
              <a:t>,</a:t>
            </a:r>
            <a:r>
              <a:rPr lang="en-GB" altLang="en-US"/>
              <a:t> grafični pregledovalnik za WWW,</a:t>
            </a:r>
            <a:endParaRPr lang="sl-SI" altLang="en-US"/>
          </a:p>
          <a:p>
            <a:pPr eaLnBrk="1" hangingPunct="1">
              <a:spcBef>
                <a:spcPts val="1000"/>
              </a:spcBef>
              <a:spcAft>
                <a:spcPts val="400"/>
              </a:spcAft>
            </a:pPr>
            <a:r>
              <a:rPr lang="sl-SI" altLang="en-US" b="1"/>
              <a:t>1994</a:t>
            </a:r>
            <a:r>
              <a:rPr lang="sl-SI" altLang="en-US"/>
              <a:t>: prvi Internetni radio prične oddajati iz Las Vegasa.</a:t>
            </a:r>
          </a:p>
          <a:p>
            <a:pPr eaLnBrk="1" hangingPunct="1">
              <a:spcBef>
                <a:spcPts val="1000"/>
              </a:spcBef>
              <a:spcAft>
                <a:spcPts val="400"/>
              </a:spcAft>
            </a:pPr>
            <a:r>
              <a:rPr lang="sl-SI" altLang="en-US" b="1"/>
              <a:t>1994</a:t>
            </a:r>
            <a:r>
              <a:rPr lang="sl-SI" altLang="en-US"/>
              <a:t>: prvi “spam”, reklama za loterijo razposlana z e-pošto; prvo spletno reklamno sporočilo (“banner”).</a:t>
            </a:r>
            <a:endParaRPr lang="en-GB" altLang="en-US"/>
          </a:p>
          <a:p>
            <a:pPr eaLnBrk="1" hangingPunct="1">
              <a:spcBef>
                <a:spcPts val="1000"/>
              </a:spcBef>
              <a:spcAft>
                <a:spcPts val="400"/>
              </a:spcAft>
            </a:pPr>
            <a:r>
              <a:rPr lang="sl-SI" altLang="en-US" b="1"/>
              <a:t>1994</a:t>
            </a:r>
            <a:r>
              <a:rPr lang="sl-SI" altLang="en-US"/>
              <a:t>: Ustanovljen </a:t>
            </a:r>
            <a:r>
              <a:rPr lang="en-GB" altLang="en-US"/>
              <a:t>Trans-European Research and Education Network Association (TERENA)</a:t>
            </a:r>
            <a:r>
              <a:rPr lang="sl-SI" altLang="en-US"/>
              <a:t>. Namen: pospeševanje omrežne infrastrukture v izobraževanju in raziskavah.</a:t>
            </a:r>
          </a:p>
        </p:txBody>
      </p:sp>
    </p:spTree>
    <p:extLst>
      <p:ext uri="{BB962C8B-B14F-4D97-AF65-F5344CB8AC3E}">
        <p14:creationId xmlns:p14="http://schemas.microsoft.com/office/powerpoint/2010/main" val="3439935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1773238" y="228601"/>
            <a:ext cx="8785225" cy="296863"/>
          </a:xfrm>
          <a:ln>
            <a:miter lim="800000"/>
            <a:headEnd/>
            <a:tailEnd/>
          </a:ln>
        </p:spPr>
        <p:txBody>
          <a:bodyPr>
            <a:normAutofit fontScale="90000"/>
          </a:bodyPr>
          <a:lstStyle/>
          <a:p>
            <a:pPr>
              <a:defRPr/>
            </a:pPr>
            <a:r>
              <a:rPr lang="en-US" sz="2800"/>
              <a:t>Zgodovina Interneta: 90-ta leta</a:t>
            </a:r>
            <a:endParaRPr lang="en-US" sz="2400"/>
          </a:p>
        </p:txBody>
      </p:sp>
      <p:sp>
        <p:nvSpPr>
          <p:cNvPr id="248835" name="Text Box 3"/>
          <p:cNvSpPr txBox="1">
            <a:spLocks noChangeArrowheads="1"/>
          </p:cNvSpPr>
          <p:nvPr/>
        </p:nvSpPr>
        <p:spPr bwMode="auto">
          <a:xfrm>
            <a:off x="1751012" y="2057400"/>
            <a:ext cx="8686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1000"/>
              </a:spcAft>
              <a:buClr>
                <a:schemeClr val="tx2"/>
              </a:buClr>
              <a:buSzPct val="75000"/>
            </a:pPr>
            <a:endParaRPr lang="en-GB" altLang="en-US"/>
          </a:p>
        </p:txBody>
      </p:sp>
      <p:sp>
        <p:nvSpPr>
          <p:cNvPr id="248836" name="Text Box 4"/>
          <p:cNvSpPr txBox="1">
            <a:spLocks noChangeArrowheads="1"/>
          </p:cNvSpPr>
          <p:nvPr/>
        </p:nvSpPr>
        <p:spPr bwMode="auto">
          <a:xfrm>
            <a:off x="1979612" y="1143000"/>
            <a:ext cx="8458200" cy="247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marL="854075" indent="-854075"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ts val="1000"/>
              </a:spcBef>
              <a:spcAft>
                <a:spcPts val="400"/>
              </a:spcAft>
            </a:pPr>
            <a:r>
              <a:rPr lang="sl-SI" altLang="en-US" b="1"/>
              <a:t>1995</a:t>
            </a:r>
            <a:r>
              <a:rPr lang="sl-SI" altLang="en-US"/>
              <a:t>: Promet po WWW preseže promet s ftp.</a:t>
            </a:r>
          </a:p>
          <a:p>
            <a:pPr eaLnBrk="1" hangingPunct="1">
              <a:spcBef>
                <a:spcPts val="1000"/>
              </a:spcBef>
              <a:spcAft>
                <a:spcPts val="400"/>
              </a:spcAft>
            </a:pPr>
            <a:r>
              <a:rPr lang="sl-SI" altLang="en-US" b="1"/>
              <a:t>1995</a:t>
            </a:r>
            <a:r>
              <a:rPr lang="sl-SI" altLang="en-US"/>
              <a:t>: V uporabo pride RealAudio, programska oprema za poslušanje glasbe v (skoraj) realnem času.</a:t>
            </a:r>
          </a:p>
          <a:p>
            <a:pPr eaLnBrk="1" hangingPunct="1">
              <a:spcBef>
                <a:spcPts val="1000"/>
              </a:spcBef>
              <a:spcAft>
                <a:spcPts val="400"/>
              </a:spcAft>
            </a:pPr>
            <a:r>
              <a:rPr lang="sl-SI" altLang="en-US" b="1"/>
              <a:t>1995</a:t>
            </a:r>
            <a:r>
              <a:rPr lang="sl-SI" altLang="en-US"/>
              <a:t>: Sun objavi Javo, prvi programski jezik prilagojen razvoju spletnih aplikacij.</a:t>
            </a:r>
          </a:p>
          <a:p>
            <a:pPr eaLnBrk="1" hangingPunct="1">
              <a:spcBef>
                <a:spcPts val="1000"/>
              </a:spcBef>
              <a:spcAft>
                <a:spcPts val="400"/>
              </a:spcAft>
            </a:pPr>
            <a:r>
              <a:rPr lang="en-GB" altLang="en-US" b="1"/>
              <a:t>1995</a:t>
            </a:r>
            <a:r>
              <a:rPr lang="en-GB" altLang="en-US"/>
              <a:t>: NSFNET ukinjen. Nova, hitrejša hrbtenica</a:t>
            </a:r>
            <a:r>
              <a:rPr lang="sl-SI" altLang="en-US"/>
              <a:t>.</a:t>
            </a:r>
          </a:p>
          <a:p>
            <a:pPr eaLnBrk="1" hangingPunct="1">
              <a:spcBef>
                <a:spcPts val="1000"/>
              </a:spcBef>
              <a:spcAft>
                <a:spcPts val="400"/>
              </a:spcAft>
            </a:pPr>
            <a:r>
              <a:rPr lang="sl-SI" altLang="en-US" b="1"/>
              <a:t>2000</a:t>
            </a:r>
            <a:r>
              <a:rPr lang="sl-SI" altLang="en-US"/>
              <a:t>: Število spletnih strani, ki jih je mogoče indeksirati, preseže 1 milijardo.</a:t>
            </a:r>
          </a:p>
        </p:txBody>
      </p:sp>
    </p:spTree>
    <p:extLst>
      <p:ext uri="{BB962C8B-B14F-4D97-AF65-F5344CB8AC3E}">
        <p14:creationId xmlns:p14="http://schemas.microsoft.com/office/powerpoint/2010/main" val="3630121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5"/>
          <p:cNvSpPr>
            <a:spLocks noGrp="1" noChangeArrowheads="1"/>
          </p:cNvSpPr>
          <p:nvPr>
            <p:ph type="title"/>
          </p:nvPr>
        </p:nvSpPr>
        <p:spPr>
          <a:xfrm>
            <a:off x="1979612" y="428625"/>
            <a:ext cx="8229600" cy="857250"/>
          </a:xfrm>
        </p:spPr>
        <p:txBody>
          <a:bodyPr/>
          <a:lstStyle/>
          <a:p>
            <a:r>
              <a:rPr lang="sl-SI" altLang="en-US" smtClean="0"/>
              <a:t>VREDNOST INFORMACIJE</a:t>
            </a:r>
          </a:p>
        </p:txBody>
      </p:sp>
      <p:graphicFrame>
        <p:nvGraphicFramePr>
          <p:cNvPr id="1026" name="Object 2"/>
          <p:cNvGraphicFramePr>
            <a:graphicFrameLocks noGrp="1" noChangeAspect="1"/>
          </p:cNvGraphicFramePr>
          <p:nvPr>
            <p:ph idx="1"/>
          </p:nvPr>
        </p:nvGraphicFramePr>
        <p:xfrm>
          <a:off x="1808163" y="1857375"/>
          <a:ext cx="8005763" cy="4724400"/>
        </p:xfrm>
        <a:graphic>
          <a:graphicData uri="http://schemas.openxmlformats.org/presentationml/2006/ole">
            <mc:AlternateContent xmlns:mc="http://schemas.openxmlformats.org/markup-compatibility/2006">
              <mc:Choice xmlns:v="urn:schemas-microsoft-com:vml" Requires="v">
                <p:oleObj spid="_x0000_s3118" r:id="rId3" imgW="1250280" imgH="738360" progId="">
                  <p:embed/>
                </p:oleObj>
              </mc:Choice>
              <mc:Fallback>
                <p:oleObj r:id="rId3" imgW="1250280" imgH="73836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8163" y="1857375"/>
                        <a:ext cx="8005763" cy="4724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345486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Naslov 1"/>
          <p:cNvSpPr>
            <a:spLocks noGrp="1"/>
          </p:cNvSpPr>
          <p:nvPr>
            <p:ph type="title"/>
          </p:nvPr>
        </p:nvSpPr>
        <p:spPr>
          <a:xfrm>
            <a:off x="1979612" y="428625"/>
            <a:ext cx="8229600" cy="857250"/>
          </a:xfrm>
        </p:spPr>
        <p:txBody>
          <a:bodyPr/>
          <a:lstStyle/>
          <a:p>
            <a:r>
              <a:rPr lang="sl-SI" altLang="en-US" smtClean="0"/>
              <a:t>INTERNET - danes</a:t>
            </a:r>
          </a:p>
        </p:txBody>
      </p:sp>
      <p:sp>
        <p:nvSpPr>
          <p:cNvPr id="249859" name="Ograda vsebine 2"/>
          <p:cNvSpPr>
            <a:spLocks noGrp="1"/>
          </p:cNvSpPr>
          <p:nvPr>
            <p:ph idx="1"/>
          </p:nvPr>
        </p:nvSpPr>
        <p:spPr/>
        <p:txBody>
          <a:bodyPr/>
          <a:lstStyle/>
          <a:p>
            <a:r>
              <a:rPr lang="sl-SI" altLang="en-US" sz="1800"/>
              <a:t>"World Wide Web" – </a:t>
            </a:r>
          </a:p>
          <a:p>
            <a:pPr lvl="2"/>
            <a:r>
              <a:rPr lang="sl-SI" altLang="en-US" sz="1300"/>
              <a:t>svetovne spletne strani ali krajše www oz. splet so posebne informacije shranjene v obliki, ki jih lahko pregledujemo s spletnim brskalnikom (Internet Explorer, Mozilla, Opera ...). Spletni brskalniki so programi, s katerimi lahko pregledujemo in obiskujemo spletne strani, ki vsebujejo besedilne, grafične ali multimedijske vsebine in programe. </a:t>
            </a:r>
          </a:p>
          <a:p>
            <a:r>
              <a:rPr lang="sl-SI" altLang="en-US" sz="1800"/>
              <a:t>"E-mail" ali elektronska pošta </a:t>
            </a:r>
          </a:p>
          <a:p>
            <a:pPr lvl="2"/>
            <a:r>
              <a:rPr lang="sl-SI" altLang="en-US" sz="1300"/>
              <a:t>omogoča pošiljanje elektronskih sporočil po omrežju Internet, na podoben način kot navadna pošta, brez poštarjev seveda.  </a:t>
            </a:r>
          </a:p>
          <a:p>
            <a:r>
              <a:rPr lang="sl-SI" altLang="en-US" sz="1800"/>
              <a:t>Prenos datotek (file transfer)  </a:t>
            </a:r>
          </a:p>
          <a:p>
            <a:pPr lvl="2"/>
            <a:r>
              <a:rPr lang="sl-SI" altLang="en-US" sz="1300"/>
              <a:t>pomeni prenašanje ali kopiranje datotek med računalniki. Obstaja poseben protokol za prenos datotek v omrežju Inernet, znan kot "File Transfer Protocol" (FTP).</a:t>
            </a:r>
          </a:p>
          <a:p>
            <a:r>
              <a:rPr lang="sl-SI" altLang="en-US" sz="1800"/>
              <a:t>"Usenet News" ali novice </a:t>
            </a:r>
          </a:p>
          <a:p>
            <a:pPr lvl="2"/>
            <a:r>
              <a:rPr lang="sl-SI" altLang="en-US" sz="1300"/>
              <a:t>posredujejo računalniki, ki si v omrežju delijo in izmenjujejo članke za posamezno področje, nudijo podporo izdelkom, odgovarjajo na vprašanja in podobno. Takšni skupini računalnikov s skupnimi interesi za posamezno področje pravimo "newsgroup" ali novičarska skupina.</a:t>
            </a:r>
          </a:p>
          <a:p>
            <a:endParaRPr lang="sl-SI" altLang="en-US" smtClean="0"/>
          </a:p>
        </p:txBody>
      </p:sp>
      <p:pic>
        <p:nvPicPr>
          <p:cNvPr id="249862" name="Picture 3" descr="http://colos.fri.uni-lj.si/ERI/INFORMATIKA/RACUNALNISKA_OMREZJA/slike/izmenjavaSporocil.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308976" y="214313"/>
            <a:ext cx="1976437"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867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Naslov 1"/>
          <p:cNvSpPr>
            <a:spLocks noGrp="1"/>
          </p:cNvSpPr>
          <p:nvPr>
            <p:ph type="title"/>
          </p:nvPr>
        </p:nvSpPr>
        <p:spPr>
          <a:xfrm>
            <a:off x="1979612" y="428625"/>
            <a:ext cx="8229600" cy="857250"/>
          </a:xfrm>
        </p:spPr>
        <p:txBody>
          <a:bodyPr/>
          <a:lstStyle/>
          <a:p>
            <a:r>
              <a:rPr lang="sl-SI" altLang="en-US" smtClean="0"/>
              <a:t>Priklop v Internet</a:t>
            </a:r>
          </a:p>
        </p:txBody>
      </p:sp>
      <p:sp>
        <p:nvSpPr>
          <p:cNvPr id="250883" name="Ograda vsebine 2"/>
          <p:cNvSpPr>
            <a:spLocks noGrp="1"/>
          </p:cNvSpPr>
          <p:nvPr>
            <p:ph idx="1"/>
          </p:nvPr>
        </p:nvSpPr>
        <p:spPr>
          <a:xfrm>
            <a:off x="1979612" y="1500188"/>
            <a:ext cx="8229600" cy="4824412"/>
          </a:xfrm>
        </p:spPr>
        <p:txBody>
          <a:bodyPr>
            <a:normAutofit fontScale="92500" lnSpcReduction="20000"/>
          </a:bodyPr>
          <a:lstStyle/>
          <a:p>
            <a:r>
              <a:rPr lang="sl-SI" altLang="en-US" sz="1800"/>
              <a:t>Vključitev  v internet omogočajo ponudniki storitev (</a:t>
            </a:r>
            <a:r>
              <a:rPr lang="sl-SI" altLang="en-US" sz="1800" i="1"/>
              <a:t>internet provider</a:t>
            </a:r>
            <a:r>
              <a:rPr lang="sl-SI" altLang="en-US" sz="1800"/>
              <a:t>).</a:t>
            </a:r>
            <a:br>
              <a:rPr lang="sl-SI" altLang="en-US" sz="1800"/>
            </a:br>
            <a:r>
              <a:rPr lang="sl-SI" altLang="en-US" sz="1800"/>
              <a:t>		</a:t>
            </a:r>
            <a:r>
              <a:rPr lang="sl-SI" altLang="en-US" sz="1200"/>
              <a:t>V Sloveniji so to ARNES, SIOL, T-2, AMIS, SIMOBIL, TELEMACH in drugi</a:t>
            </a:r>
            <a:r>
              <a:rPr lang="sl-SI" altLang="en-US" sz="1600"/>
              <a:t>. </a:t>
            </a:r>
          </a:p>
          <a:p>
            <a:r>
              <a:rPr lang="sl-SI" altLang="en-US" sz="1800"/>
              <a:t>Priklop je mogoč na različne načine, z različnimi hitrostmi dostopa:</a:t>
            </a:r>
          </a:p>
          <a:p>
            <a:pPr>
              <a:buFont typeface="Wingdings 2" panose="05020102010507070707" pitchFamily="18" charset="2"/>
              <a:buNone/>
            </a:pPr>
            <a:r>
              <a:rPr lang="sl-SI" altLang="en-US" sz="1800"/>
              <a:t> </a:t>
            </a:r>
          </a:p>
          <a:p>
            <a:r>
              <a:rPr lang="sl-SI" altLang="en-US" sz="1800"/>
              <a:t>modemski dostop </a:t>
            </a:r>
          </a:p>
          <a:p>
            <a:pPr lvl="1"/>
            <a:r>
              <a:rPr lang="sl-SI" altLang="en-US" sz="1600"/>
              <a:t>počasno, ponekod edina možnost </a:t>
            </a:r>
          </a:p>
          <a:p>
            <a:r>
              <a:rPr lang="sl-SI" altLang="en-US" sz="1800"/>
              <a:t>širokopasovni dostop (xDSL) </a:t>
            </a:r>
          </a:p>
          <a:p>
            <a:pPr lvl="1"/>
            <a:r>
              <a:rPr lang="sl-SI" altLang="en-US" sz="1600"/>
              <a:t>precej razširjena možnost, hitrost do 1Mb/s, dostop samo blizu telefonske centrale </a:t>
            </a:r>
          </a:p>
          <a:p>
            <a:r>
              <a:rPr lang="sl-SI" altLang="en-US" sz="1800"/>
              <a:t>kabelski dostop in optična povezava </a:t>
            </a:r>
          </a:p>
          <a:p>
            <a:pPr lvl="1"/>
            <a:r>
              <a:rPr lang="sl-SI" altLang="en-US" sz="1600"/>
              <a:t>najhitrejši 10-100Mb/s, dostopnost predsem v večjih krajih </a:t>
            </a:r>
          </a:p>
          <a:p>
            <a:r>
              <a:rPr lang="sl-SI" altLang="en-US" sz="1800"/>
              <a:t>brezžična povezava, vključno z ponudniki mobilne telefonije</a:t>
            </a:r>
          </a:p>
          <a:p>
            <a:pPr lvl="1"/>
            <a:r>
              <a:rPr lang="sl-SI" altLang="en-US" sz="1400"/>
              <a:t>ponekod edina možnost, visoka cena, </a:t>
            </a:r>
          </a:p>
          <a:p>
            <a:r>
              <a:rPr lang="sl-SI" altLang="en-US" sz="1800"/>
              <a:t>satelitska povezava </a:t>
            </a:r>
          </a:p>
          <a:p>
            <a:pPr lvl="1"/>
            <a:r>
              <a:rPr lang="sl-SI" altLang="en-US" sz="1600"/>
              <a:t>zelo visoka cena </a:t>
            </a:r>
          </a:p>
          <a:p>
            <a:r>
              <a:rPr lang="sl-SI" altLang="en-US" sz="1800"/>
              <a:t>Poleg strojne opreme za dostop pridobimo pri ponudniku storitev tudi uporabniško ime in elektronski naslov</a:t>
            </a:r>
          </a:p>
        </p:txBody>
      </p:sp>
      <p:pic>
        <p:nvPicPr>
          <p:cNvPr id="250886" name="Picture 2" descr="http://slo.satelitv.net/uploads/images/siol%20tv.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94788" y="2000251"/>
            <a:ext cx="180022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0887" name="Picture 4" descr="Pokaži sliko v polni velikosti">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380412" y="500063"/>
            <a:ext cx="1219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0888" name="Picture 6" descr="http://www.amis.net/web2/images/glava_1.jpg">
            <a:hlinkClick r:id="rId5"/>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780462" y="4429125"/>
            <a:ext cx="18859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716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Naslov 1"/>
          <p:cNvSpPr>
            <a:spLocks noGrp="1"/>
          </p:cNvSpPr>
          <p:nvPr>
            <p:ph type="title"/>
          </p:nvPr>
        </p:nvSpPr>
        <p:spPr>
          <a:xfrm>
            <a:off x="1979612" y="428625"/>
            <a:ext cx="8229600" cy="857250"/>
          </a:xfrm>
        </p:spPr>
        <p:txBody>
          <a:bodyPr/>
          <a:lstStyle/>
          <a:p>
            <a:r>
              <a:rPr lang="sl-SI" altLang="en-US" smtClean="0"/>
              <a:t>Splet - www</a:t>
            </a:r>
          </a:p>
        </p:txBody>
      </p:sp>
      <p:sp>
        <p:nvSpPr>
          <p:cNvPr id="251907" name="Ograda vsebine 2"/>
          <p:cNvSpPr>
            <a:spLocks noGrp="1"/>
          </p:cNvSpPr>
          <p:nvPr>
            <p:ph idx="1"/>
          </p:nvPr>
        </p:nvSpPr>
        <p:spPr/>
        <p:txBody>
          <a:bodyPr>
            <a:normAutofit fontScale="92500" lnSpcReduction="10000"/>
          </a:bodyPr>
          <a:lstStyle/>
          <a:p>
            <a:r>
              <a:rPr lang="sl-SI" altLang="en-US" sz="2400"/>
              <a:t>Splet ali svetovni splet (z angleško kratico WWW)</a:t>
            </a:r>
          </a:p>
          <a:p>
            <a:endParaRPr lang="sl-SI" altLang="en-US" sz="2400"/>
          </a:p>
          <a:p>
            <a:r>
              <a:rPr lang="sl-SI" altLang="en-US" sz="1600"/>
              <a:t>je porazdeljen hipertekstni (nadbesedilni) sistem, ki deluje v internetu. </a:t>
            </a:r>
          </a:p>
          <a:p>
            <a:endParaRPr lang="sl-SI" altLang="en-US" sz="1600"/>
          </a:p>
          <a:p>
            <a:r>
              <a:rPr lang="sl-SI" altLang="en-US" sz="1600"/>
              <a:t>Hipertekstne dokumente pregledujemo s programom, imenovanim brskalnik, ki s spletnega strežnika dokument prenese in ga prikaže.</a:t>
            </a:r>
          </a:p>
          <a:p>
            <a:endParaRPr lang="sl-SI" altLang="en-US" sz="1600"/>
          </a:p>
          <a:p>
            <a:r>
              <a:rPr lang="sl-SI" altLang="en-US" sz="1600"/>
              <a:t>Besedilnim spletnim dokumentom pravimo spletna stran, smiselno povezanim spletnim mestom pa spletišče. </a:t>
            </a:r>
          </a:p>
          <a:p>
            <a:endParaRPr lang="sl-SI" altLang="en-US" sz="1600"/>
          </a:p>
          <a:p>
            <a:r>
              <a:rPr lang="sl-SI" altLang="en-US" sz="1600"/>
              <a:t>V spletnih straneh so lahko povezave, ki kažejo na druge spletne strani ali celo pošljejo povratno informacijo spletnemu strežniku. </a:t>
            </a:r>
          </a:p>
          <a:p>
            <a:endParaRPr lang="sl-SI" altLang="en-US" sz="1600"/>
          </a:p>
          <a:p>
            <a:r>
              <a:rPr lang="sl-SI" altLang="en-US" sz="1600"/>
              <a:t>Za sprehajanje po spletnih straneh se uporablja izraz </a:t>
            </a:r>
            <a:r>
              <a:rPr lang="sl-SI" altLang="en-US" sz="1600" i="1"/>
              <a:t>deskanje</a:t>
            </a:r>
            <a:r>
              <a:rPr lang="sl-SI" altLang="en-US" sz="1600"/>
              <a:t>. </a:t>
            </a:r>
          </a:p>
          <a:p>
            <a:endParaRPr lang="sl-SI" altLang="en-US" smtClean="0"/>
          </a:p>
        </p:txBody>
      </p:sp>
    </p:spTree>
    <p:extLst>
      <p:ext uri="{BB962C8B-B14F-4D97-AF65-F5344CB8AC3E}">
        <p14:creationId xmlns:p14="http://schemas.microsoft.com/office/powerpoint/2010/main" val="3380482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Naslov 1"/>
          <p:cNvSpPr>
            <a:spLocks noGrp="1"/>
          </p:cNvSpPr>
          <p:nvPr>
            <p:ph type="title"/>
          </p:nvPr>
        </p:nvSpPr>
        <p:spPr>
          <a:xfrm>
            <a:off x="1979612" y="428625"/>
            <a:ext cx="8229600" cy="857250"/>
          </a:xfrm>
        </p:spPr>
        <p:txBody>
          <a:bodyPr/>
          <a:lstStyle/>
          <a:p>
            <a:r>
              <a:rPr lang="sl-SI" altLang="en-US" smtClean="0"/>
              <a:t>Standard spleta</a:t>
            </a:r>
          </a:p>
        </p:txBody>
      </p:sp>
      <p:sp>
        <p:nvSpPr>
          <p:cNvPr id="252931" name="Ograda vsebine 2"/>
          <p:cNvSpPr>
            <a:spLocks noGrp="1"/>
          </p:cNvSpPr>
          <p:nvPr>
            <p:ph idx="1"/>
          </p:nvPr>
        </p:nvSpPr>
        <p:spPr/>
        <p:txBody>
          <a:bodyPr/>
          <a:lstStyle/>
          <a:p>
            <a:pPr>
              <a:buFont typeface="Wingdings 2" panose="05020102010507070707" pitchFamily="18" charset="2"/>
              <a:buNone/>
            </a:pPr>
            <a:r>
              <a:rPr lang="sl-SI" altLang="en-US" sz="1800"/>
              <a:t>Delovanje spleta sloni na treh </a:t>
            </a:r>
            <a:r>
              <a:rPr lang="sl-SI" altLang="en-US" sz="1800" b="1"/>
              <a:t>standardih</a:t>
            </a:r>
            <a:r>
              <a:rPr lang="sl-SI" altLang="en-US" sz="1800"/>
              <a:t>:</a:t>
            </a:r>
            <a:br>
              <a:rPr lang="sl-SI" altLang="en-US" sz="1800"/>
            </a:br>
            <a:endParaRPr lang="sl-SI" altLang="en-US" sz="1800"/>
          </a:p>
          <a:p>
            <a:r>
              <a:rPr lang="sl-SI" altLang="en-US" sz="1800"/>
              <a:t>URL (»Uniform Resource Locator«, enolični kazalec virov) – določa za vsak dokument v spletu enolični »naslov«, na katerem ga lahko najdemo</a:t>
            </a:r>
          </a:p>
          <a:p>
            <a:endParaRPr lang="sl-SI" altLang="en-US" sz="1800"/>
          </a:p>
          <a:p>
            <a:r>
              <a:rPr lang="sl-SI" altLang="en-US" sz="1800"/>
              <a:t>HTTP (»Hyper-Text Transfer Protocol«, protokol za prenos hiperteksta) – določa način, kako se sporazumevata spletni strežnik in brskalnik </a:t>
            </a:r>
          </a:p>
          <a:p>
            <a:endParaRPr lang="sl-SI" altLang="en-US" sz="1800"/>
          </a:p>
          <a:p>
            <a:r>
              <a:rPr lang="sl-SI" altLang="en-US" sz="1800"/>
              <a:t>HTML (»Hyper-Text Markup Language«, hipertekstovni označevalni jezik) – pa določa skladnjo označevanja metabesedilnih elementov (naslovov, slik ipd., predvsem pa povezav na druge dokumente) v besedilu</a:t>
            </a:r>
          </a:p>
          <a:p>
            <a:endParaRPr lang="sl-SI" altLang="en-US" smtClean="0"/>
          </a:p>
        </p:txBody>
      </p:sp>
    </p:spTree>
    <p:extLst>
      <p:ext uri="{BB962C8B-B14F-4D97-AF65-F5344CB8AC3E}">
        <p14:creationId xmlns:p14="http://schemas.microsoft.com/office/powerpoint/2010/main" val="3437174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Naslov 1"/>
          <p:cNvSpPr>
            <a:spLocks noGrp="1"/>
          </p:cNvSpPr>
          <p:nvPr>
            <p:ph type="title"/>
          </p:nvPr>
        </p:nvSpPr>
        <p:spPr>
          <a:xfrm>
            <a:off x="1979612" y="428625"/>
            <a:ext cx="8229600" cy="857250"/>
          </a:xfrm>
        </p:spPr>
        <p:txBody>
          <a:bodyPr/>
          <a:lstStyle/>
          <a:p>
            <a:r>
              <a:rPr lang="sl-SI" altLang="en-US" smtClean="0"/>
              <a:t>URL</a:t>
            </a:r>
          </a:p>
        </p:txBody>
      </p:sp>
      <p:sp>
        <p:nvSpPr>
          <p:cNvPr id="253955" name="Ograda vsebine 2"/>
          <p:cNvSpPr>
            <a:spLocks noGrp="1"/>
          </p:cNvSpPr>
          <p:nvPr>
            <p:ph idx="1"/>
          </p:nvPr>
        </p:nvSpPr>
        <p:spPr/>
        <p:txBody>
          <a:bodyPr/>
          <a:lstStyle/>
          <a:p>
            <a:r>
              <a:rPr lang="sl-SI" altLang="en-US" smtClean="0"/>
              <a:t>URL naslov je sestavljen iz :</a:t>
            </a:r>
          </a:p>
          <a:p>
            <a:pPr lvl="1"/>
            <a:r>
              <a:rPr lang="sl-SI" altLang="en-US" smtClean="0"/>
              <a:t>protokola: http, ftp, mailto, ... </a:t>
            </a:r>
          </a:p>
          <a:p>
            <a:pPr lvl="1"/>
            <a:r>
              <a:rPr lang="sl-SI" altLang="en-US" smtClean="0"/>
              <a:t>naslova gostitelja: www.podjetje.si, 149.212.35.79, ftp.cis.uab.edu </a:t>
            </a:r>
          </a:p>
          <a:p>
            <a:pPr lvl="1"/>
            <a:r>
              <a:rPr lang="sl-SI" altLang="en-US" smtClean="0"/>
              <a:t>dokumenta oz. mape na gostiteljskem strežniku: slo/predstavitev.html, programi, pub/hyatt/TB/ </a:t>
            </a:r>
          </a:p>
          <a:p>
            <a:endParaRPr lang="sl-SI" altLang="en-US" smtClean="0"/>
          </a:p>
        </p:txBody>
      </p:sp>
    </p:spTree>
    <p:extLst>
      <p:ext uri="{BB962C8B-B14F-4D97-AF65-F5344CB8AC3E}">
        <p14:creationId xmlns:p14="http://schemas.microsoft.com/office/powerpoint/2010/main" val="1247467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Naslov 1"/>
          <p:cNvSpPr>
            <a:spLocks noGrp="1"/>
          </p:cNvSpPr>
          <p:nvPr>
            <p:ph type="title"/>
          </p:nvPr>
        </p:nvSpPr>
        <p:spPr>
          <a:xfrm>
            <a:off x="1979612" y="428625"/>
            <a:ext cx="8229600" cy="857250"/>
          </a:xfrm>
        </p:spPr>
        <p:txBody>
          <a:bodyPr/>
          <a:lstStyle/>
          <a:p>
            <a:r>
              <a:rPr lang="sl-SI" altLang="en-US" b="1" smtClean="0"/>
              <a:t>Spletni naslov</a:t>
            </a:r>
            <a:endParaRPr lang="sl-SI" altLang="en-US" smtClean="0"/>
          </a:p>
        </p:txBody>
      </p:sp>
      <p:sp>
        <p:nvSpPr>
          <p:cNvPr id="254979" name="Ograda vsebine 2"/>
          <p:cNvSpPr>
            <a:spLocks noGrp="1"/>
          </p:cNvSpPr>
          <p:nvPr>
            <p:ph idx="1"/>
          </p:nvPr>
        </p:nvSpPr>
        <p:spPr/>
        <p:txBody>
          <a:bodyPr>
            <a:normAutofit fontScale="92500" lnSpcReduction="20000"/>
          </a:bodyPr>
          <a:lstStyle/>
          <a:p>
            <a:r>
              <a:rPr lang="sl-SI" altLang="en-US" sz="1800"/>
              <a:t>Spletni naslov predstavlja naslov spletne strani, na nekem strežniku.</a:t>
            </a:r>
          </a:p>
          <a:p>
            <a:r>
              <a:rPr lang="sl-SI" altLang="en-US" sz="1800"/>
              <a:t>Primer naslova: http://www.esnm-visja.si/ </a:t>
            </a:r>
          </a:p>
          <a:p>
            <a:endParaRPr lang="sl-SI" altLang="en-US" sz="1800"/>
          </a:p>
          <a:p>
            <a:r>
              <a:rPr lang="sl-SI" altLang="en-US" sz="1800"/>
              <a:t>prvi del je ime protokola http:// </a:t>
            </a:r>
          </a:p>
          <a:p>
            <a:pPr lvl="1"/>
            <a:r>
              <a:rPr lang="sl-SI" altLang="en-US" sz="1600"/>
              <a:t>vrhnje domene </a:t>
            </a:r>
            <a:r>
              <a:rPr lang="sl-SI" altLang="en-US" sz="1600" b="1"/>
              <a:t>si</a:t>
            </a:r>
          </a:p>
          <a:p>
            <a:pPr lvl="1"/>
            <a:r>
              <a:rPr lang="sl-SI" altLang="en-US" sz="1600"/>
              <a:t>domene </a:t>
            </a:r>
            <a:r>
              <a:rPr lang="sl-SI" altLang="en-US" sz="1600" b="1"/>
              <a:t>esnm-visja</a:t>
            </a:r>
            <a:r>
              <a:rPr lang="sl-SI" altLang="en-US" sz="1600"/>
              <a:t> </a:t>
            </a:r>
          </a:p>
          <a:p>
            <a:pPr lvl="1"/>
            <a:endParaRPr lang="sl-SI" altLang="en-US" sz="1600"/>
          </a:p>
          <a:p>
            <a:r>
              <a:rPr lang="sl-SI" altLang="en-US" sz="1800"/>
              <a:t>Naslov lahko (zaenkrat) vsebuje le črke A-Z, številke, vezaj in piko. </a:t>
            </a:r>
          </a:p>
          <a:p>
            <a:r>
              <a:rPr lang="sl-SI" altLang="en-US" sz="1800"/>
              <a:t>Vrhnje domene so lahko generične </a:t>
            </a:r>
          </a:p>
          <a:p>
            <a:pPr lvl="1"/>
            <a:r>
              <a:rPr lang="sl-SI" altLang="en-US" sz="1600"/>
              <a:t>.com, .org, .net </a:t>
            </a:r>
          </a:p>
          <a:p>
            <a:pPr lvl="1"/>
            <a:r>
              <a:rPr lang="sl-SI" altLang="en-US" sz="1600"/>
              <a:t>ali pa so vezane na državo, države sopredstavljene z dvočkrkovno kratico ( večinoma se ujemajo s kodami držav po standardu ISO 3166); primer: </a:t>
            </a:r>
          </a:p>
          <a:p>
            <a:pPr lvl="1"/>
            <a:r>
              <a:rPr lang="sl-SI" altLang="en-US" sz="1600"/>
              <a:t>.si (Slovenija), .at (Avstrija), .de (Nemčija), .gb (Velika Britanija)</a:t>
            </a:r>
            <a:r>
              <a:rPr lang="sl-SI" altLang="en-US" smtClean="0"/>
              <a:t/>
            </a:r>
            <a:br>
              <a:rPr lang="sl-SI" altLang="en-US" smtClean="0"/>
            </a:br>
            <a:endParaRPr lang="sl-SI" altLang="en-US" smtClean="0"/>
          </a:p>
          <a:p>
            <a:r>
              <a:rPr lang="sl-SI" altLang="en-US" sz="1600"/>
              <a:t>Registracijo domene urejajo registrarji, v Sloveniji to opravlja ARNES. </a:t>
            </a:r>
          </a:p>
          <a:p>
            <a:endParaRPr lang="sl-SI" altLang="en-US" smtClean="0"/>
          </a:p>
        </p:txBody>
      </p:sp>
    </p:spTree>
    <p:extLst>
      <p:ext uri="{BB962C8B-B14F-4D97-AF65-F5344CB8AC3E}">
        <p14:creationId xmlns:p14="http://schemas.microsoft.com/office/powerpoint/2010/main" val="3694983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Naslov 1"/>
          <p:cNvSpPr>
            <a:spLocks noGrp="1"/>
          </p:cNvSpPr>
          <p:nvPr>
            <p:ph type="title"/>
          </p:nvPr>
        </p:nvSpPr>
        <p:spPr>
          <a:xfrm>
            <a:off x="1979612" y="428625"/>
            <a:ext cx="8229600" cy="857250"/>
          </a:xfrm>
        </p:spPr>
        <p:txBody>
          <a:bodyPr/>
          <a:lstStyle/>
          <a:p>
            <a:r>
              <a:rPr lang="pl-PL" altLang="en-US" b="1" smtClean="0"/>
              <a:t>Brskalnik </a:t>
            </a:r>
            <a:endParaRPr lang="sl-SI" altLang="en-US" smtClean="0"/>
          </a:p>
        </p:txBody>
      </p:sp>
      <p:sp>
        <p:nvSpPr>
          <p:cNvPr id="256003" name="Ograda vsebine 2"/>
          <p:cNvSpPr>
            <a:spLocks noGrp="1"/>
          </p:cNvSpPr>
          <p:nvPr>
            <p:ph idx="1"/>
          </p:nvPr>
        </p:nvSpPr>
        <p:spPr/>
        <p:txBody>
          <a:bodyPr/>
          <a:lstStyle/>
          <a:p>
            <a:r>
              <a:rPr lang="pl-PL" altLang="en-US" b="1" smtClean="0"/>
              <a:t>Brskalnik </a:t>
            </a:r>
            <a:r>
              <a:rPr lang="pl-PL" altLang="en-US" smtClean="0"/>
              <a:t>(</a:t>
            </a:r>
            <a:r>
              <a:rPr lang="pl-PL" altLang="en-US" i="1" smtClean="0"/>
              <a:t>browser</a:t>
            </a:r>
            <a:r>
              <a:rPr lang="pl-PL" altLang="en-US" smtClean="0"/>
              <a:t>) je program, ki nam omogoča dostop do spletnih strani (WWW). </a:t>
            </a:r>
          </a:p>
          <a:p>
            <a:endParaRPr lang="pl-PL" altLang="en-US" smtClean="0"/>
          </a:p>
          <a:p>
            <a:r>
              <a:rPr lang="sl-SI" altLang="en-US" smtClean="0"/>
              <a:t>Predstavniki :</a:t>
            </a:r>
          </a:p>
          <a:p>
            <a:pPr lvl="1"/>
            <a:r>
              <a:rPr lang="sl-SI" altLang="en-US" smtClean="0"/>
              <a:t>Internet Explorer (krattica IE) </a:t>
            </a:r>
          </a:p>
          <a:p>
            <a:pPr lvl="1"/>
            <a:r>
              <a:rPr lang="sl-SI" altLang="en-US" smtClean="0"/>
              <a:t>Firefox </a:t>
            </a:r>
          </a:p>
          <a:p>
            <a:pPr lvl="1"/>
            <a:r>
              <a:rPr lang="sl-SI" altLang="en-US" smtClean="0"/>
              <a:t>Opera </a:t>
            </a:r>
          </a:p>
          <a:p>
            <a:pPr lvl="1"/>
            <a:r>
              <a:rPr lang="sl-SI" altLang="en-US" smtClean="0"/>
              <a:t>Konquerer </a:t>
            </a:r>
          </a:p>
          <a:p>
            <a:endParaRPr lang="sl-SI" altLang="en-US" smtClean="0"/>
          </a:p>
        </p:txBody>
      </p:sp>
    </p:spTree>
    <p:extLst>
      <p:ext uri="{BB962C8B-B14F-4D97-AF65-F5344CB8AC3E}">
        <p14:creationId xmlns:p14="http://schemas.microsoft.com/office/powerpoint/2010/main" val="3321033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Naslov 1"/>
          <p:cNvSpPr>
            <a:spLocks noGrp="1"/>
          </p:cNvSpPr>
          <p:nvPr>
            <p:ph type="title"/>
          </p:nvPr>
        </p:nvSpPr>
        <p:spPr>
          <a:xfrm>
            <a:off x="1979612" y="428625"/>
            <a:ext cx="8229600" cy="857250"/>
          </a:xfrm>
        </p:spPr>
        <p:txBody>
          <a:bodyPr/>
          <a:lstStyle/>
          <a:p>
            <a:r>
              <a:rPr lang="sl-SI" altLang="en-US" smtClean="0"/>
              <a:t>HTML jezik</a:t>
            </a:r>
          </a:p>
        </p:txBody>
      </p:sp>
      <p:sp>
        <p:nvSpPr>
          <p:cNvPr id="257027" name="Ograda vsebine 2"/>
          <p:cNvSpPr>
            <a:spLocks noGrp="1"/>
          </p:cNvSpPr>
          <p:nvPr>
            <p:ph idx="1"/>
          </p:nvPr>
        </p:nvSpPr>
        <p:spPr/>
        <p:txBody>
          <a:bodyPr/>
          <a:lstStyle/>
          <a:p>
            <a:r>
              <a:rPr lang="sl-SI" altLang="en-US" sz="1800"/>
              <a:t>HTML (jezik za označevanje nadbesedila) je označevalni jezik za izdelavo spletnih strani. </a:t>
            </a:r>
          </a:p>
          <a:p>
            <a:r>
              <a:rPr lang="sl-SI" altLang="en-US" sz="1800"/>
              <a:t>Primer:</a:t>
            </a:r>
          </a:p>
          <a:p>
            <a:endParaRPr lang="sl-SI" altLang="en-US" sz="1800"/>
          </a:p>
          <a:p>
            <a:r>
              <a:rPr lang="sl-SI" altLang="en-US" sz="1400" b="1" i="1"/>
              <a:t>&lt;html&gt;</a:t>
            </a:r>
            <a:br>
              <a:rPr lang="sl-SI" altLang="en-US" sz="1400" b="1" i="1"/>
            </a:br>
            <a:r>
              <a:rPr lang="sl-SI" altLang="en-US" sz="1400" b="1" i="1"/>
              <a:t>&lt;head&gt; &lt;title&gt;Spletna stran&lt;/title&gt; &lt;/head&gt;</a:t>
            </a:r>
            <a:br>
              <a:rPr lang="sl-SI" altLang="en-US" sz="1400" b="1" i="1"/>
            </a:br>
            <a:r>
              <a:rPr lang="sl-SI" altLang="en-US" sz="1400" b="1" i="1"/>
              <a:t>&lt;body&gt;</a:t>
            </a:r>
            <a:r>
              <a:rPr lang="sl-SI" altLang="en-US" sz="1400" i="1"/>
              <a:t/>
            </a:r>
            <a:br>
              <a:rPr lang="sl-SI" altLang="en-US" sz="1400" i="1"/>
            </a:br>
            <a:r>
              <a:rPr lang="sl-SI" altLang="en-US" sz="1400" i="1"/>
              <a:t>Nadbesedilo (hipertekst) je nacin oznacevanja besedila ali graficnih elementov, ki omogocajo povezavo na drugi del besedila ali vecpredstavni element. Navzkrizno sklicevanje je uporabljeno v brskalniku. Povezave so lahko lokalne, v drugo besedilo na istem strezniku ali pa kazejo na stran na kakem drugem strezniku ( </a:t>
            </a:r>
            <a:r>
              <a:rPr lang="sl-SI" altLang="en-US" sz="1400" b="1" i="1"/>
              <a:t>&lt;a href="http://www.sc-nm.com/scnm/portal/visja/3330/sl-SI/DesktopDefault.aspx"&gt;Visja strokovna sola&lt;/a&gt;).</a:t>
            </a:r>
            <a:br>
              <a:rPr lang="sl-SI" altLang="en-US" sz="1400" b="1" i="1"/>
            </a:br>
            <a:r>
              <a:rPr lang="sl-SI" altLang="en-US" sz="1400" b="1" i="1"/>
              <a:t>&lt;/body&gt;</a:t>
            </a:r>
            <a:br>
              <a:rPr lang="sl-SI" altLang="en-US" sz="1400" b="1" i="1"/>
            </a:br>
            <a:r>
              <a:rPr lang="sl-SI" altLang="en-US" sz="1400" b="1" i="1"/>
              <a:t>&lt;/html&gt; </a:t>
            </a:r>
          </a:p>
          <a:p>
            <a:endParaRPr lang="sl-SI" altLang="en-US" smtClean="0"/>
          </a:p>
        </p:txBody>
      </p:sp>
    </p:spTree>
    <p:extLst>
      <p:ext uri="{BB962C8B-B14F-4D97-AF65-F5344CB8AC3E}">
        <p14:creationId xmlns:p14="http://schemas.microsoft.com/office/powerpoint/2010/main" val="3365722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Naslov 1"/>
          <p:cNvSpPr>
            <a:spLocks noGrp="1"/>
          </p:cNvSpPr>
          <p:nvPr>
            <p:ph type="title"/>
          </p:nvPr>
        </p:nvSpPr>
        <p:spPr>
          <a:xfrm>
            <a:off x="1979612" y="428625"/>
            <a:ext cx="8229600" cy="857250"/>
          </a:xfrm>
        </p:spPr>
        <p:txBody>
          <a:bodyPr/>
          <a:lstStyle/>
          <a:p>
            <a:r>
              <a:rPr lang="sl-SI" altLang="en-US" b="1" smtClean="0"/>
              <a:t>Delo s spletnimi stranmi</a:t>
            </a:r>
            <a:endParaRPr lang="sl-SI" altLang="en-US" smtClean="0"/>
          </a:p>
        </p:txBody>
      </p:sp>
      <p:sp>
        <p:nvSpPr>
          <p:cNvPr id="258051" name="Ograda vsebine 2"/>
          <p:cNvSpPr>
            <a:spLocks noGrp="1"/>
          </p:cNvSpPr>
          <p:nvPr>
            <p:ph idx="1"/>
          </p:nvPr>
        </p:nvSpPr>
        <p:spPr/>
        <p:txBody>
          <a:bodyPr/>
          <a:lstStyle/>
          <a:p>
            <a:pPr>
              <a:buFont typeface="Wingdings 2" panose="05020102010507070707" pitchFamily="18" charset="2"/>
              <a:buNone/>
            </a:pPr>
            <a:r>
              <a:rPr lang="sl-SI" altLang="en-US" b="1" smtClean="0"/>
              <a:t>Shranjevanje spletnega naslova</a:t>
            </a:r>
            <a:r>
              <a:rPr lang="sl-SI" altLang="en-US" smtClean="0"/>
              <a:t> </a:t>
            </a:r>
          </a:p>
          <a:p>
            <a:r>
              <a:rPr lang="sl-SI" altLang="en-US" smtClean="0"/>
              <a:t>Spletne naslove, ki jih pogosto uporabljamo si shranimo v zaznamke (bookmark): </a:t>
            </a:r>
          </a:p>
          <a:p>
            <a:r>
              <a:rPr lang="sl-SI" altLang="en-US" smtClean="0"/>
              <a:t>Zaznamki/Dodaj stran med zaznamke (Firefox) </a:t>
            </a:r>
          </a:p>
          <a:p>
            <a:r>
              <a:rPr lang="sl-SI" altLang="en-US" smtClean="0"/>
              <a:t>Priljubljene/Dodaj stran med priljubljene (IE) </a:t>
            </a:r>
          </a:p>
          <a:p>
            <a:pPr>
              <a:buFont typeface="Wingdings 2" panose="05020102010507070707" pitchFamily="18" charset="2"/>
              <a:buNone/>
            </a:pPr>
            <a:endParaRPr lang="sl-SI" altLang="en-US" smtClean="0"/>
          </a:p>
          <a:p>
            <a:pPr>
              <a:buFont typeface="Wingdings 2" panose="05020102010507070707" pitchFamily="18" charset="2"/>
              <a:buNone/>
            </a:pPr>
            <a:r>
              <a:rPr lang="sl-SI" altLang="en-US" smtClean="0"/>
              <a:t>Brskalniki omogočajo tudi organiziranje zaznamkov, zlaganje v mape itd</a:t>
            </a:r>
          </a:p>
          <a:p>
            <a:endParaRPr lang="sl-SI" altLang="en-US" smtClean="0"/>
          </a:p>
        </p:txBody>
      </p:sp>
    </p:spTree>
    <p:extLst>
      <p:ext uri="{BB962C8B-B14F-4D97-AF65-F5344CB8AC3E}">
        <p14:creationId xmlns:p14="http://schemas.microsoft.com/office/powerpoint/2010/main" val="1743496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Naslov 1"/>
          <p:cNvSpPr>
            <a:spLocks noGrp="1"/>
          </p:cNvSpPr>
          <p:nvPr>
            <p:ph type="title"/>
          </p:nvPr>
        </p:nvSpPr>
        <p:spPr>
          <a:xfrm>
            <a:off x="1979612" y="428625"/>
            <a:ext cx="8229600" cy="857250"/>
          </a:xfrm>
        </p:spPr>
        <p:txBody>
          <a:bodyPr/>
          <a:lstStyle/>
          <a:p>
            <a:r>
              <a:rPr lang="sl-SI" altLang="en-US" b="1" smtClean="0"/>
              <a:t>ELEKTRONSKA POŠTA</a:t>
            </a:r>
            <a:endParaRPr lang="sl-SI" altLang="en-US" smtClean="0"/>
          </a:p>
        </p:txBody>
      </p:sp>
      <p:sp>
        <p:nvSpPr>
          <p:cNvPr id="259075" name="Ograda vsebine 2"/>
          <p:cNvSpPr>
            <a:spLocks noGrp="1"/>
          </p:cNvSpPr>
          <p:nvPr>
            <p:ph idx="1"/>
          </p:nvPr>
        </p:nvSpPr>
        <p:spPr/>
        <p:txBody>
          <a:bodyPr/>
          <a:lstStyle/>
          <a:p>
            <a:r>
              <a:rPr lang="sl-SI" altLang="en-US" sz="2000"/>
              <a:t>Elektronska pošta je ena od najbolj razširjenih in uporabnih storitev Interneta.</a:t>
            </a:r>
            <a:br>
              <a:rPr lang="sl-SI" altLang="en-US" sz="2000"/>
            </a:br>
            <a:r>
              <a:rPr lang="sl-SI" altLang="en-US" sz="2000"/>
              <a:t/>
            </a:r>
            <a:br>
              <a:rPr lang="sl-SI" altLang="en-US" sz="2000"/>
            </a:br>
            <a:r>
              <a:rPr lang="sl-SI" altLang="en-US" sz="2000"/>
              <a:t>Elektronska pošta omogoča, da si lahko s posamezniki ali skupinami ljudi po vsem svetu izmenjujemo sporočila v elektronski obliki, hkrati pa kot priponke pošiljamo in sprejemamo vse vrste datotek (slike, zvočne datoteke, tabele). </a:t>
            </a:r>
          </a:p>
          <a:p>
            <a:endParaRPr lang="sl-SI" altLang="en-US" sz="2000"/>
          </a:p>
          <a:p>
            <a:r>
              <a:rPr lang="sl-SI" altLang="en-US" sz="2000"/>
              <a:t>Uporabimo lahko samostojne programe </a:t>
            </a:r>
            <a:br>
              <a:rPr lang="sl-SI" altLang="en-US" sz="2000"/>
            </a:br>
            <a:r>
              <a:rPr lang="sl-SI" altLang="en-US" sz="2000"/>
              <a:t>za e-pošto ali pa spletno pošto (webmail)</a:t>
            </a:r>
          </a:p>
          <a:p>
            <a:endParaRPr lang="sl-SI" altLang="en-US" smtClean="0"/>
          </a:p>
        </p:txBody>
      </p:sp>
      <p:pic>
        <p:nvPicPr>
          <p:cNvPr id="259078" name="Picture 2" descr="http://www.sc-nm.com/e-gradivo/OMR/afna.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594726" y="190501"/>
            <a:ext cx="1900237" cy="171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9079" name="Picture 4" descr="http://www.sc-nm.com/e-gradivo/OMR/outlookE.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004051" y="4071938"/>
            <a:ext cx="349567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15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Naslov 1"/>
          <p:cNvSpPr>
            <a:spLocks noGrp="1"/>
          </p:cNvSpPr>
          <p:nvPr>
            <p:ph type="title"/>
          </p:nvPr>
        </p:nvSpPr>
        <p:spPr>
          <a:xfrm>
            <a:off x="1979612" y="428625"/>
            <a:ext cx="8229600" cy="857250"/>
          </a:xfrm>
        </p:spPr>
        <p:txBody>
          <a:bodyPr/>
          <a:lstStyle/>
          <a:p>
            <a:pPr eaLnBrk="1" hangingPunct="1"/>
            <a:r>
              <a:rPr lang="sl-SI" altLang="en-US" smtClean="0"/>
              <a:t>INFORMACIJSKA PISMENOST</a:t>
            </a:r>
          </a:p>
        </p:txBody>
      </p:sp>
      <p:sp>
        <p:nvSpPr>
          <p:cNvPr id="69635" name="Ograda vsebine 2"/>
          <p:cNvSpPr>
            <a:spLocks noGrp="1"/>
          </p:cNvSpPr>
          <p:nvPr>
            <p:ph idx="1"/>
          </p:nvPr>
        </p:nvSpPr>
        <p:spPr/>
        <p:txBody>
          <a:bodyPr/>
          <a:lstStyle/>
          <a:p>
            <a:pPr eaLnBrk="1" hangingPunct="1"/>
            <a:r>
              <a:rPr lang="sl-SI" altLang="en-US" b="1" smtClean="0"/>
              <a:t>Kdaj je informacija potrebna?</a:t>
            </a:r>
          </a:p>
          <a:p>
            <a:pPr eaLnBrk="1" hangingPunct="1"/>
            <a:endParaRPr lang="sl-SI" altLang="en-US" smtClean="0"/>
          </a:p>
          <a:p>
            <a:pPr eaLnBrk="1" hangingPunct="1"/>
            <a:r>
              <a:rPr lang="sl-SI" altLang="en-US" smtClean="0"/>
              <a:t>Nekatere odločitve lahko sprejmemo kar tako – mimogrede.</a:t>
            </a:r>
          </a:p>
          <a:p>
            <a:pPr eaLnBrk="1" hangingPunct="1"/>
            <a:r>
              <a:rPr lang="sl-SI" altLang="en-US" smtClean="0"/>
              <a:t>Nekatere odločitve pa po tehtnem premisleku in po pridobitvi veliko informacij.</a:t>
            </a:r>
          </a:p>
          <a:p>
            <a:pPr eaLnBrk="1" hangingPunct="1">
              <a:buFont typeface="Wingdings 2" panose="05020102010507070707" pitchFamily="18" charset="2"/>
              <a:buNone/>
            </a:pPr>
            <a:endParaRPr lang="sl-SI" altLang="en-US" smtClean="0"/>
          </a:p>
        </p:txBody>
      </p:sp>
    </p:spTree>
    <p:extLst>
      <p:ext uri="{BB962C8B-B14F-4D97-AF65-F5344CB8AC3E}">
        <p14:creationId xmlns:p14="http://schemas.microsoft.com/office/powerpoint/2010/main" val="1110545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Naslov 1"/>
          <p:cNvSpPr>
            <a:spLocks noGrp="1"/>
          </p:cNvSpPr>
          <p:nvPr>
            <p:ph type="title"/>
          </p:nvPr>
        </p:nvSpPr>
        <p:spPr>
          <a:xfrm>
            <a:off x="1979612" y="428625"/>
            <a:ext cx="8229600" cy="857250"/>
          </a:xfrm>
        </p:spPr>
        <p:txBody>
          <a:bodyPr/>
          <a:lstStyle/>
          <a:p>
            <a:r>
              <a:rPr lang="sl-SI" altLang="en-US" smtClean="0"/>
              <a:t>SPLETNA POŠTA</a:t>
            </a:r>
          </a:p>
        </p:txBody>
      </p:sp>
      <p:sp>
        <p:nvSpPr>
          <p:cNvPr id="260099" name="Ograda vsebine 2"/>
          <p:cNvSpPr>
            <a:spLocks noGrp="1"/>
          </p:cNvSpPr>
          <p:nvPr>
            <p:ph idx="1"/>
          </p:nvPr>
        </p:nvSpPr>
        <p:spPr>
          <a:xfrm>
            <a:off x="1979612" y="1643064"/>
            <a:ext cx="8229600" cy="4681537"/>
          </a:xfrm>
        </p:spPr>
        <p:txBody>
          <a:bodyPr>
            <a:normAutofit lnSpcReduction="10000"/>
          </a:bodyPr>
          <a:lstStyle/>
          <a:p>
            <a:r>
              <a:rPr lang="sl-SI" altLang="en-US" sz="1800"/>
              <a:t>je (običajno brezplačna) spletna storitev, ki vse bolj nadomešča samostojne programe za elektronsko 0pošto. </a:t>
            </a:r>
          </a:p>
          <a:p>
            <a:r>
              <a:rPr lang="sl-SI" altLang="en-US" sz="1800"/>
              <a:t>Njena glava prednost je, da lahko do elektronske pošte dostopamo s katerega koli računalnika, ki je povezan v internet, poleg tega pa tudi veliko prostora (več kot 5GB za sporočila in podatke). </a:t>
            </a:r>
          </a:p>
          <a:p>
            <a:endParaRPr lang="sl-SI" altLang="en-US" sz="1800"/>
          </a:p>
          <a:p>
            <a:r>
              <a:rPr lang="sl-SI" altLang="en-US" sz="1600"/>
              <a:t>Glavna slabost teh sistemov je:</a:t>
            </a:r>
          </a:p>
          <a:p>
            <a:pPr lvl="1"/>
            <a:r>
              <a:rPr lang="sl-SI" altLang="en-US" sz="1400"/>
              <a:t>da so naši podatki in sporočila shranjeni ne nekem strežniku, ki ga nadzira tretja oseba. </a:t>
            </a:r>
          </a:p>
          <a:p>
            <a:pPr lvl="1"/>
            <a:r>
              <a:rPr lang="sl-SI" altLang="en-US" sz="1400"/>
              <a:t>brezplačnost običajno dosežejo s prikazovanjem - sicer dokaj nevsiljivih - reklam ob vašem poštnem sporočilu.  </a:t>
            </a:r>
          </a:p>
          <a:p>
            <a:r>
              <a:rPr lang="sl-SI" altLang="en-US" sz="1600"/>
              <a:t>Znani ponudniki spletne pošte: </a:t>
            </a:r>
          </a:p>
          <a:p>
            <a:pPr lvl="1"/>
            <a:r>
              <a:rPr lang="sl-SI" altLang="en-US" sz="1400"/>
              <a:t>email.si </a:t>
            </a:r>
          </a:p>
          <a:p>
            <a:pPr lvl="1"/>
            <a:r>
              <a:rPr lang="sl-SI" altLang="en-US" sz="1400"/>
              <a:t>yahoo.com </a:t>
            </a:r>
          </a:p>
          <a:p>
            <a:pPr lvl="1"/>
            <a:r>
              <a:rPr lang="sl-SI" altLang="en-US" sz="1400"/>
              <a:t>gmail.com </a:t>
            </a:r>
          </a:p>
          <a:p>
            <a:pPr lvl="1"/>
            <a:r>
              <a:rPr lang="sl-SI" altLang="en-US" sz="1400"/>
              <a:t>msn.com </a:t>
            </a:r>
          </a:p>
          <a:p>
            <a:pPr>
              <a:buFont typeface="Wingdings 2" panose="05020102010507070707" pitchFamily="18" charset="2"/>
              <a:buNone/>
            </a:pPr>
            <a:r>
              <a:rPr lang="sl-SI" altLang="en-US" sz="1600"/>
              <a:t>Pošiljanje in sprejemanje pošte se sicer ne razlikuje bistveno od samostojnih klientov</a:t>
            </a:r>
          </a:p>
          <a:p>
            <a:endParaRPr lang="sl-SI" altLang="en-US" sz="2400"/>
          </a:p>
        </p:txBody>
      </p:sp>
    </p:spTree>
    <p:extLst>
      <p:ext uri="{BB962C8B-B14F-4D97-AF65-F5344CB8AC3E}">
        <p14:creationId xmlns:p14="http://schemas.microsoft.com/office/powerpoint/2010/main" val="2365648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Naslov 1"/>
          <p:cNvSpPr>
            <a:spLocks noGrp="1"/>
          </p:cNvSpPr>
          <p:nvPr>
            <p:ph type="title"/>
          </p:nvPr>
        </p:nvSpPr>
        <p:spPr>
          <a:xfrm>
            <a:off x="1979612" y="428625"/>
            <a:ext cx="8229600" cy="857250"/>
          </a:xfrm>
        </p:spPr>
        <p:txBody>
          <a:bodyPr/>
          <a:lstStyle/>
          <a:p>
            <a:r>
              <a:rPr lang="sl-SI" altLang="en-US" smtClean="0"/>
              <a:t>BONTON e-pisanja</a:t>
            </a:r>
          </a:p>
        </p:txBody>
      </p:sp>
      <p:sp>
        <p:nvSpPr>
          <p:cNvPr id="261123" name="Ograda vsebine 2"/>
          <p:cNvSpPr>
            <a:spLocks noGrp="1"/>
          </p:cNvSpPr>
          <p:nvPr>
            <p:ph idx="1"/>
          </p:nvPr>
        </p:nvSpPr>
        <p:spPr>
          <a:xfrm>
            <a:off x="1979612" y="1428750"/>
            <a:ext cx="8472488" cy="4895850"/>
          </a:xfrm>
        </p:spPr>
        <p:txBody>
          <a:bodyPr>
            <a:normAutofit fontScale="92500" lnSpcReduction="10000"/>
          </a:bodyPr>
          <a:lstStyle/>
          <a:p>
            <a:r>
              <a:rPr lang="sl-SI" altLang="en-US" sz="1600"/>
              <a:t>se ne razlikuje dosti od bontona običajnega pisanja. </a:t>
            </a:r>
          </a:p>
          <a:p>
            <a:r>
              <a:rPr lang="sl-SI" altLang="en-US" sz="1600"/>
              <a:t>Spodobi se, da ima sporočilo uvodni nagovor, zaključni pozdrav in podpis, da ne uporabljate samo malih, ali še huje, samo VELIKIH ČRK (NA SPLETU TO POMENI KRIČANJE)! </a:t>
            </a:r>
          </a:p>
          <a:p>
            <a:endParaRPr lang="sl-SI" altLang="en-US" sz="1600"/>
          </a:p>
          <a:p>
            <a:r>
              <a:rPr lang="sl-SI" altLang="en-US" sz="1600"/>
              <a:t>Včasih so težave šumniki. </a:t>
            </a:r>
          </a:p>
          <a:p>
            <a:pPr lvl="1"/>
            <a:r>
              <a:rPr lang="sl-SI" altLang="en-US" sz="1400"/>
              <a:t>Žal zadeva ni povsem rešljiva, ker je odvisna od nastavitev na obeh koncih (pošiljatelj in prejemnik). Ce gotovo veste, da so s sumniki tezave, posiljajte sporočilo brez sumnikov – v slovenscini je dovolj redundance, da se sporocilo (praviloma) razbere brez vecjih tezav. </a:t>
            </a:r>
          </a:p>
          <a:p>
            <a:endParaRPr lang="sl-SI" altLang="en-US" sz="1600"/>
          </a:p>
          <a:p>
            <a:r>
              <a:rPr lang="sl-SI" altLang="en-US" sz="1600"/>
              <a:t>Oblika pisanja je odvisna tudi od uradnosti pisanja.</a:t>
            </a:r>
          </a:p>
          <a:p>
            <a:pPr lvl="1"/>
            <a:r>
              <a:rPr lang="sl-SI" altLang="en-US" sz="1400"/>
              <a:t>Službena sporočila so običajno precej bolj urejena kot neformalna sporočila prijateljem – kar seveda ne pomeni, da morate uporabiti vse žargonske izraze, čeprav so v rabi nekatere kratice, ki jih srečamo tudi pri sporočilih SMS in spletnih forumih in klepetalnicah (LP, RTM, NP, PMSM, FSM). </a:t>
            </a:r>
          </a:p>
          <a:p>
            <a:endParaRPr lang="sl-SI" altLang="en-US" sz="1600"/>
          </a:p>
          <a:p>
            <a:r>
              <a:rPr lang="sl-SI" altLang="en-US" sz="1600"/>
              <a:t>Sporočilo naj vedno vsebuje </a:t>
            </a:r>
            <a:r>
              <a:rPr lang="sl-SI" altLang="en-US" sz="1600" b="1"/>
              <a:t>Zadevo</a:t>
            </a:r>
            <a:r>
              <a:rPr lang="sl-SI" altLang="en-US" sz="1600"/>
              <a:t>, ne le to, tudi ime zadeve naj bo smiselno. </a:t>
            </a:r>
          </a:p>
          <a:p>
            <a:pPr lvl="1"/>
            <a:r>
              <a:rPr lang="sl-SI" altLang="en-US" sz="1400"/>
              <a:t>Torej ne prazno, Sporočilo, </a:t>
            </a:r>
            <a:r>
              <a:rPr lang="sl-SI" altLang="en-US" sz="1400" i="1"/>
              <a:t>Pismo </a:t>
            </a:r>
            <a:r>
              <a:rPr lang="sl-SI" altLang="en-US" sz="1400"/>
              <a:t>ali </a:t>
            </a:r>
            <a:r>
              <a:rPr lang="sl-SI" altLang="en-US" sz="1400" i="1"/>
              <a:t>Dokument</a:t>
            </a:r>
            <a:r>
              <a:rPr lang="sl-SI" altLang="en-US" sz="1400"/>
              <a:t>, temveč </a:t>
            </a:r>
            <a:r>
              <a:rPr lang="sl-SI" altLang="en-US" sz="1400" i="1"/>
              <a:t>Vabilo na sestanek, Predlog pogodbe</a:t>
            </a:r>
            <a:r>
              <a:rPr lang="sl-SI" altLang="en-US" sz="1400"/>
              <a:t> in podobno. </a:t>
            </a:r>
          </a:p>
          <a:p>
            <a:r>
              <a:rPr lang="sl-SI" altLang="en-US" sz="1600"/>
              <a:t>Podobno velja za imena priponk. Torej ne </a:t>
            </a:r>
            <a:r>
              <a:rPr lang="sl-SI" altLang="en-US" sz="1600" i="1"/>
              <a:t>Doc1.doc</a:t>
            </a:r>
            <a:r>
              <a:rPr lang="sl-SI" altLang="en-US" sz="1600"/>
              <a:t>, temveč </a:t>
            </a:r>
            <a:r>
              <a:rPr lang="sl-SI" altLang="en-US" sz="1600" i="1"/>
              <a:t>Poročilo projektne skupine.doc</a:t>
            </a:r>
            <a:r>
              <a:rPr lang="sl-SI" altLang="en-US" sz="1600"/>
              <a:t>. </a:t>
            </a:r>
          </a:p>
          <a:p>
            <a:endParaRPr lang="sl-SI" altLang="en-US" sz="3200"/>
          </a:p>
        </p:txBody>
      </p:sp>
    </p:spTree>
    <p:extLst>
      <p:ext uri="{BB962C8B-B14F-4D97-AF65-F5344CB8AC3E}">
        <p14:creationId xmlns:p14="http://schemas.microsoft.com/office/powerpoint/2010/main" val="794825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Naslov 1"/>
          <p:cNvSpPr>
            <a:spLocks noGrp="1"/>
          </p:cNvSpPr>
          <p:nvPr>
            <p:ph type="title"/>
          </p:nvPr>
        </p:nvSpPr>
        <p:spPr>
          <a:xfrm>
            <a:off x="1979612" y="428625"/>
            <a:ext cx="8229600" cy="857250"/>
          </a:xfrm>
        </p:spPr>
        <p:txBody>
          <a:bodyPr/>
          <a:lstStyle/>
          <a:p>
            <a:r>
              <a:rPr lang="sl-SI" altLang="en-US" sz="5400" b="1"/>
              <a:t>Nezaželena pošta</a:t>
            </a:r>
            <a:endParaRPr lang="sl-SI" altLang="en-US" smtClean="0"/>
          </a:p>
        </p:txBody>
      </p:sp>
      <p:sp>
        <p:nvSpPr>
          <p:cNvPr id="262147" name="Ograda vsebine 2"/>
          <p:cNvSpPr>
            <a:spLocks noGrp="1"/>
          </p:cNvSpPr>
          <p:nvPr>
            <p:ph idx="1"/>
          </p:nvPr>
        </p:nvSpPr>
        <p:spPr/>
        <p:txBody>
          <a:bodyPr>
            <a:normAutofit fontScale="92500" lnSpcReduction="10000"/>
          </a:bodyPr>
          <a:lstStyle/>
          <a:p>
            <a:r>
              <a:rPr lang="sl-SI" altLang="en-US" sz="1600"/>
              <a:t>(tudi </a:t>
            </a:r>
            <a:r>
              <a:rPr lang="sl-SI" altLang="en-US" sz="1600" b="1"/>
              <a:t>vsiljena, nezaželena</a:t>
            </a:r>
            <a:r>
              <a:rPr lang="sl-SI" altLang="en-US" sz="1600"/>
              <a:t> ali </a:t>
            </a:r>
            <a:r>
              <a:rPr lang="sl-SI" altLang="en-US" sz="1600" b="1"/>
              <a:t>nenaročena elektronska pošta</a:t>
            </a:r>
            <a:r>
              <a:rPr lang="sl-SI" altLang="en-US" sz="1600"/>
              <a:t>; angleško </a:t>
            </a:r>
            <a:r>
              <a:rPr lang="sl-SI" altLang="en-US" sz="1600" i="1"/>
              <a:t>spam</a:t>
            </a:r>
            <a:r>
              <a:rPr lang="sl-SI" altLang="en-US" sz="1600"/>
              <a:t>) </a:t>
            </a:r>
          </a:p>
          <a:p>
            <a:r>
              <a:rPr lang="sl-SI" altLang="en-US" sz="1600"/>
              <a:t>je pošiljanje enakih ali podobnih sporočil na veliko število naslovov. </a:t>
            </a:r>
          </a:p>
          <a:p>
            <a:r>
              <a:rPr lang="sl-SI" altLang="en-US" sz="1600"/>
              <a:t>Takšna sporočila pošiljajo </a:t>
            </a:r>
            <a:r>
              <a:rPr lang="sl-SI" altLang="en-US" sz="1600" i="1"/>
              <a:t>spammerji,</a:t>
            </a:r>
            <a:r>
              <a:rPr lang="sl-SI" altLang="en-US" sz="1600"/>
              <a:t> ki naslove prejemnikov pridobivajo s forumov, spletnih strani, podatkovnih baz ali pa jih preprosto uganejo s kombiniranjem pogostih uporabniških imen in domen. </a:t>
            </a:r>
          </a:p>
          <a:p>
            <a:endParaRPr lang="sl-SI" altLang="en-US" sz="1600"/>
          </a:p>
          <a:p>
            <a:r>
              <a:rPr lang="sl-SI" altLang="en-US" sz="1600"/>
              <a:t>Nezaželena sporočila največkrat vsebujejo reklamna sporočila. </a:t>
            </a:r>
          </a:p>
          <a:p>
            <a:endParaRPr lang="sl-SI" altLang="en-US" sz="1600"/>
          </a:p>
          <a:p>
            <a:r>
              <a:rPr lang="sl-SI" altLang="en-US" sz="1600"/>
              <a:t>Spamerjem se to izplača zato, ker je pošiljanje spam sporočil na veliko število naslovov poceni, čeprav le majhen odstotek prejemnikov kupi izdelke, ki so oglaševani v sporočilu. </a:t>
            </a:r>
          </a:p>
          <a:p>
            <a:endParaRPr lang="sl-SI" altLang="en-US" sz="1600"/>
          </a:p>
          <a:p>
            <a:r>
              <a:rPr lang="sl-SI" altLang="en-US" sz="1600"/>
              <a:t>Danes ocenjujejo da je 80 do 85% vse elektronske pošte spam - nekateri so mnenja, da je ta odstotek še višji: 95%. </a:t>
            </a:r>
          </a:p>
          <a:p>
            <a:endParaRPr lang="sl-SI" altLang="en-US" sz="1600"/>
          </a:p>
          <a:p>
            <a:r>
              <a:rPr lang="sl-SI" altLang="en-US" sz="1600"/>
              <a:t>Stroški uporabnikov zaradi smetenja poštnih predalov so bili v letu 2001 ocenjeni na 10 milijard €. </a:t>
            </a:r>
          </a:p>
          <a:p>
            <a:endParaRPr lang="sl-SI" altLang="en-US" smtClean="0"/>
          </a:p>
        </p:txBody>
      </p:sp>
      <p:pic>
        <p:nvPicPr>
          <p:cNvPr id="262150" name="Picture 2" descr="http://www.mondoblog.it/wp-content/uploads/2006/09/spam_01_400q.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380287" y="214313"/>
            <a:ext cx="2071688"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4385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Naslov 1"/>
          <p:cNvSpPr>
            <a:spLocks noGrp="1"/>
          </p:cNvSpPr>
          <p:nvPr>
            <p:ph type="title"/>
          </p:nvPr>
        </p:nvSpPr>
        <p:spPr>
          <a:xfrm>
            <a:off x="1979612" y="428625"/>
            <a:ext cx="8229600" cy="857250"/>
          </a:xfrm>
        </p:spPr>
        <p:txBody>
          <a:bodyPr/>
          <a:lstStyle/>
          <a:p>
            <a:r>
              <a:rPr lang="sl-SI" altLang="en-US" b="1" smtClean="0"/>
              <a:t>Nevarnosti interneta</a:t>
            </a:r>
            <a:endParaRPr lang="sl-SI" altLang="en-US" smtClean="0"/>
          </a:p>
        </p:txBody>
      </p:sp>
      <p:sp>
        <p:nvSpPr>
          <p:cNvPr id="263171" name="Ograda vsebine 2"/>
          <p:cNvSpPr>
            <a:spLocks noGrp="1"/>
          </p:cNvSpPr>
          <p:nvPr>
            <p:ph idx="1"/>
          </p:nvPr>
        </p:nvSpPr>
        <p:spPr/>
        <p:txBody>
          <a:bodyPr/>
          <a:lstStyle/>
          <a:p>
            <a:r>
              <a:rPr lang="sl-SI" altLang="en-US" sz="2000"/>
              <a:t>Na spletu na nas preži mnogo nevarnosti. </a:t>
            </a:r>
          </a:p>
          <a:p>
            <a:r>
              <a:rPr lang="sl-SI" altLang="en-US" sz="2000"/>
              <a:t>Nezaščiten računalnik je ob vklopu v internet že v nekaj minutah lahko napaden. Zato je potrebno uporabljati različne varnostne prijeme. </a:t>
            </a:r>
          </a:p>
          <a:p>
            <a:endParaRPr lang="sl-SI" altLang="en-US" sz="2000"/>
          </a:p>
          <a:p>
            <a:r>
              <a:rPr lang="it-IT" altLang="en-US" sz="2000"/>
              <a:t>Poleg kopice koristnih lastnosti so tu tudi slabosti: </a:t>
            </a:r>
            <a:endParaRPr lang="sl-SI" altLang="en-US" sz="2000"/>
          </a:p>
          <a:p>
            <a:pPr lvl="1"/>
            <a:r>
              <a:rPr lang="sl-SI" altLang="en-US" sz="1800"/>
              <a:t>okužba računalnika z virusi ali trojanci (s prenosom datotek) </a:t>
            </a:r>
          </a:p>
          <a:p>
            <a:pPr lvl="1"/>
            <a:r>
              <a:rPr lang="sl-SI" altLang="en-US" sz="1800"/>
              <a:t>nepooblaščen dostop do podatkov </a:t>
            </a:r>
          </a:p>
          <a:p>
            <a:pPr lvl="1"/>
            <a:r>
              <a:rPr lang="sl-SI" altLang="en-US" sz="1800"/>
              <a:t>kraja osebnih podatkov oz. kraja identitete </a:t>
            </a:r>
          </a:p>
          <a:p>
            <a:pPr lvl="1"/>
            <a:r>
              <a:rPr lang="sl-SI" altLang="en-US" sz="1800"/>
              <a:t>napadi na računalnik ali omrežje</a:t>
            </a:r>
          </a:p>
          <a:p>
            <a:pPr lvl="1"/>
            <a:endParaRPr lang="sl-SI" altLang="en-US" sz="1800"/>
          </a:p>
          <a:p>
            <a:pPr lvl="1"/>
            <a:r>
              <a:rPr lang="sl-SI" altLang="en-US" sz="1800"/>
              <a:t>zasvojenost z internetom in beg v navidezni svet </a:t>
            </a:r>
          </a:p>
          <a:p>
            <a:pPr lvl="1"/>
            <a:r>
              <a:rPr lang="sl-SI" altLang="en-US" sz="1800"/>
              <a:t>neprimerne vsebine (pedofilija, pornografija, nasilne vsebine) </a:t>
            </a:r>
          </a:p>
          <a:p>
            <a:pPr lvl="1"/>
            <a:endParaRPr lang="sl-SI" altLang="en-US" sz="1800"/>
          </a:p>
          <a:p>
            <a:endParaRPr lang="sl-SI" altLang="en-US" sz="2000"/>
          </a:p>
          <a:p>
            <a:endParaRPr lang="sl-SI" altLang="en-US" smtClean="0"/>
          </a:p>
        </p:txBody>
      </p:sp>
      <p:pic>
        <p:nvPicPr>
          <p:cNvPr id="263174" name="Picture 2" descr="Pokaži sliko v polni velikosti">
            <a:hlinkClick r:id="rId2"/>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818562" y="3857626"/>
            <a:ext cx="1847850" cy="199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4938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Naslov 1"/>
          <p:cNvSpPr>
            <a:spLocks noGrp="1"/>
          </p:cNvSpPr>
          <p:nvPr>
            <p:ph type="title"/>
          </p:nvPr>
        </p:nvSpPr>
        <p:spPr>
          <a:xfrm>
            <a:off x="1979612" y="428625"/>
            <a:ext cx="8229600" cy="857250"/>
          </a:xfrm>
        </p:spPr>
        <p:txBody>
          <a:bodyPr/>
          <a:lstStyle/>
          <a:p>
            <a:r>
              <a:rPr lang="sl-SI" altLang="en-US" smtClean="0"/>
              <a:t>Varovanje</a:t>
            </a:r>
          </a:p>
        </p:txBody>
      </p:sp>
      <p:sp>
        <p:nvSpPr>
          <p:cNvPr id="264195" name="Ograda vsebine 2"/>
          <p:cNvSpPr>
            <a:spLocks noGrp="1"/>
          </p:cNvSpPr>
          <p:nvPr>
            <p:ph idx="1"/>
          </p:nvPr>
        </p:nvSpPr>
        <p:spPr>
          <a:xfrm>
            <a:off x="1979612" y="1357314"/>
            <a:ext cx="8472488" cy="4967287"/>
          </a:xfrm>
        </p:spPr>
        <p:txBody>
          <a:bodyPr>
            <a:normAutofit lnSpcReduction="10000"/>
          </a:bodyPr>
          <a:lstStyle/>
          <a:p>
            <a:endParaRPr lang="sl-SI" altLang="en-US" sz="2400"/>
          </a:p>
          <a:p>
            <a:r>
              <a:rPr lang="sl-SI" altLang="en-US" sz="2400"/>
              <a:t>Za </a:t>
            </a:r>
            <a:r>
              <a:rPr lang="sl-SI" altLang="en-US" sz="2400" b="1"/>
              <a:t>varovanje </a:t>
            </a:r>
            <a:r>
              <a:rPr lang="sl-SI" altLang="en-US" sz="2400"/>
              <a:t>uporabimo različne načine: </a:t>
            </a:r>
          </a:p>
          <a:p>
            <a:pPr lvl="1"/>
            <a:r>
              <a:rPr lang="sl-SI" altLang="en-US" sz="2000"/>
              <a:t>protivirusni program z vedno svežimi popravki </a:t>
            </a:r>
          </a:p>
          <a:p>
            <a:pPr lvl="1"/>
            <a:r>
              <a:rPr lang="sl-SI" altLang="en-US" sz="2000"/>
              <a:t>aktiviran požarni zid (firewall) </a:t>
            </a:r>
          </a:p>
          <a:p>
            <a:pPr lvl="1"/>
            <a:r>
              <a:rPr lang="sl-SI" altLang="en-US" sz="2000"/>
              <a:t>redno nameščanje popravkov operacijskega sistema in aplikacij </a:t>
            </a:r>
          </a:p>
          <a:p>
            <a:pPr lvl="1"/>
            <a:endParaRPr lang="sl-SI" altLang="en-US" sz="2000"/>
          </a:p>
          <a:p>
            <a:r>
              <a:rPr lang="sl-SI" altLang="en-US" sz="2400"/>
              <a:t>Poleg tega je potrebno tudi ustrezno obnašanje uporabnika: </a:t>
            </a:r>
          </a:p>
          <a:p>
            <a:pPr lvl="1"/>
            <a:r>
              <a:rPr lang="sl-SI" altLang="en-US" sz="2000"/>
              <a:t>skrbno varujemo varnostne elemente (PIN, zasebni ključ) </a:t>
            </a:r>
          </a:p>
          <a:p>
            <a:pPr lvl="1"/>
            <a:r>
              <a:rPr lang="sl-SI" altLang="en-US" sz="2000"/>
              <a:t>gesel si ne zapisujemo in jih ne povemo nikomur </a:t>
            </a:r>
          </a:p>
          <a:p>
            <a:pPr lvl="1"/>
            <a:r>
              <a:rPr lang="sl-SI" altLang="en-US" sz="2000"/>
              <a:t>ignoriramo elektronska sporočila, ki jih prejemamo od neznanih oseb </a:t>
            </a:r>
          </a:p>
          <a:p>
            <a:pPr lvl="1"/>
            <a:r>
              <a:rPr lang="sl-SI" altLang="en-US" sz="2000"/>
              <a:t>ne nameščamo datotek, če ne poznamo njihovega namena oziroma delovanja </a:t>
            </a:r>
          </a:p>
          <a:p>
            <a:endParaRPr lang="sl-SI" altLang="en-US" smtClean="0"/>
          </a:p>
        </p:txBody>
      </p:sp>
    </p:spTree>
    <p:extLst>
      <p:ext uri="{BB962C8B-B14F-4D97-AF65-F5344CB8AC3E}">
        <p14:creationId xmlns:p14="http://schemas.microsoft.com/office/powerpoint/2010/main" val="4185718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Naslov 1"/>
          <p:cNvSpPr>
            <a:spLocks noGrp="1"/>
          </p:cNvSpPr>
          <p:nvPr>
            <p:ph type="title"/>
          </p:nvPr>
        </p:nvSpPr>
        <p:spPr>
          <a:xfrm>
            <a:off x="1979612" y="428625"/>
            <a:ext cx="8229600" cy="857250"/>
          </a:xfrm>
        </p:spPr>
        <p:txBody>
          <a:bodyPr/>
          <a:lstStyle/>
          <a:p>
            <a:r>
              <a:rPr lang="sl-SI" altLang="en-US" b="1" smtClean="0"/>
              <a:t>Gesla</a:t>
            </a:r>
            <a:endParaRPr lang="sl-SI" altLang="en-US" smtClean="0"/>
          </a:p>
        </p:txBody>
      </p:sp>
      <p:sp>
        <p:nvSpPr>
          <p:cNvPr id="265219" name="Ograda vsebine 2"/>
          <p:cNvSpPr>
            <a:spLocks noGrp="1"/>
          </p:cNvSpPr>
          <p:nvPr>
            <p:ph idx="1"/>
          </p:nvPr>
        </p:nvSpPr>
        <p:spPr/>
        <p:txBody>
          <a:bodyPr/>
          <a:lstStyle/>
          <a:p>
            <a:r>
              <a:rPr lang="sl-SI" altLang="en-US" smtClean="0"/>
              <a:t>Dostop do elektronske pošte, omrežnih sredstev in nekaterih spletišč (pogosto) varujemo z gesli. </a:t>
            </a:r>
          </a:p>
          <a:p>
            <a:endParaRPr lang="sl-SI" altLang="en-US" smtClean="0"/>
          </a:p>
          <a:p>
            <a:r>
              <a:rPr lang="sl-SI" altLang="en-US" smtClean="0"/>
              <a:t>Ker je </a:t>
            </a:r>
            <a:r>
              <a:rPr lang="sl-SI" altLang="en-US" b="1" smtClean="0"/>
              <a:t>geslo </a:t>
            </a:r>
            <a:r>
              <a:rPr lang="sl-SI" altLang="en-US" smtClean="0"/>
              <a:t>praktično edina zaščita dostopa do podatkov, jih je potrebno izbrati tako, da bo varnost čim večja. </a:t>
            </a:r>
          </a:p>
          <a:p>
            <a:r>
              <a:rPr lang="sl-SI" altLang="en-US" smtClean="0"/>
              <a:t>Ne glede na vse nasvete se zavedajte, da je mogoče praktično vsako geslo zlonamerno pridobiti. </a:t>
            </a:r>
          </a:p>
          <a:p>
            <a:endParaRPr lang="sl-SI" altLang="en-US" smtClean="0"/>
          </a:p>
        </p:txBody>
      </p:sp>
      <p:pic>
        <p:nvPicPr>
          <p:cNvPr id="265222" name="Picture 2" descr="http://www.sc-nm.com/e-gradivo/OMR/geslo.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808913" y="214313"/>
            <a:ext cx="2371725" cy="177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1073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Naslov 1"/>
          <p:cNvSpPr>
            <a:spLocks noGrp="1"/>
          </p:cNvSpPr>
          <p:nvPr>
            <p:ph type="title"/>
          </p:nvPr>
        </p:nvSpPr>
        <p:spPr>
          <a:xfrm>
            <a:off x="1979612" y="428625"/>
            <a:ext cx="8229600" cy="857250"/>
          </a:xfrm>
        </p:spPr>
        <p:txBody>
          <a:bodyPr/>
          <a:lstStyle/>
          <a:p>
            <a:r>
              <a:rPr lang="sl-SI" altLang="en-US" b="1" smtClean="0"/>
              <a:t>Slabo geslo</a:t>
            </a:r>
            <a:endParaRPr lang="sl-SI" altLang="en-US" smtClean="0"/>
          </a:p>
        </p:txBody>
      </p:sp>
      <p:sp>
        <p:nvSpPr>
          <p:cNvPr id="266243" name="Ograda vsebine 2"/>
          <p:cNvSpPr>
            <a:spLocks noGrp="1"/>
          </p:cNvSpPr>
          <p:nvPr>
            <p:ph idx="1"/>
          </p:nvPr>
        </p:nvSpPr>
        <p:spPr/>
        <p:txBody>
          <a:bodyPr/>
          <a:lstStyle/>
          <a:p>
            <a:pPr>
              <a:buFont typeface="Wingdings 2" panose="05020102010507070707" pitchFamily="18" charset="2"/>
              <a:buNone/>
            </a:pPr>
            <a:r>
              <a:rPr lang="sl-SI" altLang="en-US" smtClean="0"/>
              <a:t>Slabo geslo sestavljeno ali izpeljano iz :</a:t>
            </a:r>
          </a:p>
          <a:p>
            <a:r>
              <a:rPr lang="sl-SI" altLang="en-US" smtClean="0"/>
              <a:t>vašega uporabniškega imena</a:t>
            </a:r>
          </a:p>
          <a:p>
            <a:r>
              <a:rPr lang="sl-SI" altLang="en-US" smtClean="0"/>
              <a:t>šifre na računalniku</a:t>
            </a:r>
          </a:p>
          <a:p>
            <a:r>
              <a:rPr lang="sl-SI" altLang="en-US" smtClean="0"/>
              <a:t>imena in priimka ali iz drugih osebnih podatkov, kot so npr.: </a:t>
            </a:r>
          </a:p>
          <a:p>
            <a:pPr lvl="2"/>
            <a:r>
              <a:rPr lang="sl-SI" altLang="en-US" smtClean="0"/>
              <a:t>ime soproga/soproge, </a:t>
            </a:r>
          </a:p>
          <a:p>
            <a:pPr lvl="2"/>
            <a:r>
              <a:rPr lang="sl-SI" altLang="en-US" smtClean="0"/>
              <a:t>otrok, staršev, psa, </a:t>
            </a:r>
          </a:p>
          <a:p>
            <a:pPr lvl="2"/>
            <a:r>
              <a:rPr lang="sl-SI" altLang="en-US" smtClean="0"/>
              <a:t>ime sodelavca/sodelavke ali prijatelja/prijateljice; </a:t>
            </a:r>
          </a:p>
          <a:p>
            <a:pPr lvl="2"/>
            <a:r>
              <a:rPr lang="sl-SI" altLang="en-US" smtClean="0"/>
              <a:t>vaša telefonska številka, registrska tablica avtomobila, </a:t>
            </a:r>
          </a:p>
          <a:p>
            <a:pPr lvl="2"/>
            <a:r>
              <a:rPr lang="sl-SI" altLang="en-US" smtClean="0"/>
              <a:t>….</a:t>
            </a:r>
          </a:p>
          <a:p>
            <a:endParaRPr lang="sl-SI" altLang="en-US" smtClean="0"/>
          </a:p>
        </p:txBody>
      </p:sp>
    </p:spTree>
    <p:extLst>
      <p:ext uri="{BB962C8B-B14F-4D97-AF65-F5344CB8AC3E}">
        <p14:creationId xmlns:p14="http://schemas.microsoft.com/office/powerpoint/2010/main" val="1756402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Naslov 1"/>
          <p:cNvSpPr>
            <a:spLocks noGrp="1"/>
          </p:cNvSpPr>
          <p:nvPr>
            <p:ph type="title"/>
          </p:nvPr>
        </p:nvSpPr>
        <p:spPr>
          <a:xfrm>
            <a:off x="1979612" y="428625"/>
            <a:ext cx="8229600" cy="857250"/>
          </a:xfrm>
        </p:spPr>
        <p:txBody>
          <a:bodyPr/>
          <a:lstStyle/>
          <a:p>
            <a:r>
              <a:rPr lang="sl-SI" altLang="en-US" sz="5400" b="1"/>
              <a:t>Dobra gesla</a:t>
            </a:r>
            <a:endParaRPr lang="sl-SI" altLang="en-US" smtClean="0"/>
          </a:p>
        </p:txBody>
      </p:sp>
      <p:sp>
        <p:nvSpPr>
          <p:cNvPr id="267267" name="Ograda vsebine 2"/>
          <p:cNvSpPr>
            <a:spLocks noGrp="1"/>
          </p:cNvSpPr>
          <p:nvPr>
            <p:ph idx="1"/>
          </p:nvPr>
        </p:nvSpPr>
        <p:spPr/>
        <p:txBody>
          <a:bodyPr/>
          <a:lstStyle/>
          <a:p>
            <a:r>
              <a:rPr lang="sl-SI" altLang="en-US" sz="1800"/>
              <a:t>Dobro geslo je tako, ki si ga z lahkoto zapomnimo, a ga je težko uganiti.</a:t>
            </a:r>
          </a:p>
          <a:p>
            <a:r>
              <a:rPr lang="sl-SI" altLang="en-US" sz="1800"/>
              <a:t>uporabimo </a:t>
            </a:r>
            <a:r>
              <a:rPr lang="sl-SI" altLang="en-US" sz="1800" b="1"/>
              <a:t>dvoje</a:t>
            </a:r>
            <a:r>
              <a:rPr lang="sl-SI" altLang="en-US" sz="1800"/>
              <a:t> ali vec </a:t>
            </a:r>
            <a:r>
              <a:rPr lang="sl-SI" altLang="en-US" sz="1800" b="1"/>
              <a:t>pomensko nepovezanih</a:t>
            </a:r>
            <a:r>
              <a:rPr lang="sl-SI" altLang="en-US" sz="1800"/>
              <a:t> besed, vmes pa namečemo se kakšno cifro ali ločilo: RIBA04grd, muc_St0l </a:t>
            </a:r>
          </a:p>
          <a:p>
            <a:endParaRPr lang="sl-SI" altLang="en-US" sz="1800"/>
          </a:p>
          <a:p>
            <a:r>
              <a:rPr lang="sl-SI" altLang="en-US" sz="1800"/>
              <a:t>uporabimo začetne črke stavka, ki si ga je lahko zapomniti, a ga je težko uganiti, npr.: </a:t>
            </a:r>
            <a:br>
              <a:rPr lang="sl-SI" altLang="en-US" sz="1800"/>
            </a:br>
            <a:r>
              <a:rPr lang="sl-SI" altLang="en-US" sz="1800"/>
              <a:t>	</a:t>
            </a:r>
            <a:r>
              <a:rPr lang="sl-SI" altLang="en-US" sz="1800" i="1"/>
              <a:t>Hladno pivo! Kar dva prinesite prosim.</a:t>
            </a:r>
            <a:r>
              <a:rPr lang="sl-SI" altLang="en-US" sz="1800"/>
              <a:t> -&gt; Hp!K2pp.</a:t>
            </a:r>
          </a:p>
          <a:p>
            <a:endParaRPr lang="sl-SI" altLang="en-US" sz="1800"/>
          </a:p>
          <a:p>
            <a:r>
              <a:rPr lang="sl-SI" altLang="en-US" sz="1800"/>
              <a:t>Ne pozabite, da mora biti izbrano geslo dovolj dolgo, da ga ni mogoče uganiti s poskušanjem vseh kombinacij znakov. </a:t>
            </a:r>
          </a:p>
          <a:p>
            <a:endParaRPr lang="sl-SI" altLang="en-US" smtClean="0"/>
          </a:p>
        </p:txBody>
      </p:sp>
    </p:spTree>
    <p:extLst>
      <p:ext uri="{BB962C8B-B14F-4D97-AF65-F5344CB8AC3E}">
        <p14:creationId xmlns:p14="http://schemas.microsoft.com/office/powerpoint/2010/main" val="1897606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Naslov 1"/>
          <p:cNvSpPr>
            <a:spLocks noGrp="1"/>
          </p:cNvSpPr>
          <p:nvPr>
            <p:ph type="title"/>
          </p:nvPr>
        </p:nvSpPr>
        <p:spPr>
          <a:xfrm>
            <a:off x="1979612" y="428625"/>
            <a:ext cx="8229600" cy="857250"/>
          </a:xfrm>
        </p:spPr>
        <p:txBody>
          <a:bodyPr/>
          <a:lstStyle/>
          <a:p>
            <a:r>
              <a:rPr lang="sl-SI" altLang="en-US" b="1" smtClean="0"/>
              <a:t>Digitalni podpis in certifikat</a:t>
            </a:r>
            <a:endParaRPr lang="sl-SI" altLang="en-US" smtClean="0"/>
          </a:p>
        </p:txBody>
      </p:sp>
      <p:sp>
        <p:nvSpPr>
          <p:cNvPr id="268291" name="Ograda vsebine 2"/>
          <p:cNvSpPr>
            <a:spLocks noGrp="1"/>
          </p:cNvSpPr>
          <p:nvPr>
            <p:ph idx="1"/>
          </p:nvPr>
        </p:nvSpPr>
        <p:spPr>
          <a:xfrm>
            <a:off x="1979612" y="1571626"/>
            <a:ext cx="8229600" cy="4752975"/>
          </a:xfrm>
        </p:spPr>
        <p:txBody>
          <a:bodyPr/>
          <a:lstStyle/>
          <a:p>
            <a:r>
              <a:rPr lang="sl-SI" altLang="en-US" sz="2000"/>
              <a:t>Za varovanje najpomembnejših podatkov (finančne transakcije, elektronsko poslovanje, zaupni podatki) se uporabljata digitalni podpis in certifikat (digitalno potrdilo javnega ključa).</a:t>
            </a:r>
          </a:p>
          <a:p>
            <a:endParaRPr lang="sl-SI" altLang="en-US" sz="2000"/>
          </a:p>
          <a:p>
            <a:r>
              <a:rPr lang="sl-SI" altLang="en-US" sz="2000" b="1"/>
              <a:t>Digitalni podpis</a:t>
            </a:r>
            <a:r>
              <a:rPr lang="sl-SI" altLang="en-US" sz="2000"/>
              <a:t> (tudi elektronski podpis) je niz podatkov v elektronski obliki, ki je vsebovan, dodan ali logično povezan z drugimi podatki (npr. z elektronskim dokumentom), in je namenjen preverjanju pristnosti teh podatkov in identifikaciji podpisnika.</a:t>
            </a:r>
            <a:r>
              <a:rPr lang="sl-SI" altLang="en-US" smtClean="0"/>
              <a:t/>
            </a:r>
            <a:br>
              <a:rPr lang="sl-SI" altLang="en-US" smtClean="0"/>
            </a:br>
            <a:endParaRPr lang="sl-SI" altLang="en-US" smtClean="0"/>
          </a:p>
        </p:txBody>
      </p:sp>
      <p:pic>
        <p:nvPicPr>
          <p:cNvPr id="268294" name="Picture 2" descr="http://www.sc-nm.com/e-gradivo/OMR/klik.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094538" y="4572001"/>
            <a:ext cx="2633663" cy="208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902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Naslov 1"/>
          <p:cNvSpPr>
            <a:spLocks noGrp="1"/>
          </p:cNvSpPr>
          <p:nvPr>
            <p:ph type="title"/>
          </p:nvPr>
        </p:nvSpPr>
        <p:spPr>
          <a:xfrm>
            <a:off x="1979612" y="428625"/>
            <a:ext cx="8229600" cy="857250"/>
          </a:xfrm>
        </p:spPr>
        <p:txBody>
          <a:bodyPr/>
          <a:lstStyle/>
          <a:p>
            <a:r>
              <a:rPr lang="sl-SI" altLang="en-US" b="1" smtClean="0"/>
              <a:t>Digitalni podpis in certifikat</a:t>
            </a:r>
            <a:endParaRPr lang="sl-SI" altLang="en-US" smtClean="0"/>
          </a:p>
        </p:txBody>
      </p:sp>
      <p:sp>
        <p:nvSpPr>
          <p:cNvPr id="269315" name="Ograda vsebine 2"/>
          <p:cNvSpPr>
            <a:spLocks noGrp="1"/>
          </p:cNvSpPr>
          <p:nvPr>
            <p:ph idx="1"/>
          </p:nvPr>
        </p:nvSpPr>
        <p:spPr/>
        <p:txBody>
          <a:bodyPr/>
          <a:lstStyle/>
          <a:p>
            <a:r>
              <a:rPr lang="sl-SI" altLang="en-US" sz="2400"/>
              <a:t>Pravno gledano ima digitalni podpis enako težo kot lastnoročni podpis. </a:t>
            </a:r>
          </a:p>
          <a:p>
            <a:r>
              <a:rPr lang="sl-SI" altLang="en-US" sz="2400"/>
              <a:t>Danes v praksi uporabljamo tehnična rešitev, ki temelji na asimetrični (javni) kriptografiji (ang. public key cryptography). </a:t>
            </a:r>
          </a:p>
          <a:p>
            <a:r>
              <a:rPr lang="sl-SI" altLang="en-US" sz="2400"/>
              <a:t>Pooblaščeni izdajatelji potrdil v Sloveniji so: </a:t>
            </a:r>
          </a:p>
          <a:p>
            <a:pPr lvl="1"/>
            <a:r>
              <a:rPr lang="sl-SI" altLang="en-US" sz="2200"/>
              <a:t>http://www.sigen-ca.si/ </a:t>
            </a:r>
          </a:p>
          <a:p>
            <a:pPr lvl="1"/>
            <a:r>
              <a:rPr lang="sl-SI" altLang="en-US" sz="2200"/>
              <a:t>http://postarca.posta.si/ </a:t>
            </a:r>
          </a:p>
          <a:p>
            <a:pPr lvl="1"/>
            <a:r>
              <a:rPr lang="sl-SI" altLang="en-US" sz="2200"/>
              <a:t>http://www.halcom-ca.si/index.php?section=1 </a:t>
            </a:r>
          </a:p>
          <a:p>
            <a:pPr lvl="1"/>
            <a:r>
              <a:rPr lang="sl-SI" altLang="en-US" sz="2200"/>
              <a:t>http://www.nlb.si/cgi-bin/nlbweb.exe?doc=5458 </a:t>
            </a:r>
          </a:p>
          <a:p>
            <a:endParaRPr lang="sl-SI" altLang="en-US" smtClean="0"/>
          </a:p>
        </p:txBody>
      </p:sp>
    </p:spTree>
    <p:extLst>
      <p:ext uri="{BB962C8B-B14F-4D97-AF65-F5344CB8AC3E}">
        <p14:creationId xmlns:p14="http://schemas.microsoft.com/office/powerpoint/2010/main" val="328427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Naslov 1"/>
          <p:cNvSpPr>
            <a:spLocks noGrp="1"/>
          </p:cNvSpPr>
          <p:nvPr>
            <p:ph type="title"/>
          </p:nvPr>
        </p:nvSpPr>
        <p:spPr>
          <a:xfrm>
            <a:off x="1979612" y="428625"/>
            <a:ext cx="8229600" cy="857250"/>
          </a:xfrm>
        </p:spPr>
        <p:txBody>
          <a:bodyPr/>
          <a:lstStyle/>
          <a:p>
            <a:pPr eaLnBrk="1" hangingPunct="1"/>
            <a:r>
              <a:rPr lang="sl-SI" altLang="en-US" smtClean="0"/>
              <a:t>INFORMACIJSKA PISMENOST</a:t>
            </a:r>
          </a:p>
        </p:txBody>
      </p:sp>
      <p:sp>
        <p:nvSpPr>
          <p:cNvPr id="70659" name="Ograda vsebine 2"/>
          <p:cNvSpPr>
            <a:spLocks noGrp="1"/>
          </p:cNvSpPr>
          <p:nvPr>
            <p:ph idx="1"/>
          </p:nvPr>
        </p:nvSpPr>
        <p:spPr/>
        <p:txBody>
          <a:bodyPr/>
          <a:lstStyle/>
          <a:p>
            <a:pPr eaLnBrk="1" hangingPunct="1"/>
            <a:r>
              <a:rPr lang="sl-SI" altLang="en-US" smtClean="0"/>
              <a:t>Vsak, ki se ima za informacijsko pismenega, mora vedeti, kje dobi potrebne podatke, in kako lahko do njih pride.</a:t>
            </a:r>
            <a:endParaRPr lang="sl-SI" altLang="en-US" smtClean="0">
              <a:latin typeface="Arial" panose="020B0604020202020204" pitchFamily="34" charset="0"/>
            </a:endParaRPr>
          </a:p>
          <a:p>
            <a:pPr eaLnBrk="1" hangingPunct="1"/>
            <a:endParaRPr lang="sl-SI" altLang="en-US" smtClean="0">
              <a:latin typeface="Arial" panose="020B0604020202020204" pitchFamily="34" charset="0"/>
            </a:endParaRPr>
          </a:p>
          <a:p>
            <a:pPr eaLnBrk="1" hangingPunct="1">
              <a:buFont typeface="Wingdings 2" panose="05020102010507070707" pitchFamily="18" charset="2"/>
              <a:buNone/>
            </a:pPr>
            <a:r>
              <a:rPr lang="sl-SI" altLang="en-US" smtClean="0"/>
              <a:t>In sicer :</a:t>
            </a:r>
          </a:p>
          <a:p>
            <a:pPr eaLnBrk="1" hangingPunct="1">
              <a:buFont typeface="Wingdings 2" panose="05020102010507070707" pitchFamily="18" charset="2"/>
              <a:buNone/>
            </a:pPr>
            <a:r>
              <a:rPr lang="sl-SI" altLang="en-US" smtClean="0"/>
              <a:t>v čim krajšem času</a:t>
            </a:r>
          </a:p>
          <a:p>
            <a:pPr eaLnBrk="1" hangingPunct="1">
              <a:buFont typeface="Wingdings 2" panose="05020102010507070707" pitchFamily="18" charset="2"/>
              <a:buNone/>
            </a:pPr>
            <a:r>
              <a:rPr lang="sl-SI" altLang="en-US" smtClean="0"/>
              <a:t>in z čim manj </a:t>
            </a:r>
          </a:p>
          <a:p>
            <a:pPr eaLnBrk="1" hangingPunct="1">
              <a:buFont typeface="Wingdings 2" panose="05020102010507070707" pitchFamily="18" charset="2"/>
              <a:buNone/>
            </a:pPr>
            <a:r>
              <a:rPr lang="sl-SI" altLang="en-US" smtClean="0"/>
              <a:t>denarja.</a:t>
            </a:r>
          </a:p>
          <a:p>
            <a:pPr eaLnBrk="1" hangingPunct="1"/>
            <a:endParaRPr lang="sl-SI" altLang="en-US" smtClean="0"/>
          </a:p>
        </p:txBody>
      </p:sp>
      <p:pic>
        <p:nvPicPr>
          <p:cNvPr id="70662" name="Picture 2" descr="http://www.iso.org/iso/it.jp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703763" y="3000376"/>
            <a:ext cx="5546725" cy="358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6516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Naslov 8"/>
          <p:cNvSpPr>
            <a:spLocks noGrp="1"/>
          </p:cNvSpPr>
          <p:nvPr>
            <p:ph type="title"/>
          </p:nvPr>
        </p:nvSpPr>
        <p:spPr>
          <a:xfrm>
            <a:off x="1979612" y="428625"/>
            <a:ext cx="8229600" cy="857250"/>
          </a:xfrm>
        </p:spPr>
        <p:txBody>
          <a:bodyPr/>
          <a:lstStyle/>
          <a:p>
            <a:pPr eaLnBrk="1" hangingPunct="1"/>
            <a:r>
              <a:rPr lang="sl-SI" altLang="en-US" smtClean="0"/>
              <a:t>TEMELJNI POJMI</a:t>
            </a:r>
          </a:p>
        </p:txBody>
      </p:sp>
      <p:sp>
        <p:nvSpPr>
          <p:cNvPr id="45059" name="Ograda vsebine 9"/>
          <p:cNvSpPr>
            <a:spLocks noGrp="1"/>
          </p:cNvSpPr>
          <p:nvPr>
            <p:ph idx="1"/>
          </p:nvPr>
        </p:nvSpPr>
        <p:spPr/>
        <p:txBody>
          <a:bodyPr/>
          <a:lstStyle/>
          <a:p>
            <a:pPr eaLnBrk="1" hangingPunct="1"/>
            <a:r>
              <a:rPr lang="sl-SI" altLang="en-US" smtClean="0"/>
              <a:t>Živimo v informacijski dobi.</a:t>
            </a:r>
          </a:p>
          <a:p>
            <a:pPr eaLnBrk="1" hangingPunct="1"/>
            <a:r>
              <a:rPr lang="sl-SI" altLang="en-US" smtClean="0"/>
              <a:t>Informacije dajejo smisel današnjemu času.</a:t>
            </a:r>
          </a:p>
          <a:p>
            <a:pPr eaLnBrk="1" hangingPunct="1"/>
            <a:endParaRPr lang="sl-SI" altLang="en-US" smtClean="0"/>
          </a:p>
          <a:p>
            <a:pPr eaLnBrk="1" hangingPunct="1"/>
            <a:r>
              <a:rPr lang="sl-SI" altLang="en-US" smtClean="0"/>
              <a:t>Kaj je informacija? </a:t>
            </a:r>
          </a:p>
          <a:p>
            <a:pPr eaLnBrk="1" hangingPunct="1"/>
            <a:r>
              <a:rPr lang="sl-SI" altLang="en-US" smtClean="0"/>
              <a:t>Kaj podatek?</a:t>
            </a:r>
          </a:p>
          <a:p>
            <a:pPr eaLnBrk="1" hangingPunct="1"/>
            <a:r>
              <a:rPr lang="sl-SI" altLang="en-US" smtClean="0"/>
              <a:t>Kaj je informatika?</a:t>
            </a:r>
          </a:p>
          <a:p>
            <a:pPr eaLnBrk="1" hangingPunct="1"/>
            <a:endParaRPr lang="sl-SI" altLang="en-US" smtClean="0"/>
          </a:p>
        </p:txBody>
      </p:sp>
      <p:pic>
        <p:nvPicPr>
          <p:cNvPr id="43014" name="Picture 2" descr="http://www.skole.hr/upload/new/images/newsimg/15/Image/skolica.jpg"/>
          <p:cNvPicPr>
            <a:picLocks noChangeAspect="1" noChangeArrowheads="1"/>
          </p:cNvPicPr>
          <p:nvPr/>
        </p:nvPicPr>
        <p:blipFill>
          <a:blip r:embed="rId3"/>
          <a:srcRect/>
          <a:stretch>
            <a:fillRect/>
          </a:stretch>
        </p:blipFill>
        <p:spPr bwMode="auto">
          <a:xfrm>
            <a:off x="6951668" y="2928934"/>
            <a:ext cx="3200400" cy="3581400"/>
          </a:xfrm>
          <a:prstGeom prst="rect">
            <a:avLst/>
          </a:prstGeom>
          <a:noFill/>
          <a:ln w="9525">
            <a:noFill/>
            <a:miter lim="800000"/>
            <a:headEnd/>
            <a:tailEnd/>
          </a:ln>
          <a:effectLst>
            <a:softEdge rad="317500"/>
          </a:effectLst>
        </p:spPr>
      </p:pic>
    </p:spTree>
    <p:extLst>
      <p:ext uri="{BB962C8B-B14F-4D97-AF65-F5344CB8AC3E}">
        <p14:creationId xmlns:p14="http://schemas.microsoft.com/office/powerpoint/2010/main" val="3029471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Naslov 1"/>
          <p:cNvSpPr>
            <a:spLocks noGrp="1"/>
          </p:cNvSpPr>
          <p:nvPr>
            <p:ph type="title"/>
          </p:nvPr>
        </p:nvSpPr>
        <p:spPr>
          <a:xfrm>
            <a:off x="1979612" y="428625"/>
            <a:ext cx="8229600" cy="857250"/>
          </a:xfrm>
        </p:spPr>
        <p:txBody>
          <a:bodyPr/>
          <a:lstStyle/>
          <a:p>
            <a:pPr eaLnBrk="1" hangingPunct="1"/>
            <a:r>
              <a:rPr lang="sl-SI" altLang="en-US" smtClean="0"/>
              <a:t>INFORMACIJSKA PISMENOST</a:t>
            </a:r>
          </a:p>
        </p:txBody>
      </p:sp>
      <p:sp>
        <p:nvSpPr>
          <p:cNvPr id="71683" name="Ograda vsebine 2"/>
          <p:cNvSpPr>
            <a:spLocks noGrp="1"/>
          </p:cNvSpPr>
          <p:nvPr>
            <p:ph idx="1"/>
          </p:nvPr>
        </p:nvSpPr>
        <p:spPr/>
        <p:txBody>
          <a:bodyPr/>
          <a:lstStyle/>
          <a:p>
            <a:pPr eaLnBrk="1" hangingPunct="1"/>
            <a:r>
              <a:rPr lang="sl-SI" altLang="en-US" smtClean="0"/>
              <a:t>Dobljene podatke človek pretvori v informacije v glavi.</a:t>
            </a:r>
          </a:p>
          <a:p>
            <a:pPr eaLnBrk="1" hangingPunct="1"/>
            <a:r>
              <a:rPr lang="sl-SI" altLang="en-US" smtClean="0"/>
              <a:t>Informacijsko pismen posameznik mora imeti dovolj znanja, da podatke prebere, razume in z njimi nadgradi svoje znanje ter sprejeme prave odločitve.</a:t>
            </a:r>
          </a:p>
          <a:p>
            <a:pPr eaLnBrk="1" hangingPunct="1"/>
            <a:endParaRPr lang="sl-SI" altLang="en-US" smtClean="0"/>
          </a:p>
        </p:txBody>
      </p:sp>
      <p:pic>
        <p:nvPicPr>
          <p:cNvPr id="71686" name="Picture 2" descr="http://tbn0.google.com/images?q=tbn:0rbONwzrIGYxDM:http://bits.webhs.org/blog/World%2520Smile.jpg">
            <a:hlinkClick r:id="rId2"/>
          </p:cNvPr>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2022475" y="4143376"/>
            <a:ext cx="3744912" cy="232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2569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Naslov 1"/>
          <p:cNvSpPr>
            <a:spLocks noGrp="1"/>
          </p:cNvSpPr>
          <p:nvPr>
            <p:ph type="title"/>
          </p:nvPr>
        </p:nvSpPr>
        <p:spPr>
          <a:xfrm>
            <a:off x="1979612" y="428625"/>
            <a:ext cx="8229600" cy="857250"/>
          </a:xfrm>
        </p:spPr>
        <p:txBody>
          <a:bodyPr/>
          <a:lstStyle/>
          <a:p>
            <a:pPr eaLnBrk="1" hangingPunct="1"/>
            <a:r>
              <a:rPr lang="sl-SI" altLang="en-US" smtClean="0"/>
              <a:t>INFORMACIJSKA PISMENOST</a:t>
            </a:r>
          </a:p>
        </p:txBody>
      </p:sp>
      <p:pic>
        <p:nvPicPr>
          <p:cNvPr id="7" name="Picture 14" descr="http://www.gimvic.org/predmeti/informatika/ravni.gif"/>
          <p:cNvPicPr>
            <a:picLocks noChangeAspect="1" noChangeArrowheads="1"/>
          </p:cNvPicPr>
          <p:nvPr/>
        </p:nvPicPr>
        <p:blipFill>
          <a:blip r:embed="rId2"/>
          <a:srcRect/>
          <a:stretch>
            <a:fillRect/>
          </a:stretch>
        </p:blipFill>
        <p:spPr bwMode="auto">
          <a:xfrm>
            <a:off x="2879703" y="2428869"/>
            <a:ext cx="6429419" cy="35656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style>
          <a:lnRef idx="1">
            <a:schemeClr val="accent1"/>
          </a:lnRef>
          <a:fillRef idx="2">
            <a:schemeClr val="accent1"/>
          </a:fillRef>
          <a:effectRef idx="1">
            <a:schemeClr val="accent1"/>
          </a:effectRef>
          <a:fontRef idx="minor">
            <a:schemeClr val="dk1"/>
          </a:fontRef>
        </p:style>
      </p:pic>
    </p:spTree>
    <p:extLst>
      <p:ext uri="{BB962C8B-B14F-4D97-AF65-F5344CB8AC3E}">
        <p14:creationId xmlns:p14="http://schemas.microsoft.com/office/powerpoint/2010/main" val="844903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Naslov 1"/>
          <p:cNvSpPr>
            <a:spLocks noGrp="1"/>
          </p:cNvSpPr>
          <p:nvPr>
            <p:ph type="title"/>
          </p:nvPr>
        </p:nvSpPr>
        <p:spPr>
          <a:xfrm>
            <a:off x="1979612" y="428625"/>
            <a:ext cx="8229600" cy="857250"/>
          </a:xfrm>
        </p:spPr>
        <p:txBody>
          <a:bodyPr/>
          <a:lstStyle/>
          <a:p>
            <a:pPr eaLnBrk="1" hangingPunct="1"/>
            <a:r>
              <a:rPr lang="sl-SI" altLang="en-US" smtClean="0"/>
              <a:t>INFORMACIJSKI SISTEM</a:t>
            </a:r>
          </a:p>
        </p:txBody>
      </p:sp>
      <p:sp>
        <p:nvSpPr>
          <p:cNvPr id="73731" name="Ograda vsebine 2"/>
          <p:cNvSpPr>
            <a:spLocks noGrp="1"/>
          </p:cNvSpPr>
          <p:nvPr>
            <p:ph idx="1"/>
          </p:nvPr>
        </p:nvSpPr>
        <p:spPr/>
        <p:txBody>
          <a:bodyPr/>
          <a:lstStyle/>
          <a:p>
            <a:pPr eaLnBrk="1" hangingPunct="1"/>
            <a:r>
              <a:rPr lang="sl-SI" altLang="en-US" smtClean="0"/>
              <a:t>Informacijski sistem je sistem kjer se pretakajo podatki in informacije.</a:t>
            </a:r>
          </a:p>
          <a:p>
            <a:pPr eaLnBrk="1" hangingPunct="1"/>
            <a:endParaRPr lang="sl-SI" altLang="en-US" smtClean="0"/>
          </a:p>
          <a:p>
            <a:pPr eaLnBrk="1" hangingPunct="1"/>
            <a:r>
              <a:rPr lang="sl-SI" altLang="en-US" smtClean="0"/>
              <a:t>V organizacijah (podjetje, šola, knjižnica,..) nastaja ogromna količina podatkov.  Sistem, ki podatke zbira, ureja obdeluje in posreduje znanje je informacijski sistem.</a:t>
            </a:r>
          </a:p>
        </p:txBody>
      </p:sp>
    </p:spTree>
    <p:extLst>
      <p:ext uri="{BB962C8B-B14F-4D97-AF65-F5344CB8AC3E}">
        <p14:creationId xmlns:p14="http://schemas.microsoft.com/office/powerpoint/2010/main" val="987536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Naslov 1"/>
          <p:cNvSpPr>
            <a:spLocks noGrp="1"/>
          </p:cNvSpPr>
          <p:nvPr>
            <p:ph type="title"/>
          </p:nvPr>
        </p:nvSpPr>
        <p:spPr>
          <a:xfrm>
            <a:off x="1979612" y="428625"/>
            <a:ext cx="8229600" cy="857250"/>
          </a:xfrm>
        </p:spPr>
        <p:txBody>
          <a:bodyPr/>
          <a:lstStyle/>
          <a:p>
            <a:pPr eaLnBrk="1" hangingPunct="1"/>
            <a:r>
              <a:rPr lang="sl-SI" altLang="en-US" smtClean="0"/>
              <a:t>INFORMACIJSKI SISTEM</a:t>
            </a:r>
          </a:p>
        </p:txBody>
      </p:sp>
      <p:sp>
        <p:nvSpPr>
          <p:cNvPr id="65539" name="Ograda vsebine 2"/>
          <p:cNvSpPr>
            <a:spLocks noGrp="1"/>
          </p:cNvSpPr>
          <p:nvPr>
            <p:ph idx="1"/>
          </p:nvPr>
        </p:nvSpPr>
        <p:spPr>
          <a:xfrm>
            <a:off x="1979612" y="1935164"/>
            <a:ext cx="4762500" cy="3438525"/>
          </a:xfrm>
          <a:solidFill>
            <a:schemeClr val="bg1"/>
          </a:solidFill>
          <a:ln w="38100">
            <a:solidFill>
              <a:schemeClr val="tx1"/>
            </a:solidFill>
          </a:ln>
          <a:effectLst>
            <a:outerShdw dist="107763" dir="2700000" algn="ctr" rotWithShape="0">
              <a:srgbClr val="808080">
                <a:alpha val="50000"/>
              </a:srgbClr>
            </a:outerShdw>
          </a:effectLst>
        </p:spPr>
        <p:txBody>
          <a:bodyPr/>
          <a:lstStyle/>
          <a:p>
            <a:pPr eaLnBrk="1" hangingPunct="1">
              <a:defRPr/>
            </a:pPr>
            <a:endParaRPr lang="sl-SI" smtClean="0"/>
          </a:p>
          <a:p>
            <a:pPr eaLnBrk="1" hangingPunct="1">
              <a:defRPr/>
            </a:pPr>
            <a:r>
              <a:rPr lang="sl-SI" smtClean="0"/>
              <a:t>Naloga informacijskega sistema je:</a:t>
            </a:r>
          </a:p>
          <a:p>
            <a:pPr lvl="1" eaLnBrk="1" hangingPunct="1">
              <a:defRPr/>
            </a:pPr>
            <a:r>
              <a:rPr lang="sl-SI" smtClean="0"/>
              <a:t>zbiranje podatkov</a:t>
            </a:r>
          </a:p>
          <a:p>
            <a:pPr lvl="1" eaLnBrk="1" hangingPunct="1">
              <a:defRPr/>
            </a:pPr>
            <a:r>
              <a:rPr lang="sl-SI" smtClean="0"/>
              <a:t>obdelava in shranjevanje podatkov</a:t>
            </a:r>
          </a:p>
          <a:p>
            <a:pPr lvl="1" eaLnBrk="1" hangingPunct="1">
              <a:defRPr/>
            </a:pPr>
            <a:r>
              <a:rPr lang="sl-SI" smtClean="0"/>
              <a:t>posredovanje informacij</a:t>
            </a:r>
          </a:p>
          <a:p>
            <a:pPr eaLnBrk="1" hangingPunct="1">
              <a:defRPr/>
            </a:pPr>
            <a:endParaRPr lang="sl-SI" smtClean="0"/>
          </a:p>
        </p:txBody>
      </p:sp>
      <p:pic>
        <p:nvPicPr>
          <p:cNvPr id="65542" name="Picture 2" descr="http://www.minicom.si/slike/omrezja/omrezje_primer.gif"/>
          <p:cNvPicPr>
            <a:picLocks noChangeAspect="1" noChangeArrowheads="1"/>
          </p:cNvPicPr>
          <p:nvPr/>
        </p:nvPicPr>
        <p:blipFill>
          <a:blip r:embed="rId2"/>
          <a:srcRect/>
          <a:stretch>
            <a:fillRect/>
          </a:stretch>
        </p:blipFill>
        <p:spPr bwMode="auto">
          <a:xfrm>
            <a:off x="6238875" y="3644901"/>
            <a:ext cx="4032250" cy="2703513"/>
          </a:xfrm>
          <a:prstGeom prst="rect">
            <a:avLst/>
          </a:prstGeom>
          <a:noFill/>
          <a:ln w="38100">
            <a:solidFill>
              <a:schemeClr val="tx1"/>
            </a:solidFill>
            <a:miter lim="800000"/>
            <a:headEnd/>
            <a:tailEnd/>
          </a:ln>
          <a:effectLst>
            <a:outerShdw dist="107763" dir="2700000" algn="ctr" rotWithShape="0">
              <a:srgbClr val="808080">
                <a:alpha val="50000"/>
              </a:srgbClr>
            </a:outerShdw>
          </a:effectLst>
        </p:spPr>
      </p:pic>
    </p:spTree>
    <p:extLst>
      <p:ext uri="{BB962C8B-B14F-4D97-AF65-F5344CB8AC3E}">
        <p14:creationId xmlns:p14="http://schemas.microsoft.com/office/powerpoint/2010/main" val="2190638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Naslov 1"/>
          <p:cNvSpPr>
            <a:spLocks noGrp="1"/>
          </p:cNvSpPr>
          <p:nvPr>
            <p:ph type="title"/>
          </p:nvPr>
        </p:nvSpPr>
        <p:spPr>
          <a:xfrm>
            <a:off x="2998788" y="333375"/>
            <a:ext cx="7508875" cy="863600"/>
          </a:xfrm>
        </p:spPr>
        <p:txBody>
          <a:bodyPr/>
          <a:lstStyle/>
          <a:p>
            <a:pPr eaLnBrk="1" hangingPunct="1"/>
            <a:r>
              <a:rPr lang="sl-SI" altLang="en-US" smtClean="0"/>
              <a:t>INFORMACIJSKI SISTEM</a:t>
            </a:r>
          </a:p>
        </p:txBody>
      </p:sp>
      <p:sp>
        <p:nvSpPr>
          <p:cNvPr id="75779" name="Ograda vsebine 2"/>
          <p:cNvSpPr>
            <a:spLocks noGrp="1"/>
          </p:cNvSpPr>
          <p:nvPr>
            <p:ph idx="1"/>
          </p:nvPr>
        </p:nvSpPr>
        <p:spPr>
          <a:xfrm>
            <a:off x="1701800" y="1484313"/>
            <a:ext cx="8229600" cy="4138612"/>
          </a:xfrm>
        </p:spPr>
        <p:txBody>
          <a:bodyPr/>
          <a:lstStyle/>
          <a:p>
            <a:pPr eaLnBrk="1" hangingPunct="1"/>
            <a:r>
              <a:rPr lang="sl-SI" altLang="en-US" sz="2200"/>
              <a:t>Razmisli.</a:t>
            </a:r>
          </a:p>
          <a:p>
            <a:pPr eaLnBrk="1" hangingPunct="1"/>
            <a:r>
              <a:rPr lang="sl-SI" altLang="en-US" sz="2200"/>
              <a:t>Ali so stari Egipčani pri gradnji piramid poznali informacijski sistem?</a:t>
            </a:r>
          </a:p>
          <a:p>
            <a:pPr eaLnBrk="1" hangingPunct="1"/>
            <a:r>
              <a:rPr lang="sl-SI" altLang="en-US" sz="2200"/>
              <a:t>Ali je informacijski sistem vedno računalniško podprt?</a:t>
            </a:r>
          </a:p>
        </p:txBody>
      </p:sp>
      <p:pic>
        <p:nvPicPr>
          <p:cNvPr id="75782" name="Picture 2" descr="http://www.zurnal24.si/export/sites/z24/_data/images/potovanja/egipt_325.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2412" y="3429000"/>
            <a:ext cx="9144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7275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sl-SI"/>
          </a:p>
        </p:txBody>
      </p:sp>
      <p:sp>
        <p:nvSpPr>
          <p:cNvPr id="3" name="Označba mesta vsebine 2"/>
          <p:cNvSpPr>
            <a:spLocks noGrp="1"/>
          </p:cNvSpPr>
          <p:nvPr>
            <p:ph idx="1"/>
          </p:nvPr>
        </p:nvSpPr>
        <p:spPr/>
        <p:txBody>
          <a:bodyPr/>
          <a:lstStyle/>
          <a:p>
            <a:endParaRPr lang="sl-SI"/>
          </a:p>
        </p:txBody>
      </p:sp>
    </p:spTree>
    <p:extLst>
      <p:ext uri="{BB962C8B-B14F-4D97-AF65-F5344CB8AC3E}">
        <p14:creationId xmlns:p14="http://schemas.microsoft.com/office/powerpoint/2010/main" val="2410263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idx="4294967295"/>
          </p:nvPr>
        </p:nvSpPr>
        <p:spPr/>
        <p:txBody>
          <a:bodyPr>
            <a:normAutofit/>
          </a:bodyPr>
          <a:lstStyle/>
          <a:p>
            <a:pPr>
              <a:defRPr/>
            </a:pPr>
            <a:r>
              <a:rPr lang="sl-SI" dirty="0" smtClean="0"/>
              <a:t>ZVEZNI ALI ANALOGNI </a:t>
            </a:r>
            <a:br>
              <a:rPr lang="sl-SI" dirty="0" smtClean="0"/>
            </a:br>
            <a:r>
              <a:rPr lang="sl-SI" dirty="0" smtClean="0"/>
              <a:t>ZAPIS  PODATKOV</a:t>
            </a:r>
            <a:endParaRPr lang="sl-SI" dirty="0"/>
          </a:p>
        </p:txBody>
      </p:sp>
      <p:sp>
        <p:nvSpPr>
          <p:cNvPr id="76803" name="Ograda besedila 5"/>
          <p:cNvSpPr>
            <a:spLocks noGrp="1"/>
          </p:cNvSpPr>
          <p:nvPr>
            <p:ph idx="4294967295"/>
          </p:nvPr>
        </p:nvSpPr>
        <p:spPr/>
        <p:txBody>
          <a:bodyPr/>
          <a:lstStyle/>
          <a:p>
            <a:pPr algn="r" eaLnBrk="1" hangingPunct="1">
              <a:buFont typeface="Wingdings 2" panose="05020102010507070707" pitchFamily="18" charset="2"/>
              <a:buNone/>
            </a:pPr>
            <a:endParaRPr lang="sl-SI" altLang="en-US" sz="1800" b="1"/>
          </a:p>
          <a:p>
            <a:pPr eaLnBrk="1" hangingPunct="1"/>
            <a:r>
              <a:rPr lang="sl-SI" altLang="en-US" sz="2400">
                <a:latin typeface="Arial" panose="020B0604020202020204" pitchFamily="34" charset="0"/>
              </a:rPr>
              <a:t>Podatki so predstavljeni:</a:t>
            </a:r>
          </a:p>
          <a:p>
            <a:pPr marL="742950" lvl="1" indent="-285750"/>
            <a:r>
              <a:rPr lang="sl-SI" altLang="en-US" sz="2100">
                <a:latin typeface="Arial" panose="020B0604020202020204" pitchFamily="34" charset="0"/>
              </a:rPr>
              <a:t>Zvezno ali analogno</a:t>
            </a:r>
          </a:p>
          <a:p>
            <a:pPr marL="742950" lvl="1" indent="-285750"/>
            <a:r>
              <a:rPr lang="sl-SI" altLang="en-US" sz="2100">
                <a:latin typeface="Arial" panose="020B0604020202020204" pitchFamily="34" charset="0"/>
              </a:rPr>
              <a:t>Digitalno ali diskretno</a:t>
            </a:r>
            <a:endParaRPr lang="sl-SI" altLang="en-US" sz="2100"/>
          </a:p>
          <a:p>
            <a:pPr eaLnBrk="1" hangingPunct="1"/>
            <a:endParaRPr lang="sl-SI" altLang="en-US" sz="3800"/>
          </a:p>
        </p:txBody>
      </p:sp>
      <p:sp>
        <p:nvSpPr>
          <p:cNvPr id="4" name="Ograda noge 3"/>
          <p:cNvSpPr txBox="1">
            <a:spLocks noGrp="1"/>
          </p:cNvSpPr>
          <p:nvPr/>
        </p:nvSpPr>
        <p:spPr>
          <a:xfrm>
            <a:off x="4189412" y="6356351"/>
            <a:ext cx="3352800" cy="365125"/>
          </a:xfrm>
          <a:prstGeom prst="rect">
            <a:avLst/>
          </a:prstGeom>
          <a:noFill/>
        </p:spPr>
        <p:txBody>
          <a:bodyPr lIns="0" tIns="0" rIns="0" bIns="0" anchor="b"/>
          <a:lstStyle/>
          <a:p>
            <a:pPr>
              <a:defRPr/>
            </a:pPr>
            <a:r>
              <a:rPr lang="sl-SI" sz="1200">
                <a:solidFill>
                  <a:schemeClr val="tx2">
                    <a:shade val="90000"/>
                  </a:schemeClr>
                </a:solidFill>
              </a:rPr>
              <a:t>Zdenko Potočar</a:t>
            </a:r>
          </a:p>
        </p:txBody>
      </p:sp>
      <p:sp>
        <p:nvSpPr>
          <p:cNvPr id="5" name="Ograda številke diapozitiva 4"/>
          <p:cNvSpPr txBox="1">
            <a:spLocks noGrp="1"/>
          </p:cNvSpPr>
          <p:nvPr/>
        </p:nvSpPr>
        <p:spPr>
          <a:xfrm>
            <a:off x="9447212" y="6356351"/>
            <a:ext cx="762000" cy="365125"/>
          </a:xfrm>
          <a:prstGeom prst="rect">
            <a:avLst/>
          </a:prstGeom>
          <a:noFill/>
        </p:spPr>
        <p:txBody>
          <a:bodyPr lIns="0" tIns="0" rIns="0" bIns="0"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7801BA36-848B-4561-B3FE-C76E7DF929F7}" type="slidenum">
              <a:rPr lang="sl-SI" altLang="en-US" sz="1200">
                <a:solidFill>
                  <a:srgbClr val="045C75"/>
                </a:solidFill>
                <a:latin typeface="Constantia" panose="02030602050306030303" pitchFamily="18" charset="0"/>
              </a:rPr>
              <a:pPr algn="r" eaLnBrk="1" hangingPunct="1"/>
              <a:t>36</a:t>
            </a:fld>
            <a:endParaRPr lang="sl-SI" altLang="en-US" sz="1200">
              <a:solidFill>
                <a:srgbClr val="045C75"/>
              </a:solidFill>
              <a:latin typeface="Constantia" panose="02030602050306030303" pitchFamily="18" charset="0"/>
            </a:endParaRPr>
          </a:p>
        </p:txBody>
      </p:sp>
      <p:pic>
        <p:nvPicPr>
          <p:cNvPr id="76806" name="Picture 9" descr="hitrost_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8426" y="4076700"/>
            <a:ext cx="3671887" cy="220345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9579" name="Picture 11" descr="radar_steve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5001" y="3789363"/>
            <a:ext cx="1512887" cy="984250"/>
          </a:xfrm>
          <a:prstGeom prst="rect">
            <a:avLst/>
          </a:prstGeom>
          <a:noFill/>
          <a:ln w="38100">
            <a:solidFill>
              <a:schemeClr val="tx1"/>
            </a:solidFill>
            <a:miter lim="800000"/>
            <a:headEnd/>
            <a:tailEnd/>
          </a:ln>
          <a:effectLst>
            <a:outerShdw dist="107763" dir="2700000" algn="ctr" rotWithShape="0">
              <a:srgbClr val="808080">
                <a:alpha val="50000"/>
              </a:srgbClr>
            </a:outerShdw>
          </a:effectLst>
        </p:spPr>
      </p:pic>
      <p:sp>
        <p:nvSpPr>
          <p:cNvPr id="76808" name="AutoShape 12" descr="ura"/>
          <p:cNvSpPr>
            <a:spLocks noChangeArrowheads="1"/>
          </p:cNvSpPr>
          <p:nvPr/>
        </p:nvSpPr>
        <p:spPr bwMode="auto">
          <a:xfrm>
            <a:off x="6310312" y="2349500"/>
            <a:ext cx="1295400" cy="1296988"/>
          </a:xfrm>
          <a:prstGeom prst="cloudCallout">
            <a:avLst>
              <a:gd name="adj1" fmla="val -62255"/>
              <a:gd name="adj2" fmla="val 78644"/>
            </a:avLst>
          </a:prstGeom>
          <a:blipFill dpi="0" rotWithShape="1">
            <a:blip r:embed="rId4">
              <a:extLst>
                <a:ext uri="{28A0092B-C50C-407E-A947-70E740481C1C}">
                  <a14:useLocalDpi xmlns:a14="http://schemas.microsoft.com/office/drawing/2010/main" val="0"/>
                </a:ext>
              </a:extLst>
            </a:blip>
            <a:srcRect/>
            <a:stretch>
              <a:fillRect/>
            </a:stretch>
          </a:blipFill>
          <a:ln w="9525">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a:p>
        </p:txBody>
      </p:sp>
      <p:sp>
        <p:nvSpPr>
          <p:cNvPr id="109581" name="Rectangle 13"/>
          <p:cNvSpPr>
            <a:spLocks noChangeArrowheads="1"/>
          </p:cNvSpPr>
          <p:nvPr/>
        </p:nvSpPr>
        <p:spPr bwMode="auto">
          <a:xfrm>
            <a:off x="8974138" y="4797426"/>
            <a:ext cx="73025" cy="1871663"/>
          </a:xfrm>
          <a:prstGeom prst="rect">
            <a:avLst/>
          </a:prstGeom>
          <a:solidFill>
            <a:schemeClr val="tx1"/>
          </a:solidFill>
          <a:ln w="9525">
            <a:solidFill>
              <a:schemeClr val="tx1"/>
            </a:solidFill>
            <a:miter lim="800000"/>
            <a:headEnd/>
            <a:tailEnd/>
          </a:ln>
          <a:effectLst>
            <a:outerShdw dist="107763" dir="2700000" algn="ctr" rotWithShape="0">
              <a:schemeClr val="bg2">
                <a:alpha val="50000"/>
              </a:schemeClr>
            </a:outerShdw>
          </a:effectLst>
        </p:spPr>
        <p:txBody>
          <a:bodyPr wrap="none" anchor="ctr"/>
          <a:lstStyle/>
          <a:p>
            <a:pPr>
              <a:defRPr/>
            </a:pPr>
            <a:endParaRPr lang="sl-SI">
              <a:latin typeface="Arial" charset="0"/>
            </a:endParaRPr>
          </a:p>
        </p:txBody>
      </p:sp>
    </p:spTree>
    <p:extLst>
      <p:ext uri="{BB962C8B-B14F-4D97-AF65-F5344CB8AC3E}">
        <p14:creationId xmlns:p14="http://schemas.microsoft.com/office/powerpoint/2010/main" val="2499966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979612" y="428625"/>
            <a:ext cx="8229600" cy="857250"/>
          </a:xfrm>
        </p:spPr>
        <p:txBody>
          <a:bodyPr>
            <a:normAutofit fontScale="90000"/>
          </a:bodyPr>
          <a:lstStyle/>
          <a:p>
            <a:pPr>
              <a:defRPr/>
            </a:pPr>
            <a:r>
              <a:rPr lang="sl-SI" dirty="0" smtClean="0"/>
              <a:t>ZVEZNI ALI ANALOGNI </a:t>
            </a:r>
            <a:br>
              <a:rPr lang="sl-SI" dirty="0" smtClean="0"/>
            </a:br>
            <a:r>
              <a:rPr lang="sl-SI" dirty="0" smtClean="0"/>
              <a:t>ZAPIS  PODATKOV</a:t>
            </a:r>
            <a:endParaRPr lang="sl-SI" dirty="0"/>
          </a:p>
        </p:txBody>
      </p:sp>
      <p:sp>
        <p:nvSpPr>
          <p:cNvPr id="77827" name="Ograda besedila 5"/>
          <p:cNvSpPr>
            <a:spLocks noGrp="1"/>
          </p:cNvSpPr>
          <p:nvPr>
            <p:ph idx="1"/>
          </p:nvPr>
        </p:nvSpPr>
        <p:spPr/>
        <p:txBody>
          <a:bodyPr/>
          <a:lstStyle/>
          <a:p>
            <a:pPr algn="r" eaLnBrk="1" hangingPunct="1"/>
            <a:r>
              <a:rPr lang="sl-SI" altLang="en-US" sz="1800" b="1"/>
              <a:t>ZVEZNO ALI ANALOGNO</a:t>
            </a:r>
          </a:p>
          <a:p>
            <a:pPr eaLnBrk="1" hangingPunct="1"/>
            <a:r>
              <a:rPr lang="sl-SI" altLang="en-US" sz="1800"/>
              <a:t>V vsakdanjem življenju imamo pogosto opravka z zveznimi veličinami. </a:t>
            </a:r>
          </a:p>
          <a:p>
            <a:pPr eaLnBrk="1" hangingPunct="1"/>
            <a:r>
              <a:rPr lang="sl-SI" altLang="en-US" sz="1800"/>
              <a:t>To so na primer fizikalne veličine, ki lahko zavzamejo poljubno vrednost. </a:t>
            </a:r>
          </a:p>
          <a:p>
            <a:pPr eaLnBrk="1" hangingPunct="1"/>
            <a:r>
              <a:rPr lang="sl-SI" altLang="en-US" sz="1800"/>
              <a:t>To je povsem analogno temu, da imamo na premici in celo na daljici neskončno število točk. </a:t>
            </a:r>
          </a:p>
          <a:p>
            <a:pPr eaLnBrk="1" hangingPunct="1"/>
            <a:endParaRPr lang="sl-SI" altLang="en-US" sz="3000"/>
          </a:p>
        </p:txBody>
      </p:sp>
      <p:pic>
        <p:nvPicPr>
          <p:cNvPr id="77830" name="Picture 2" descr="http://colos.fri.uni-lj.si/ERI/INFORMATIKA/Podatki_in_informacije/zvezni_diskretni_podatki_files/image00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4188" y="3860800"/>
            <a:ext cx="4500563" cy="2427288"/>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91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idx="4294967295"/>
          </p:nvPr>
        </p:nvSpPr>
        <p:spPr/>
        <p:txBody>
          <a:bodyPr>
            <a:normAutofit/>
          </a:bodyPr>
          <a:lstStyle/>
          <a:p>
            <a:pPr>
              <a:defRPr/>
            </a:pPr>
            <a:r>
              <a:rPr lang="sl-SI" dirty="0" smtClean="0"/>
              <a:t>ZVEZNI ALI ANALOGNI </a:t>
            </a:r>
            <a:br>
              <a:rPr lang="sl-SI" dirty="0" smtClean="0"/>
            </a:br>
            <a:r>
              <a:rPr lang="sl-SI" dirty="0" smtClean="0"/>
              <a:t>ZAPIS  PODATKOV</a:t>
            </a:r>
            <a:endParaRPr lang="sl-SI" dirty="0"/>
          </a:p>
        </p:txBody>
      </p:sp>
      <p:sp>
        <p:nvSpPr>
          <p:cNvPr id="4" name="Ograda noge 3"/>
          <p:cNvSpPr txBox="1">
            <a:spLocks noGrp="1"/>
          </p:cNvSpPr>
          <p:nvPr/>
        </p:nvSpPr>
        <p:spPr>
          <a:xfrm>
            <a:off x="4189412" y="6356351"/>
            <a:ext cx="3352800" cy="365125"/>
          </a:xfrm>
          <a:prstGeom prst="rect">
            <a:avLst/>
          </a:prstGeom>
          <a:noFill/>
        </p:spPr>
        <p:txBody>
          <a:bodyPr lIns="0" tIns="0" rIns="0" bIns="0" anchor="b"/>
          <a:lstStyle/>
          <a:p>
            <a:pPr>
              <a:defRPr/>
            </a:pPr>
            <a:r>
              <a:rPr lang="sl-SI" sz="1200">
                <a:solidFill>
                  <a:schemeClr val="tx2">
                    <a:shade val="90000"/>
                  </a:schemeClr>
                </a:solidFill>
              </a:rPr>
              <a:t>Zdenko Potočar</a:t>
            </a:r>
          </a:p>
        </p:txBody>
      </p:sp>
      <p:sp>
        <p:nvSpPr>
          <p:cNvPr id="5" name="Ograda številke diapozitiva 4"/>
          <p:cNvSpPr txBox="1">
            <a:spLocks noGrp="1"/>
          </p:cNvSpPr>
          <p:nvPr/>
        </p:nvSpPr>
        <p:spPr>
          <a:xfrm>
            <a:off x="9447212" y="6356351"/>
            <a:ext cx="762000" cy="365125"/>
          </a:xfrm>
          <a:prstGeom prst="rect">
            <a:avLst/>
          </a:prstGeom>
          <a:noFill/>
        </p:spPr>
        <p:txBody>
          <a:bodyPr lIns="0" tIns="0" rIns="0" bIns="0"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F09E1C17-62A9-4CDF-8594-9C2B1C1CE952}" type="slidenum">
              <a:rPr lang="sl-SI" altLang="en-US" sz="1200">
                <a:solidFill>
                  <a:srgbClr val="045C75"/>
                </a:solidFill>
                <a:latin typeface="Constantia" panose="02030602050306030303" pitchFamily="18" charset="0"/>
              </a:rPr>
              <a:pPr algn="r" eaLnBrk="1" hangingPunct="1"/>
              <a:t>38</a:t>
            </a:fld>
            <a:endParaRPr lang="sl-SI" altLang="en-US" sz="1200">
              <a:solidFill>
                <a:srgbClr val="045C75"/>
              </a:solidFill>
              <a:latin typeface="Constantia" panose="02030602050306030303" pitchFamily="18" charset="0"/>
            </a:endParaRPr>
          </a:p>
        </p:txBody>
      </p:sp>
      <p:pic>
        <p:nvPicPr>
          <p:cNvPr id="108551" name="Picture 4" descr="http://colos.fri.uni-lj.si/ERI/INFORMATIKA/Podatki_in_informacije/zvezni_diskretni_podatki_files/image006.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4551" y="2420939"/>
            <a:ext cx="3633787" cy="2344737"/>
          </a:xfrm>
          <a:prstGeom prst="rect">
            <a:avLst/>
          </a:prstGeom>
          <a:noFill/>
          <a:ln w="38100">
            <a:solidFill>
              <a:srgbClr val="000000"/>
            </a:solidFill>
            <a:miter lim="800000"/>
            <a:headEnd/>
            <a:tailEnd/>
          </a:ln>
          <a:effectLst>
            <a:outerShdw dist="107763" dir="2700000" algn="ctr" rotWithShape="0">
              <a:srgbClr val="808080">
                <a:alpha val="50000"/>
              </a:srgbClr>
            </a:outerShdw>
          </a:effectLst>
        </p:spPr>
      </p:pic>
      <p:pic>
        <p:nvPicPr>
          <p:cNvPr id="108552" name="Picture 6" descr="http://colos.fri.uni-lj.si/ERI/INFORMATIKA/Podatki_in_informacije/zvezni_diskretni_podatki_files/image004.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6488" y="3933826"/>
            <a:ext cx="1247775" cy="2741613"/>
          </a:xfrm>
          <a:prstGeom prst="rect">
            <a:avLst/>
          </a:prstGeom>
          <a:noFill/>
          <a:ln w="38100">
            <a:solidFill>
              <a:schemeClr val="tx1"/>
            </a:solidFill>
            <a:miter lim="800000"/>
            <a:headEnd/>
            <a:tailEnd/>
          </a:ln>
          <a:effectLst>
            <a:outerShdw dist="107763" dir="2700000" algn="ctr" rotWithShape="0">
              <a:srgbClr val="808080">
                <a:alpha val="50000"/>
              </a:srgbClr>
            </a:outerShdw>
          </a:effectLst>
        </p:spPr>
      </p:pic>
      <p:pic>
        <p:nvPicPr>
          <p:cNvPr id="108553" name="Picture 8" descr="http://www.quelle.si/pics/artikel/2926/1612238_b_29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78737" y="765175"/>
            <a:ext cx="2533650" cy="2154238"/>
          </a:xfrm>
          <a:prstGeom prst="rect">
            <a:avLst/>
          </a:prstGeom>
          <a:noFill/>
          <a:ln w="38100">
            <a:solidFill>
              <a:schemeClr val="tx1"/>
            </a:solidFill>
            <a:miter lim="800000"/>
            <a:headEnd/>
            <a:tailEnd/>
          </a:ln>
          <a:effectLst>
            <a:outerShdw dist="35921" dir="2700000" algn="ctr" rotWithShape="0">
              <a:srgbClr val="808080"/>
            </a:outerShdw>
          </a:effectLst>
        </p:spPr>
      </p:pic>
    </p:spTree>
    <p:extLst>
      <p:ext uri="{BB962C8B-B14F-4D97-AF65-F5344CB8AC3E}">
        <p14:creationId xmlns:p14="http://schemas.microsoft.com/office/powerpoint/2010/main" val="799078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slov 4"/>
          <p:cNvSpPr>
            <a:spLocks noGrp="1"/>
          </p:cNvSpPr>
          <p:nvPr>
            <p:ph type="title"/>
          </p:nvPr>
        </p:nvSpPr>
        <p:spPr>
          <a:xfrm>
            <a:off x="1979612" y="428625"/>
            <a:ext cx="8229600" cy="857250"/>
          </a:xfrm>
        </p:spPr>
        <p:txBody>
          <a:bodyPr>
            <a:normAutofit fontScale="90000"/>
          </a:bodyPr>
          <a:lstStyle/>
          <a:p>
            <a:pPr>
              <a:defRPr/>
            </a:pPr>
            <a:r>
              <a:rPr lang="sl-SI" dirty="0" smtClean="0"/>
              <a:t>DISKRETNI ALI DIGITALNI </a:t>
            </a:r>
            <a:br>
              <a:rPr lang="sl-SI" dirty="0" smtClean="0"/>
            </a:br>
            <a:r>
              <a:rPr lang="sl-SI" dirty="0" smtClean="0"/>
              <a:t>ZAPIS  PODATKOV</a:t>
            </a:r>
            <a:endParaRPr lang="sl-SI" dirty="0"/>
          </a:p>
        </p:txBody>
      </p:sp>
      <p:sp>
        <p:nvSpPr>
          <p:cNvPr id="6" name="Ograda vsebine 5"/>
          <p:cNvSpPr>
            <a:spLocks noGrp="1"/>
          </p:cNvSpPr>
          <p:nvPr>
            <p:ph idx="1"/>
          </p:nvPr>
        </p:nvSpPr>
        <p:spPr/>
        <p:txBody>
          <a:bodyPr>
            <a:normAutofit fontScale="92500" lnSpcReduction="10000"/>
          </a:bodyPr>
          <a:lstStyle/>
          <a:p>
            <a:pPr marL="274320" indent="-274320">
              <a:buClr>
                <a:schemeClr val="accent3"/>
              </a:buClr>
              <a:buFont typeface="Wingdings 2"/>
              <a:buChar char=""/>
              <a:defRPr/>
            </a:pPr>
            <a:r>
              <a:rPr lang="sl-SI" b="1" dirty="0" smtClean="0"/>
              <a:t>Diskretno ali digitalno</a:t>
            </a:r>
          </a:p>
          <a:p>
            <a:pPr marL="274320" indent="-274320">
              <a:buClr>
                <a:schemeClr val="accent3"/>
              </a:buClr>
              <a:buFont typeface="Wingdings 2"/>
              <a:buChar char=""/>
              <a:defRPr/>
            </a:pPr>
            <a:endParaRPr lang="sl-SI" b="1" dirty="0" smtClean="0"/>
          </a:p>
          <a:p>
            <a:pPr marL="274320" indent="-274320">
              <a:buClr>
                <a:schemeClr val="accent3"/>
              </a:buClr>
              <a:buFont typeface="Wingdings 2"/>
              <a:buChar char=""/>
              <a:defRPr/>
            </a:pPr>
            <a:r>
              <a:rPr lang="sl-SI" dirty="0" smtClean="0"/>
              <a:t>Danes se čedalje bolj uveljavljajo digitalne naprave.</a:t>
            </a:r>
          </a:p>
          <a:p>
            <a:pPr marL="274320" indent="-274320">
              <a:buClr>
                <a:schemeClr val="accent3"/>
              </a:buClr>
              <a:buFont typeface="Wingdings 2"/>
              <a:buChar char=""/>
              <a:defRPr/>
            </a:pPr>
            <a:r>
              <a:rPr lang="sl-SI" dirty="0" smtClean="0"/>
              <a:t>Digitalne naprave prikazujejo podatke v diskretni ali digitalni obliki.</a:t>
            </a:r>
          </a:p>
          <a:p>
            <a:pPr marL="274320" indent="-274320">
              <a:buClr>
                <a:schemeClr val="accent3"/>
              </a:buClr>
              <a:buFont typeface="Wingdings 2"/>
              <a:buChar char=""/>
              <a:defRPr/>
            </a:pPr>
            <a:endParaRPr lang="sl-SI" dirty="0" smtClean="0"/>
          </a:p>
          <a:p>
            <a:pPr marL="274320" indent="-274320">
              <a:buClr>
                <a:schemeClr val="accent3"/>
              </a:buClr>
              <a:buFont typeface="Wingdings 2"/>
              <a:buChar char=""/>
              <a:defRPr/>
            </a:pPr>
            <a:r>
              <a:rPr lang="sl-SI" dirty="0" smtClean="0"/>
              <a:t>Primer digitalni termometer. </a:t>
            </a:r>
          </a:p>
          <a:p>
            <a:pPr marL="274320" indent="-274320">
              <a:buClr>
                <a:schemeClr val="accent3"/>
              </a:buClr>
              <a:buFont typeface="Wingdings 2"/>
              <a:buChar char=""/>
              <a:defRPr/>
            </a:pPr>
            <a:r>
              <a:rPr lang="sl-SI" dirty="0" smtClean="0"/>
              <a:t>Ali lahko prikaže vrednost 31.467 </a:t>
            </a:r>
            <a:r>
              <a:rPr lang="sl-SI" baseline="30000" dirty="0" smtClean="0"/>
              <a:t>0</a:t>
            </a:r>
            <a:r>
              <a:rPr lang="sl-SI" dirty="0" smtClean="0"/>
              <a:t>C ?  </a:t>
            </a:r>
          </a:p>
          <a:p>
            <a:pPr marL="274320" indent="-274320">
              <a:buClr>
                <a:schemeClr val="accent3"/>
              </a:buClr>
              <a:buFont typeface="Wingdings 2"/>
              <a:buChar char=""/>
              <a:defRPr/>
            </a:pPr>
            <a:r>
              <a:rPr lang="sl-SI" dirty="0" smtClean="0"/>
              <a:t>Ne. Lahko prikaže 31.4 </a:t>
            </a:r>
            <a:r>
              <a:rPr lang="sl-SI" baseline="30000" dirty="0" smtClean="0"/>
              <a:t>0</a:t>
            </a:r>
            <a:r>
              <a:rPr lang="sl-SI" dirty="0" smtClean="0"/>
              <a:t>C ali 31.5 </a:t>
            </a:r>
            <a:r>
              <a:rPr lang="sl-SI" baseline="30000" dirty="0" smtClean="0"/>
              <a:t>0</a:t>
            </a:r>
            <a:r>
              <a:rPr lang="sl-SI" dirty="0" smtClean="0"/>
              <a:t>C, ne pa vmesnih vrednosti. </a:t>
            </a:r>
          </a:p>
          <a:p>
            <a:pPr marL="274320" indent="-274320">
              <a:buClr>
                <a:schemeClr val="accent3"/>
              </a:buClr>
              <a:buFont typeface="Wingdings 2"/>
              <a:buChar char=""/>
              <a:defRPr/>
            </a:pPr>
            <a:endParaRPr lang="sl-SI" dirty="0"/>
          </a:p>
        </p:txBody>
      </p:sp>
      <p:pic>
        <p:nvPicPr>
          <p:cNvPr id="79878" name="Picture 2" descr="http://www.aperio.si/articleimage.aspx?articleid=14155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23312" y="-171450"/>
            <a:ext cx="2298700"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5" name="Picture 4" descr="http://www.mrpet.si/images/fish/termometer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67423">
            <a:off x="7894637" y="1196976"/>
            <a:ext cx="2211388" cy="2232025"/>
          </a:xfrm>
          <a:prstGeom prst="rect">
            <a:avLst/>
          </a:prstGeom>
          <a:noFill/>
          <a:ln w="38100">
            <a:solidFill>
              <a:schemeClr val="tx1"/>
            </a:solidFill>
            <a:miter lim="800000"/>
            <a:headEnd/>
            <a:tailEnd/>
          </a:ln>
          <a:effectLst>
            <a:outerShdw dist="107763" dir="2700000" algn="ctr" rotWithShape="0">
              <a:srgbClr val="808080">
                <a:alpha val="50000"/>
              </a:srgbClr>
            </a:outerShdw>
          </a:effectLst>
        </p:spPr>
      </p:pic>
    </p:spTree>
    <p:extLst>
      <p:ext uri="{BB962C8B-B14F-4D97-AF65-F5344CB8AC3E}">
        <p14:creationId xmlns:p14="http://schemas.microsoft.com/office/powerpoint/2010/main" val="2920683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Naslov 1"/>
          <p:cNvSpPr>
            <a:spLocks noGrp="1"/>
          </p:cNvSpPr>
          <p:nvPr>
            <p:ph type="title"/>
          </p:nvPr>
        </p:nvSpPr>
        <p:spPr>
          <a:xfrm>
            <a:off x="1979612" y="428625"/>
            <a:ext cx="8229600" cy="857250"/>
          </a:xfrm>
        </p:spPr>
        <p:txBody>
          <a:bodyPr/>
          <a:lstStyle/>
          <a:p>
            <a:pPr eaLnBrk="1" hangingPunct="1"/>
            <a:r>
              <a:rPr lang="sl-SI" altLang="en-US" smtClean="0"/>
              <a:t>TEMELJNI POJMI</a:t>
            </a:r>
          </a:p>
        </p:txBody>
      </p:sp>
      <p:sp>
        <p:nvSpPr>
          <p:cNvPr id="46083" name="Ograda vsebine 2"/>
          <p:cNvSpPr>
            <a:spLocks noGrp="1"/>
          </p:cNvSpPr>
          <p:nvPr>
            <p:ph idx="1"/>
          </p:nvPr>
        </p:nvSpPr>
        <p:spPr/>
        <p:txBody>
          <a:bodyPr/>
          <a:lstStyle/>
          <a:p>
            <a:pPr eaLnBrk="1" hangingPunct="1"/>
            <a:r>
              <a:rPr lang="sl-SI" altLang="en-US" b="1" smtClean="0"/>
              <a:t>Podatek</a:t>
            </a:r>
            <a:r>
              <a:rPr lang="sl-SI" altLang="en-US" smtClean="0"/>
              <a:t> je sporočilo o določeni stvari oziroma opis njihovega dejanskega stanja. </a:t>
            </a:r>
          </a:p>
          <a:p>
            <a:pPr eaLnBrk="1" hangingPunct="1"/>
            <a:r>
              <a:rPr lang="sl-SI" altLang="en-US" smtClean="0"/>
              <a:t>Oblika sporočila je lahko numerična, alfanumerična, govorna ali grafična.</a:t>
            </a:r>
          </a:p>
          <a:p>
            <a:pPr eaLnBrk="1" hangingPunct="1"/>
            <a:r>
              <a:rPr lang="sl-SI" altLang="en-US" smtClean="0"/>
              <a:t>Podatek potuje od </a:t>
            </a:r>
            <a:r>
              <a:rPr lang="sl-SI" altLang="en-US" b="1" smtClean="0"/>
              <a:t>pošiljatelja</a:t>
            </a:r>
            <a:r>
              <a:rPr lang="sl-SI" altLang="en-US" smtClean="0"/>
              <a:t> (oddajnika) do </a:t>
            </a:r>
            <a:r>
              <a:rPr lang="sl-SI" altLang="en-US" b="1" smtClean="0"/>
              <a:t>prejemnika</a:t>
            </a:r>
            <a:r>
              <a:rPr lang="sl-SI" altLang="en-US" smtClean="0"/>
              <a:t>.</a:t>
            </a:r>
          </a:p>
          <a:p>
            <a:pPr eaLnBrk="1" hangingPunct="1"/>
            <a:r>
              <a:rPr lang="sl-SI" altLang="en-US" smtClean="0"/>
              <a:t>Sredstvo prenosa podatka imenujemo </a:t>
            </a:r>
            <a:r>
              <a:rPr lang="sl-SI" altLang="en-US" b="1" smtClean="0"/>
              <a:t>medij</a:t>
            </a:r>
            <a:r>
              <a:rPr lang="sl-SI" altLang="en-US" smtClean="0"/>
              <a:t>.</a:t>
            </a:r>
          </a:p>
        </p:txBody>
      </p:sp>
    </p:spTree>
    <p:extLst>
      <p:ext uri="{BB962C8B-B14F-4D97-AF65-F5344CB8AC3E}">
        <p14:creationId xmlns:p14="http://schemas.microsoft.com/office/powerpoint/2010/main" val="1919836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Naslov 1"/>
          <p:cNvSpPr>
            <a:spLocks noGrp="1"/>
          </p:cNvSpPr>
          <p:nvPr>
            <p:ph type="title"/>
          </p:nvPr>
        </p:nvSpPr>
        <p:spPr>
          <a:xfrm>
            <a:off x="5949950" y="1196975"/>
            <a:ext cx="4330700" cy="4103688"/>
          </a:xfrm>
        </p:spPr>
        <p:txBody>
          <a:bodyPr/>
          <a:lstStyle/>
          <a:p>
            <a:pPr algn="ctr" eaLnBrk="1" hangingPunct="1"/>
            <a:r>
              <a:rPr lang="sl-SI" altLang="en-US" smtClean="0"/>
              <a:t>ANALOGNI V </a:t>
            </a:r>
            <a:r>
              <a:rPr lang="sl-SI" altLang="en-US" smtClean="0">
                <a:latin typeface="Arial" panose="020B0604020202020204" pitchFamily="34" charset="0"/>
              </a:rPr>
              <a:t/>
            </a:r>
            <a:br>
              <a:rPr lang="sl-SI" altLang="en-US" smtClean="0">
                <a:latin typeface="Arial" panose="020B0604020202020204" pitchFamily="34" charset="0"/>
              </a:rPr>
            </a:br>
            <a:r>
              <a:rPr lang="sl-SI" altLang="en-US" smtClean="0"/>
              <a:t>DIGITALNO </a:t>
            </a:r>
            <a:r>
              <a:rPr lang="sl-SI" altLang="en-US" smtClean="0">
                <a:latin typeface="Arial" panose="020B0604020202020204" pitchFamily="34" charset="0"/>
              </a:rPr>
              <a:t/>
            </a:r>
            <a:br>
              <a:rPr lang="sl-SI" altLang="en-US" smtClean="0">
                <a:latin typeface="Arial" panose="020B0604020202020204" pitchFamily="34" charset="0"/>
              </a:rPr>
            </a:br>
            <a:r>
              <a:rPr lang="sl-SI" altLang="en-US" smtClean="0"/>
              <a:t>in nazaj</a:t>
            </a:r>
          </a:p>
        </p:txBody>
      </p:sp>
      <p:pic>
        <p:nvPicPr>
          <p:cNvPr id="69640" name="Picture 8" descr="digi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6625" y="1268414"/>
            <a:ext cx="3211512" cy="4784725"/>
          </a:xfrm>
          <a:prstGeom prst="rect">
            <a:avLst/>
          </a:prstGeom>
          <a:solidFill>
            <a:srgbClr val="1DDBEF"/>
          </a:solidFill>
          <a:ln w="28575">
            <a:solidFill>
              <a:srgbClr val="000000"/>
            </a:solidFill>
            <a:miter lim="800000"/>
            <a:headEnd/>
            <a:tailEnd/>
          </a:ln>
          <a:effectLst>
            <a:outerShdw dist="107763" dir="2700000" algn="ctr" rotWithShape="0">
              <a:srgbClr val="808080">
                <a:alpha val="50000"/>
              </a:srgbClr>
            </a:outerShdw>
          </a:effectLst>
        </p:spPr>
      </p:pic>
    </p:spTree>
    <p:extLst>
      <p:ext uri="{BB962C8B-B14F-4D97-AF65-F5344CB8AC3E}">
        <p14:creationId xmlns:p14="http://schemas.microsoft.com/office/powerpoint/2010/main" val="1320030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979612" y="428625"/>
            <a:ext cx="8229600" cy="857250"/>
          </a:xfrm>
        </p:spPr>
        <p:txBody>
          <a:bodyPr>
            <a:normAutofit fontScale="90000"/>
          </a:bodyPr>
          <a:lstStyle/>
          <a:p>
            <a:pPr>
              <a:defRPr/>
            </a:pPr>
            <a:r>
              <a:rPr lang="sl-SI" dirty="0" smtClean="0"/>
              <a:t>DISKRETNI ALI DIGITALNI </a:t>
            </a:r>
            <a:br>
              <a:rPr lang="sl-SI" dirty="0" smtClean="0"/>
            </a:br>
            <a:r>
              <a:rPr lang="sl-SI" dirty="0" smtClean="0"/>
              <a:t>ZAPIS  PODATKOV</a:t>
            </a:r>
            <a:endParaRPr lang="sl-SI" dirty="0"/>
          </a:p>
        </p:txBody>
      </p:sp>
      <p:sp>
        <p:nvSpPr>
          <p:cNvPr id="81923" name="Ograda vsebine 2"/>
          <p:cNvSpPr>
            <a:spLocks noGrp="1"/>
          </p:cNvSpPr>
          <p:nvPr>
            <p:ph idx="1"/>
          </p:nvPr>
        </p:nvSpPr>
        <p:spPr>
          <a:xfrm>
            <a:off x="1979612" y="1928813"/>
            <a:ext cx="8229600" cy="4197350"/>
          </a:xfrm>
        </p:spPr>
        <p:txBody>
          <a:bodyPr/>
          <a:lstStyle/>
          <a:p>
            <a:pPr eaLnBrk="1" hangingPunct="1"/>
            <a:r>
              <a:rPr lang="sl-SI" altLang="en-US" b="1" smtClean="0"/>
              <a:t>Podatki v računalniku so zapisani v digitalni obliki.</a:t>
            </a:r>
          </a:p>
          <a:p>
            <a:pPr eaLnBrk="1" hangingPunct="1"/>
            <a:endParaRPr lang="sl-SI" altLang="en-US" smtClean="0"/>
          </a:p>
          <a:p>
            <a:pPr eaLnBrk="1" hangingPunct="1">
              <a:buFont typeface="Wingdings 2" panose="05020102010507070707" pitchFamily="18" charset="2"/>
              <a:buNone/>
            </a:pPr>
            <a:r>
              <a:rPr lang="sl-SI" altLang="en-US" smtClean="0"/>
              <a:t>  </a:t>
            </a:r>
          </a:p>
          <a:p>
            <a:pPr eaLnBrk="1" hangingPunct="1"/>
            <a:endParaRPr lang="sl-SI" altLang="en-US" smtClean="0"/>
          </a:p>
        </p:txBody>
      </p:sp>
      <p:pic>
        <p:nvPicPr>
          <p:cNvPr id="81926" name="Picture 2" descr="http://star.slo-tech.com/testi/grafikulje8/Image27.jpg"/>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3665538" y="2928938"/>
            <a:ext cx="4214813" cy="316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9529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Naslov 1"/>
          <p:cNvSpPr>
            <a:spLocks noGrp="1"/>
          </p:cNvSpPr>
          <p:nvPr>
            <p:ph type="title"/>
          </p:nvPr>
        </p:nvSpPr>
        <p:spPr>
          <a:xfrm>
            <a:off x="6238876" y="704850"/>
            <a:ext cx="3970337" cy="1931988"/>
          </a:xfrm>
        </p:spPr>
        <p:txBody>
          <a:bodyPr/>
          <a:lstStyle/>
          <a:p>
            <a:pPr eaLnBrk="1" hangingPunct="1"/>
            <a:r>
              <a:rPr lang="sl-SI" altLang="en-US" smtClean="0"/>
              <a:t>ZAPIS PODATKOV V RAČUNALNIKU</a:t>
            </a:r>
          </a:p>
        </p:txBody>
      </p:sp>
      <p:sp>
        <p:nvSpPr>
          <p:cNvPr id="82947" name="Ograda vsebine 2"/>
          <p:cNvSpPr>
            <a:spLocks noGrp="1"/>
          </p:cNvSpPr>
          <p:nvPr>
            <p:ph idx="1"/>
          </p:nvPr>
        </p:nvSpPr>
        <p:spPr>
          <a:xfrm>
            <a:off x="6094412" y="3141664"/>
            <a:ext cx="4114800" cy="3182937"/>
          </a:xfrm>
        </p:spPr>
        <p:txBody>
          <a:bodyPr/>
          <a:lstStyle/>
          <a:p>
            <a:pPr eaLnBrk="1" hangingPunct="1"/>
            <a:r>
              <a:rPr lang="sl-SI" altLang="en-US" sz="2200"/>
              <a:t>Večina podatkov v vsakdanjem življenju je zapisna  s številkami, črkami in drugimi znaki, slikovno ali z zvokom.</a:t>
            </a:r>
          </a:p>
          <a:p>
            <a:pPr eaLnBrk="1" hangingPunct="1"/>
            <a:endParaRPr lang="sl-SI" altLang="en-US" sz="2200"/>
          </a:p>
          <a:p>
            <a:pPr eaLnBrk="1" hangingPunct="1"/>
            <a:endParaRPr lang="sl-SI" altLang="en-US" sz="2200"/>
          </a:p>
          <a:p>
            <a:pPr eaLnBrk="1" hangingPunct="1"/>
            <a:r>
              <a:rPr lang="sl-SI" altLang="en-US" sz="2200"/>
              <a:t>Kaj pa v računalniku?</a:t>
            </a:r>
          </a:p>
        </p:txBody>
      </p:sp>
      <p:pic>
        <p:nvPicPr>
          <p:cNvPr id="82950" name="Picture 2" descr="http://www.peavey.com/catalog/images/monitor_200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2412"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4027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Naslov 1"/>
          <p:cNvSpPr>
            <a:spLocks noGrp="1"/>
          </p:cNvSpPr>
          <p:nvPr>
            <p:ph type="title"/>
          </p:nvPr>
        </p:nvSpPr>
        <p:spPr>
          <a:xfrm>
            <a:off x="1609293" y="277812"/>
            <a:ext cx="8856663" cy="1143000"/>
          </a:xfrm>
        </p:spPr>
        <p:txBody>
          <a:bodyPr/>
          <a:lstStyle/>
          <a:p>
            <a:pPr eaLnBrk="1" hangingPunct="1"/>
            <a:r>
              <a:rPr lang="sl-SI" altLang="en-US" dirty="0" smtClean="0"/>
              <a:t>ZAPIS PODATKOV V RAČUNALNIKU</a:t>
            </a:r>
          </a:p>
        </p:txBody>
      </p:sp>
      <p:sp>
        <p:nvSpPr>
          <p:cNvPr id="83971" name="Ograda vsebine 2"/>
          <p:cNvSpPr>
            <a:spLocks noGrp="1"/>
          </p:cNvSpPr>
          <p:nvPr>
            <p:ph idx="1"/>
          </p:nvPr>
        </p:nvSpPr>
        <p:spPr/>
        <p:txBody>
          <a:bodyPr/>
          <a:lstStyle/>
          <a:p>
            <a:pPr eaLnBrk="1" hangingPunct="1"/>
            <a:r>
              <a:rPr lang="sl-SI" altLang="en-US" smtClean="0"/>
              <a:t>V računalniku so vsi podatki izraženi s številkami, zato je potrebno vse druge tipe podatkov pretvoriti v številke!</a:t>
            </a:r>
          </a:p>
          <a:p>
            <a:pPr eaLnBrk="1" hangingPunct="1"/>
            <a:endParaRPr lang="sl-SI" altLang="en-US" smtClean="0"/>
          </a:p>
          <a:p>
            <a:pPr eaLnBrk="1" hangingPunct="1"/>
            <a:r>
              <a:rPr lang="sl-SI" altLang="en-US" smtClean="0"/>
              <a:t>Človek uporablja desetiški številski sistem?</a:t>
            </a:r>
          </a:p>
          <a:p>
            <a:pPr eaLnBrk="1" hangingPunct="1"/>
            <a:endParaRPr lang="sl-SI" altLang="en-US" smtClean="0"/>
          </a:p>
          <a:p>
            <a:pPr eaLnBrk="1" hangingPunct="1"/>
            <a:r>
              <a:rPr lang="sl-SI" altLang="en-US" smtClean="0"/>
              <a:t>Kaj pa računalnik?</a:t>
            </a:r>
          </a:p>
        </p:txBody>
      </p:sp>
      <p:pic>
        <p:nvPicPr>
          <p:cNvPr id="83974" name="Picture 4" descr="http://tbn0.google.com/images?q=tbn:b8wQOSY45WS9qM:http://www.tadej.info/wp-content/uploads/2007/11/parica.jpg">
            <a:hlinkClick r:id="rId2"/>
          </p:cNvPr>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5451476" y="4572000"/>
            <a:ext cx="2928937" cy="177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4926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Naslov 1"/>
          <p:cNvSpPr>
            <a:spLocks noGrp="1"/>
          </p:cNvSpPr>
          <p:nvPr>
            <p:ph type="title"/>
          </p:nvPr>
        </p:nvSpPr>
        <p:spPr>
          <a:xfrm>
            <a:off x="1979612" y="428625"/>
            <a:ext cx="8229600" cy="857250"/>
          </a:xfrm>
        </p:spPr>
        <p:txBody>
          <a:bodyPr/>
          <a:lstStyle/>
          <a:p>
            <a:pPr eaLnBrk="1" hangingPunct="1"/>
            <a:r>
              <a:rPr lang="sl-SI" altLang="en-US" smtClean="0"/>
              <a:t>DVOJIŠKI ZAPIS PODATKOV</a:t>
            </a:r>
          </a:p>
        </p:txBody>
      </p:sp>
      <p:sp>
        <p:nvSpPr>
          <p:cNvPr id="3" name="Ograda vsebine 2"/>
          <p:cNvSpPr>
            <a:spLocks noGrp="1"/>
          </p:cNvSpPr>
          <p:nvPr>
            <p:ph idx="1"/>
          </p:nvPr>
        </p:nvSpPr>
        <p:spPr/>
        <p:txBody>
          <a:bodyPr>
            <a:normAutofit/>
          </a:bodyPr>
          <a:lstStyle/>
          <a:p>
            <a:pPr marL="274320" indent="-274320">
              <a:buClr>
                <a:schemeClr val="accent3"/>
              </a:buClr>
              <a:buFont typeface="Wingdings 2"/>
              <a:buChar char=""/>
              <a:defRPr/>
            </a:pPr>
            <a:r>
              <a:rPr lang="sl-SI" dirty="0" smtClean="0"/>
              <a:t>V dvojiškem zapisu obstajata za zapis s samo dva znaka: 0 (nič) in 1 (ena).</a:t>
            </a:r>
          </a:p>
          <a:p>
            <a:pPr marL="274320" indent="-274320">
              <a:buClr>
                <a:schemeClr val="accent3"/>
              </a:buClr>
              <a:buFont typeface="Wingdings 2"/>
              <a:buChar char=""/>
              <a:defRPr/>
            </a:pPr>
            <a:endParaRPr lang="sl-SI" dirty="0" smtClean="0"/>
          </a:p>
          <a:p>
            <a:pPr marL="274320" indent="-274320">
              <a:buClr>
                <a:schemeClr val="accent3"/>
              </a:buClr>
              <a:buFont typeface="Wingdings 2"/>
              <a:buChar char=""/>
              <a:defRPr/>
            </a:pPr>
            <a:r>
              <a:rPr lang="sl-SI" dirty="0" smtClean="0"/>
              <a:t>V računalniku je tak zapis izveden na različne načine:</a:t>
            </a:r>
          </a:p>
          <a:p>
            <a:pPr marL="640080" lvl="1">
              <a:buFont typeface="Wingdings 2"/>
              <a:buChar char=""/>
              <a:defRPr/>
            </a:pPr>
            <a:r>
              <a:rPr lang="sl-SI" dirty="0" smtClean="0"/>
              <a:t>Stikalo je sklenjeno (1) ali razklenjeno (0)</a:t>
            </a:r>
          </a:p>
          <a:p>
            <a:pPr marL="640080" lvl="1">
              <a:buFont typeface="Wingdings 2"/>
              <a:buChar char=""/>
              <a:defRPr/>
            </a:pPr>
            <a:r>
              <a:rPr lang="sl-SI" dirty="0" smtClean="0"/>
              <a:t>V vodniku je električna napetost (1) ali je ni (0)</a:t>
            </a:r>
          </a:p>
          <a:p>
            <a:pPr marL="640080" lvl="1">
              <a:buFont typeface="Wingdings 2"/>
              <a:buChar char=""/>
              <a:defRPr/>
            </a:pPr>
            <a:r>
              <a:rPr lang="sl-SI" dirty="0" smtClean="0"/>
              <a:t>Točka žari (1) ali ne žari (0)</a:t>
            </a:r>
          </a:p>
          <a:p>
            <a:pPr marL="640080" lvl="1">
              <a:buFont typeface="Wingdings 2"/>
              <a:buChar char=""/>
              <a:defRPr/>
            </a:pPr>
            <a:endParaRPr lang="sl-SI" dirty="0" smtClean="0"/>
          </a:p>
          <a:p>
            <a:pPr marL="274320" indent="-274320">
              <a:buClr>
                <a:schemeClr val="accent3"/>
              </a:buClr>
              <a:buFont typeface="Wingdings 2"/>
              <a:buChar char=""/>
              <a:defRPr/>
            </a:pPr>
            <a:r>
              <a:rPr lang="sl-SI" dirty="0" smtClean="0"/>
              <a:t>Znak, ki zavzame samo dve vrednosti imenujemo </a:t>
            </a:r>
            <a:r>
              <a:rPr lang="sl-SI" dirty="0" err="1" smtClean="0"/>
              <a:t>binary</a:t>
            </a:r>
            <a:r>
              <a:rPr lang="sl-SI" dirty="0" smtClean="0"/>
              <a:t> </a:t>
            </a:r>
            <a:r>
              <a:rPr lang="sl-SI" dirty="0" err="1" smtClean="0"/>
              <a:t>digit</a:t>
            </a:r>
            <a:r>
              <a:rPr lang="sl-SI" dirty="0" smtClean="0"/>
              <a:t> - BIT</a:t>
            </a:r>
            <a:endParaRPr lang="sl-SI" dirty="0"/>
          </a:p>
        </p:txBody>
      </p:sp>
    </p:spTree>
    <p:extLst>
      <p:ext uri="{BB962C8B-B14F-4D97-AF65-F5344CB8AC3E}">
        <p14:creationId xmlns:p14="http://schemas.microsoft.com/office/powerpoint/2010/main" val="394654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Naslov 1"/>
          <p:cNvSpPr>
            <a:spLocks noGrp="1"/>
          </p:cNvSpPr>
          <p:nvPr>
            <p:ph type="title"/>
          </p:nvPr>
        </p:nvSpPr>
        <p:spPr>
          <a:xfrm>
            <a:off x="1979612" y="428625"/>
            <a:ext cx="8229600" cy="857250"/>
          </a:xfrm>
        </p:spPr>
        <p:txBody>
          <a:bodyPr/>
          <a:lstStyle/>
          <a:p>
            <a:pPr eaLnBrk="1" hangingPunct="1"/>
            <a:r>
              <a:rPr lang="sl-SI" altLang="en-US" smtClean="0"/>
              <a:t>ZAPIS ZNAKOV</a:t>
            </a:r>
          </a:p>
        </p:txBody>
      </p:sp>
      <p:sp>
        <p:nvSpPr>
          <p:cNvPr id="86019" name="Ograda vsebine 2"/>
          <p:cNvSpPr>
            <a:spLocks noGrp="1"/>
          </p:cNvSpPr>
          <p:nvPr>
            <p:ph idx="1"/>
          </p:nvPr>
        </p:nvSpPr>
        <p:spPr/>
        <p:txBody>
          <a:bodyPr/>
          <a:lstStyle/>
          <a:p>
            <a:pPr eaLnBrk="1" hangingPunct="1"/>
            <a:r>
              <a:rPr lang="sl-SI" altLang="en-US" smtClean="0"/>
              <a:t>Vse črke in zanki so zapisani s kombinacijo 0 in 1.</a:t>
            </a:r>
          </a:p>
          <a:p>
            <a:pPr eaLnBrk="1" hangingPunct="1"/>
            <a:r>
              <a:rPr lang="sl-SI" altLang="en-US" smtClean="0"/>
              <a:t>Kombinacija 0 in 1 za vsako črko (in znake) je določena v tabeli ASCII - 1970.</a:t>
            </a:r>
          </a:p>
          <a:p>
            <a:pPr eaLnBrk="1" hangingPunct="1"/>
            <a:r>
              <a:rPr lang="sl-SI" altLang="en-US" smtClean="0"/>
              <a:t>American Standard Code for Information Interchange – ASCII</a:t>
            </a:r>
          </a:p>
          <a:p>
            <a:pPr eaLnBrk="1" hangingPunct="1"/>
            <a:r>
              <a:rPr lang="sl-SI" altLang="en-US" smtClean="0"/>
              <a:t>Vsaka črka 8 znakov –    (A  = 0100 0000),… </a:t>
            </a:r>
          </a:p>
        </p:txBody>
      </p:sp>
    </p:spTree>
    <p:extLst>
      <p:ext uri="{BB962C8B-B14F-4D97-AF65-F5344CB8AC3E}">
        <p14:creationId xmlns:p14="http://schemas.microsoft.com/office/powerpoint/2010/main" val="1189386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Naslov 1"/>
          <p:cNvSpPr>
            <a:spLocks noGrp="1"/>
          </p:cNvSpPr>
          <p:nvPr>
            <p:ph type="title"/>
          </p:nvPr>
        </p:nvSpPr>
        <p:spPr>
          <a:xfrm>
            <a:off x="1979612" y="704850"/>
            <a:ext cx="8229600" cy="1143000"/>
          </a:xfrm>
        </p:spPr>
        <p:txBody>
          <a:bodyPr/>
          <a:lstStyle/>
          <a:p>
            <a:pPr eaLnBrk="1" hangingPunct="1"/>
            <a:r>
              <a:rPr lang="sl-SI" altLang="en-US" smtClean="0"/>
              <a:t>ZAPIS ZNAKOV</a:t>
            </a:r>
          </a:p>
        </p:txBody>
      </p:sp>
      <p:sp>
        <p:nvSpPr>
          <p:cNvPr id="3" name="Ograda vsebine 2"/>
          <p:cNvSpPr>
            <a:spLocks noGrp="1"/>
          </p:cNvSpPr>
          <p:nvPr>
            <p:ph sz="half" idx="1"/>
          </p:nvPr>
        </p:nvSpPr>
        <p:spPr>
          <a:xfrm>
            <a:off x="1979612" y="1920875"/>
            <a:ext cx="4038600" cy="4433888"/>
          </a:xfrm>
        </p:spPr>
        <p:txBody>
          <a:bodyPr>
            <a:normAutofit fontScale="55000" lnSpcReduction="20000"/>
          </a:bodyPr>
          <a:lstStyle/>
          <a:p>
            <a:pPr marL="274320" indent="-274320">
              <a:buClr>
                <a:schemeClr val="accent3"/>
              </a:buClr>
              <a:buFont typeface="Wingdings 2"/>
              <a:buChar char=""/>
              <a:defRPr/>
            </a:pPr>
            <a:r>
              <a:rPr lang="sl-SI" dirty="0" smtClean="0"/>
              <a:t>0100 0000 </a:t>
            </a:r>
            <a:r>
              <a:rPr lang="sl-SI" dirty="0" smtClean="0">
                <a:hlinkClick r:id="rId2" action="ppaction://hlinkfile" tooltip="A"/>
              </a:rPr>
              <a:t>A</a:t>
            </a:r>
            <a:r>
              <a:rPr lang="sl-SI" dirty="0" smtClean="0"/>
              <a:t> </a:t>
            </a:r>
          </a:p>
          <a:p>
            <a:pPr marL="274320" indent="-274320">
              <a:buClr>
                <a:schemeClr val="accent3"/>
              </a:buClr>
              <a:buFont typeface="Wingdings 2"/>
              <a:buChar char=""/>
              <a:defRPr/>
            </a:pPr>
            <a:r>
              <a:rPr lang="sl-SI" dirty="0" smtClean="0"/>
              <a:t>0100 0010 </a:t>
            </a:r>
            <a:r>
              <a:rPr lang="sl-SI" dirty="0" smtClean="0">
                <a:hlinkClick r:id="rId3" action="ppaction://hlinkfile" tooltip="B"/>
              </a:rPr>
              <a:t>B</a:t>
            </a:r>
            <a:r>
              <a:rPr lang="sl-SI" dirty="0" smtClean="0"/>
              <a:t> </a:t>
            </a:r>
          </a:p>
          <a:p>
            <a:pPr marL="274320" indent="-274320">
              <a:buClr>
                <a:schemeClr val="accent3"/>
              </a:buClr>
              <a:buFont typeface="Wingdings 2"/>
              <a:buChar char=""/>
              <a:defRPr/>
            </a:pPr>
            <a:r>
              <a:rPr lang="sl-SI" dirty="0" smtClean="0"/>
              <a:t>0100 0011 </a:t>
            </a:r>
            <a:r>
              <a:rPr lang="sl-SI" dirty="0" smtClean="0">
                <a:hlinkClick r:id="rId4" action="ppaction://hlinkfile" tooltip="C"/>
              </a:rPr>
              <a:t>C</a:t>
            </a:r>
            <a:r>
              <a:rPr lang="sl-SI" dirty="0" smtClean="0"/>
              <a:t> </a:t>
            </a:r>
          </a:p>
          <a:p>
            <a:pPr marL="274320" indent="-274320">
              <a:buClr>
                <a:schemeClr val="accent3"/>
              </a:buClr>
              <a:buFont typeface="Wingdings 2"/>
              <a:buChar char=""/>
              <a:defRPr/>
            </a:pPr>
            <a:r>
              <a:rPr lang="sl-SI" dirty="0" smtClean="0"/>
              <a:t>0100 0100 </a:t>
            </a:r>
            <a:r>
              <a:rPr lang="sl-SI" dirty="0" smtClean="0">
                <a:hlinkClick r:id="rId5" action="ppaction://hlinkfile" tooltip="D"/>
              </a:rPr>
              <a:t>D</a:t>
            </a:r>
            <a:r>
              <a:rPr lang="sl-SI" dirty="0" smtClean="0"/>
              <a:t> </a:t>
            </a:r>
          </a:p>
          <a:p>
            <a:pPr marL="274320" indent="-274320">
              <a:buClr>
                <a:schemeClr val="accent3"/>
              </a:buClr>
              <a:buFont typeface="Wingdings 2"/>
              <a:buChar char=""/>
              <a:defRPr/>
            </a:pPr>
            <a:r>
              <a:rPr lang="sl-SI" dirty="0" smtClean="0"/>
              <a:t>0100 0101 </a:t>
            </a:r>
            <a:r>
              <a:rPr lang="sl-SI" dirty="0" smtClean="0">
                <a:hlinkClick r:id="rId6" action="ppaction://hlinkfile" tooltip="E"/>
              </a:rPr>
              <a:t>E</a:t>
            </a:r>
            <a:r>
              <a:rPr lang="sl-SI" dirty="0" smtClean="0"/>
              <a:t> </a:t>
            </a:r>
          </a:p>
          <a:p>
            <a:pPr marL="274320" indent="-274320">
              <a:buClr>
                <a:schemeClr val="accent3"/>
              </a:buClr>
              <a:buFont typeface="Wingdings 2"/>
              <a:buChar char=""/>
              <a:defRPr/>
            </a:pPr>
            <a:r>
              <a:rPr lang="sl-SI" dirty="0" smtClean="0"/>
              <a:t>0100 0110 </a:t>
            </a:r>
            <a:r>
              <a:rPr lang="sl-SI" dirty="0" smtClean="0">
                <a:hlinkClick r:id="rId7" action="ppaction://hlinkfile" tooltip="F"/>
              </a:rPr>
              <a:t>F</a:t>
            </a:r>
            <a:r>
              <a:rPr lang="sl-SI" dirty="0" smtClean="0"/>
              <a:t> </a:t>
            </a:r>
          </a:p>
          <a:p>
            <a:pPr marL="274320" indent="-274320">
              <a:buClr>
                <a:schemeClr val="accent3"/>
              </a:buClr>
              <a:buFont typeface="Wingdings 2"/>
              <a:buChar char=""/>
              <a:defRPr/>
            </a:pPr>
            <a:r>
              <a:rPr lang="sl-SI" dirty="0" smtClean="0"/>
              <a:t>0100 0111 </a:t>
            </a:r>
            <a:r>
              <a:rPr lang="sl-SI" dirty="0" smtClean="0">
                <a:hlinkClick r:id="rId8" action="ppaction://hlinkfile" tooltip="G"/>
              </a:rPr>
              <a:t>G</a:t>
            </a:r>
            <a:r>
              <a:rPr lang="sl-SI" dirty="0" smtClean="0"/>
              <a:t> </a:t>
            </a:r>
          </a:p>
          <a:p>
            <a:pPr marL="274320" indent="-274320">
              <a:buClr>
                <a:schemeClr val="accent3"/>
              </a:buClr>
              <a:buFont typeface="Wingdings 2"/>
              <a:buChar char=""/>
              <a:defRPr/>
            </a:pPr>
            <a:r>
              <a:rPr lang="sl-SI" dirty="0" smtClean="0"/>
              <a:t>0100 1000 </a:t>
            </a:r>
            <a:r>
              <a:rPr lang="sl-SI" dirty="0" smtClean="0">
                <a:hlinkClick r:id="rId9" action="ppaction://hlinkfile" tooltip="H"/>
              </a:rPr>
              <a:t>H</a:t>
            </a:r>
            <a:r>
              <a:rPr lang="sl-SI" dirty="0" smtClean="0"/>
              <a:t> </a:t>
            </a:r>
          </a:p>
          <a:p>
            <a:pPr marL="274320" indent="-274320">
              <a:buClr>
                <a:schemeClr val="accent3"/>
              </a:buClr>
              <a:buFont typeface="Wingdings 2"/>
              <a:buChar char=""/>
              <a:defRPr/>
            </a:pPr>
            <a:r>
              <a:rPr lang="sl-SI" dirty="0" smtClean="0"/>
              <a:t>0100 1001 </a:t>
            </a:r>
            <a:r>
              <a:rPr lang="sl-SI" dirty="0" smtClean="0">
                <a:hlinkClick r:id="rId10" action="ppaction://hlinkfile" tooltip="I"/>
              </a:rPr>
              <a:t>I</a:t>
            </a:r>
            <a:r>
              <a:rPr lang="sl-SI" dirty="0" smtClean="0"/>
              <a:t> </a:t>
            </a:r>
          </a:p>
          <a:p>
            <a:pPr marL="274320" indent="-274320">
              <a:buClr>
                <a:schemeClr val="accent3"/>
              </a:buClr>
              <a:buFont typeface="Wingdings 2"/>
              <a:buChar char=""/>
              <a:defRPr/>
            </a:pPr>
            <a:r>
              <a:rPr lang="sl-SI" dirty="0" smtClean="0"/>
              <a:t>0100 1010 </a:t>
            </a:r>
            <a:r>
              <a:rPr lang="sl-SI" dirty="0" smtClean="0">
                <a:hlinkClick r:id="rId11" action="ppaction://hlinkfile" tooltip="J"/>
              </a:rPr>
              <a:t>J</a:t>
            </a:r>
            <a:r>
              <a:rPr lang="sl-SI" dirty="0" smtClean="0"/>
              <a:t> </a:t>
            </a:r>
          </a:p>
          <a:p>
            <a:pPr marL="274320" indent="-274320">
              <a:buClr>
                <a:schemeClr val="accent3"/>
              </a:buClr>
              <a:buFont typeface="Wingdings 2"/>
              <a:buChar char=""/>
              <a:defRPr/>
            </a:pPr>
            <a:r>
              <a:rPr lang="sl-SI" dirty="0" smtClean="0"/>
              <a:t>0100 1011 </a:t>
            </a:r>
            <a:r>
              <a:rPr lang="sl-SI" dirty="0" smtClean="0">
                <a:hlinkClick r:id="rId12" action="ppaction://hlinkfile" tooltip="K"/>
              </a:rPr>
              <a:t>K</a:t>
            </a:r>
            <a:r>
              <a:rPr lang="sl-SI" dirty="0" smtClean="0"/>
              <a:t> </a:t>
            </a:r>
          </a:p>
          <a:p>
            <a:pPr marL="274320" indent="-274320">
              <a:buClr>
                <a:schemeClr val="accent3"/>
              </a:buClr>
              <a:buFont typeface="Wingdings 2"/>
              <a:buChar char=""/>
              <a:defRPr/>
            </a:pPr>
            <a:r>
              <a:rPr lang="sl-SI" dirty="0" smtClean="0"/>
              <a:t>0100 1100 </a:t>
            </a:r>
            <a:r>
              <a:rPr lang="sl-SI" dirty="0" smtClean="0">
                <a:hlinkClick r:id="rId13" action="ppaction://hlinkfile" tooltip="L"/>
              </a:rPr>
              <a:t>L</a:t>
            </a:r>
            <a:r>
              <a:rPr lang="sl-SI" dirty="0" smtClean="0"/>
              <a:t> </a:t>
            </a:r>
          </a:p>
          <a:p>
            <a:pPr marL="274320" indent="-274320">
              <a:buClr>
                <a:schemeClr val="accent3"/>
              </a:buClr>
              <a:buFont typeface="Wingdings 2"/>
              <a:buChar char=""/>
              <a:defRPr/>
            </a:pPr>
            <a:r>
              <a:rPr lang="sl-SI" dirty="0" smtClean="0"/>
              <a:t>0100 1101 </a:t>
            </a:r>
            <a:r>
              <a:rPr lang="sl-SI" dirty="0" smtClean="0">
                <a:hlinkClick r:id="rId14" action="ppaction://hlinkfile" tooltip="M"/>
              </a:rPr>
              <a:t>M</a:t>
            </a:r>
            <a:endParaRPr lang="sl-SI" dirty="0"/>
          </a:p>
        </p:txBody>
      </p:sp>
      <p:sp>
        <p:nvSpPr>
          <p:cNvPr id="6" name="Ograda vsebine 5"/>
          <p:cNvSpPr>
            <a:spLocks noGrp="1"/>
          </p:cNvSpPr>
          <p:nvPr>
            <p:ph sz="half" idx="2"/>
          </p:nvPr>
        </p:nvSpPr>
        <p:spPr>
          <a:xfrm>
            <a:off x="6170612" y="1920875"/>
            <a:ext cx="4038600" cy="4433888"/>
          </a:xfrm>
        </p:spPr>
        <p:txBody>
          <a:bodyPr>
            <a:normAutofit fontScale="55000" lnSpcReduction="20000"/>
          </a:bodyPr>
          <a:lstStyle/>
          <a:p>
            <a:pPr marL="274320" indent="-274320">
              <a:buClr>
                <a:schemeClr val="accent3"/>
              </a:buClr>
              <a:buFont typeface="Wingdings 2"/>
              <a:buChar char=""/>
              <a:defRPr/>
            </a:pPr>
            <a:r>
              <a:rPr lang="sl-SI" dirty="0" smtClean="0"/>
              <a:t>ASCII TABELA  - 2</a:t>
            </a:r>
            <a:r>
              <a:rPr lang="sl-SI" baseline="30000" dirty="0" smtClean="0"/>
              <a:t>8</a:t>
            </a:r>
            <a:r>
              <a:rPr lang="sl-SI" dirty="0" smtClean="0"/>
              <a:t> = 256</a:t>
            </a:r>
          </a:p>
          <a:p>
            <a:pPr marL="274320" indent="-274320">
              <a:buClr>
                <a:schemeClr val="accent3"/>
              </a:buClr>
              <a:buFont typeface="Wingdings 2"/>
              <a:buChar char=""/>
              <a:defRPr/>
            </a:pPr>
            <a:r>
              <a:rPr lang="sl-SI" dirty="0" smtClean="0"/>
              <a:t>Določenih 256 različnih črk (znakov)</a:t>
            </a:r>
          </a:p>
          <a:p>
            <a:pPr marL="274320" indent="-274320">
              <a:buClr>
                <a:schemeClr val="accent3"/>
              </a:buClr>
              <a:buFont typeface="Wingdings 2"/>
              <a:buChar char=""/>
              <a:defRPr/>
            </a:pPr>
            <a:endParaRPr lang="sl-SI" dirty="0" smtClean="0"/>
          </a:p>
          <a:p>
            <a:pPr marL="274320" indent="-274320">
              <a:buClr>
                <a:schemeClr val="accent3"/>
              </a:buClr>
              <a:buFont typeface="Wingdings 2"/>
              <a:buChar char=""/>
              <a:defRPr/>
            </a:pPr>
            <a:endParaRPr lang="sl-SI" dirty="0" smtClean="0"/>
          </a:p>
          <a:p>
            <a:pPr marL="274320" indent="-274320">
              <a:buClr>
                <a:schemeClr val="accent3"/>
              </a:buClr>
              <a:buFont typeface="Wingdings 2"/>
              <a:buChar char=""/>
              <a:defRPr/>
            </a:pPr>
            <a:endParaRPr lang="sl-SI" dirty="0"/>
          </a:p>
        </p:txBody>
      </p:sp>
    </p:spTree>
    <p:extLst>
      <p:ext uri="{BB962C8B-B14F-4D97-AF65-F5344CB8AC3E}">
        <p14:creationId xmlns:p14="http://schemas.microsoft.com/office/powerpoint/2010/main" val="3558431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Naslov 6"/>
          <p:cNvSpPr>
            <a:spLocks noGrp="1"/>
          </p:cNvSpPr>
          <p:nvPr>
            <p:ph type="title"/>
          </p:nvPr>
        </p:nvSpPr>
        <p:spPr>
          <a:xfrm>
            <a:off x="1979612" y="428625"/>
            <a:ext cx="8229600" cy="857250"/>
          </a:xfrm>
        </p:spPr>
        <p:txBody>
          <a:bodyPr/>
          <a:lstStyle/>
          <a:p>
            <a:pPr eaLnBrk="1" hangingPunct="1"/>
            <a:r>
              <a:rPr lang="sl-SI" altLang="en-US" smtClean="0"/>
              <a:t>ZAPIS ZNAKOV</a:t>
            </a:r>
          </a:p>
        </p:txBody>
      </p:sp>
      <p:sp>
        <p:nvSpPr>
          <p:cNvPr id="8" name="Ograda vsebine 7"/>
          <p:cNvSpPr>
            <a:spLocks noGrp="1"/>
          </p:cNvSpPr>
          <p:nvPr>
            <p:ph idx="1"/>
          </p:nvPr>
        </p:nvSpPr>
        <p:spPr/>
        <p:txBody>
          <a:bodyPr>
            <a:normAutofit fontScale="92500" lnSpcReduction="10000"/>
          </a:bodyPr>
          <a:lstStyle/>
          <a:p>
            <a:pPr eaLnBrk="1" hangingPunct="1">
              <a:lnSpc>
                <a:spcPct val="90000"/>
              </a:lnSpc>
            </a:pPr>
            <a:r>
              <a:rPr lang="sl-SI" altLang="en-US" smtClean="0"/>
              <a:t>Problem je nastal pri narodih, ki imajo drugačne znake kot so v angleški pisavi. Na primer šumniki (šđžćč,…) in druge pisave: grščina, cirilica, tajščina, belgalščina,…</a:t>
            </a:r>
          </a:p>
          <a:p>
            <a:pPr eaLnBrk="1" hangingPunct="1">
              <a:lnSpc>
                <a:spcPct val="90000"/>
              </a:lnSpc>
            </a:pPr>
            <a:endParaRPr lang="sl-SI" altLang="en-US" smtClean="0"/>
          </a:p>
          <a:p>
            <a:pPr eaLnBrk="1" hangingPunct="1">
              <a:lnSpc>
                <a:spcPct val="90000"/>
              </a:lnSpc>
            </a:pPr>
            <a:r>
              <a:rPr lang="sl-SI" altLang="en-US" smtClean="0"/>
              <a:t>Več  različnih standardov:</a:t>
            </a:r>
          </a:p>
          <a:p>
            <a:pPr eaLnBrk="1" hangingPunct="1">
              <a:lnSpc>
                <a:spcPct val="90000"/>
              </a:lnSpc>
            </a:pPr>
            <a:endParaRPr lang="sl-SI" altLang="en-US" smtClean="0"/>
          </a:p>
          <a:p>
            <a:pPr eaLnBrk="1" hangingPunct="1">
              <a:lnSpc>
                <a:spcPct val="90000"/>
              </a:lnSpc>
            </a:pPr>
            <a:r>
              <a:rPr lang="sl-SI" altLang="en-US" smtClean="0"/>
              <a:t>7 BITNA ASCII </a:t>
            </a:r>
            <a:r>
              <a:rPr lang="sl-SI" altLang="en-US" sz="1100"/>
              <a:t>(7 znakov + 1 kontrolni)</a:t>
            </a:r>
          </a:p>
          <a:p>
            <a:pPr eaLnBrk="1" hangingPunct="1">
              <a:lnSpc>
                <a:spcPct val="90000"/>
              </a:lnSpc>
            </a:pPr>
            <a:r>
              <a:rPr lang="sl-SI" altLang="en-US" smtClean="0"/>
              <a:t>8 BITNA ASCII</a:t>
            </a:r>
          </a:p>
          <a:p>
            <a:pPr eaLnBrk="1" hangingPunct="1">
              <a:lnSpc>
                <a:spcPct val="90000"/>
              </a:lnSpc>
            </a:pPr>
            <a:r>
              <a:rPr lang="sl-SI" altLang="en-US" smtClean="0"/>
              <a:t>ISO 8859</a:t>
            </a:r>
          </a:p>
          <a:p>
            <a:pPr eaLnBrk="1" hangingPunct="1">
              <a:lnSpc>
                <a:spcPct val="90000"/>
              </a:lnSpc>
            </a:pPr>
            <a:r>
              <a:rPr lang="sl-SI" altLang="en-US" smtClean="0"/>
              <a:t>ISO 1250</a:t>
            </a:r>
          </a:p>
          <a:p>
            <a:pPr eaLnBrk="1" hangingPunct="1">
              <a:lnSpc>
                <a:spcPct val="90000"/>
              </a:lnSpc>
            </a:pPr>
            <a:endParaRPr lang="sl-SI" altLang="en-US" smtClean="0"/>
          </a:p>
        </p:txBody>
      </p:sp>
      <p:pic>
        <p:nvPicPr>
          <p:cNvPr id="86022" name="Picture 6" descr="http://www.blogotip.com/wp-content/uploads/2006/12/govorece.jpg"/>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237289" y="3214686"/>
            <a:ext cx="3897935" cy="3186116"/>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2695962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Naslov 1"/>
          <p:cNvSpPr>
            <a:spLocks noGrp="1"/>
          </p:cNvSpPr>
          <p:nvPr>
            <p:ph type="title"/>
          </p:nvPr>
        </p:nvSpPr>
        <p:spPr>
          <a:xfrm>
            <a:off x="1979612" y="428625"/>
            <a:ext cx="8229600" cy="857250"/>
          </a:xfrm>
        </p:spPr>
        <p:txBody>
          <a:bodyPr/>
          <a:lstStyle/>
          <a:p>
            <a:r>
              <a:rPr lang="sl-SI" dirty="0" smtClean="0"/>
              <a:t>UNICODE standard</a:t>
            </a:r>
            <a:endParaRPr lang="en-US" altLang="en-US" dirty="0" smtClean="0"/>
          </a:p>
        </p:txBody>
      </p:sp>
      <p:sp>
        <p:nvSpPr>
          <p:cNvPr id="3" name="Ograda vsebine 2"/>
          <p:cNvSpPr>
            <a:spLocks noGrp="1"/>
          </p:cNvSpPr>
          <p:nvPr>
            <p:ph idx="1"/>
          </p:nvPr>
        </p:nvSpPr>
        <p:spPr/>
        <p:txBody>
          <a:bodyPr>
            <a:normAutofit fontScale="77500" lnSpcReduction="20000"/>
          </a:bodyPr>
          <a:lstStyle/>
          <a:p>
            <a:pPr marL="274320" indent="-274320">
              <a:buClr>
                <a:schemeClr val="accent3"/>
              </a:buClr>
              <a:buFont typeface="Wingdings 2"/>
              <a:buChar char=""/>
              <a:defRPr/>
            </a:pPr>
            <a:r>
              <a:rPr lang="sl-SI" dirty="0" smtClean="0"/>
              <a:t>Rešitev je 16-bitni standard UNICODE .</a:t>
            </a:r>
          </a:p>
          <a:p>
            <a:pPr marL="274320" indent="-274320">
              <a:buClr>
                <a:schemeClr val="accent3"/>
              </a:buClr>
              <a:buNone/>
              <a:defRPr/>
            </a:pPr>
            <a:r>
              <a:rPr lang="sl-SI" dirty="0" smtClean="0"/>
              <a:t>	(</a:t>
            </a:r>
            <a:r>
              <a:rPr lang="sl-SI" i="1" dirty="0" err="1" smtClean="0"/>
              <a:t>The</a:t>
            </a:r>
            <a:r>
              <a:rPr lang="sl-SI" i="1" dirty="0" smtClean="0"/>
              <a:t> </a:t>
            </a:r>
            <a:r>
              <a:rPr lang="sl-SI" i="1" dirty="0" err="1" smtClean="0"/>
              <a:t>universal</a:t>
            </a:r>
            <a:r>
              <a:rPr lang="sl-SI" i="1" dirty="0" smtClean="0"/>
              <a:t> </a:t>
            </a:r>
            <a:r>
              <a:rPr lang="sl-SI" i="1" dirty="0" err="1" smtClean="0"/>
              <a:t>character</a:t>
            </a:r>
            <a:r>
              <a:rPr lang="sl-SI" i="1" dirty="0" smtClean="0"/>
              <a:t> </a:t>
            </a:r>
            <a:r>
              <a:rPr lang="sl-SI" i="1" dirty="0" err="1" smtClean="0"/>
              <a:t>encoding</a:t>
            </a:r>
            <a:r>
              <a:rPr lang="sl-SI" dirty="0" smtClean="0"/>
              <a:t>). </a:t>
            </a:r>
          </a:p>
          <a:p>
            <a:pPr marL="274320" indent="-274320">
              <a:buClr>
                <a:schemeClr val="accent3"/>
              </a:buClr>
              <a:buFont typeface="Wingdings 2"/>
              <a:buChar char=""/>
              <a:defRPr/>
            </a:pPr>
            <a:endParaRPr lang="sl-SI" dirty="0" smtClean="0"/>
          </a:p>
          <a:p>
            <a:pPr marL="274320" indent="-274320">
              <a:buClr>
                <a:schemeClr val="accent3"/>
              </a:buClr>
              <a:buFont typeface="Wingdings 2"/>
              <a:buChar char=""/>
              <a:defRPr/>
            </a:pPr>
            <a:r>
              <a:rPr lang="sl-SI" dirty="0" smtClean="0"/>
              <a:t>Torej: vsaka črka (znak) definiran s kombinacijo 16 </a:t>
            </a:r>
            <a:r>
              <a:rPr lang="sl-SI" dirty="0" err="1" smtClean="0"/>
              <a:t>enic</a:t>
            </a:r>
            <a:r>
              <a:rPr lang="sl-SI" dirty="0" smtClean="0"/>
              <a:t> in ničel.</a:t>
            </a:r>
          </a:p>
          <a:p>
            <a:pPr marL="274320" indent="-274320">
              <a:buClr>
                <a:schemeClr val="accent3"/>
              </a:buClr>
              <a:buFont typeface="Wingdings 2"/>
              <a:buChar char=""/>
              <a:defRPr/>
            </a:pPr>
            <a:endParaRPr lang="sl-SI" dirty="0" smtClean="0"/>
          </a:p>
          <a:p>
            <a:pPr marL="274320" indent="-274320">
              <a:buClr>
                <a:schemeClr val="accent3"/>
              </a:buClr>
              <a:buFont typeface="Wingdings 2"/>
              <a:buChar char=""/>
              <a:defRPr/>
            </a:pPr>
            <a:r>
              <a:rPr lang="sl-SI" sz="2600" dirty="0" smtClean="0"/>
              <a:t>V prvih 256 znakih se </a:t>
            </a:r>
            <a:r>
              <a:rPr lang="sl-SI" sz="2600" dirty="0" err="1" smtClean="0"/>
              <a:t>Unicode</a:t>
            </a:r>
            <a:r>
              <a:rPr lang="sl-SI" sz="2600" dirty="0" smtClean="0"/>
              <a:t> ujema s starim  standardom. </a:t>
            </a:r>
          </a:p>
          <a:p>
            <a:pPr marL="274320" indent="-274320">
              <a:buClr>
                <a:schemeClr val="accent3"/>
              </a:buClr>
              <a:buFont typeface="Wingdings 2"/>
              <a:buChar char=""/>
              <a:defRPr/>
            </a:pPr>
            <a:r>
              <a:rPr lang="sl-SI" sz="2600" dirty="0" smtClean="0"/>
              <a:t>Naslednji znaki kodirajo pismenke, potrebne za zapis grščine, cirilice, armenščine, hebrejščine, arabščine, </a:t>
            </a:r>
            <a:r>
              <a:rPr lang="sl-SI" sz="2600" dirty="0" err="1" smtClean="0"/>
              <a:t>devanagarija</a:t>
            </a:r>
            <a:r>
              <a:rPr lang="sl-SI" sz="2600" dirty="0" smtClean="0"/>
              <a:t>, </a:t>
            </a:r>
            <a:r>
              <a:rPr lang="sl-SI" sz="2600" dirty="0" err="1" smtClean="0"/>
              <a:t>bengalščine</a:t>
            </a:r>
            <a:r>
              <a:rPr lang="sl-SI" sz="2600" dirty="0" smtClean="0"/>
              <a:t>, </a:t>
            </a:r>
            <a:r>
              <a:rPr lang="sl-SI" sz="2600" dirty="0" err="1" smtClean="0"/>
              <a:t>gurmukščine</a:t>
            </a:r>
            <a:r>
              <a:rPr lang="sl-SI" sz="2600" dirty="0" smtClean="0"/>
              <a:t>, </a:t>
            </a:r>
            <a:r>
              <a:rPr lang="sl-SI" sz="2600" dirty="0" err="1" smtClean="0"/>
              <a:t>orijščine</a:t>
            </a:r>
            <a:r>
              <a:rPr lang="sl-SI" sz="2600" dirty="0" smtClean="0"/>
              <a:t>, tamilščine, tajščine, </a:t>
            </a:r>
            <a:r>
              <a:rPr lang="sl-SI" sz="2600" dirty="0" err="1" smtClean="0"/>
              <a:t>laoščine</a:t>
            </a:r>
            <a:r>
              <a:rPr lang="sl-SI" sz="2600" dirty="0" smtClean="0"/>
              <a:t>, gruzijščine, tibetanščine, japonske </a:t>
            </a:r>
            <a:r>
              <a:rPr lang="sl-SI" sz="2600" dirty="0" err="1" smtClean="0"/>
              <a:t>katakane</a:t>
            </a:r>
            <a:r>
              <a:rPr lang="sl-SI" sz="2600" dirty="0" smtClean="0"/>
              <a:t>, celoten nabor korejskih </a:t>
            </a:r>
            <a:r>
              <a:rPr lang="sl-SI" sz="2600" dirty="0" err="1" smtClean="0"/>
              <a:t>hangulskih</a:t>
            </a:r>
            <a:r>
              <a:rPr lang="sl-SI" sz="2600" dirty="0" smtClean="0"/>
              <a:t> pismenk in </a:t>
            </a:r>
            <a:r>
              <a:rPr lang="sl-SI" sz="2600" dirty="0" err="1" smtClean="0"/>
              <a:t>unificiranih</a:t>
            </a:r>
            <a:r>
              <a:rPr lang="sl-SI" sz="2600" dirty="0" smtClean="0"/>
              <a:t> kitajsko/japonsko/korejskih (CJK).</a:t>
            </a:r>
          </a:p>
          <a:p>
            <a:pPr marL="274320" indent="-274320">
              <a:buClr>
                <a:schemeClr val="accent3"/>
              </a:buClr>
              <a:buFont typeface="Wingdings 2"/>
              <a:buChar char=""/>
              <a:defRPr/>
            </a:pPr>
            <a:endParaRPr lang="sl-SI" dirty="0" smtClean="0"/>
          </a:p>
          <a:p>
            <a:pPr marL="274320" indent="-274320">
              <a:buClr>
                <a:schemeClr val="accent3"/>
              </a:buClr>
              <a:buFont typeface="Wingdings 2"/>
              <a:buChar char=""/>
              <a:defRPr/>
            </a:pPr>
            <a:r>
              <a:rPr lang="sl-SI" dirty="0" smtClean="0"/>
              <a:t>NOVI STANDARD: UNICODE (16 bit za vsak znak)  2</a:t>
            </a:r>
            <a:r>
              <a:rPr lang="sl-SI" baseline="30000" dirty="0" smtClean="0"/>
              <a:t>16</a:t>
            </a:r>
            <a:r>
              <a:rPr lang="sl-SI" dirty="0" smtClean="0"/>
              <a:t>= 65.536</a:t>
            </a:r>
            <a:endParaRPr lang="sl-SI" baseline="30000" dirty="0" smtClean="0"/>
          </a:p>
          <a:p>
            <a:pPr marL="274320" indent="-274320">
              <a:buClr>
                <a:schemeClr val="accent3"/>
              </a:buClr>
              <a:buFont typeface="Wingdings 2"/>
              <a:buChar char=""/>
              <a:defRPr/>
            </a:pPr>
            <a:endParaRPr lang="sl-SI" dirty="0" smtClean="0"/>
          </a:p>
          <a:p>
            <a:pPr marL="274320" indent="-274320">
              <a:buClr>
                <a:schemeClr val="accent3"/>
              </a:buClr>
              <a:buFont typeface="Wingdings 2"/>
              <a:buChar char=""/>
              <a:defRPr/>
            </a:pPr>
            <a:endParaRPr lang="sl-SI" dirty="0" smtClean="0"/>
          </a:p>
          <a:p>
            <a:pPr marL="274320" indent="-274320">
              <a:buClr>
                <a:schemeClr val="accent3"/>
              </a:buClr>
              <a:buFont typeface="Wingdings 2"/>
              <a:buChar char=""/>
              <a:defRPr/>
            </a:pPr>
            <a:endParaRPr lang="sl-SI" dirty="0"/>
          </a:p>
        </p:txBody>
      </p:sp>
    </p:spTree>
    <p:extLst>
      <p:ext uri="{BB962C8B-B14F-4D97-AF65-F5344CB8AC3E}">
        <p14:creationId xmlns:p14="http://schemas.microsoft.com/office/powerpoint/2010/main" val="13521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Naslov 1"/>
          <p:cNvSpPr>
            <a:spLocks noGrp="1"/>
          </p:cNvSpPr>
          <p:nvPr>
            <p:ph type="title"/>
          </p:nvPr>
        </p:nvSpPr>
        <p:spPr>
          <a:xfrm>
            <a:off x="1979612" y="704850"/>
            <a:ext cx="8229600" cy="1143000"/>
          </a:xfrm>
        </p:spPr>
        <p:txBody>
          <a:bodyPr/>
          <a:lstStyle/>
          <a:p>
            <a:pPr eaLnBrk="1" hangingPunct="1"/>
            <a:r>
              <a:rPr lang="sl-SI" altLang="en-US" smtClean="0"/>
              <a:t>ZAPIS ŠTEVIL</a:t>
            </a:r>
          </a:p>
        </p:txBody>
      </p:sp>
      <p:sp>
        <p:nvSpPr>
          <p:cNvPr id="90115" name="Ograda vsebine 2"/>
          <p:cNvSpPr>
            <a:spLocks noGrp="1"/>
          </p:cNvSpPr>
          <p:nvPr>
            <p:ph sz="half" idx="1"/>
          </p:nvPr>
        </p:nvSpPr>
        <p:spPr>
          <a:xfrm>
            <a:off x="1979612" y="1920875"/>
            <a:ext cx="4038600" cy="4433888"/>
          </a:xfrm>
        </p:spPr>
        <p:txBody>
          <a:bodyPr/>
          <a:lstStyle/>
          <a:p>
            <a:pPr eaLnBrk="1" hangingPunct="1"/>
            <a:r>
              <a:rPr lang="sl-SI" altLang="en-US" smtClean="0"/>
              <a:t>Cela števila zapišemo z nizom ničel in enic.</a:t>
            </a:r>
          </a:p>
          <a:p>
            <a:pPr eaLnBrk="1" hangingPunct="1"/>
            <a:endParaRPr lang="sl-SI" altLang="en-US" smtClean="0"/>
          </a:p>
          <a:p>
            <a:pPr eaLnBrk="1" hangingPunct="1"/>
            <a:r>
              <a:rPr lang="sl-SI" altLang="en-US" smtClean="0"/>
              <a:t>Številko v desetiškem sistemu pretvorimo v dvojiški sistem.</a:t>
            </a:r>
          </a:p>
        </p:txBody>
      </p:sp>
      <p:sp>
        <p:nvSpPr>
          <p:cNvPr id="90116" name="Ograda vsebine 3"/>
          <p:cNvSpPr>
            <a:spLocks noGrp="1"/>
          </p:cNvSpPr>
          <p:nvPr>
            <p:ph sz="half" idx="2"/>
          </p:nvPr>
        </p:nvSpPr>
        <p:spPr>
          <a:xfrm>
            <a:off x="6170612" y="1920875"/>
            <a:ext cx="4038600" cy="4433888"/>
          </a:xfrm>
        </p:spPr>
        <p:txBody>
          <a:bodyPr/>
          <a:lstStyle/>
          <a:p>
            <a:pPr eaLnBrk="1" hangingPunct="1"/>
            <a:r>
              <a:rPr lang="sl-SI" altLang="en-US" smtClean="0"/>
              <a:t>Primer:</a:t>
            </a:r>
          </a:p>
          <a:p>
            <a:pPr eaLnBrk="1" hangingPunct="1"/>
            <a:r>
              <a:rPr lang="sl-SI" altLang="en-US" smtClean="0"/>
              <a:t>11 = ? V dvojiškem</a:t>
            </a:r>
          </a:p>
          <a:p>
            <a:pPr eaLnBrk="1" hangingPunct="1"/>
            <a:endParaRPr lang="sl-SI" altLang="en-US" smtClean="0"/>
          </a:p>
          <a:p>
            <a:pPr eaLnBrk="1" hangingPunct="1"/>
            <a:r>
              <a:rPr lang="sl-SI" altLang="en-US" smtClean="0"/>
              <a:t>11 : 2 = 5, ost.:1</a:t>
            </a:r>
          </a:p>
          <a:p>
            <a:pPr eaLnBrk="1" hangingPunct="1"/>
            <a:r>
              <a:rPr lang="sl-SI" altLang="en-US" smtClean="0"/>
              <a:t>  5 : 2 = 2, ost.: 1</a:t>
            </a:r>
          </a:p>
          <a:p>
            <a:pPr eaLnBrk="1" hangingPunct="1"/>
            <a:r>
              <a:rPr lang="sl-SI" altLang="en-US" smtClean="0"/>
              <a:t>  2 : 2 = 1, ost.: 0</a:t>
            </a:r>
          </a:p>
          <a:p>
            <a:pPr eaLnBrk="1" hangingPunct="1"/>
            <a:r>
              <a:rPr lang="sl-SI" altLang="en-US" smtClean="0"/>
              <a:t>  1 : 2 = 0, ost.: 1</a:t>
            </a:r>
          </a:p>
          <a:p>
            <a:pPr eaLnBrk="1" hangingPunct="1"/>
            <a:r>
              <a:rPr lang="sl-SI" altLang="en-US" smtClean="0"/>
              <a:t>Rezultat: 1011</a:t>
            </a:r>
          </a:p>
        </p:txBody>
      </p:sp>
    </p:spTree>
    <p:extLst>
      <p:ext uri="{BB962C8B-B14F-4D97-AF65-F5344CB8AC3E}">
        <p14:creationId xmlns:p14="http://schemas.microsoft.com/office/powerpoint/2010/main" val="756913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Naslov 1"/>
          <p:cNvSpPr>
            <a:spLocks noGrp="1"/>
          </p:cNvSpPr>
          <p:nvPr>
            <p:ph type="title"/>
          </p:nvPr>
        </p:nvSpPr>
        <p:spPr>
          <a:xfrm>
            <a:off x="1979612" y="428625"/>
            <a:ext cx="8229600" cy="857250"/>
          </a:xfrm>
        </p:spPr>
        <p:txBody>
          <a:bodyPr/>
          <a:lstStyle/>
          <a:p>
            <a:pPr eaLnBrk="1" hangingPunct="1"/>
            <a:r>
              <a:rPr lang="sl-SI" altLang="en-US" smtClean="0"/>
              <a:t>PRIMER PODATKOV</a:t>
            </a:r>
          </a:p>
        </p:txBody>
      </p:sp>
      <p:sp>
        <p:nvSpPr>
          <p:cNvPr id="47107" name="Ograda vsebine 2"/>
          <p:cNvSpPr>
            <a:spLocks noGrp="1"/>
          </p:cNvSpPr>
          <p:nvPr>
            <p:ph idx="1"/>
          </p:nvPr>
        </p:nvSpPr>
        <p:spPr/>
        <p:txBody>
          <a:bodyPr/>
          <a:lstStyle/>
          <a:p>
            <a:pPr eaLnBrk="1" hangingPunct="1"/>
            <a:r>
              <a:rPr lang="sl-SI" altLang="en-US" smtClean="0"/>
              <a:t>temperatura zraka – 35  </a:t>
            </a:r>
            <a:r>
              <a:rPr lang="sl-SI" altLang="en-US" baseline="30000" smtClean="0"/>
              <a:t>0</a:t>
            </a:r>
            <a:r>
              <a:rPr lang="sl-SI" altLang="en-US" smtClean="0"/>
              <a:t>C</a:t>
            </a:r>
          </a:p>
          <a:p>
            <a:pPr eaLnBrk="1" hangingPunct="1"/>
            <a:r>
              <a:rPr lang="sl-SI" altLang="en-US" smtClean="0"/>
              <a:t>velikost čevljev – 46</a:t>
            </a:r>
          </a:p>
          <a:p>
            <a:pPr eaLnBrk="1" hangingPunct="1"/>
            <a:r>
              <a:rPr lang="sl-SI" altLang="en-US" smtClean="0"/>
              <a:t>hitrost avtomobila – 180 km/h</a:t>
            </a:r>
          </a:p>
          <a:p>
            <a:pPr eaLnBrk="1" hangingPunct="1"/>
            <a:r>
              <a:rPr lang="sl-SI" altLang="en-US" smtClean="0"/>
              <a:t>prometni znak -   </a:t>
            </a:r>
          </a:p>
          <a:p>
            <a:pPr eaLnBrk="1" hangingPunct="1"/>
            <a:r>
              <a:rPr lang="sl-SI" altLang="en-US" smtClean="0"/>
              <a:t>nadmorska višina vrha gore – 2864 m</a:t>
            </a:r>
          </a:p>
          <a:p>
            <a:pPr eaLnBrk="1" hangingPunct="1"/>
            <a:endParaRPr lang="sl-SI" altLang="en-US" smtClean="0"/>
          </a:p>
        </p:txBody>
      </p:sp>
      <p:pic>
        <p:nvPicPr>
          <p:cNvPr id="47110" name="Picture 2" descr="Prepovedano_kajenj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237163" y="3429001"/>
            <a:ext cx="4619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3" name="Picture 4" descr="http://www.edusatis.si/preprostost/wp-content/gallery/hribi/petelinjek-obdelan-small.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08226" y="4619626"/>
            <a:ext cx="2714625" cy="2036763"/>
          </a:xfrm>
          <a:prstGeom prst="rect">
            <a:avLst/>
          </a:prstGeom>
          <a:noFill/>
          <a:ln w="9525">
            <a:noFill/>
            <a:miter lim="800000"/>
            <a:headEnd/>
            <a:tailEnd/>
          </a:ln>
          <a:effectLst>
            <a:softEdge rad="317500"/>
          </a:effectLst>
        </p:spPr>
      </p:pic>
      <p:pic>
        <p:nvPicPr>
          <p:cNvPr id="45064" name="Picture 2" descr="http://colos.fri.uni-lj.si/ERI/INFORMATIKA/Podatki_in_informacije/slike/informacija.gif"/>
          <p:cNvPicPr>
            <a:picLocks noChangeAspect="1" noChangeArrowheads="1"/>
          </p:cNvPicPr>
          <p:nvPr/>
        </p:nvPicPr>
        <p:blipFill>
          <a:blip r:embed="rId4"/>
          <a:srcRect/>
          <a:stretch>
            <a:fillRect/>
          </a:stretch>
        </p:blipFill>
        <p:spPr bwMode="auto">
          <a:xfrm>
            <a:off x="6951662" y="4500563"/>
            <a:ext cx="2571750" cy="1860550"/>
          </a:xfrm>
          <a:prstGeom prst="rect">
            <a:avLst/>
          </a:prstGeom>
          <a:noFill/>
          <a:ln w="9525">
            <a:noFill/>
            <a:miter lim="800000"/>
            <a:headEnd/>
            <a:tailEnd/>
          </a:ln>
          <a:effectLst>
            <a:softEdge rad="317500"/>
          </a:effectLst>
        </p:spPr>
      </p:pic>
    </p:spTree>
    <p:extLst>
      <p:ext uri="{BB962C8B-B14F-4D97-AF65-F5344CB8AC3E}">
        <p14:creationId xmlns:p14="http://schemas.microsoft.com/office/powerpoint/2010/main" val="3707851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Naslov 6"/>
          <p:cNvSpPr>
            <a:spLocks noGrp="1"/>
          </p:cNvSpPr>
          <p:nvPr>
            <p:ph type="title"/>
          </p:nvPr>
        </p:nvSpPr>
        <p:spPr>
          <a:xfrm>
            <a:off x="1979612" y="704850"/>
            <a:ext cx="8229600" cy="1143000"/>
          </a:xfrm>
        </p:spPr>
        <p:txBody>
          <a:bodyPr/>
          <a:lstStyle/>
          <a:p>
            <a:pPr eaLnBrk="1" hangingPunct="1"/>
            <a:r>
              <a:rPr lang="sl-SI" altLang="en-US" smtClean="0"/>
              <a:t>ZAPIS ŠTEVIL - primer</a:t>
            </a:r>
          </a:p>
        </p:txBody>
      </p:sp>
      <p:sp>
        <p:nvSpPr>
          <p:cNvPr id="91140" name="Ograda besedila 8"/>
          <p:cNvSpPr>
            <a:spLocks noGrp="1"/>
          </p:cNvSpPr>
          <p:nvPr>
            <p:ph type="body" sz="half" idx="3"/>
          </p:nvPr>
        </p:nvSpPr>
        <p:spPr>
          <a:xfrm>
            <a:off x="6167438" y="1860550"/>
            <a:ext cx="4041775" cy="654050"/>
          </a:xfrm>
        </p:spPr>
        <p:txBody>
          <a:bodyPr/>
          <a:lstStyle/>
          <a:p>
            <a:pPr eaLnBrk="1" hangingPunct="1"/>
            <a:r>
              <a:rPr lang="sl-SI" altLang="en-US" smtClean="0"/>
              <a:t>16</a:t>
            </a:r>
            <a:r>
              <a:rPr lang="sl-SI" altLang="en-US" baseline="-25000" smtClean="0"/>
              <a:t>10</a:t>
            </a:r>
            <a:r>
              <a:rPr lang="sl-SI" altLang="en-US" smtClean="0"/>
              <a:t>=10000</a:t>
            </a:r>
            <a:r>
              <a:rPr lang="sl-SI" altLang="en-US" baseline="-25000" smtClean="0"/>
              <a:t>2</a:t>
            </a:r>
          </a:p>
        </p:txBody>
      </p:sp>
      <p:sp>
        <p:nvSpPr>
          <p:cNvPr id="91142" name="Ograda vsebine 9"/>
          <p:cNvSpPr>
            <a:spLocks noGrp="1"/>
          </p:cNvSpPr>
          <p:nvPr>
            <p:ph sz="quarter" idx="4"/>
          </p:nvPr>
        </p:nvSpPr>
        <p:spPr>
          <a:xfrm>
            <a:off x="6167438" y="2514601"/>
            <a:ext cx="4041775" cy="3846513"/>
          </a:xfrm>
        </p:spPr>
        <p:txBody>
          <a:bodyPr>
            <a:normAutofit lnSpcReduction="10000"/>
          </a:bodyPr>
          <a:lstStyle/>
          <a:p>
            <a:pPr eaLnBrk="1" hangingPunct="1"/>
            <a:endParaRPr lang="sl-SI" altLang="en-US" smtClean="0"/>
          </a:p>
          <a:p>
            <a:pPr eaLnBrk="1" hangingPunct="1"/>
            <a:r>
              <a:rPr lang="sl-SI" altLang="en-US" smtClean="0"/>
              <a:t>16:2 = 8 + </a:t>
            </a:r>
            <a:r>
              <a:rPr lang="sl-SI" altLang="en-US" b="1" smtClean="0"/>
              <a:t>0</a:t>
            </a:r>
            <a:r>
              <a:rPr lang="sl-SI" altLang="en-US" smtClean="0"/>
              <a:t>   </a:t>
            </a:r>
          </a:p>
          <a:p>
            <a:pPr eaLnBrk="1" hangingPunct="1"/>
            <a:r>
              <a:rPr lang="sl-SI" altLang="en-US" smtClean="0"/>
              <a:t>  8:2 = 4 + </a:t>
            </a:r>
            <a:r>
              <a:rPr lang="sl-SI" altLang="en-US" b="1" smtClean="0"/>
              <a:t>0</a:t>
            </a:r>
            <a:endParaRPr lang="sl-SI" altLang="en-US" smtClean="0"/>
          </a:p>
          <a:p>
            <a:pPr eaLnBrk="1" hangingPunct="1"/>
            <a:r>
              <a:rPr lang="sl-SI" altLang="en-US" smtClean="0"/>
              <a:t>  4:2 = 2 + </a:t>
            </a:r>
            <a:r>
              <a:rPr lang="sl-SI" altLang="en-US" b="1" smtClean="0"/>
              <a:t>0</a:t>
            </a:r>
            <a:endParaRPr lang="sl-SI" altLang="en-US" smtClean="0"/>
          </a:p>
          <a:p>
            <a:pPr eaLnBrk="1" hangingPunct="1"/>
            <a:r>
              <a:rPr lang="sl-SI" altLang="en-US" smtClean="0"/>
              <a:t>  2:2 = 1 + </a:t>
            </a:r>
            <a:r>
              <a:rPr lang="sl-SI" altLang="en-US" b="1" smtClean="0"/>
              <a:t>0</a:t>
            </a:r>
            <a:endParaRPr lang="sl-SI" altLang="en-US" smtClean="0"/>
          </a:p>
          <a:p>
            <a:pPr eaLnBrk="1" hangingPunct="1"/>
            <a:r>
              <a:rPr lang="sl-SI" altLang="en-US" smtClean="0"/>
              <a:t>  1:2 = 0 + </a:t>
            </a:r>
            <a:r>
              <a:rPr lang="sl-SI" altLang="en-US" b="1" smtClean="0"/>
              <a:t>1</a:t>
            </a:r>
            <a:endParaRPr lang="sl-SI" altLang="en-US" smtClean="0"/>
          </a:p>
          <a:p>
            <a:pPr eaLnBrk="1" hangingPunct="1"/>
            <a:endParaRPr lang="sl-SI" altLang="en-US" smtClean="0"/>
          </a:p>
          <a:p>
            <a:pPr eaLnBrk="1" hangingPunct="1"/>
            <a:r>
              <a:rPr lang="sl-SI" altLang="en-US" smtClean="0"/>
              <a:t>Rezultat: 10000</a:t>
            </a:r>
          </a:p>
        </p:txBody>
      </p:sp>
    </p:spTree>
    <p:extLst>
      <p:ext uri="{BB962C8B-B14F-4D97-AF65-F5344CB8AC3E}">
        <p14:creationId xmlns:p14="http://schemas.microsoft.com/office/powerpoint/2010/main" val="988517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p:txBody>
          <a:bodyPr/>
          <a:lstStyle/>
          <a:p>
            <a:r>
              <a:rPr lang="sl-SI" dirty="0" smtClean="0"/>
              <a:t>RAČUNALNIŠKA GRAFIKA</a:t>
            </a:r>
            <a:endParaRPr lang="en-US" dirty="0"/>
          </a:p>
        </p:txBody>
      </p:sp>
    </p:spTree>
    <p:extLst>
      <p:ext uri="{BB962C8B-B14F-4D97-AF65-F5344CB8AC3E}">
        <p14:creationId xmlns:p14="http://schemas.microsoft.com/office/powerpoint/2010/main" val="2275649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Naslov 1"/>
          <p:cNvSpPr>
            <a:spLocks noGrp="1"/>
          </p:cNvSpPr>
          <p:nvPr>
            <p:ph type="title"/>
          </p:nvPr>
        </p:nvSpPr>
        <p:spPr>
          <a:xfrm>
            <a:off x="2206625" y="333375"/>
            <a:ext cx="8229600" cy="1143000"/>
          </a:xfrm>
        </p:spPr>
        <p:txBody>
          <a:bodyPr/>
          <a:lstStyle/>
          <a:p>
            <a:pPr eaLnBrk="1" hangingPunct="1"/>
            <a:r>
              <a:rPr lang="sl-SI" altLang="en-US" smtClean="0"/>
              <a:t>ZAPIS SLIK</a:t>
            </a:r>
          </a:p>
        </p:txBody>
      </p:sp>
      <p:sp>
        <p:nvSpPr>
          <p:cNvPr id="93187" name="Ograda vsebine 4"/>
          <p:cNvSpPr>
            <a:spLocks noGrp="1"/>
          </p:cNvSpPr>
          <p:nvPr>
            <p:ph idx="1"/>
          </p:nvPr>
        </p:nvSpPr>
        <p:spPr>
          <a:xfrm>
            <a:off x="1773932" y="1700807"/>
            <a:ext cx="9782801" cy="4347567"/>
          </a:xfrm>
        </p:spPr>
        <p:txBody>
          <a:bodyPr/>
          <a:lstStyle/>
          <a:p>
            <a:pPr eaLnBrk="1" hangingPunct="1"/>
            <a:r>
              <a:rPr lang="sl-SI" altLang="en-US" sz="2400" dirty="0" smtClean="0"/>
              <a:t>Slike so v računalniku shranjene tako, da razdeljena na slikovne točke ali </a:t>
            </a:r>
            <a:r>
              <a:rPr lang="sl-SI" altLang="en-US" sz="2400" dirty="0" err="1" smtClean="0"/>
              <a:t>piksle</a:t>
            </a:r>
            <a:r>
              <a:rPr lang="sl-SI" altLang="en-US" sz="2400" dirty="0" smtClean="0"/>
              <a:t>.</a:t>
            </a:r>
          </a:p>
          <a:p>
            <a:pPr eaLnBrk="1" hangingPunct="1"/>
            <a:r>
              <a:rPr lang="sl-SI" altLang="en-US" sz="2400" dirty="0" smtClean="0"/>
              <a:t>Vsak </a:t>
            </a:r>
            <a:r>
              <a:rPr lang="sl-SI" altLang="en-US" sz="2400" dirty="0" err="1" smtClean="0"/>
              <a:t>piksel</a:t>
            </a:r>
            <a:r>
              <a:rPr lang="sl-SI" altLang="en-US" sz="2400" dirty="0" smtClean="0"/>
              <a:t> žari na zaslonu v določeni barvi.</a:t>
            </a:r>
          </a:p>
          <a:p>
            <a:pPr eaLnBrk="1" hangingPunct="1"/>
            <a:r>
              <a:rPr lang="sl-SI" altLang="en-US" sz="2400" dirty="0" smtClean="0"/>
              <a:t>Taki sliki rečemo BITNA SLIKA.</a:t>
            </a:r>
          </a:p>
          <a:p>
            <a:pPr eaLnBrk="1" hangingPunct="1"/>
            <a:r>
              <a:rPr lang="sl-SI" altLang="en-US" sz="2400" dirty="0" smtClean="0"/>
              <a:t>Več kot je </a:t>
            </a:r>
            <a:r>
              <a:rPr lang="sl-SI" altLang="en-US" sz="2400" dirty="0" err="1" smtClean="0"/>
              <a:t>pikslov</a:t>
            </a:r>
            <a:r>
              <a:rPr lang="sl-SI" altLang="en-US" sz="2400" dirty="0" smtClean="0"/>
              <a:t> kvalitetnejša je slika.</a:t>
            </a:r>
          </a:p>
          <a:p>
            <a:pPr eaLnBrk="1" hangingPunct="1">
              <a:buFont typeface="Wingdings 2" panose="05020102010507070707" pitchFamily="18" charset="2"/>
              <a:buNone/>
            </a:pPr>
            <a:endParaRPr lang="sl-SI" altLang="en-US" dirty="0" smtClean="0"/>
          </a:p>
          <a:p>
            <a:pPr eaLnBrk="1" hangingPunct="1"/>
            <a:endParaRPr lang="sl-SI" altLang="en-US" dirty="0" smtClean="0"/>
          </a:p>
        </p:txBody>
      </p:sp>
      <p:pic>
        <p:nvPicPr>
          <p:cNvPr id="1026" name="Picture 2" descr="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9956" y="4365104"/>
            <a:ext cx="2988808" cy="2197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519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Naslov 1"/>
          <p:cNvSpPr>
            <a:spLocks noGrp="1"/>
          </p:cNvSpPr>
          <p:nvPr>
            <p:ph type="title"/>
          </p:nvPr>
        </p:nvSpPr>
        <p:spPr>
          <a:xfrm>
            <a:off x="1984216" y="260648"/>
            <a:ext cx="8229600" cy="1143000"/>
          </a:xfrm>
        </p:spPr>
        <p:txBody>
          <a:bodyPr/>
          <a:lstStyle/>
          <a:p>
            <a:r>
              <a:rPr lang="sl-SI" altLang="en-US" dirty="0"/>
              <a:t>LASTNOSTI BITNIH </a:t>
            </a:r>
            <a:r>
              <a:rPr lang="sl-SI" altLang="en-US" dirty="0" smtClean="0"/>
              <a:t>SLIK</a:t>
            </a:r>
          </a:p>
        </p:txBody>
      </p:sp>
      <p:sp>
        <p:nvSpPr>
          <p:cNvPr id="93187" name="Ograda vsebine 4"/>
          <p:cNvSpPr>
            <a:spLocks noGrp="1"/>
          </p:cNvSpPr>
          <p:nvPr>
            <p:ph idx="1"/>
          </p:nvPr>
        </p:nvSpPr>
        <p:spPr>
          <a:xfrm>
            <a:off x="1773932" y="1700807"/>
            <a:ext cx="9782801" cy="4347567"/>
          </a:xfrm>
        </p:spPr>
        <p:txBody>
          <a:bodyPr/>
          <a:lstStyle/>
          <a:p>
            <a:r>
              <a:rPr lang="sl-SI" altLang="en-US" sz="2000" dirty="0" smtClean="0"/>
              <a:t>Kvaliteta </a:t>
            </a:r>
            <a:r>
              <a:rPr lang="sl-SI" altLang="en-US" sz="2000" dirty="0"/>
              <a:t>prikaza bitnih slik je odvisna od ločljivosti</a:t>
            </a:r>
            <a:r>
              <a:rPr lang="sl-SI" altLang="en-US" sz="2000" dirty="0" smtClean="0"/>
              <a:t>.</a:t>
            </a:r>
          </a:p>
          <a:p>
            <a:r>
              <a:rPr lang="sl-SI" altLang="en-US" sz="2000" dirty="0" smtClean="0"/>
              <a:t>Ločljivost </a:t>
            </a:r>
            <a:r>
              <a:rPr lang="sl-SI" altLang="en-US" sz="2000" dirty="0"/>
              <a:t>(resolucija) se nanaša na število pik (</a:t>
            </a:r>
            <a:r>
              <a:rPr lang="sl-SI" altLang="en-US" sz="2000" dirty="0" err="1"/>
              <a:t>pixlov</a:t>
            </a:r>
            <a:r>
              <a:rPr lang="sl-SI" altLang="en-US" sz="2000" dirty="0"/>
              <a:t>), ki sestavljajo sliko in se običajno označuje kot </a:t>
            </a:r>
            <a:r>
              <a:rPr lang="sl-SI" altLang="en-US" sz="2000" dirty="0" err="1"/>
              <a:t>dpi</a:t>
            </a:r>
            <a:r>
              <a:rPr lang="sl-SI" altLang="en-US" sz="2000" dirty="0"/>
              <a:t> (</a:t>
            </a:r>
            <a:r>
              <a:rPr lang="sl-SI" altLang="en-US" sz="2000" dirty="0" err="1"/>
              <a:t>dots</a:t>
            </a:r>
            <a:r>
              <a:rPr lang="sl-SI" altLang="en-US" sz="2000" dirty="0"/>
              <a:t> per inch – pik na inč) ali </a:t>
            </a:r>
            <a:r>
              <a:rPr lang="sl-SI" altLang="en-US" sz="2000" dirty="0" err="1"/>
              <a:t>ppi</a:t>
            </a:r>
            <a:r>
              <a:rPr lang="sl-SI" altLang="en-US" sz="2000" dirty="0"/>
              <a:t> (</a:t>
            </a:r>
            <a:r>
              <a:rPr lang="sl-SI" altLang="en-US" sz="2000" dirty="0" err="1"/>
              <a:t>pixlov</a:t>
            </a:r>
            <a:r>
              <a:rPr lang="sl-SI" altLang="en-US" sz="2000" dirty="0"/>
              <a:t> na inč). </a:t>
            </a:r>
            <a:endParaRPr lang="sl-SI" altLang="en-US" sz="2000" dirty="0" smtClean="0"/>
          </a:p>
          <a:p>
            <a:r>
              <a:rPr lang="sl-SI" altLang="en-US" sz="2000" dirty="0" smtClean="0"/>
              <a:t>Slika</a:t>
            </a:r>
            <a:r>
              <a:rPr lang="sl-SI" altLang="en-US" sz="2000" dirty="0"/>
              <a:t>, ki jo prikazuje zaslon monitorja, je resolucije 72 ali 96 </a:t>
            </a:r>
            <a:r>
              <a:rPr lang="sl-SI" altLang="en-US" sz="2000" dirty="0" err="1"/>
              <a:t>ppi</a:t>
            </a:r>
            <a:r>
              <a:rPr lang="sl-SI" altLang="en-US" sz="2000" dirty="0"/>
              <a:t>. </a:t>
            </a:r>
            <a:endParaRPr lang="sl-SI" altLang="en-US" sz="2000" dirty="0" smtClean="0"/>
          </a:p>
          <a:p>
            <a:r>
              <a:rPr lang="sl-SI" altLang="en-US" sz="2000" dirty="0" smtClean="0"/>
              <a:t>Vendar </a:t>
            </a:r>
            <a:r>
              <a:rPr lang="sl-SI" altLang="en-US" sz="2000" dirty="0"/>
              <a:t>pa za tiskanje bitnih slik tiskalnik potrebuje veliko več podatkov o sliki, kot jih potrebuje monitor.  Običajni tiskalnik za tisk potrebuje vsaj 150-300 </a:t>
            </a:r>
            <a:r>
              <a:rPr lang="sl-SI" altLang="en-US" sz="2000" dirty="0" err="1"/>
              <a:t>ppi</a:t>
            </a:r>
            <a:r>
              <a:rPr lang="sl-SI" altLang="en-US" sz="2000" dirty="0"/>
              <a:t>. </a:t>
            </a:r>
            <a:endParaRPr lang="sl-SI" altLang="en-US" dirty="0" smtClean="0"/>
          </a:p>
        </p:txBody>
      </p:sp>
      <p:pic>
        <p:nvPicPr>
          <p:cNvPr id="5" name="Picture 2" descr="http://www.elektronika-ldis.uni-mb.si/arthur1/Praktikum%20IIa/Praktikum/SLIKA/Image5.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5940" y="4293096"/>
            <a:ext cx="6120680" cy="2129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1626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Naslov 1"/>
          <p:cNvSpPr>
            <a:spLocks noGrp="1"/>
          </p:cNvSpPr>
          <p:nvPr>
            <p:ph type="title"/>
          </p:nvPr>
        </p:nvSpPr>
        <p:spPr>
          <a:xfrm>
            <a:off x="2206625" y="333375"/>
            <a:ext cx="8229600" cy="1143000"/>
          </a:xfrm>
        </p:spPr>
        <p:txBody>
          <a:bodyPr/>
          <a:lstStyle/>
          <a:p>
            <a:pPr eaLnBrk="1" hangingPunct="1"/>
            <a:r>
              <a:rPr lang="sl-SI" altLang="en-US" smtClean="0"/>
              <a:t>ZAPIS SLIK</a:t>
            </a:r>
          </a:p>
        </p:txBody>
      </p:sp>
      <p:sp>
        <p:nvSpPr>
          <p:cNvPr id="95235" name="Ograda vsebine 4"/>
          <p:cNvSpPr>
            <a:spLocks noGrp="1"/>
          </p:cNvSpPr>
          <p:nvPr>
            <p:ph idx="1"/>
          </p:nvPr>
        </p:nvSpPr>
        <p:spPr>
          <a:xfrm>
            <a:off x="3879851" y="1857375"/>
            <a:ext cx="6586537" cy="4389438"/>
          </a:xfrm>
        </p:spPr>
        <p:txBody>
          <a:bodyPr/>
          <a:lstStyle/>
          <a:p>
            <a:pPr eaLnBrk="1" hangingPunct="1">
              <a:buFont typeface="Wingdings 2" panose="05020102010507070707" pitchFamily="18" charset="2"/>
              <a:buNone/>
            </a:pPr>
            <a:endParaRPr lang="sl-SI" altLang="en-US" smtClean="0"/>
          </a:p>
          <a:p>
            <a:pPr eaLnBrk="1" hangingPunct="1"/>
            <a:r>
              <a:rPr lang="sl-SI" altLang="en-US" smtClean="0"/>
              <a:t>Monokromatsko (1 bit – črno ali belo)</a:t>
            </a:r>
          </a:p>
          <a:p>
            <a:pPr eaLnBrk="1" hangingPunct="1"/>
            <a:endParaRPr lang="sl-SI" altLang="en-US" smtClean="0"/>
          </a:p>
          <a:p>
            <a:pPr eaLnBrk="1" hangingPunct="1"/>
            <a:endParaRPr lang="sl-SI" altLang="en-US" smtClean="0"/>
          </a:p>
          <a:p>
            <a:pPr eaLnBrk="1" hangingPunct="1"/>
            <a:endParaRPr lang="sl-SI" altLang="en-US" smtClean="0"/>
          </a:p>
          <a:p>
            <a:pPr eaLnBrk="1" hangingPunct="1"/>
            <a:endParaRPr lang="sl-SI" altLang="en-US" smtClean="0"/>
          </a:p>
          <a:p>
            <a:pPr eaLnBrk="1" hangingPunct="1"/>
            <a:r>
              <a:rPr lang="sl-SI" altLang="en-US" smtClean="0"/>
              <a:t>16 barv (4 bitna slika)</a:t>
            </a:r>
          </a:p>
        </p:txBody>
      </p:sp>
      <p:pic>
        <p:nvPicPr>
          <p:cNvPr id="95238" name="Slika 7" descr="s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51037" y="4214814"/>
            <a:ext cx="1733550"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9" name="Slika 8" descr="s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22476" y="2071689"/>
            <a:ext cx="1728787" cy="150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3787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Naslov 1"/>
          <p:cNvSpPr>
            <a:spLocks noGrp="1"/>
          </p:cNvSpPr>
          <p:nvPr>
            <p:ph type="title"/>
          </p:nvPr>
        </p:nvSpPr>
        <p:spPr>
          <a:xfrm>
            <a:off x="1979612" y="428625"/>
            <a:ext cx="8229600" cy="857250"/>
          </a:xfrm>
        </p:spPr>
        <p:txBody>
          <a:bodyPr/>
          <a:lstStyle/>
          <a:p>
            <a:r>
              <a:rPr lang="sl-SI" altLang="en-US" smtClean="0"/>
              <a:t>ZAPIS SLIK</a:t>
            </a:r>
          </a:p>
        </p:txBody>
      </p:sp>
      <p:sp>
        <p:nvSpPr>
          <p:cNvPr id="94211" name="Ograda vsebine 2"/>
          <p:cNvSpPr>
            <a:spLocks noGrp="1"/>
          </p:cNvSpPr>
          <p:nvPr>
            <p:ph idx="1"/>
          </p:nvPr>
        </p:nvSpPr>
        <p:spPr>
          <a:xfrm>
            <a:off x="1917948" y="1916832"/>
            <a:ext cx="5753794" cy="4389437"/>
          </a:xfrm>
        </p:spPr>
        <p:txBody>
          <a:bodyPr/>
          <a:lstStyle/>
          <a:p>
            <a:r>
              <a:rPr lang="sl-SI" altLang="en-US" dirty="0" smtClean="0"/>
              <a:t>Opis barve slike s:</a:t>
            </a:r>
          </a:p>
          <a:p>
            <a:endParaRPr lang="sl-SI" altLang="en-US" dirty="0" smtClean="0"/>
          </a:p>
          <a:p>
            <a:r>
              <a:rPr lang="sl-SI" altLang="en-US" dirty="0" smtClean="0"/>
              <a:t>4 biti  - 2</a:t>
            </a:r>
            <a:r>
              <a:rPr lang="sl-SI" altLang="en-US" baseline="30000" dirty="0" smtClean="0"/>
              <a:t>4</a:t>
            </a:r>
            <a:r>
              <a:rPr lang="sl-SI" altLang="en-US" dirty="0" smtClean="0"/>
              <a:t> = 16 barv</a:t>
            </a:r>
          </a:p>
          <a:p>
            <a:r>
              <a:rPr lang="sl-SI" altLang="en-US" dirty="0" smtClean="0"/>
              <a:t>8 biti – 2</a:t>
            </a:r>
            <a:r>
              <a:rPr lang="sl-SI" altLang="en-US" baseline="30000" dirty="0" smtClean="0"/>
              <a:t>8</a:t>
            </a:r>
            <a:r>
              <a:rPr lang="sl-SI" altLang="en-US" dirty="0" smtClean="0"/>
              <a:t> = 256 barv</a:t>
            </a:r>
          </a:p>
          <a:p>
            <a:r>
              <a:rPr lang="sl-SI" altLang="en-US" dirty="0" smtClean="0"/>
              <a:t>16 biti – 2</a:t>
            </a:r>
            <a:r>
              <a:rPr lang="sl-SI" altLang="en-US" baseline="30000" dirty="0" smtClean="0"/>
              <a:t>16</a:t>
            </a:r>
            <a:r>
              <a:rPr lang="sl-SI" altLang="en-US" dirty="0" smtClean="0"/>
              <a:t> = 65.536 barv</a:t>
            </a:r>
          </a:p>
          <a:p>
            <a:r>
              <a:rPr lang="sl-SI" altLang="en-US" dirty="0" smtClean="0"/>
              <a:t>24 biti – 2</a:t>
            </a:r>
            <a:r>
              <a:rPr lang="sl-SI" altLang="en-US" baseline="30000" dirty="0" smtClean="0"/>
              <a:t>24</a:t>
            </a:r>
            <a:r>
              <a:rPr lang="sl-SI" altLang="en-US" dirty="0" smtClean="0"/>
              <a:t> = 16.777.216 barv</a:t>
            </a:r>
          </a:p>
        </p:txBody>
      </p:sp>
    </p:spTree>
    <p:extLst>
      <p:ext uri="{BB962C8B-B14F-4D97-AF65-F5344CB8AC3E}">
        <p14:creationId xmlns:p14="http://schemas.microsoft.com/office/powerpoint/2010/main" val="218451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Naslov 1"/>
          <p:cNvSpPr>
            <a:spLocks noGrp="1"/>
          </p:cNvSpPr>
          <p:nvPr>
            <p:ph type="title"/>
          </p:nvPr>
        </p:nvSpPr>
        <p:spPr>
          <a:xfrm>
            <a:off x="1979612" y="188913"/>
            <a:ext cx="8229600" cy="1143000"/>
          </a:xfrm>
        </p:spPr>
        <p:txBody>
          <a:bodyPr/>
          <a:lstStyle/>
          <a:p>
            <a:pPr eaLnBrk="1" hangingPunct="1"/>
            <a:r>
              <a:rPr lang="sl-SI" altLang="en-US" dirty="0" smtClean="0"/>
              <a:t>ZAPIS SLIK</a:t>
            </a:r>
          </a:p>
        </p:txBody>
      </p:sp>
      <p:sp>
        <p:nvSpPr>
          <p:cNvPr id="96259" name="Ograda vsebine 7"/>
          <p:cNvSpPr>
            <a:spLocks noGrp="1"/>
          </p:cNvSpPr>
          <p:nvPr>
            <p:ph idx="1"/>
          </p:nvPr>
        </p:nvSpPr>
        <p:spPr>
          <a:xfrm>
            <a:off x="1341884" y="1484314"/>
            <a:ext cx="6768752" cy="4840287"/>
          </a:xfrm>
        </p:spPr>
        <p:txBody>
          <a:bodyPr>
            <a:normAutofit lnSpcReduction="10000"/>
          </a:bodyPr>
          <a:lstStyle/>
          <a:p>
            <a:pPr eaLnBrk="1" hangingPunct="1">
              <a:buFont typeface="Wingdings 2" panose="05020102010507070707" pitchFamily="18" charset="2"/>
              <a:buNone/>
            </a:pPr>
            <a:r>
              <a:rPr lang="sl-SI" altLang="en-US" dirty="0" smtClean="0"/>
              <a:t>VEKTORSKA SLIKA </a:t>
            </a:r>
          </a:p>
          <a:p>
            <a:pPr eaLnBrk="1" hangingPunct="1"/>
            <a:r>
              <a:rPr lang="sl-SI" altLang="en-US" sz="2200" dirty="0"/>
              <a:t>je opisana z matematično definiranimi črtami oz. liki. </a:t>
            </a:r>
            <a:endParaRPr lang="sl-SI" altLang="en-US" sz="2200" dirty="0">
              <a:latin typeface="Arial" panose="020B0604020202020204" pitchFamily="34" charset="0"/>
            </a:endParaRPr>
          </a:p>
          <a:p>
            <a:pPr eaLnBrk="1" hangingPunct="1"/>
            <a:endParaRPr lang="sl-SI" altLang="en-US" sz="2200" dirty="0">
              <a:latin typeface="Arial" panose="020B0604020202020204" pitchFamily="34" charset="0"/>
            </a:endParaRPr>
          </a:p>
          <a:p>
            <a:pPr eaLnBrk="1" hangingPunct="1"/>
            <a:r>
              <a:rPr lang="sl-SI" altLang="en-US" sz="2200" dirty="0"/>
              <a:t>je bolj natančna, kar se vidi pri povečavah slike. </a:t>
            </a:r>
            <a:endParaRPr lang="sl-SI" altLang="en-US" sz="2200" dirty="0">
              <a:latin typeface="Arial" panose="020B0604020202020204" pitchFamily="34" charset="0"/>
            </a:endParaRPr>
          </a:p>
          <a:p>
            <a:pPr eaLnBrk="1" hangingPunct="1"/>
            <a:endParaRPr lang="sl-SI" altLang="en-US" sz="2200" dirty="0">
              <a:latin typeface="Arial" panose="020B0604020202020204" pitchFamily="34" charset="0"/>
            </a:endParaRPr>
          </a:p>
          <a:p>
            <a:pPr eaLnBrk="1" hangingPunct="1"/>
            <a:r>
              <a:rPr lang="sl-SI" altLang="en-US" sz="2200" dirty="0"/>
              <a:t>vsak lik je opisan s kontrolnimi točkami, </a:t>
            </a:r>
            <a:endParaRPr lang="sl-SI" altLang="en-US" sz="2200" dirty="0">
              <a:latin typeface="Arial" panose="020B0604020202020204" pitchFamily="34" charset="0"/>
            </a:endParaRPr>
          </a:p>
          <a:p>
            <a:pPr eaLnBrk="1" hangingPunct="1"/>
            <a:r>
              <a:rPr lang="sl-SI" altLang="en-US" sz="2200" dirty="0" smtClean="0"/>
              <a:t>na </a:t>
            </a:r>
            <a:r>
              <a:rPr lang="sl-SI" altLang="en-US" sz="2200" dirty="0"/>
              <a:t>primer ravna črta s krajiščema, krožnica s središčem in polmerom,</a:t>
            </a:r>
          </a:p>
          <a:p>
            <a:r>
              <a:rPr lang="sl-SI" sz="2200" dirty="0" smtClean="0"/>
              <a:t>s </a:t>
            </a:r>
            <a:r>
              <a:rPr lang="sl-SI" sz="2200" dirty="0"/>
              <a:t>kombinacijo črt in krivulj lahko narišemo različne predmete. Predmete lahko zapolnimo z barvo, barvnim prelivom ali celo z </a:t>
            </a:r>
            <a:r>
              <a:rPr lang="sl-SI" sz="2200" dirty="0" smtClean="0"/>
              <a:t>vzorcem.</a:t>
            </a:r>
            <a:endParaRPr lang="sl-SI" altLang="en-US" sz="2200" dirty="0"/>
          </a:p>
          <a:p>
            <a:pPr eaLnBrk="1" hangingPunct="1">
              <a:buFont typeface="Wingdings 2" panose="05020102010507070707" pitchFamily="18" charset="2"/>
              <a:buNone/>
            </a:pPr>
            <a:endParaRPr lang="sl-SI" altLang="en-US" dirty="0" smtClean="0"/>
          </a:p>
          <a:p>
            <a:pPr eaLnBrk="1" hangingPunct="1"/>
            <a:endParaRPr lang="sl-SI" altLang="en-US" dirty="0" smtClean="0"/>
          </a:p>
          <a:p>
            <a:pPr eaLnBrk="1" hangingPunct="1"/>
            <a:endParaRPr lang="sl-SI" altLang="en-US" dirty="0" smtClean="0"/>
          </a:p>
        </p:txBody>
      </p:sp>
      <p:pic>
        <p:nvPicPr>
          <p:cNvPr id="96263" name="Picture 4" descr="predmetni op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0164" y="188913"/>
            <a:ext cx="3469179" cy="2664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8870" y="4725144"/>
            <a:ext cx="3976766" cy="12912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6555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9" name="Ograda vsebine 7"/>
          <p:cNvSpPr>
            <a:spLocks noGrp="1"/>
          </p:cNvSpPr>
          <p:nvPr>
            <p:ph idx="1"/>
          </p:nvPr>
        </p:nvSpPr>
        <p:spPr>
          <a:xfrm>
            <a:off x="1593436" y="1484314"/>
            <a:ext cx="4931412" cy="4840287"/>
          </a:xfrm>
        </p:spPr>
        <p:txBody>
          <a:bodyPr>
            <a:normAutofit/>
          </a:bodyPr>
          <a:lstStyle/>
          <a:p>
            <a:pPr marL="0" indent="0">
              <a:buNone/>
            </a:pPr>
            <a:r>
              <a:rPr lang="sl-SI" altLang="en-US" sz="2200" dirty="0" smtClean="0"/>
              <a:t>Vektorske </a:t>
            </a:r>
            <a:r>
              <a:rPr lang="sl-SI" altLang="en-US" sz="2200" dirty="0"/>
              <a:t>risbe sestavlja množica geometrijskih oblik, kot so pravokotniki, krogi, krivulje in druge skupine predmetov. </a:t>
            </a:r>
            <a:endParaRPr lang="sl-SI" altLang="en-US" sz="2200" dirty="0" smtClean="0"/>
          </a:p>
          <a:p>
            <a:pPr marL="0" indent="0">
              <a:buNone/>
            </a:pPr>
            <a:r>
              <a:rPr lang="sl-SI" altLang="en-US" sz="2200" dirty="0" smtClean="0"/>
              <a:t>Programi </a:t>
            </a:r>
            <a:r>
              <a:rPr lang="sl-SI" altLang="en-US" sz="2200" dirty="0"/>
              <a:t>za risanje in urejanje vektorskih slik v datoteko shranjujejo navodila, kako naj bo slika </a:t>
            </a:r>
            <a:r>
              <a:rPr lang="sl-SI" altLang="en-US" sz="2200" dirty="0" smtClean="0"/>
              <a:t>narisana.</a:t>
            </a:r>
          </a:p>
          <a:p>
            <a:pPr marL="0" indent="0">
              <a:buNone/>
            </a:pPr>
            <a:r>
              <a:rPr lang="sl-SI" altLang="en-US" sz="2200" dirty="0" smtClean="0"/>
              <a:t> </a:t>
            </a:r>
            <a:endParaRPr lang="sl-SI" altLang="en-US" sz="2200" dirty="0"/>
          </a:p>
          <a:p>
            <a:pPr marL="0" indent="0">
              <a:buNone/>
            </a:pPr>
            <a:r>
              <a:rPr lang="sl-SI" altLang="en-US" sz="2200" dirty="0" smtClean="0"/>
              <a:t>To </a:t>
            </a:r>
            <a:r>
              <a:rPr lang="sl-SI" altLang="en-US" sz="2200" dirty="0"/>
              <a:t>je ključna razlika med bitnimi in vektorskimi slikami. Ker je vektorska slika matematično določena, jo lahko poljubno povečamo ali pomanjšamo, ne da bi pri tem izgubili kvaliteto slike. </a:t>
            </a:r>
            <a:endParaRPr lang="sl-SI" altLang="en-US" sz="2200" dirty="0" smtClean="0"/>
          </a:p>
          <a:p>
            <a:pPr marL="0" indent="0" eaLnBrk="1" hangingPunct="1">
              <a:buNone/>
            </a:pPr>
            <a:endParaRPr lang="sl-SI" altLang="en-US" dirty="0" smtClean="0"/>
          </a:p>
          <a:p>
            <a:pPr eaLnBrk="1" hangingPunct="1"/>
            <a:endParaRPr lang="sl-SI" altLang="en-US" dirty="0" smtClean="0"/>
          </a:p>
        </p:txBody>
      </p:sp>
      <p:sp>
        <p:nvSpPr>
          <p:cNvPr id="2" name="Naslov 1"/>
          <p:cNvSpPr>
            <a:spLocks noGrp="1"/>
          </p:cNvSpPr>
          <p:nvPr>
            <p:ph type="title"/>
          </p:nvPr>
        </p:nvSpPr>
        <p:spPr/>
        <p:txBody>
          <a:bodyPr/>
          <a:lstStyle/>
          <a:p>
            <a:r>
              <a:rPr lang="sl-SI" altLang="en-US" dirty="0"/>
              <a:t>VEKTORSKA SLIKA </a:t>
            </a:r>
            <a:endParaRPr lang="sl-SI" dirty="0"/>
          </a:p>
        </p:txBody>
      </p:sp>
      <p:pic>
        <p:nvPicPr>
          <p:cNvPr id="8" name="Picture 2" descr="http://colos.fri.uni-lj.si/ERI/INFORMATIKA/Podatki_in_informacije/SLIKOVNA_PREDSTAVITEV_INF/znacilnost_grafike_files/image009.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1756" y="1772816"/>
            <a:ext cx="5330949" cy="3995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5780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7" name="Ograda vsebine 2"/>
          <p:cNvSpPr>
            <a:spLocks noGrp="1"/>
          </p:cNvSpPr>
          <p:nvPr>
            <p:ph idx="1"/>
          </p:nvPr>
        </p:nvSpPr>
        <p:spPr/>
        <p:txBody>
          <a:bodyPr/>
          <a:lstStyle/>
          <a:p>
            <a:pPr eaLnBrk="1" hangingPunct="1"/>
            <a:r>
              <a:rPr lang="sl-SI" altLang="en-US" dirty="0" smtClean="0"/>
              <a:t>Ker je vektorska grafika sestavljena iz objektov, ki so matematično opisani (črte, krivulje), se pri povečavi slike njihova kvaliteta ohrani.</a:t>
            </a:r>
          </a:p>
          <a:p>
            <a:pPr eaLnBrk="1" hangingPunct="1"/>
            <a:endParaRPr lang="sl-SI" altLang="en-US" dirty="0" smtClean="0"/>
          </a:p>
        </p:txBody>
      </p:sp>
      <p:pic>
        <p:nvPicPr>
          <p:cNvPr id="983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6263" y="3284538"/>
            <a:ext cx="2551113" cy="331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1"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581526" y="4365626"/>
            <a:ext cx="1724025" cy="223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2" name="Picture 2"/>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381750" y="5516564"/>
            <a:ext cx="838200"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3" name="Picture 2"/>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7389812" y="6092826"/>
            <a:ext cx="395288"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Naslov 1"/>
          <p:cNvSpPr>
            <a:spLocks noGrp="1"/>
          </p:cNvSpPr>
          <p:nvPr>
            <p:ph type="title"/>
          </p:nvPr>
        </p:nvSpPr>
        <p:spPr>
          <a:xfrm>
            <a:off x="1593436" y="177800"/>
            <a:ext cx="9782801" cy="1239837"/>
          </a:xfrm>
        </p:spPr>
        <p:txBody>
          <a:bodyPr/>
          <a:lstStyle/>
          <a:p>
            <a:r>
              <a:rPr lang="sl-SI" altLang="en-US" dirty="0"/>
              <a:t>VEKTORSKA SLIKA </a:t>
            </a:r>
            <a:endParaRPr lang="sl-SI" dirty="0"/>
          </a:p>
        </p:txBody>
      </p:sp>
    </p:spTree>
    <p:extLst>
      <p:ext uri="{BB962C8B-B14F-4D97-AF65-F5344CB8AC3E}">
        <p14:creationId xmlns:p14="http://schemas.microsoft.com/office/powerpoint/2010/main" val="135089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7" name="Ograda vsebine 2"/>
          <p:cNvSpPr>
            <a:spLocks noGrp="1"/>
          </p:cNvSpPr>
          <p:nvPr>
            <p:ph idx="1"/>
          </p:nvPr>
        </p:nvSpPr>
        <p:spPr/>
        <p:txBody>
          <a:bodyPr/>
          <a:lstStyle/>
          <a:p>
            <a:pPr marL="0" indent="0">
              <a:buNone/>
            </a:pPr>
            <a:r>
              <a:rPr lang="sl-SI" altLang="en-US" dirty="0"/>
              <a:t>Slabost vektorske slike je v tem, da mora le ta v primerjavi z bitno sliko ostati preprosta</a:t>
            </a:r>
            <a:r>
              <a:rPr lang="sl-SI" altLang="en-US" dirty="0" smtClean="0"/>
              <a:t>.</a:t>
            </a:r>
          </a:p>
          <a:p>
            <a:pPr marL="0" indent="0">
              <a:buNone/>
            </a:pPr>
            <a:r>
              <a:rPr lang="sl-SI" altLang="en-US" dirty="0" smtClean="0"/>
              <a:t>Vektorsko </a:t>
            </a:r>
            <a:r>
              <a:rPr lang="sl-SI" altLang="en-US" dirty="0"/>
              <a:t>risbo je nemogoče oblikovati tako, da bi do potankosti izgledala kot bitna slika. Ohranja nenaraven videz.</a:t>
            </a:r>
          </a:p>
          <a:p>
            <a:pPr eaLnBrk="1" hangingPunct="1"/>
            <a:endParaRPr lang="sl-SI" altLang="en-US" dirty="0" smtClean="0"/>
          </a:p>
        </p:txBody>
      </p:sp>
      <p:sp>
        <p:nvSpPr>
          <p:cNvPr id="10" name="Naslov 1"/>
          <p:cNvSpPr>
            <a:spLocks noGrp="1"/>
          </p:cNvSpPr>
          <p:nvPr>
            <p:ph type="title"/>
          </p:nvPr>
        </p:nvSpPr>
        <p:spPr>
          <a:xfrm>
            <a:off x="1593436" y="177800"/>
            <a:ext cx="9782801" cy="1239837"/>
          </a:xfrm>
        </p:spPr>
        <p:txBody>
          <a:bodyPr/>
          <a:lstStyle/>
          <a:p>
            <a:r>
              <a:rPr lang="sl-SI" altLang="en-US" dirty="0"/>
              <a:t>VEKTORSKA SLIKA </a:t>
            </a:r>
            <a:endParaRPr lang="sl-SI" dirty="0"/>
          </a:p>
        </p:txBody>
      </p:sp>
      <p:pic>
        <p:nvPicPr>
          <p:cNvPr id="11" name="Picture 4" descr="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2782044" y="3573016"/>
            <a:ext cx="9073008" cy="3300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2494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Naslov 1"/>
          <p:cNvSpPr>
            <a:spLocks noGrp="1"/>
          </p:cNvSpPr>
          <p:nvPr>
            <p:ph type="title"/>
          </p:nvPr>
        </p:nvSpPr>
        <p:spPr>
          <a:xfrm>
            <a:off x="1979612" y="428625"/>
            <a:ext cx="8229600" cy="857250"/>
          </a:xfrm>
        </p:spPr>
        <p:txBody>
          <a:bodyPr/>
          <a:lstStyle/>
          <a:p>
            <a:pPr eaLnBrk="1" hangingPunct="1"/>
            <a:r>
              <a:rPr lang="sl-SI" altLang="en-US" smtClean="0"/>
              <a:t>INFORMACIJA</a:t>
            </a:r>
          </a:p>
        </p:txBody>
      </p:sp>
      <p:sp>
        <p:nvSpPr>
          <p:cNvPr id="48131" name="Ograda vsebine 2"/>
          <p:cNvSpPr>
            <a:spLocks noGrp="1"/>
          </p:cNvSpPr>
          <p:nvPr>
            <p:ph idx="1"/>
          </p:nvPr>
        </p:nvSpPr>
        <p:spPr/>
        <p:txBody>
          <a:bodyPr/>
          <a:lstStyle/>
          <a:p>
            <a:pPr eaLnBrk="1" hangingPunct="1"/>
            <a:r>
              <a:rPr lang="sl-SI" altLang="en-US" smtClean="0"/>
              <a:t>Informacija je podatek (sporočilo), ki nam pove nekaj novega.</a:t>
            </a:r>
          </a:p>
          <a:p>
            <a:pPr eaLnBrk="1" hangingPunct="1"/>
            <a:r>
              <a:rPr lang="sl-SI" altLang="en-US" smtClean="0"/>
              <a:t>Ko prejemnik dobi sporočilo in iz njega nekaj razbere (ugotovi) je s tem izvedel nekaj novega. </a:t>
            </a:r>
          </a:p>
          <a:p>
            <a:pPr eaLnBrk="1" hangingPunct="1"/>
            <a:r>
              <a:rPr lang="sl-SI" altLang="en-US" smtClean="0"/>
              <a:t>Dobil je informacijo.</a:t>
            </a:r>
          </a:p>
          <a:p>
            <a:pPr eaLnBrk="1" hangingPunct="1"/>
            <a:r>
              <a:rPr lang="sl-SI" altLang="en-US" smtClean="0"/>
              <a:t>Informacija nastane samo </a:t>
            </a:r>
          </a:p>
          <a:p>
            <a:pPr lvl="1" eaLnBrk="1" hangingPunct="1">
              <a:buFont typeface="Wingdings 2" panose="05020102010507070707" pitchFamily="18" charset="2"/>
              <a:buNone/>
            </a:pPr>
            <a:r>
              <a:rPr lang="sl-SI" altLang="en-US" smtClean="0"/>
              <a:t>v glavah ljudi.</a:t>
            </a:r>
          </a:p>
          <a:p>
            <a:pPr eaLnBrk="1" hangingPunct="1"/>
            <a:endParaRPr lang="sl-SI" altLang="en-US" smtClean="0"/>
          </a:p>
        </p:txBody>
      </p:sp>
      <p:pic>
        <p:nvPicPr>
          <p:cNvPr id="46086" name="Picture 2" descr="http://www.zurnal24.si/export/sites/z24/_data/images/tenis/federer_slavje_action.jpg_1263901871.jpg"/>
          <p:cNvPicPr>
            <a:picLocks noChangeAspect="1" noChangeArrowheads="1"/>
          </p:cNvPicPr>
          <p:nvPr/>
        </p:nvPicPr>
        <p:blipFill>
          <a:blip r:embed="rId2"/>
          <a:srcRect/>
          <a:stretch>
            <a:fillRect/>
          </a:stretch>
        </p:blipFill>
        <p:spPr bwMode="auto">
          <a:xfrm>
            <a:off x="6691010" y="3786190"/>
            <a:ext cx="3640452" cy="2733680"/>
          </a:xfrm>
          <a:prstGeom prst="rect">
            <a:avLst/>
          </a:prstGeom>
          <a:noFill/>
          <a:ln w="9525">
            <a:noFill/>
            <a:miter lim="800000"/>
            <a:headEnd/>
            <a:tailEnd/>
          </a:ln>
          <a:effectLst>
            <a:softEdge rad="127000"/>
          </a:effectLst>
        </p:spPr>
      </p:pic>
    </p:spTree>
    <p:extLst>
      <p:ext uri="{BB962C8B-B14F-4D97-AF65-F5344CB8AC3E}">
        <p14:creationId xmlns:p14="http://schemas.microsoft.com/office/powerpoint/2010/main" val="1539322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S</a:t>
            </a:r>
            <a:r>
              <a:rPr lang="pl-PL" dirty="0" smtClean="0"/>
              <a:t>tandardni formati </a:t>
            </a:r>
            <a:r>
              <a:rPr lang="pl-PL" dirty="0"/>
              <a:t>grafike</a:t>
            </a:r>
            <a:endParaRPr lang="en-US" dirty="0"/>
          </a:p>
        </p:txBody>
      </p:sp>
      <p:sp>
        <p:nvSpPr>
          <p:cNvPr id="3" name="Označba mesta vsebine 2"/>
          <p:cNvSpPr>
            <a:spLocks noGrp="1"/>
          </p:cNvSpPr>
          <p:nvPr>
            <p:ph idx="1"/>
          </p:nvPr>
        </p:nvSpPr>
        <p:spPr/>
        <p:txBody>
          <a:bodyPr>
            <a:normAutofit/>
          </a:bodyPr>
          <a:lstStyle/>
          <a:p>
            <a:r>
              <a:rPr lang="sl-SI" dirty="0" smtClean="0"/>
              <a:t>BMP </a:t>
            </a:r>
            <a:r>
              <a:rPr lang="sl-SI" dirty="0"/>
              <a:t>Bit </a:t>
            </a:r>
            <a:r>
              <a:rPr lang="sl-SI" dirty="0" smtClean="0"/>
              <a:t>Map</a:t>
            </a:r>
          </a:p>
          <a:p>
            <a:pPr lvl="1"/>
            <a:r>
              <a:rPr lang="sl-SI" dirty="0" smtClean="0"/>
              <a:t>Podpirajo </a:t>
            </a:r>
            <a:r>
              <a:rPr lang="sl-SI" dirty="0"/>
              <a:t>ga skoraj vsi programi v okolju Windows. </a:t>
            </a:r>
            <a:endParaRPr lang="sl-SI" dirty="0" smtClean="0"/>
          </a:p>
          <a:p>
            <a:pPr lvl="1"/>
            <a:r>
              <a:rPr lang="sl-SI" dirty="0" smtClean="0"/>
              <a:t>Zapis </a:t>
            </a:r>
            <a:r>
              <a:rPr lang="sl-SI" dirty="0"/>
              <a:t>je neodvisen od strojne in programske opreme. </a:t>
            </a:r>
            <a:endParaRPr lang="sl-SI" dirty="0" smtClean="0"/>
          </a:p>
          <a:p>
            <a:pPr lvl="1"/>
            <a:r>
              <a:rPr lang="sl-SI" dirty="0" smtClean="0"/>
              <a:t>Ustvarja </a:t>
            </a:r>
            <a:r>
              <a:rPr lang="sl-SI" dirty="0"/>
              <a:t>2, 18, 256 ali 16,7 milijona barv. </a:t>
            </a:r>
            <a:endParaRPr lang="sl-SI" dirty="0" smtClean="0"/>
          </a:p>
          <a:p>
            <a:pPr lvl="1"/>
            <a:r>
              <a:rPr lang="sl-SI" dirty="0" smtClean="0"/>
              <a:t>Datoteke </a:t>
            </a:r>
            <a:r>
              <a:rPr lang="sl-SI" dirty="0"/>
              <a:t>so velike, zato omogoča tudi delno </a:t>
            </a:r>
            <a:r>
              <a:rPr lang="sl-SI" dirty="0" smtClean="0"/>
              <a:t>stiskanje</a:t>
            </a:r>
          </a:p>
          <a:p>
            <a:r>
              <a:rPr lang="sl-SI" dirty="0" smtClean="0"/>
              <a:t>PCX </a:t>
            </a:r>
          </a:p>
          <a:p>
            <a:pPr lvl="1"/>
            <a:r>
              <a:rPr lang="sl-SI" dirty="0" smtClean="0"/>
              <a:t>Je eden najstarejših formatov, ki jih kreira program </a:t>
            </a:r>
            <a:r>
              <a:rPr lang="sl-SI" dirty="0" err="1" smtClean="0"/>
              <a:t>Paintbrush</a:t>
            </a:r>
            <a:r>
              <a:rPr lang="sl-SI" dirty="0" smtClean="0"/>
              <a:t>. Podpira ga večina programov v okolju Windows. Ima pa nekatere pomanjkljivosti: ne podpira sivin, podpira samo model RGB </a:t>
            </a:r>
          </a:p>
          <a:p>
            <a:pPr marL="365760" lvl="1" indent="0">
              <a:buNone/>
            </a:pPr>
            <a:endParaRPr lang="sl-SI" dirty="0" smtClean="0"/>
          </a:p>
          <a:p>
            <a:pPr marL="365760" lvl="1" indent="0">
              <a:buNone/>
            </a:pPr>
            <a:endParaRPr lang="sl-SI" dirty="0" smtClean="0"/>
          </a:p>
        </p:txBody>
      </p:sp>
    </p:spTree>
    <p:extLst>
      <p:ext uri="{BB962C8B-B14F-4D97-AF65-F5344CB8AC3E}">
        <p14:creationId xmlns:p14="http://schemas.microsoft.com/office/powerpoint/2010/main" val="1902234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en-US" dirty="0" smtClean="0"/>
              <a:t>JPEG </a:t>
            </a:r>
            <a:r>
              <a:rPr lang="en-US" dirty="0"/>
              <a:t>Joint Photographic Expert </a:t>
            </a:r>
            <a:r>
              <a:rPr lang="en-US" dirty="0" smtClean="0"/>
              <a:t>Group</a:t>
            </a:r>
            <a:endParaRPr lang="en-US" dirty="0"/>
          </a:p>
        </p:txBody>
      </p:sp>
      <p:sp>
        <p:nvSpPr>
          <p:cNvPr id="3" name="Označba mesta vsebine 2"/>
          <p:cNvSpPr>
            <a:spLocks noGrp="1"/>
          </p:cNvSpPr>
          <p:nvPr>
            <p:ph idx="1"/>
          </p:nvPr>
        </p:nvSpPr>
        <p:spPr/>
        <p:txBody>
          <a:bodyPr>
            <a:noAutofit/>
          </a:bodyPr>
          <a:lstStyle/>
          <a:p>
            <a:r>
              <a:rPr lang="sl-SI" sz="2400" dirty="0"/>
              <a:t>Format JPEG je zelo razširjen fotografski format. Je eden najbolj univerzalnih slikovnih formatov. Prednost tega formata je, zmanjšati velikost slikovnih datotek brez vpliva na kakovost fotografije, kar omogoča poseben način stiskanja podatkov. </a:t>
            </a:r>
          </a:p>
          <a:p>
            <a:endParaRPr lang="sl-SI" sz="2400" dirty="0"/>
          </a:p>
          <a:p>
            <a:r>
              <a:rPr lang="sl-SI" sz="2400" dirty="0" err="1" smtClean="0"/>
              <a:t>Kompresiranje</a:t>
            </a:r>
            <a:r>
              <a:rPr lang="sl-SI" sz="2400" dirty="0" smtClean="0"/>
              <a:t>/stiskanje </a:t>
            </a:r>
            <a:r>
              <a:rPr lang="sl-SI" sz="2400" dirty="0"/>
              <a:t>JPEG formata povzroči tudi delno izgubo informacije o sliki, zato temu pravimo izgubno stiskanje. </a:t>
            </a:r>
          </a:p>
          <a:p>
            <a:r>
              <a:rPr lang="sl-SI" sz="2400" dirty="0" smtClean="0"/>
              <a:t>Fotografije </a:t>
            </a:r>
            <a:r>
              <a:rPr lang="sl-SI" sz="2400" dirty="0"/>
              <a:t>na internetu so </a:t>
            </a:r>
            <a:r>
              <a:rPr lang="sl-SI" sz="2400" dirty="0" smtClean="0"/>
              <a:t>zelo pogosto </a:t>
            </a:r>
            <a:r>
              <a:rPr lang="sl-SI" sz="2400" dirty="0"/>
              <a:t>zapisane v format JPEG. S ustrezno izbiro velikosti in stopnje izgubnega stiskanja (kakovost je običajno 60%-80%) lahko namreč dosežemo hiter prenos in dobro vizualno kakovost slike. </a:t>
            </a:r>
          </a:p>
          <a:p>
            <a:r>
              <a:rPr lang="sl-SI" sz="2400" dirty="0"/>
              <a:t>Slike shranjene v zapisu JPEG, zavzemajo tudi do desetkrat manj prostora kot ne stisnjene. </a:t>
            </a:r>
            <a:endParaRPr lang="en-US" sz="2400" dirty="0"/>
          </a:p>
        </p:txBody>
      </p:sp>
    </p:spTree>
    <p:extLst>
      <p:ext uri="{BB962C8B-B14F-4D97-AF65-F5344CB8AC3E}">
        <p14:creationId xmlns:p14="http://schemas.microsoft.com/office/powerpoint/2010/main" val="3725324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en-US" dirty="0"/>
              <a:t>Format GIF (Graphics Interchange Format) </a:t>
            </a:r>
          </a:p>
        </p:txBody>
      </p:sp>
      <p:sp>
        <p:nvSpPr>
          <p:cNvPr id="3" name="Označba mesta vsebine 2"/>
          <p:cNvSpPr>
            <a:spLocks noGrp="1"/>
          </p:cNvSpPr>
          <p:nvPr>
            <p:ph idx="1"/>
          </p:nvPr>
        </p:nvSpPr>
        <p:spPr/>
        <p:txBody>
          <a:bodyPr>
            <a:noAutofit/>
          </a:bodyPr>
          <a:lstStyle/>
          <a:p>
            <a:r>
              <a:rPr lang="sl-SI" sz="2400" dirty="0"/>
              <a:t>GIF je bitni slikovni format, ki podpira največ  256 barv za barvane slike ali sivinskih tonov za </a:t>
            </a:r>
            <a:r>
              <a:rPr lang="sl-SI" sz="2400" dirty="0" err="1"/>
              <a:t>črnobele</a:t>
            </a:r>
            <a:r>
              <a:rPr lang="sl-SI" sz="2400" dirty="0"/>
              <a:t> slike, kar ne omogoča </a:t>
            </a:r>
            <a:r>
              <a:rPr lang="sl-SI" sz="2400" dirty="0" err="1"/>
              <a:t>fotorealističnega</a:t>
            </a:r>
            <a:r>
              <a:rPr lang="sl-SI" sz="2400" dirty="0"/>
              <a:t> videza slik. </a:t>
            </a:r>
          </a:p>
          <a:p>
            <a:r>
              <a:rPr lang="sl-SI" sz="2400" dirty="0"/>
              <a:t>Zaradi majhnega števila barv so tudi datoteke razmeroma majhne.</a:t>
            </a:r>
          </a:p>
          <a:p>
            <a:r>
              <a:rPr lang="sl-SI" sz="2400" dirty="0"/>
              <a:t>Pomembna lastnost formata GIF je, da ohrani prozorno ozadje. </a:t>
            </a:r>
          </a:p>
          <a:p>
            <a:r>
              <a:rPr lang="sl-SI" sz="2400" dirty="0"/>
              <a:t>GIF format omogoča tudi </a:t>
            </a:r>
            <a:r>
              <a:rPr lang="sl-SI" sz="2400" dirty="0" smtClean="0"/>
              <a:t>kompresijo. </a:t>
            </a:r>
            <a:r>
              <a:rPr lang="sl-SI" sz="2400" dirty="0"/>
              <a:t>Kompresija je najboljša pri slikah, ki imajo velika področja enake barve. </a:t>
            </a:r>
          </a:p>
          <a:p>
            <a:r>
              <a:rPr lang="sl-SI" sz="2400" dirty="0"/>
              <a:t>GIF slike uporabljamo za sheme, tehnične risbe, diagrame - pri teh so velike površine enakih barv, zaradi česar je stiskanje zelo učinkovito. [5] Predvsem ga uporabljamo za prikazovanje preprostih animacij, bolj redkoma za prikazovanje fotografij (ima namreč preveč omejen nabor barv).</a:t>
            </a:r>
            <a:endParaRPr lang="en-US" sz="2400" dirty="0"/>
          </a:p>
        </p:txBody>
      </p:sp>
    </p:spTree>
    <p:extLst>
      <p:ext uri="{BB962C8B-B14F-4D97-AF65-F5344CB8AC3E}">
        <p14:creationId xmlns:p14="http://schemas.microsoft.com/office/powerpoint/2010/main" val="1029720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en-US" dirty="0"/>
              <a:t>Format TIFF (Tagged Image File Format</a:t>
            </a:r>
            <a:r>
              <a:rPr lang="en-US" dirty="0" smtClean="0"/>
              <a:t>)</a:t>
            </a:r>
            <a:endParaRPr lang="en-US" dirty="0"/>
          </a:p>
        </p:txBody>
      </p:sp>
      <p:sp>
        <p:nvSpPr>
          <p:cNvPr id="3" name="Označba mesta vsebine 2"/>
          <p:cNvSpPr>
            <a:spLocks noGrp="1"/>
          </p:cNvSpPr>
          <p:nvPr>
            <p:ph idx="1"/>
          </p:nvPr>
        </p:nvSpPr>
        <p:spPr/>
        <p:txBody>
          <a:bodyPr>
            <a:normAutofit/>
          </a:bodyPr>
          <a:lstStyle/>
          <a:p>
            <a:r>
              <a:rPr lang="sl-SI" sz="2400" dirty="0"/>
              <a:t>Format TIFF je standardni slikovni format namenjen profesionalni rabi za umetniški in založniški tisk. Nekateri digitalni fotoaparati ga uporabljajo za shranjevanje fotografij v najboljši kakovosti.</a:t>
            </a:r>
          </a:p>
          <a:p>
            <a:r>
              <a:rPr lang="sl-SI" sz="2400" dirty="0"/>
              <a:t>Format TIFF se uporablja za shranjevanje bitnih slik. Omogoča shranjevanje več bitnih slik, ki imajo različne globine </a:t>
            </a:r>
            <a:r>
              <a:rPr lang="sl-SI" sz="2400" dirty="0" err="1"/>
              <a:t>pikslov</a:t>
            </a:r>
            <a:r>
              <a:rPr lang="sl-SI" sz="2400" dirty="0"/>
              <a:t>, zaradi česar je ugodna za potrebe shranjevanja slik. </a:t>
            </a:r>
          </a:p>
        </p:txBody>
      </p:sp>
    </p:spTree>
    <p:extLst>
      <p:ext uri="{BB962C8B-B14F-4D97-AF65-F5344CB8AC3E}">
        <p14:creationId xmlns:p14="http://schemas.microsoft.com/office/powerpoint/2010/main" val="4060892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Naslov 1"/>
          <p:cNvSpPr>
            <a:spLocks noGrp="1"/>
          </p:cNvSpPr>
          <p:nvPr>
            <p:ph type="title"/>
          </p:nvPr>
        </p:nvSpPr>
        <p:spPr>
          <a:xfrm>
            <a:off x="1979612" y="428625"/>
            <a:ext cx="8229600" cy="857250"/>
          </a:xfrm>
        </p:spPr>
        <p:txBody>
          <a:bodyPr/>
          <a:lstStyle/>
          <a:p>
            <a:r>
              <a:rPr lang="sl-SI" altLang="en-US" dirty="0" smtClean="0"/>
              <a:t>ZAPIS SLIK – vektorske slike</a:t>
            </a:r>
          </a:p>
        </p:txBody>
      </p:sp>
      <p:sp>
        <p:nvSpPr>
          <p:cNvPr id="3" name="Ograda vsebine 2"/>
          <p:cNvSpPr>
            <a:spLocks noGrp="1"/>
          </p:cNvSpPr>
          <p:nvPr>
            <p:ph idx="1"/>
          </p:nvPr>
        </p:nvSpPr>
        <p:spPr/>
        <p:txBody>
          <a:bodyPr/>
          <a:lstStyle/>
          <a:p>
            <a:pPr>
              <a:defRPr/>
            </a:pPr>
            <a:r>
              <a:rPr lang="sl-SI" dirty="0" smtClean="0"/>
              <a:t>Primer programov z vektorsko grafiko:</a:t>
            </a:r>
          </a:p>
          <a:p>
            <a:pPr>
              <a:buFont typeface="Wingdings 2" panose="05020102010507070707" pitchFamily="18" charset="2"/>
              <a:buNone/>
              <a:defRPr/>
            </a:pPr>
            <a:r>
              <a:rPr lang="sl-SI" dirty="0" smtClean="0"/>
              <a:t>	</a:t>
            </a:r>
            <a:r>
              <a:rPr lang="sl-SI" dirty="0" err="1" smtClean="0"/>
              <a:t>CorelDraw</a:t>
            </a:r>
            <a:r>
              <a:rPr lang="sl-SI" dirty="0" smtClean="0"/>
              <a:t>, </a:t>
            </a:r>
            <a:r>
              <a:rPr lang="sl-SI" dirty="0" err="1" smtClean="0"/>
              <a:t>Macromedia</a:t>
            </a:r>
            <a:r>
              <a:rPr lang="sl-SI" dirty="0" smtClean="0"/>
              <a:t> </a:t>
            </a:r>
            <a:r>
              <a:rPr lang="sl-SI" dirty="0" err="1" smtClean="0"/>
              <a:t>Flach</a:t>
            </a:r>
            <a:r>
              <a:rPr lang="sl-SI" dirty="0" smtClean="0"/>
              <a:t>, </a:t>
            </a:r>
            <a:r>
              <a:rPr lang="sl-SI" dirty="0" err="1" smtClean="0"/>
              <a:t>Draw</a:t>
            </a:r>
            <a:r>
              <a:rPr lang="sl-SI" dirty="0" smtClean="0"/>
              <a:t>, </a:t>
            </a:r>
            <a:r>
              <a:rPr lang="sl-SI" dirty="0" err="1" smtClean="0"/>
              <a:t>Autocad</a:t>
            </a:r>
            <a:endParaRPr lang="sl-SI" dirty="0" smtClean="0"/>
          </a:p>
          <a:p>
            <a:pPr>
              <a:defRPr/>
            </a:pPr>
            <a:endParaRPr lang="sl-SI" dirty="0" smtClean="0"/>
          </a:p>
          <a:p>
            <a:pPr marL="274320" indent="-274320">
              <a:buClr>
                <a:schemeClr val="accent3"/>
              </a:buClr>
              <a:buFont typeface="Wingdings 2"/>
              <a:buChar char=""/>
              <a:defRPr/>
            </a:pPr>
            <a:r>
              <a:rPr lang="sl-SI" dirty="0" smtClean="0"/>
              <a:t>Nekaj različnih formatov datotek – VEKTORSKE SLIKE:</a:t>
            </a:r>
          </a:p>
          <a:p>
            <a:pPr marL="274320" indent="-274320">
              <a:buClr>
                <a:schemeClr val="accent3"/>
              </a:buClr>
              <a:buFont typeface="Wingdings 2"/>
              <a:buChar char=""/>
              <a:defRPr/>
            </a:pPr>
            <a:r>
              <a:rPr lang="sl-SI" dirty="0" smtClean="0"/>
              <a:t>EPS – </a:t>
            </a:r>
            <a:r>
              <a:rPr lang="sl-SI" dirty="0" err="1" smtClean="0"/>
              <a:t>Encapsulated</a:t>
            </a:r>
            <a:r>
              <a:rPr lang="sl-SI" dirty="0" smtClean="0"/>
              <a:t> </a:t>
            </a:r>
            <a:r>
              <a:rPr lang="sl-SI" dirty="0" err="1" smtClean="0"/>
              <a:t>PostScript</a:t>
            </a:r>
            <a:endParaRPr lang="sl-SI" dirty="0" smtClean="0"/>
          </a:p>
          <a:p>
            <a:pPr marL="274320" indent="-274320">
              <a:buClr>
                <a:schemeClr val="accent3"/>
              </a:buClr>
              <a:buFont typeface="Wingdings 2"/>
              <a:buChar char=""/>
              <a:defRPr/>
            </a:pPr>
            <a:r>
              <a:rPr lang="sl-SI" dirty="0" smtClean="0"/>
              <a:t>SWF – </a:t>
            </a:r>
            <a:r>
              <a:rPr lang="sl-SI" dirty="0" err="1" smtClean="0"/>
              <a:t>Shockwave</a:t>
            </a:r>
            <a:r>
              <a:rPr lang="sl-SI" dirty="0" smtClean="0"/>
              <a:t> </a:t>
            </a:r>
            <a:r>
              <a:rPr lang="sl-SI" dirty="0" err="1" smtClean="0"/>
              <a:t>Flash</a:t>
            </a:r>
            <a:endParaRPr lang="sl-SI" dirty="0" smtClean="0"/>
          </a:p>
          <a:p>
            <a:pPr marL="274320" indent="-274320">
              <a:buClr>
                <a:schemeClr val="accent3"/>
              </a:buClr>
              <a:buFont typeface="Wingdings 2"/>
              <a:buChar char=""/>
              <a:defRPr/>
            </a:pPr>
            <a:r>
              <a:rPr lang="sl-SI" dirty="0" smtClean="0"/>
              <a:t>PDF – </a:t>
            </a:r>
            <a:r>
              <a:rPr lang="sl-SI" dirty="0" err="1" smtClean="0"/>
              <a:t>Portable</a:t>
            </a:r>
            <a:r>
              <a:rPr lang="sl-SI" dirty="0" smtClean="0"/>
              <a:t> </a:t>
            </a:r>
            <a:r>
              <a:rPr lang="sl-SI" dirty="0" err="1" smtClean="0"/>
              <a:t>Document</a:t>
            </a:r>
            <a:r>
              <a:rPr lang="sl-SI" dirty="0" smtClean="0"/>
              <a:t> Format</a:t>
            </a:r>
          </a:p>
        </p:txBody>
      </p:sp>
    </p:spTree>
    <p:extLst>
      <p:ext uri="{BB962C8B-B14F-4D97-AF65-F5344CB8AC3E}">
        <p14:creationId xmlns:p14="http://schemas.microsoft.com/office/powerpoint/2010/main" val="4074233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Naslov 1"/>
          <p:cNvSpPr>
            <a:spLocks noGrp="1"/>
          </p:cNvSpPr>
          <p:nvPr>
            <p:ph type="title"/>
          </p:nvPr>
        </p:nvSpPr>
        <p:spPr>
          <a:xfrm>
            <a:off x="1593436" y="428625"/>
            <a:ext cx="8615776" cy="857250"/>
          </a:xfrm>
        </p:spPr>
        <p:txBody>
          <a:bodyPr/>
          <a:lstStyle/>
          <a:p>
            <a:r>
              <a:rPr lang="sl-SI" altLang="en-US" dirty="0"/>
              <a:t>BARVNI MODELI</a:t>
            </a:r>
            <a:endParaRPr lang="sl-SI" altLang="en-US" dirty="0" smtClean="0"/>
          </a:p>
        </p:txBody>
      </p:sp>
      <p:sp>
        <p:nvSpPr>
          <p:cNvPr id="3" name="Ograda vsebine 2"/>
          <p:cNvSpPr>
            <a:spLocks noGrp="1"/>
          </p:cNvSpPr>
          <p:nvPr>
            <p:ph idx="1"/>
          </p:nvPr>
        </p:nvSpPr>
        <p:spPr/>
        <p:txBody>
          <a:bodyPr/>
          <a:lstStyle/>
          <a:p>
            <a:pPr>
              <a:defRPr/>
            </a:pPr>
            <a:r>
              <a:rPr lang="sl-SI" dirty="0"/>
              <a:t>Z barvnimi modeli opisujemo načine prikazovanja barv. Poznamo seštevalne in odštevalne barvne modele.</a:t>
            </a:r>
            <a:endParaRPr lang="sl-SI" dirty="0" smtClean="0"/>
          </a:p>
        </p:txBody>
      </p:sp>
      <p:pic>
        <p:nvPicPr>
          <p:cNvPr id="4" name="Picture 2" descr="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1924" y="3645024"/>
            <a:ext cx="2349624" cy="223424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606580" y="3494123"/>
            <a:ext cx="2736304" cy="2536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2366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Naslov 1"/>
          <p:cNvSpPr>
            <a:spLocks noGrp="1"/>
          </p:cNvSpPr>
          <p:nvPr>
            <p:ph type="title"/>
          </p:nvPr>
        </p:nvSpPr>
        <p:spPr>
          <a:xfrm>
            <a:off x="1593436" y="428625"/>
            <a:ext cx="8615776" cy="857250"/>
          </a:xfrm>
        </p:spPr>
        <p:txBody>
          <a:bodyPr/>
          <a:lstStyle/>
          <a:p>
            <a:r>
              <a:rPr lang="sl-SI" altLang="en-US" dirty="0"/>
              <a:t>BARVNI MODEL RGB</a:t>
            </a:r>
          </a:p>
        </p:txBody>
      </p:sp>
      <p:sp>
        <p:nvSpPr>
          <p:cNvPr id="3" name="Ograda vsebine 2"/>
          <p:cNvSpPr>
            <a:spLocks noGrp="1"/>
          </p:cNvSpPr>
          <p:nvPr>
            <p:ph idx="1"/>
          </p:nvPr>
        </p:nvSpPr>
        <p:spPr>
          <a:xfrm>
            <a:off x="1125860" y="1700808"/>
            <a:ext cx="10585176" cy="4572000"/>
          </a:xfrm>
        </p:spPr>
        <p:txBody>
          <a:bodyPr>
            <a:noAutofit/>
          </a:bodyPr>
          <a:lstStyle/>
          <a:p>
            <a:pPr>
              <a:defRPr/>
            </a:pPr>
            <a:r>
              <a:rPr lang="sl-SI" sz="2400" dirty="0" smtClean="0"/>
              <a:t>Model kjer vsako </a:t>
            </a:r>
            <a:r>
              <a:rPr lang="sl-SI" sz="2400" dirty="0"/>
              <a:t>barvo predstavimo kot vsoto rdeče (R), zelene (G) in modre barve (B). Je barvni sistem, na katerem temelji delovanje monitorjev. Če vsako barvo predstavimo z 8 biti, imamo na voljo okoli 16,7 milijona barvnih in sivih odtenkov.</a:t>
            </a:r>
          </a:p>
          <a:p>
            <a:pPr>
              <a:defRPr/>
            </a:pPr>
            <a:r>
              <a:rPr lang="sl-SI" sz="2400" dirty="0" smtClean="0"/>
              <a:t>Vsaka </a:t>
            </a:r>
            <a:r>
              <a:rPr lang="sl-SI" sz="2400" dirty="0"/>
              <a:t>primarna  barva (rdeča, zelena, modra) v RGB sistemu lahko zavzame vrednost v razponu od 0 do 255. Vrednost 0 vseh treh barv pomeni črno (nič svetlobe), vrednost 255 pri vseh treh barvah pa belo (svetloba).</a:t>
            </a:r>
          </a:p>
          <a:p>
            <a:pPr>
              <a:defRPr/>
            </a:pPr>
            <a:endParaRPr lang="sl-SI" sz="2400" dirty="0"/>
          </a:p>
        </p:txBody>
      </p:sp>
      <p:pic>
        <p:nvPicPr>
          <p:cNvPr id="5122" name="Picture 2" descr="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86700" y="4453499"/>
            <a:ext cx="2349624" cy="22342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3552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Naslov 1"/>
          <p:cNvSpPr>
            <a:spLocks noGrp="1"/>
          </p:cNvSpPr>
          <p:nvPr>
            <p:ph type="title"/>
          </p:nvPr>
        </p:nvSpPr>
        <p:spPr>
          <a:xfrm>
            <a:off x="1593436" y="428625"/>
            <a:ext cx="8615776" cy="857250"/>
          </a:xfrm>
        </p:spPr>
        <p:txBody>
          <a:bodyPr/>
          <a:lstStyle/>
          <a:p>
            <a:r>
              <a:rPr lang="sl-SI" altLang="en-US" dirty="0"/>
              <a:t>BARVNI MODEL CMYK</a:t>
            </a:r>
          </a:p>
        </p:txBody>
      </p:sp>
      <p:sp>
        <p:nvSpPr>
          <p:cNvPr id="3" name="Ograda vsebine 2"/>
          <p:cNvSpPr>
            <a:spLocks noGrp="1"/>
          </p:cNvSpPr>
          <p:nvPr>
            <p:ph idx="1"/>
          </p:nvPr>
        </p:nvSpPr>
        <p:spPr>
          <a:xfrm>
            <a:off x="1125860" y="1700808"/>
            <a:ext cx="10585176" cy="4572000"/>
          </a:xfrm>
        </p:spPr>
        <p:txBody>
          <a:bodyPr>
            <a:noAutofit/>
          </a:bodyPr>
          <a:lstStyle/>
          <a:p>
            <a:pPr>
              <a:defRPr/>
            </a:pPr>
            <a:r>
              <a:rPr lang="sl-SI" sz="2400" dirty="0"/>
              <a:t>CMYK je kratica za zelenomodra (</a:t>
            </a:r>
            <a:r>
              <a:rPr lang="sl-SI" sz="2400" dirty="0" err="1"/>
              <a:t>Cyan</a:t>
            </a:r>
            <a:r>
              <a:rPr lang="sl-SI" sz="2400" dirty="0"/>
              <a:t>), </a:t>
            </a:r>
            <a:r>
              <a:rPr lang="sl-SI" sz="2400" dirty="0" err="1"/>
              <a:t>modrordeča</a:t>
            </a:r>
            <a:r>
              <a:rPr lang="sl-SI" sz="2400" dirty="0"/>
              <a:t> (</a:t>
            </a:r>
            <a:r>
              <a:rPr lang="sl-SI" sz="2400" dirty="0" err="1"/>
              <a:t>Magenta</a:t>
            </a:r>
            <a:r>
              <a:rPr lang="sl-SI" sz="2400" dirty="0"/>
              <a:t>), rumena (</a:t>
            </a:r>
            <a:r>
              <a:rPr lang="sl-SI" sz="2400" dirty="0" err="1"/>
              <a:t>Yellow</a:t>
            </a:r>
            <a:r>
              <a:rPr lang="sl-SI" sz="2400" dirty="0"/>
              <a:t>) ter črna </a:t>
            </a:r>
            <a:r>
              <a:rPr lang="sl-SI" sz="2400" dirty="0" smtClean="0"/>
              <a:t>(</a:t>
            </a:r>
            <a:r>
              <a:rPr lang="sl-SI" sz="2400" dirty="0" err="1" smtClean="0"/>
              <a:t>Key</a:t>
            </a:r>
            <a:r>
              <a:rPr lang="sl-SI" sz="2400" dirty="0" smtClean="0"/>
              <a:t> </a:t>
            </a:r>
            <a:r>
              <a:rPr lang="sl-SI" sz="2400" dirty="0" err="1"/>
              <a:t>color</a:t>
            </a:r>
            <a:r>
              <a:rPr lang="sl-SI" sz="2400" dirty="0"/>
              <a:t>) kot ključno barvo za dosego črnih kontrastov</a:t>
            </a:r>
            <a:r>
              <a:rPr lang="sl-SI" sz="2400" dirty="0" smtClean="0"/>
              <a:t>.</a:t>
            </a:r>
          </a:p>
          <a:p>
            <a:pPr>
              <a:defRPr/>
            </a:pPr>
            <a:r>
              <a:rPr lang="sl-SI" sz="2400" dirty="0" smtClean="0"/>
              <a:t>Te </a:t>
            </a:r>
            <a:r>
              <a:rPr lang="sl-SI" sz="2400" dirty="0"/>
              <a:t>barve včasih imenujemo tudi obdelovalne barve, ker jih uporabljamo v procesu štiri-barvnega tiskanja</a:t>
            </a:r>
            <a:r>
              <a:rPr lang="sl-SI" sz="2400" dirty="0" smtClean="0"/>
              <a:t>.</a:t>
            </a:r>
          </a:p>
          <a:p>
            <a:pPr>
              <a:defRPr/>
            </a:pPr>
            <a:r>
              <a:rPr lang="sl-SI" sz="2400" dirty="0" smtClean="0"/>
              <a:t>Če </a:t>
            </a:r>
            <a:r>
              <a:rPr lang="sl-SI" sz="2400" dirty="0"/>
              <a:t>imamo doma barvni tiskalnik, potem vemo, da so barvne kartuše v teh štirih osnovnih barvah. Vse barve so sestavljene z mešanjem teh barv. </a:t>
            </a:r>
          </a:p>
        </p:txBody>
      </p:sp>
      <p:pic>
        <p:nvPicPr>
          <p:cNvPr id="8194" name="Picture 2" descr="f"/>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8974733" y="4119087"/>
            <a:ext cx="2736304" cy="2536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4136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Naslov 1"/>
          <p:cNvSpPr>
            <a:spLocks noGrp="1"/>
          </p:cNvSpPr>
          <p:nvPr>
            <p:ph type="title"/>
          </p:nvPr>
        </p:nvSpPr>
        <p:spPr>
          <a:xfrm>
            <a:off x="1593436" y="428625"/>
            <a:ext cx="8615776" cy="857250"/>
          </a:xfrm>
        </p:spPr>
        <p:txBody>
          <a:bodyPr/>
          <a:lstStyle/>
          <a:p>
            <a:r>
              <a:rPr lang="sl-SI" altLang="en-US" dirty="0"/>
              <a:t>BARVNA GLOBINA</a:t>
            </a:r>
          </a:p>
        </p:txBody>
      </p:sp>
      <p:sp>
        <p:nvSpPr>
          <p:cNvPr id="3" name="Ograda vsebine 2"/>
          <p:cNvSpPr>
            <a:spLocks noGrp="1"/>
          </p:cNvSpPr>
          <p:nvPr>
            <p:ph idx="1"/>
          </p:nvPr>
        </p:nvSpPr>
        <p:spPr>
          <a:xfrm>
            <a:off x="1125860" y="1700808"/>
            <a:ext cx="10585176" cy="4104456"/>
          </a:xfrm>
        </p:spPr>
        <p:txBody>
          <a:bodyPr>
            <a:noAutofit/>
          </a:bodyPr>
          <a:lstStyle/>
          <a:p>
            <a:pPr>
              <a:defRPr/>
            </a:pPr>
            <a:r>
              <a:rPr lang="sl-SI" sz="2400" dirty="0" smtClean="0"/>
              <a:t>Barvna </a:t>
            </a:r>
            <a:r>
              <a:rPr lang="sl-SI" sz="2400" dirty="0"/>
              <a:t>globina določa število barv, ki jih lahko zavzamejo slikovne pike, ki sestavljajo sliko. </a:t>
            </a:r>
            <a:r>
              <a:rPr lang="sl-SI" sz="2400" dirty="0" smtClean="0"/>
              <a:t>Barvno </a:t>
            </a:r>
            <a:r>
              <a:rPr lang="sl-SI" sz="2400" dirty="0"/>
              <a:t>globino označujemo s številom bitov na piko (</a:t>
            </a:r>
            <a:r>
              <a:rPr lang="sl-SI" sz="2400" dirty="0" err="1"/>
              <a:t>bpp</a:t>
            </a:r>
            <a:r>
              <a:rPr lang="sl-SI" sz="2400" dirty="0"/>
              <a:t>-bit per </a:t>
            </a:r>
            <a:r>
              <a:rPr lang="sl-SI" sz="2400" dirty="0" err="1"/>
              <a:t>pixel</a:t>
            </a:r>
            <a:r>
              <a:rPr lang="sl-SI" sz="2400" dirty="0" smtClean="0"/>
              <a:t>).</a:t>
            </a:r>
            <a:endParaRPr lang="sl-SI" sz="2400" dirty="0"/>
          </a:p>
          <a:p>
            <a:pPr>
              <a:defRPr/>
            </a:pPr>
            <a:r>
              <a:rPr lang="sl-SI" sz="2400" dirty="0" smtClean="0"/>
              <a:t>Starejšim </a:t>
            </a:r>
            <a:r>
              <a:rPr lang="sl-SI" sz="2400" dirty="0"/>
              <a:t>računalnikom, ki so lahko predvajali le 256 barv (8 bitov), so sledili računalniki, ki so lahko predvajali 65.536 barv (16 bitov). Danes večina računalnikov zmore predvajati 16.777.216 različnih barv (24 bitov-8 bitov na barvni kanal). 24 bitnemu načinu pravimo tudi prikaz naravnih barv (</a:t>
            </a:r>
            <a:r>
              <a:rPr lang="sl-SI" sz="2400" dirty="0" err="1"/>
              <a:t>true</a:t>
            </a:r>
            <a:r>
              <a:rPr lang="sl-SI" sz="2400" dirty="0"/>
              <a:t> </a:t>
            </a:r>
            <a:r>
              <a:rPr lang="sl-SI" sz="2400" dirty="0" err="1"/>
              <a:t>colours</a:t>
            </a:r>
            <a:r>
              <a:rPr lang="sl-SI" sz="2400" dirty="0"/>
              <a:t>).</a:t>
            </a:r>
          </a:p>
          <a:p>
            <a:pPr>
              <a:defRPr/>
            </a:pPr>
            <a:r>
              <a:rPr lang="sl-SI" sz="2400" dirty="0" smtClean="0"/>
              <a:t>Današnji </a:t>
            </a:r>
            <a:r>
              <a:rPr lang="sl-SI" sz="2400" dirty="0"/>
              <a:t>računalniki uporabljajo 32 bitov za barvni prikaz, pri čemer je število barv enako kot pri kot 24 bitnem načinu. Dodatnih osem bitov se uporablja za prikaz prosojnosti</a:t>
            </a:r>
            <a:r>
              <a:rPr lang="sl-SI" sz="2400" dirty="0" smtClean="0"/>
              <a:t>.</a:t>
            </a:r>
            <a:endParaRPr lang="sl-SI" sz="2400" dirty="0"/>
          </a:p>
        </p:txBody>
      </p:sp>
    </p:spTree>
    <p:extLst>
      <p:ext uri="{BB962C8B-B14F-4D97-AF65-F5344CB8AC3E}">
        <p14:creationId xmlns:p14="http://schemas.microsoft.com/office/powerpoint/2010/main" val="935497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Naslov 1"/>
          <p:cNvSpPr>
            <a:spLocks noGrp="1"/>
          </p:cNvSpPr>
          <p:nvPr>
            <p:ph type="title"/>
          </p:nvPr>
        </p:nvSpPr>
        <p:spPr>
          <a:xfrm>
            <a:off x="1979612" y="428625"/>
            <a:ext cx="8229600" cy="857250"/>
          </a:xfrm>
        </p:spPr>
        <p:txBody>
          <a:bodyPr/>
          <a:lstStyle/>
          <a:p>
            <a:pPr algn="ctr" eaLnBrk="1" hangingPunct="1"/>
            <a:r>
              <a:rPr lang="sl-SI" altLang="en-US" smtClean="0"/>
              <a:t>ZAPIS ZVOKA</a:t>
            </a:r>
          </a:p>
        </p:txBody>
      </p:sp>
      <p:pic>
        <p:nvPicPr>
          <p:cNvPr id="10138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2162" y="2060575"/>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2" name="Ograda vsebine 2"/>
          <p:cNvSpPr>
            <a:spLocks noGrp="1"/>
          </p:cNvSpPr>
          <p:nvPr>
            <p:ph idx="1"/>
          </p:nvPr>
        </p:nvSpPr>
        <p:spPr>
          <a:xfrm>
            <a:off x="5949951" y="3429000"/>
            <a:ext cx="4321175" cy="3168650"/>
          </a:xfrm>
        </p:spPr>
        <p:txBody>
          <a:bodyPr>
            <a:normAutofit fontScale="92500"/>
          </a:bodyPr>
          <a:lstStyle/>
          <a:p>
            <a:pPr eaLnBrk="1" hangingPunct="1"/>
            <a:r>
              <a:rPr lang="sl-SI" altLang="en-US" smtClean="0"/>
              <a:t>Zvočni zapis lahko shranimo v računalniku.</a:t>
            </a:r>
            <a:endParaRPr lang="sl-SI" altLang="en-US" smtClean="0">
              <a:latin typeface="Arial" panose="020B0604020202020204" pitchFamily="34" charset="0"/>
            </a:endParaRPr>
          </a:p>
          <a:p>
            <a:pPr eaLnBrk="1" hangingPunct="1"/>
            <a:endParaRPr lang="sl-SI" altLang="en-US" smtClean="0">
              <a:latin typeface="Arial" panose="020B0604020202020204" pitchFamily="34" charset="0"/>
            </a:endParaRPr>
          </a:p>
          <a:p>
            <a:pPr eaLnBrk="1" hangingPunct="1"/>
            <a:r>
              <a:rPr lang="sl-SI" altLang="en-US" smtClean="0"/>
              <a:t>Zvočno valovanje ima določeno amplitudo (jakost zvoka) in frekvenco (višina zvoka).</a:t>
            </a:r>
          </a:p>
          <a:p>
            <a:pPr eaLnBrk="1" hangingPunct="1">
              <a:buFont typeface="Wingdings 2" panose="05020102010507070707" pitchFamily="18" charset="2"/>
              <a:buNone/>
            </a:pPr>
            <a:endParaRPr lang="sl-SI" altLang="en-US" smtClean="0"/>
          </a:p>
        </p:txBody>
      </p:sp>
    </p:spTree>
    <p:extLst>
      <p:ext uri="{BB962C8B-B14F-4D97-AF65-F5344CB8AC3E}">
        <p14:creationId xmlns:p14="http://schemas.microsoft.com/office/powerpoint/2010/main" val="3225947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Naslov 1"/>
          <p:cNvSpPr>
            <a:spLocks noGrp="1"/>
          </p:cNvSpPr>
          <p:nvPr>
            <p:ph type="title"/>
          </p:nvPr>
        </p:nvSpPr>
        <p:spPr>
          <a:xfrm>
            <a:off x="1979612" y="428625"/>
            <a:ext cx="8229600" cy="857250"/>
          </a:xfrm>
        </p:spPr>
        <p:txBody>
          <a:bodyPr/>
          <a:lstStyle/>
          <a:p>
            <a:pPr eaLnBrk="1" hangingPunct="1"/>
            <a:r>
              <a:rPr lang="sl-SI" altLang="en-US" smtClean="0"/>
              <a:t>INFORMACIJA</a:t>
            </a:r>
          </a:p>
        </p:txBody>
      </p:sp>
      <p:sp>
        <p:nvSpPr>
          <p:cNvPr id="49155" name="Ograda vsebine 2"/>
          <p:cNvSpPr>
            <a:spLocks noGrp="1"/>
          </p:cNvSpPr>
          <p:nvPr>
            <p:ph idx="1"/>
          </p:nvPr>
        </p:nvSpPr>
        <p:spPr/>
        <p:txBody>
          <a:bodyPr/>
          <a:lstStyle/>
          <a:p>
            <a:pPr eaLnBrk="1" hangingPunct="1"/>
            <a:r>
              <a:rPr lang="sl-SI" altLang="en-US" b="1" smtClean="0"/>
              <a:t>Podatek:</a:t>
            </a:r>
            <a:r>
              <a:rPr lang="sl-SI" altLang="en-US" smtClean="0"/>
              <a:t>        </a:t>
            </a:r>
            <a:br>
              <a:rPr lang="sl-SI" altLang="en-US" smtClean="0"/>
            </a:br>
            <a:r>
              <a:rPr lang="sl-SI" altLang="en-US" smtClean="0"/>
              <a:t>Termometer kaže 40°C.</a:t>
            </a:r>
          </a:p>
          <a:p>
            <a:pPr eaLnBrk="1" hangingPunct="1"/>
            <a:endParaRPr lang="sl-SI" altLang="en-US" smtClean="0"/>
          </a:p>
          <a:p>
            <a:pPr eaLnBrk="1" hangingPunct="1"/>
            <a:r>
              <a:rPr lang="sl-SI" altLang="en-US" b="1" smtClean="0"/>
              <a:t>Informacija: </a:t>
            </a:r>
            <a:r>
              <a:rPr lang="sl-SI" altLang="en-US" smtClean="0"/>
              <a:t>  </a:t>
            </a:r>
            <a:br>
              <a:rPr lang="sl-SI" altLang="en-US" smtClean="0"/>
            </a:br>
            <a:r>
              <a:rPr lang="sl-SI" altLang="en-US" smtClean="0"/>
              <a:t>Zunaj  je resnična vročina. </a:t>
            </a:r>
            <a:br>
              <a:rPr lang="sl-SI" altLang="en-US" smtClean="0"/>
            </a:br>
            <a:r>
              <a:rPr lang="sl-SI" altLang="en-US" i="1" smtClean="0"/>
              <a:t>ali</a:t>
            </a:r>
            <a:r>
              <a:rPr lang="sl-SI" altLang="en-US" smtClean="0"/>
              <a:t/>
            </a:r>
            <a:br>
              <a:rPr lang="sl-SI" altLang="en-US" smtClean="0"/>
            </a:br>
            <a:r>
              <a:rPr lang="sl-SI" altLang="en-US" smtClean="0"/>
              <a:t>Nekdo je hudo bolan.</a:t>
            </a:r>
          </a:p>
          <a:p>
            <a:pPr eaLnBrk="1" hangingPunct="1"/>
            <a:endParaRPr lang="sl-SI" altLang="en-US" smtClean="0"/>
          </a:p>
        </p:txBody>
      </p:sp>
      <p:pic>
        <p:nvPicPr>
          <p:cNvPr id="49158" name="Picture 2" descr="termomete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318375" y="1516064"/>
            <a:ext cx="2520950" cy="191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0652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Naslov 1"/>
          <p:cNvSpPr>
            <a:spLocks noGrp="1"/>
          </p:cNvSpPr>
          <p:nvPr>
            <p:ph type="title"/>
          </p:nvPr>
        </p:nvSpPr>
        <p:spPr>
          <a:xfrm>
            <a:off x="1979612" y="188913"/>
            <a:ext cx="8229600" cy="1143000"/>
          </a:xfrm>
        </p:spPr>
        <p:txBody>
          <a:bodyPr/>
          <a:lstStyle/>
          <a:p>
            <a:pPr eaLnBrk="1" hangingPunct="1"/>
            <a:r>
              <a:rPr lang="sl-SI" altLang="en-US" smtClean="0"/>
              <a:t>ZAPIS ZVOKA</a:t>
            </a:r>
          </a:p>
        </p:txBody>
      </p:sp>
      <p:sp>
        <p:nvSpPr>
          <p:cNvPr id="102403" name="Ograda vsebine 2"/>
          <p:cNvSpPr>
            <a:spLocks noGrp="1"/>
          </p:cNvSpPr>
          <p:nvPr>
            <p:ph idx="1"/>
          </p:nvPr>
        </p:nvSpPr>
        <p:spPr>
          <a:xfrm>
            <a:off x="1979612" y="1773239"/>
            <a:ext cx="8229600" cy="4389437"/>
          </a:xfrm>
        </p:spPr>
        <p:txBody>
          <a:bodyPr/>
          <a:lstStyle/>
          <a:p>
            <a:pPr eaLnBrk="1" hangingPunct="1"/>
            <a:r>
              <a:rPr lang="sl-SI" altLang="en-US" smtClean="0"/>
              <a:t>Računalnik preko mikrofona zazna zvok ter beleži jakost in višino zvoka.</a:t>
            </a:r>
          </a:p>
          <a:p>
            <a:pPr eaLnBrk="1" hangingPunct="1"/>
            <a:r>
              <a:rPr lang="sl-SI" altLang="en-US" smtClean="0"/>
              <a:t>Za kakovosten zapis zvoka mora računalnik zaznati (odčitati ) jakost in višino zvoka 44.100 krat v sekundi (HI-FI). </a:t>
            </a:r>
          </a:p>
          <a:p>
            <a:pPr eaLnBrk="1" hangingPunct="1"/>
            <a:r>
              <a:rPr lang="sl-SI" altLang="en-US" smtClean="0"/>
              <a:t>Vsako dobljeno vrednost računalnik zapiše  s 16 biti.</a:t>
            </a:r>
          </a:p>
          <a:p>
            <a:pPr eaLnBrk="1" hangingPunct="1"/>
            <a:endParaRPr lang="sl-SI" altLang="en-US" smtClean="0"/>
          </a:p>
        </p:txBody>
      </p:sp>
      <p:pic>
        <p:nvPicPr>
          <p:cNvPr id="102406" name="Picture 2" descr="http://colos.fri.uni-lj.si/ERI/INFORMATIKA/Podatki_in_informacije/Zvocna_predstavitev_informacij/zvok_files/image010.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6487" y="4437063"/>
            <a:ext cx="4679950" cy="224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0939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Naslov 1"/>
          <p:cNvSpPr>
            <a:spLocks noGrp="1"/>
          </p:cNvSpPr>
          <p:nvPr>
            <p:ph type="title"/>
          </p:nvPr>
        </p:nvSpPr>
        <p:spPr>
          <a:xfrm>
            <a:off x="7823200" y="260350"/>
            <a:ext cx="2386012" cy="1587500"/>
          </a:xfrm>
        </p:spPr>
        <p:txBody>
          <a:bodyPr/>
          <a:lstStyle/>
          <a:p>
            <a:pPr algn="ctr" eaLnBrk="1" hangingPunct="1"/>
            <a:r>
              <a:rPr lang="sl-SI" altLang="en-US" smtClean="0"/>
              <a:t>ZAPIS ZVOKA</a:t>
            </a:r>
          </a:p>
        </p:txBody>
      </p:sp>
      <p:sp>
        <p:nvSpPr>
          <p:cNvPr id="7" name="Ograda besedila 6"/>
          <p:cNvSpPr>
            <a:spLocks noGrp="1"/>
          </p:cNvSpPr>
          <p:nvPr>
            <p:ph type="body" idx="1"/>
          </p:nvPr>
        </p:nvSpPr>
        <p:spPr>
          <a:xfrm>
            <a:off x="7823201" y="1989138"/>
            <a:ext cx="2592387" cy="658812"/>
          </a:xfrm>
        </p:spPr>
        <p:txBody>
          <a:bodyPr>
            <a:normAutofit fontScale="70000" lnSpcReduction="20000"/>
          </a:bodyPr>
          <a:lstStyle/>
          <a:p>
            <a:pPr>
              <a:buClr>
                <a:schemeClr val="accent3"/>
              </a:buClr>
              <a:defRPr/>
            </a:pPr>
            <a:r>
              <a:rPr lang="sl-SI" dirty="0" smtClean="0"/>
              <a:t>Standardni formati za zvočne datoteke so:</a:t>
            </a:r>
            <a:endParaRPr lang="sl-SI" dirty="0"/>
          </a:p>
        </p:txBody>
      </p:sp>
      <p:sp>
        <p:nvSpPr>
          <p:cNvPr id="103428" name="Ograda vsebine 2"/>
          <p:cNvSpPr>
            <a:spLocks noGrp="1"/>
          </p:cNvSpPr>
          <p:nvPr>
            <p:ph sz="quarter" idx="2"/>
          </p:nvPr>
        </p:nvSpPr>
        <p:spPr>
          <a:xfrm>
            <a:off x="7607301" y="3011488"/>
            <a:ext cx="2879725" cy="3846512"/>
          </a:xfrm>
        </p:spPr>
        <p:txBody>
          <a:bodyPr/>
          <a:lstStyle/>
          <a:p>
            <a:pPr eaLnBrk="1" hangingPunct="1">
              <a:lnSpc>
                <a:spcPct val="90000"/>
              </a:lnSpc>
            </a:pPr>
            <a:r>
              <a:rPr lang="sl-SI" altLang="en-US" smtClean="0"/>
              <a:t/>
            </a:r>
            <a:br>
              <a:rPr lang="sl-SI" altLang="en-US" smtClean="0"/>
            </a:br>
            <a:r>
              <a:rPr lang="sl-SI" altLang="en-US" sz="1600"/>
              <a:t>MP3; MPEG-1 Audi Layer 3 </a:t>
            </a:r>
          </a:p>
          <a:p>
            <a:pPr eaLnBrk="1" hangingPunct="1">
              <a:lnSpc>
                <a:spcPct val="90000"/>
              </a:lnSpc>
            </a:pPr>
            <a:r>
              <a:rPr lang="sl-SI" altLang="en-US" sz="1600"/>
              <a:t>M4A; MPEG-4 Audio File </a:t>
            </a:r>
          </a:p>
          <a:p>
            <a:pPr eaLnBrk="1" hangingPunct="1">
              <a:lnSpc>
                <a:spcPct val="90000"/>
              </a:lnSpc>
            </a:pPr>
            <a:r>
              <a:rPr lang="sl-SI" altLang="en-US" sz="1600"/>
              <a:t>WMA;  Windows Media Audio </a:t>
            </a:r>
          </a:p>
          <a:p>
            <a:pPr eaLnBrk="1" hangingPunct="1">
              <a:lnSpc>
                <a:spcPct val="90000"/>
              </a:lnSpc>
            </a:pPr>
            <a:r>
              <a:rPr lang="sl-SI" altLang="en-US" sz="1600"/>
              <a:t>RA; RealAudio </a:t>
            </a:r>
          </a:p>
          <a:p>
            <a:pPr eaLnBrk="1" hangingPunct="1">
              <a:lnSpc>
                <a:spcPct val="90000"/>
              </a:lnSpc>
            </a:pPr>
            <a:r>
              <a:rPr lang="sl-SI" altLang="en-US" sz="1600"/>
              <a:t>MIDI; Musical Instrument Digital Interface </a:t>
            </a:r>
          </a:p>
          <a:p>
            <a:pPr eaLnBrk="1" hangingPunct="1">
              <a:lnSpc>
                <a:spcPct val="90000"/>
              </a:lnSpc>
            </a:pPr>
            <a:r>
              <a:rPr lang="sl-SI" altLang="en-US" sz="1600"/>
              <a:t>AAC; Advanced Audio Coding</a:t>
            </a:r>
            <a:r>
              <a:rPr lang="sl-SI" altLang="en-US" smtClean="0"/>
              <a:t> </a:t>
            </a:r>
          </a:p>
          <a:p>
            <a:pPr eaLnBrk="1" hangingPunct="1">
              <a:lnSpc>
                <a:spcPct val="90000"/>
              </a:lnSpc>
            </a:pPr>
            <a:endParaRPr lang="sl-SI" altLang="en-US" smtClean="0"/>
          </a:p>
        </p:txBody>
      </p:sp>
      <p:pic>
        <p:nvPicPr>
          <p:cNvPr id="103431" name="Picture 2" descr="http://vukovar-vu.com/images/galerija/Muzik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2413" y="0"/>
            <a:ext cx="60118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4430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Naslov 1"/>
          <p:cNvSpPr>
            <a:spLocks noGrp="1"/>
          </p:cNvSpPr>
          <p:nvPr>
            <p:ph type="title"/>
          </p:nvPr>
        </p:nvSpPr>
        <p:spPr>
          <a:xfrm>
            <a:off x="1773237" y="549275"/>
            <a:ext cx="8229600" cy="1143000"/>
          </a:xfrm>
        </p:spPr>
        <p:txBody>
          <a:bodyPr>
            <a:normAutofit fontScale="90000"/>
          </a:bodyPr>
          <a:lstStyle/>
          <a:p>
            <a:pPr eaLnBrk="1" hangingPunct="1"/>
            <a:r>
              <a:rPr lang="sl-SI" altLang="en-US" sz="4600"/>
              <a:t>ZAPIS</a:t>
            </a:r>
            <a:r>
              <a:rPr lang="sl-SI" altLang="en-US" sz="4600">
                <a:latin typeface="Arial" panose="020B0604020202020204" pitchFamily="34" charset="0"/>
              </a:rPr>
              <a:t/>
            </a:r>
            <a:br>
              <a:rPr lang="sl-SI" altLang="en-US" sz="4600">
                <a:latin typeface="Arial" panose="020B0604020202020204" pitchFamily="34" charset="0"/>
              </a:rPr>
            </a:br>
            <a:r>
              <a:rPr lang="sl-SI" altLang="en-US" sz="4600"/>
              <a:t>VIDEA</a:t>
            </a:r>
          </a:p>
        </p:txBody>
      </p:sp>
      <p:sp>
        <p:nvSpPr>
          <p:cNvPr id="104451" name="Ograda vsebine 2"/>
          <p:cNvSpPr>
            <a:spLocks noGrp="1"/>
          </p:cNvSpPr>
          <p:nvPr>
            <p:ph idx="1"/>
          </p:nvPr>
        </p:nvSpPr>
        <p:spPr>
          <a:xfrm>
            <a:off x="1701800" y="2133601"/>
            <a:ext cx="2520950" cy="4525963"/>
          </a:xfrm>
        </p:spPr>
        <p:txBody>
          <a:bodyPr/>
          <a:lstStyle/>
          <a:p>
            <a:pPr eaLnBrk="1" hangingPunct="1">
              <a:buFont typeface="Wingdings 2" panose="05020102010507070707" pitchFamily="18" charset="2"/>
              <a:buNone/>
            </a:pPr>
            <a:r>
              <a:rPr lang="sl-SI" altLang="en-US" sz="2400" b="1"/>
              <a:t>v računalniku</a:t>
            </a:r>
          </a:p>
          <a:p>
            <a:pPr eaLnBrk="1" hangingPunct="1"/>
            <a:endParaRPr lang="sl-SI" altLang="en-US" sz="2400" b="1"/>
          </a:p>
          <a:p>
            <a:pPr algn="ctr" eaLnBrk="1" hangingPunct="1"/>
            <a:r>
              <a:rPr lang="sl-SI" altLang="en-US" sz="2400"/>
              <a:t>Zapis slik je v primerjavi s tekstom zavzame veliko prostora v računalniku (na disku).</a:t>
            </a:r>
          </a:p>
          <a:p>
            <a:pPr eaLnBrk="1" hangingPunct="1"/>
            <a:endParaRPr lang="sl-SI" altLang="en-US" sz="2400"/>
          </a:p>
          <a:p>
            <a:pPr eaLnBrk="1" hangingPunct="1"/>
            <a:endParaRPr lang="sl-SI" altLang="en-US" sz="2400"/>
          </a:p>
        </p:txBody>
      </p:sp>
      <p:pic>
        <p:nvPicPr>
          <p:cNvPr id="6" name="Slika 5" descr="shakir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4307" y="138997"/>
            <a:ext cx="5948994" cy="65203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65057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Naslov 1"/>
          <p:cNvSpPr>
            <a:spLocks noGrp="1"/>
          </p:cNvSpPr>
          <p:nvPr>
            <p:ph type="title"/>
          </p:nvPr>
        </p:nvSpPr>
        <p:spPr>
          <a:xfrm>
            <a:off x="1979612" y="428625"/>
            <a:ext cx="8229600" cy="857250"/>
          </a:xfrm>
        </p:spPr>
        <p:txBody>
          <a:bodyPr/>
          <a:lstStyle/>
          <a:p>
            <a:pPr eaLnBrk="1" hangingPunct="1"/>
            <a:r>
              <a:rPr lang="sl-SI" altLang="en-US" smtClean="0"/>
              <a:t>ZAPIS VIDEA</a:t>
            </a:r>
          </a:p>
        </p:txBody>
      </p:sp>
      <p:sp>
        <p:nvSpPr>
          <p:cNvPr id="3" name="Ograda vsebine 2"/>
          <p:cNvSpPr>
            <a:spLocks noGrp="1"/>
          </p:cNvSpPr>
          <p:nvPr>
            <p:ph idx="1"/>
          </p:nvPr>
        </p:nvSpPr>
        <p:spPr/>
        <p:txBody>
          <a:bodyPr>
            <a:normAutofit lnSpcReduction="10000"/>
          </a:bodyPr>
          <a:lstStyle/>
          <a:p>
            <a:pPr marL="274320" indent="-274320">
              <a:buClr>
                <a:schemeClr val="accent3"/>
              </a:buClr>
              <a:buFont typeface="Wingdings 2"/>
              <a:buChar char=""/>
              <a:defRPr/>
            </a:pPr>
            <a:r>
              <a:rPr lang="sl-SI" dirty="0" smtClean="0"/>
              <a:t>Pri videu pa se mora na zaslonu zvrstiti več slik v sekundi (pri našem televizijskem sistemu- PAL- 25/sekundo, pri ameriškem - NTSC-30/sekundo), datoteke so zato ogromne. </a:t>
            </a:r>
          </a:p>
          <a:p>
            <a:pPr marL="274320" indent="-274320">
              <a:buClr>
                <a:schemeClr val="accent3"/>
              </a:buClr>
              <a:buFont typeface="Wingdings 2"/>
              <a:buChar char=""/>
              <a:defRPr/>
            </a:pPr>
            <a:endParaRPr lang="sl-SI" dirty="0" smtClean="0"/>
          </a:p>
          <a:p>
            <a:pPr marL="274320" indent="-274320">
              <a:buClr>
                <a:schemeClr val="accent3"/>
              </a:buClr>
              <a:buFont typeface="Wingdings 2"/>
              <a:buChar char=""/>
              <a:defRPr/>
            </a:pPr>
            <a:r>
              <a:rPr lang="sl-SI" dirty="0" smtClean="0"/>
              <a:t>Za kvaliteten video posnetek potrebujemo vsaj 25 slik na sekundo, kar zahteva precejšno količino pomnilnika.</a:t>
            </a:r>
          </a:p>
          <a:p>
            <a:pPr marL="274320" indent="-274320">
              <a:buClr>
                <a:schemeClr val="accent3"/>
              </a:buClr>
              <a:buFont typeface="Wingdings 2"/>
              <a:buChar char=""/>
              <a:defRPr/>
            </a:pPr>
            <a:endParaRPr lang="sl-SI" dirty="0" smtClean="0"/>
          </a:p>
          <a:p>
            <a:pPr marL="274320" indent="-274320">
              <a:buClr>
                <a:schemeClr val="accent3"/>
              </a:buClr>
              <a:buFont typeface="Wingdings 2"/>
              <a:buChar char=""/>
              <a:defRPr/>
            </a:pPr>
            <a:r>
              <a:rPr lang="sl-SI" dirty="0" smtClean="0"/>
              <a:t>Pogosto video ne gledamo čez cel ekran ampak samo v oknu velikosti četrtino ali pa samo šestnajstino ekrana.</a:t>
            </a:r>
          </a:p>
          <a:p>
            <a:pPr marL="274320" indent="-274320">
              <a:buClr>
                <a:schemeClr val="accent3"/>
              </a:buClr>
              <a:buFont typeface="Wingdings 2"/>
              <a:buChar char=""/>
              <a:defRPr/>
            </a:pPr>
            <a:endParaRPr lang="sl-SI" dirty="0"/>
          </a:p>
        </p:txBody>
      </p:sp>
    </p:spTree>
    <p:extLst>
      <p:ext uri="{BB962C8B-B14F-4D97-AF65-F5344CB8AC3E}">
        <p14:creationId xmlns:p14="http://schemas.microsoft.com/office/powerpoint/2010/main" val="3597230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Naslov 1"/>
          <p:cNvSpPr>
            <a:spLocks noGrp="1"/>
          </p:cNvSpPr>
          <p:nvPr>
            <p:ph type="title"/>
          </p:nvPr>
        </p:nvSpPr>
        <p:spPr>
          <a:xfrm>
            <a:off x="6454776" y="333375"/>
            <a:ext cx="3754437" cy="1143000"/>
          </a:xfrm>
        </p:spPr>
        <p:txBody>
          <a:bodyPr/>
          <a:lstStyle/>
          <a:p>
            <a:pPr eaLnBrk="1" hangingPunct="1"/>
            <a:r>
              <a:rPr lang="sl-SI" altLang="en-US" smtClean="0"/>
              <a:t>ZAPIS VIDEA</a:t>
            </a:r>
          </a:p>
        </p:txBody>
      </p:sp>
      <p:sp>
        <p:nvSpPr>
          <p:cNvPr id="3" name="Ograda vsebine 2"/>
          <p:cNvSpPr>
            <a:spLocks noGrp="1"/>
          </p:cNvSpPr>
          <p:nvPr>
            <p:ph idx="1"/>
          </p:nvPr>
        </p:nvSpPr>
        <p:spPr>
          <a:xfrm>
            <a:off x="6094412" y="1357314"/>
            <a:ext cx="4114800" cy="5214937"/>
          </a:xfrm>
        </p:spPr>
        <p:txBody>
          <a:bodyPr>
            <a:normAutofit fontScale="92500" lnSpcReduction="10000"/>
          </a:bodyPr>
          <a:lstStyle/>
          <a:p>
            <a:pPr eaLnBrk="1" hangingPunct="1">
              <a:lnSpc>
                <a:spcPct val="80000"/>
              </a:lnSpc>
              <a:defRPr/>
            </a:pPr>
            <a:endParaRPr lang="sl-SI" sz="2200" dirty="0"/>
          </a:p>
          <a:p>
            <a:pPr eaLnBrk="1" hangingPunct="1">
              <a:lnSpc>
                <a:spcPct val="80000"/>
              </a:lnSpc>
              <a:defRPr/>
            </a:pPr>
            <a:r>
              <a:rPr lang="sl-SI" sz="2200" dirty="0"/>
              <a:t>KOMPRESIJA VIDEO ZAPISA</a:t>
            </a:r>
          </a:p>
          <a:p>
            <a:pPr eaLnBrk="1" hangingPunct="1">
              <a:lnSpc>
                <a:spcPct val="80000"/>
              </a:lnSpc>
              <a:defRPr/>
            </a:pPr>
            <a:r>
              <a:rPr lang="sl-SI" sz="2200" dirty="0"/>
              <a:t>Obstajajo različni algoritmi, ki video posnetek pred shranjevanjem na disk stisnejo (</a:t>
            </a:r>
            <a:r>
              <a:rPr lang="sl-SI" sz="2200" dirty="0" err="1"/>
              <a:t>KOmpresirajo</a:t>
            </a:r>
            <a:r>
              <a:rPr lang="sl-SI" sz="2200" dirty="0"/>
              <a:t>)</a:t>
            </a:r>
            <a:endParaRPr lang="sl-SI" sz="2200" dirty="0">
              <a:latin typeface="Arial" charset="0"/>
            </a:endParaRPr>
          </a:p>
          <a:p>
            <a:pPr eaLnBrk="1" hangingPunct="1">
              <a:lnSpc>
                <a:spcPct val="80000"/>
              </a:lnSpc>
              <a:defRPr/>
            </a:pPr>
            <a:endParaRPr lang="sl-SI" sz="2200" dirty="0">
              <a:latin typeface="Arial" charset="0"/>
            </a:endParaRPr>
          </a:p>
          <a:p>
            <a:pPr eaLnBrk="1" hangingPunct="1">
              <a:lnSpc>
                <a:spcPct val="80000"/>
              </a:lnSpc>
              <a:defRPr/>
            </a:pPr>
            <a:r>
              <a:rPr lang="sl-SI" sz="2200" dirty="0"/>
              <a:t>Ob predvajanju pa raztegnejo na prvotno velikost (</a:t>
            </a:r>
            <a:r>
              <a:rPr lang="sl-SI" sz="2200" dirty="0" err="1"/>
              <a:t>DEKompresirajo</a:t>
            </a:r>
            <a:r>
              <a:rPr lang="sl-SI" sz="2200" dirty="0"/>
              <a:t>), </a:t>
            </a:r>
          </a:p>
          <a:p>
            <a:pPr eaLnBrk="1" hangingPunct="1">
              <a:lnSpc>
                <a:spcPct val="80000"/>
              </a:lnSpc>
              <a:defRPr/>
            </a:pPr>
            <a:r>
              <a:rPr lang="sl-SI" sz="2200" dirty="0"/>
              <a:t>proces je kratko imenovan KODEK.</a:t>
            </a:r>
          </a:p>
          <a:p>
            <a:pPr eaLnBrk="1" hangingPunct="1">
              <a:lnSpc>
                <a:spcPct val="80000"/>
              </a:lnSpc>
              <a:buFont typeface="Wingdings 2" panose="05020102010507070707" pitchFamily="18" charset="2"/>
              <a:buNone/>
              <a:defRPr/>
            </a:pPr>
            <a:r>
              <a:rPr lang="sl-SI" sz="2200" dirty="0"/>
              <a:t/>
            </a:r>
            <a:br>
              <a:rPr lang="sl-SI" sz="2200" dirty="0"/>
            </a:br>
            <a:r>
              <a:rPr lang="sl-SI" sz="2200" dirty="0"/>
              <a:t>KODEK (CODEC; </a:t>
            </a:r>
            <a:r>
              <a:rPr lang="sl-SI" sz="2200" dirty="0" err="1"/>
              <a:t>COding</a:t>
            </a:r>
            <a:r>
              <a:rPr lang="sl-SI" sz="2200" dirty="0"/>
              <a:t> </a:t>
            </a:r>
            <a:r>
              <a:rPr lang="sl-SI" sz="2200" dirty="0" err="1"/>
              <a:t>DECoding</a:t>
            </a:r>
            <a:r>
              <a:rPr lang="sl-SI" sz="2200" dirty="0"/>
              <a:t>) je algoritem za kodiranje in dekodiranje analognih signalov v digitalno obliko in nasprotno. </a:t>
            </a:r>
          </a:p>
          <a:p>
            <a:pPr eaLnBrk="1" hangingPunct="1">
              <a:lnSpc>
                <a:spcPct val="80000"/>
              </a:lnSpc>
              <a:defRPr/>
            </a:pPr>
            <a:endParaRPr lang="sl-SI" sz="2200" dirty="0"/>
          </a:p>
        </p:txBody>
      </p:sp>
      <p:pic>
        <p:nvPicPr>
          <p:cNvPr id="106502" name="Picture 2" descr="http://www.mojmikro.si/files/imager/node/229-71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2412"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4145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Naslov 1"/>
          <p:cNvSpPr>
            <a:spLocks noGrp="1"/>
          </p:cNvSpPr>
          <p:nvPr>
            <p:ph type="title"/>
          </p:nvPr>
        </p:nvSpPr>
        <p:spPr>
          <a:xfrm>
            <a:off x="1979612" y="428625"/>
            <a:ext cx="8229600" cy="857250"/>
          </a:xfrm>
        </p:spPr>
        <p:txBody>
          <a:bodyPr/>
          <a:lstStyle/>
          <a:p>
            <a:pPr eaLnBrk="1" hangingPunct="1"/>
            <a:r>
              <a:rPr lang="sl-SI" altLang="en-US" smtClean="0"/>
              <a:t>ZAPIS VIDEA</a:t>
            </a:r>
          </a:p>
        </p:txBody>
      </p:sp>
      <p:sp>
        <p:nvSpPr>
          <p:cNvPr id="107523" name="Ograda vsebine 2"/>
          <p:cNvSpPr>
            <a:spLocks noGrp="1"/>
          </p:cNvSpPr>
          <p:nvPr>
            <p:ph idx="1"/>
          </p:nvPr>
        </p:nvSpPr>
        <p:spPr/>
        <p:txBody>
          <a:bodyPr/>
          <a:lstStyle/>
          <a:p>
            <a:pPr eaLnBrk="1" hangingPunct="1">
              <a:lnSpc>
                <a:spcPct val="90000"/>
              </a:lnSpc>
            </a:pPr>
            <a:r>
              <a:rPr lang="sl-SI" altLang="en-US" sz="1600"/>
              <a:t>Vrste video datotek: </a:t>
            </a:r>
            <a:br>
              <a:rPr lang="sl-SI" altLang="en-US" sz="1600"/>
            </a:br>
            <a:endParaRPr lang="sl-SI" altLang="en-US" sz="1600"/>
          </a:p>
          <a:p>
            <a:pPr eaLnBrk="1" hangingPunct="1">
              <a:lnSpc>
                <a:spcPct val="90000"/>
              </a:lnSpc>
            </a:pPr>
            <a:r>
              <a:rPr lang="sl-SI" altLang="en-US" sz="1600"/>
              <a:t>MPEG4; Moving Picture Experts Group 4 </a:t>
            </a:r>
          </a:p>
          <a:p>
            <a:pPr eaLnBrk="1" hangingPunct="1">
              <a:lnSpc>
                <a:spcPct val="90000"/>
              </a:lnSpc>
            </a:pPr>
            <a:r>
              <a:rPr lang="sl-SI" altLang="en-US" sz="1600"/>
              <a:t>AVI; Audio Video Interleave </a:t>
            </a:r>
          </a:p>
          <a:p>
            <a:pPr eaLnBrk="1" hangingPunct="1">
              <a:lnSpc>
                <a:spcPct val="90000"/>
              </a:lnSpc>
            </a:pPr>
            <a:r>
              <a:rPr lang="sl-SI" altLang="en-US" sz="1600"/>
              <a:t>DIVX; Digital Video Express </a:t>
            </a:r>
          </a:p>
          <a:p>
            <a:pPr eaLnBrk="1" hangingPunct="1">
              <a:lnSpc>
                <a:spcPct val="90000"/>
              </a:lnSpc>
            </a:pPr>
            <a:r>
              <a:rPr lang="sl-SI" altLang="en-US" sz="1600"/>
              <a:t>WMv; Windows Media Video </a:t>
            </a:r>
          </a:p>
          <a:p>
            <a:pPr eaLnBrk="1" hangingPunct="1">
              <a:lnSpc>
                <a:spcPct val="90000"/>
              </a:lnSpc>
            </a:pPr>
            <a:r>
              <a:rPr lang="sl-SI" altLang="en-US" sz="1600"/>
              <a:t>MP4; MPEG-4 Video File </a:t>
            </a:r>
          </a:p>
          <a:p>
            <a:pPr eaLnBrk="1" hangingPunct="1">
              <a:lnSpc>
                <a:spcPct val="90000"/>
              </a:lnSpc>
            </a:pPr>
            <a:r>
              <a:rPr lang="sl-SI" altLang="en-US" sz="1600"/>
              <a:t>3GP; Third Generation Partnership Project </a:t>
            </a:r>
          </a:p>
          <a:p>
            <a:pPr eaLnBrk="1" hangingPunct="1">
              <a:lnSpc>
                <a:spcPct val="90000"/>
              </a:lnSpc>
            </a:pPr>
            <a:r>
              <a:rPr lang="sl-SI" altLang="en-US" sz="1600"/>
              <a:t>FLV; Flash Video</a:t>
            </a:r>
            <a:r>
              <a:rPr lang="sl-SI" altLang="en-US" sz="2400"/>
              <a:t> </a:t>
            </a:r>
          </a:p>
          <a:p>
            <a:pPr eaLnBrk="1" hangingPunct="1">
              <a:lnSpc>
                <a:spcPct val="90000"/>
              </a:lnSpc>
            </a:pPr>
            <a:endParaRPr lang="sl-SI" altLang="en-US" sz="2400"/>
          </a:p>
        </p:txBody>
      </p:sp>
      <p:pic>
        <p:nvPicPr>
          <p:cNvPr id="107526" name="Picture 2" descr="http://www.e-fotografija.com/artman/uploads/sonykame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4412" y="0"/>
            <a:ext cx="457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6289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sl-SI"/>
          </a:p>
        </p:txBody>
      </p:sp>
      <p:sp>
        <p:nvSpPr>
          <p:cNvPr id="3" name="Označba mesta vsebine 2"/>
          <p:cNvSpPr>
            <a:spLocks noGrp="1"/>
          </p:cNvSpPr>
          <p:nvPr>
            <p:ph idx="1"/>
          </p:nvPr>
        </p:nvSpPr>
        <p:spPr/>
        <p:txBody>
          <a:bodyPr/>
          <a:lstStyle/>
          <a:p>
            <a:endParaRPr lang="sl-SI"/>
          </a:p>
        </p:txBody>
      </p:sp>
    </p:spTree>
    <p:extLst>
      <p:ext uri="{BB962C8B-B14F-4D97-AF65-F5344CB8AC3E}">
        <p14:creationId xmlns:p14="http://schemas.microsoft.com/office/powerpoint/2010/main" val="1131004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Naslov 8"/>
          <p:cNvSpPr>
            <a:spLocks noGrp="1"/>
          </p:cNvSpPr>
          <p:nvPr>
            <p:ph type="ctrTitle"/>
          </p:nvPr>
        </p:nvSpPr>
        <p:spPr>
          <a:ln>
            <a:miter lim="800000"/>
            <a:headEnd/>
            <a:tailEnd/>
          </a:ln>
        </p:spPr>
        <p:txBody>
          <a:bodyPr/>
          <a:lstStyle/>
          <a:p>
            <a:pPr>
              <a:defRPr/>
            </a:pPr>
            <a:r>
              <a:rPr lang="sl-SI" dirty="0" smtClean="0"/>
              <a:t>STROJNA OPREMA</a:t>
            </a:r>
            <a:endParaRPr lang="sl-SI" dirty="0"/>
          </a:p>
        </p:txBody>
      </p:sp>
      <p:sp>
        <p:nvSpPr>
          <p:cNvPr id="2" name="Podnaslov 1"/>
          <p:cNvSpPr>
            <a:spLocks noGrp="1"/>
          </p:cNvSpPr>
          <p:nvPr>
            <p:ph type="subTitle" idx="1"/>
          </p:nvPr>
        </p:nvSpPr>
        <p:spPr/>
        <p:txBody>
          <a:bodyPr/>
          <a:lstStyle/>
          <a:p>
            <a:endParaRPr lang="en-US"/>
          </a:p>
        </p:txBody>
      </p:sp>
      <p:pic>
        <p:nvPicPr>
          <p:cNvPr id="10" name="Picture 4" descr="demon">
            <a:hlinkClick r:id="rId2" action="ppaction://hlinksldjump"/>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462564" y="836712"/>
            <a:ext cx="3869596" cy="276783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1" name="Podnaslov 2"/>
          <p:cNvSpPr txBox="1">
            <a:spLocks/>
          </p:cNvSpPr>
          <p:nvPr/>
        </p:nvSpPr>
        <p:spPr>
          <a:xfrm>
            <a:off x="1989956" y="6021288"/>
            <a:ext cx="7516442" cy="360039"/>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0"/>
              </a:spcBef>
              <a:buFont typeface="Euphemia" pitchFamily="34" charset="0"/>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600"/>
              </a:spcBef>
              <a:buFont typeface="Euphemia"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600"/>
              </a:spcBef>
              <a:buFont typeface="Euphemia"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600"/>
              </a:spcBef>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600"/>
              </a:spcBef>
              <a:buFont typeface="Euphemia"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600"/>
              </a:spcBef>
              <a:buFont typeface="Euphemia"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600"/>
              </a:spcBef>
              <a:buFont typeface="Euphemia"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600"/>
              </a:spcBef>
              <a:buFont typeface="Euphemia" pitchFamily="34" charset="0"/>
              <a:buNone/>
              <a:defRPr sz="1800" kern="1200" baseline="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600"/>
              </a:spcBef>
              <a:buFont typeface="Euphemia" pitchFamily="34" charset="0"/>
              <a:buNone/>
              <a:defRPr sz="1800" kern="1200" baseline="0">
                <a:solidFill>
                  <a:schemeClr val="tx1">
                    <a:tint val="75000"/>
                  </a:schemeClr>
                </a:solidFill>
                <a:latin typeface="+mn-lt"/>
                <a:ea typeface="+mn-ea"/>
                <a:cs typeface="+mn-cs"/>
              </a:defRPr>
            </a:lvl9pPr>
          </a:lstStyle>
          <a:p>
            <a:r>
              <a:rPr lang="sl-SI" altLang="en-US" sz="2000" b="1" smtClean="0"/>
              <a:t>ZDENKO POTOČAR, univ.dipl.org</a:t>
            </a:r>
            <a:r>
              <a:rPr lang="sl-SI" altLang="en-US" sz="2000" smtClean="0"/>
              <a:t>.</a:t>
            </a:r>
            <a:endParaRPr lang="sl-SI" altLang="en-US" sz="2000" dirty="0"/>
          </a:p>
        </p:txBody>
      </p:sp>
    </p:spTree>
    <p:extLst>
      <p:ext uri="{BB962C8B-B14F-4D97-AF65-F5344CB8AC3E}">
        <p14:creationId xmlns:p14="http://schemas.microsoft.com/office/powerpoint/2010/main" val="2106098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p:txBody>
          <a:bodyPr/>
          <a:lstStyle/>
          <a:p>
            <a:r>
              <a:rPr lang="sl-SI" dirty="0" smtClean="0"/>
              <a:t>ZGODOVINA RAČUNALNIŠTVA</a:t>
            </a:r>
            <a:endParaRPr lang="en-US" dirty="0"/>
          </a:p>
        </p:txBody>
      </p:sp>
      <p:sp>
        <p:nvSpPr>
          <p:cNvPr id="3" name="Podnaslov 2"/>
          <p:cNvSpPr>
            <a:spLocks noGrp="1"/>
          </p:cNvSpPr>
          <p:nvPr>
            <p:ph type="subTitle" idx="1"/>
          </p:nvPr>
        </p:nvSpPr>
        <p:spPr/>
        <p:txBody>
          <a:bodyPr/>
          <a:lstStyle/>
          <a:p>
            <a:endParaRPr lang="en-US"/>
          </a:p>
        </p:txBody>
      </p:sp>
      <p:sp>
        <p:nvSpPr>
          <p:cNvPr id="4" name="Podnaslov 2"/>
          <p:cNvSpPr txBox="1">
            <a:spLocks/>
          </p:cNvSpPr>
          <p:nvPr/>
        </p:nvSpPr>
        <p:spPr>
          <a:xfrm>
            <a:off x="1989956" y="6021288"/>
            <a:ext cx="7516442" cy="360039"/>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0"/>
              </a:spcBef>
              <a:buFont typeface="Euphemia" pitchFamily="34" charset="0"/>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600"/>
              </a:spcBef>
              <a:buFont typeface="Euphemia"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600"/>
              </a:spcBef>
              <a:buFont typeface="Euphemia"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600"/>
              </a:spcBef>
              <a:buFont typeface="Arial"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600"/>
              </a:spcBef>
              <a:buFont typeface="Euphemia"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600"/>
              </a:spcBef>
              <a:buFont typeface="Euphemia"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600"/>
              </a:spcBef>
              <a:buFont typeface="Euphemia"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600"/>
              </a:spcBef>
              <a:buFont typeface="Euphemia" pitchFamily="34" charset="0"/>
              <a:buNone/>
              <a:defRPr sz="1800" kern="1200" baseline="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600"/>
              </a:spcBef>
              <a:buFont typeface="Euphemia" pitchFamily="34" charset="0"/>
              <a:buNone/>
              <a:defRPr sz="1800" kern="1200" baseline="0">
                <a:solidFill>
                  <a:schemeClr val="tx1">
                    <a:tint val="75000"/>
                  </a:schemeClr>
                </a:solidFill>
                <a:latin typeface="+mn-lt"/>
                <a:ea typeface="+mn-ea"/>
                <a:cs typeface="+mn-cs"/>
              </a:defRPr>
            </a:lvl9pPr>
          </a:lstStyle>
          <a:p>
            <a:r>
              <a:rPr lang="sl-SI" altLang="en-US" sz="2000" b="1" smtClean="0"/>
              <a:t>ZDENKO POTOČAR, univ.dipl.org</a:t>
            </a:r>
            <a:r>
              <a:rPr lang="sl-SI" altLang="en-US" sz="2000" smtClean="0"/>
              <a:t>.</a:t>
            </a:r>
            <a:endParaRPr lang="sl-SI" altLang="en-US" sz="2000" dirty="0"/>
          </a:p>
        </p:txBody>
      </p:sp>
    </p:spTree>
    <p:extLst>
      <p:ext uri="{BB962C8B-B14F-4D97-AF65-F5344CB8AC3E}">
        <p14:creationId xmlns:p14="http://schemas.microsoft.com/office/powerpoint/2010/main" val="3568060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Naslov 1"/>
          <p:cNvSpPr>
            <a:spLocks noGrp="1"/>
          </p:cNvSpPr>
          <p:nvPr>
            <p:ph type="title"/>
          </p:nvPr>
        </p:nvSpPr>
        <p:spPr>
          <a:xfrm>
            <a:off x="1979612" y="428625"/>
            <a:ext cx="8229600" cy="857250"/>
          </a:xfrm>
        </p:spPr>
        <p:txBody>
          <a:bodyPr/>
          <a:lstStyle/>
          <a:p>
            <a:pPr eaLnBrk="1" hangingPunct="1"/>
            <a:r>
              <a:rPr lang="sl-SI" altLang="en-US" smtClean="0"/>
              <a:t>ZGODOVINA RAČUNALNIŠTVA</a:t>
            </a:r>
          </a:p>
        </p:txBody>
      </p:sp>
      <p:sp>
        <p:nvSpPr>
          <p:cNvPr id="110595" name="Ograda vsebine 2"/>
          <p:cNvSpPr>
            <a:spLocks noGrp="1"/>
          </p:cNvSpPr>
          <p:nvPr>
            <p:ph idx="1"/>
          </p:nvPr>
        </p:nvSpPr>
        <p:spPr>
          <a:xfrm>
            <a:off x="1979613" y="1935164"/>
            <a:ext cx="8258175" cy="4708525"/>
          </a:xfrm>
        </p:spPr>
        <p:txBody>
          <a:bodyPr/>
          <a:lstStyle/>
          <a:p>
            <a:r>
              <a:rPr lang="sl-SI" altLang="en-US" sz="2000" dirty="0"/>
              <a:t>Človek je začel že zelo zgodaj razmišljati, kako bi si poenostavil </a:t>
            </a:r>
            <a:r>
              <a:rPr lang="sl-SI" altLang="en-US" sz="2000" dirty="0" smtClean="0"/>
              <a:t>računske </a:t>
            </a:r>
            <a:r>
              <a:rPr lang="sl-SI" altLang="en-US" sz="2000" dirty="0"/>
              <a:t>operacije.</a:t>
            </a:r>
          </a:p>
          <a:p>
            <a:r>
              <a:rPr lang="sl-SI" altLang="en-US" sz="2000" dirty="0" smtClean="0"/>
              <a:t>Prva </a:t>
            </a:r>
            <a:r>
              <a:rPr lang="sl-SI" altLang="en-US" sz="2000" dirty="0"/>
              <a:t>računala so verjetno iznašli Babilonci okoli leta 2400 pr. n. št. </a:t>
            </a:r>
          </a:p>
          <a:p>
            <a:pPr eaLnBrk="1" hangingPunct="1"/>
            <a:r>
              <a:rPr lang="sl-SI" altLang="en-US" sz="2000" dirty="0"/>
              <a:t>Računali so tako, da so premikali kamenčke (kroglice) po gladki površini </a:t>
            </a:r>
            <a:r>
              <a:rPr lang="sl-SI" altLang="en-US" sz="2000" dirty="0" smtClean="0"/>
              <a:t>oziroma </a:t>
            </a:r>
            <a:r>
              <a:rPr lang="sl-SI" altLang="en-US" sz="2000" dirty="0"/>
              <a:t>po posebej za to narejenih žlebičkih. </a:t>
            </a:r>
          </a:p>
          <a:p>
            <a:pPr eaLnBrk="1" hangingPunct="1"/>
            <a:r>
              <a:rPr lang="sl-SI" altLang="en-US" sz="2000" dirty="0"/>
              <a:t>Tako računalo imenujemo </a:t>
            </a:r>
            <a:r>
              <a:rPr lang="sl-SI" altLang="en-US" sz="2000" dirty="0">
                <a:hlinkClick r:id="rId2" action="ppaction://hlinkfile" tooltip="Abak"/>
              </a:rPr>
              <a:t>abak</a:t>
            </a:r>
            <a:r>
              <a:rPr lang="sl-SI" altLang="en-US" sz="2000" dirty="0"/>
              <a:t>. Pozneje so začeli kroglice natikati na žice, da je bilo računaje lažje.</a:t>
            </a:r>
          </a:p>
        </p:txBody>
      </p:sp>
      <p:pic>
        <p:nvPicPr>
          <p:cNvPr id="110598" name="Picture 2" descr="http://upload.wikimedia.org/wikipedia/commons/c/c6/Abax.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33972" y="4531988"/>
            <a:ext cx="2664296" cy="2111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9470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Naslov 1"/>
          <p:cNvSpPr>
            <a:spLocks noGrp="1"/>
          </p:cNvSpPr>
          <p:nvPr>
            <p:ph type="title"/>
          </p:nvPr>
        </p:nvSpPr>
        <p:spPr>
          <a:xfrm>
            <a:off x="2206625" y="260350"/>
            <a:ext cx="8229600" cy="1143000"/>
          </a:xfrm>
        </p:spPr>
        <p:txBody>
          <a:bodyPr/>
          <a:lstStyle/>
          <a:p>
            <a:pPr eaLnBrk="1" hangingPunct="1"/>
            <a:r>
              <a:rPr lang="sl-SI" altLang="en-US" smtClean="0"/>
              <a:t>ZNANJE</a:t>
            </a:r>
          </a:p>
        </p:txBody>
      </p:sp>
      <p:sp>
        <p:nvSpPr>
          <p:cNvPr id="50179" name="Ograda vsebine 2"/>
          <p:cNvSpPr>
            <a:spLocks noGrp="1"/>
          </p:cNvSpPr>
          <p:nvPr>
            <p:ph idx="1"/>
          </p:nvPr>
        </p:nvSpPr>
        <p:spPr>
          <a:xfrm>
            <a:off x="1990725" y="1557339"/>
            <a:ext cx="3382962" cy="4389437"/>
          </a:xfrm>
        </p:spPr>
        <p:txBody>
          <a:bodyPr>
            <a:normAutofit fontScale="92500" lnSpcReduction="10000"/>
          </a:bodyPr>
          <a:lstStyle/>
          <a:p>
            <a:pPr eaLnBrk="1" hangingPunct="1"/>
            <a:r>
              <a:rPr lang="sl-SI" altLang="en-US" smtClean="0"/>
              <a:t>Informacije, ki jih človek dobiva, zmanjšujejo njegovo stopnjo neznanja. </a:t>
            </a:r>
            <a:endParaRPr lang="sl-SI" altLang="en-US" smtClean="0">
              <a:latin typeface="Arial" panose="020B0604020202020204" pitchFamily="34" charset="0"/>
            </a:endParaRPr>
          </a:p>
          <a:p>
            <a:pPr eaLnBrk="1" hangingPunct="1"/>
            <a:endParaRPr lang="sl-SI" altLang="en-US" smtClean="0">
              <a:latin typeface="Arial" panose="020B0604020202020204" pitchFamily="34" charset="0"/>
            </a:endParaRPr>
          </a:p>
          <a:p>
            <a:pPr eaLnBrk="1" hangingPunct="1"/>
            <a:r>
              <a:rPr lang="sl-SI" altLang="en-US" b="1" smtClean="0"/>
              <a:t>Znanje</a:t>
            </a:r>
            <a:r>
              <a:rPr lang="sl-SI" altLang="en-US" smtClean="0"/>
              <a:t> je torej zbirka informacij, ki smo jih pridobili, in s katerimi si sestavljamo našo sliko realnosti. </a:t>
            </a:r>
          </a:p>
          <a:p>
            <a:pPr eaLnBrk="1" hangingPunct="1"/>
            <a:endParaRPr lang="sl-SI" altLang="en-US" smtClean="0"/>
          </a:p>
        </p:txBody>
      </p:sp>
      <p:pic>
        <p:nvPicPr>
          <p:cNvPr id="48134" name="Picture 2" descr="SourceJuice porazdeliti va� strokovno znanje ">
            <a:hlinkClick r:id="rId2" tooltip="SourceJuice - Share Your Expertise"/>
          </p:cNvPr>
          <p:cNvPicPr>
            <a:picLocks noChangeAspect="1" noChangeArrowheads="1"/>
          </p:cNvPicPr>
          <p:nvPr/>
        </p:nvPicPr>
        <p:blipFill>
          <a:blip r:embed="rId3"/>
          <a:srcRect/>
          <a:stretch>
            <a:fillRect/>
          </a:stretch>
        </p:blipFill>
        <p:spPr bwMode="auto">
          <a:xfrm>
            <a:off x="5589588" y="1597026"/>
            <a:ext cx="4860925" cy="4557713"/>
          </a:xfrm>
          <a:prstGeom prst="rect">
            <a:avLst/>
          </a:prstGeom>
          <a:noFill/>
          <a:ln w="9525">
            <a:noFill/>
            <a:miter lim="800000"/>
            <a:headEnd/>
            <a:tailEnd/>
          </a:ln>
          <a:effectLst>
            <a:softEdge rad="127000"/>
          </a:effectLst>
        </p:spPr>
      </p:pic>
    </p:spTree>
    <p:extLst>
      <p:ext uri="{BB962C8B-B14F-4D97-AF65-F5344CB8AC3E}">
        <p14:creationId xmlns:p14="http://schemas.microsoft.com/office/powerpoint/2010/main" val="1781405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Naslov 1"/>
          <p:cNvSpPr>
            <a:spLocks noGrp="1"/>
          </p:cNvSpPr>
          <p:nvPr>
            <p:ph type="title"/>
          </p:nvPr>
        </p:nvSpPr>
        <p:spPr>
          <a:xfrm>
            <a:off x="1979612" y="428625"/>
            <a:ext cx="8229600" cy="857250"/>
          </a:xfrm>
        </p:spPr>
        <p:txBody>
          <a:bodyPr/>
          <a:lstStyle/>
          <a:p>
            <a:pPr eaLnBrk="1" hangingPunct="1"/>
            <a:r>
              <a:rPr lang="sl-SI" altLang="en-US" smtClean="0"/>
              <a:t>ZGODOVINA RAČUNALNIŠTVA</a:t>
            </a:r>
          </a:p>
        </p:txBody>
      </p:sp>
      <p:sp>
        <p:nvSpPr>
          <p:cNvPr id="111619" name="Ograda vsebine 2"/>
          <p:cNvSpPr>
            <a:spLocks noGrp="1"/>
          </p:cNvSpPr>
          <p:nvPr>
            <p:ph idx="1"/>
          </p:nvPr>
        </p:nvSpPr>
        <p:spPr>
          <a:xfrm>
            <a:off x="1979612" y="1935164"/>
            <a:ext cx="5614988" cy="4389437"/>
          </a:xfrm>
        </p:spPr>
        <p:txBody>
          <a:bodyPr>
            <a:normAutofit/>
          </a:bodyPr>
          <a:lstStyle/>
          <a:p>
            <a:pPr eaLnBrk="1" hangingPunct="1"/>
            <a:r>
              <a:rPr lang="sl-SI" altLang="en-US" dirty="0" smtClean="0"/>
              <a:t>1645: </a:t>
            </a:r>
            <a:r>
              <a:rPr lang="sl-SI" altLang="en-US" dirty="0" err="1" smtClean="0"/>
              <a:t>Blaise</a:t>
            </a:r>
            <a:r>
              <a:rPr lang="sl-SI" altLang="en-US" dirty="0" smtClean="0"/>
              <a:t> Pascal (1623-1662) – </a:t>
            </a:r>
          </a:p>
          <a:p>
            <a:pPr eaLnBrk="1" hangingPunct="1"/>
            <a:r>
              <a:rPr lang="sl-SI" altLang="en-US" dirty="0" smtClean="0"/>
              <a:t>prva naprava za računati, ki se je tudi prodajala</a:t>
            </a:r>
          </a:p>
          <a:p>
            <a:r>
              <a:rPr lang="sl-SI" altLang="en-US" dirty="0"/>
              <a:t>Pascalov seštevalni stroj je sestavljen iz vzvodov in koles na oseh. Lahko je sešteval </a:t>
            </a:r>
            <a:r>
              <a:rPr lang="sl-SI" altLang="en-US" dirty="0" smtClean="0"/>
              <a:t>5-mestna števila</a:t>
            </a:r>
            <a:r>
              <a:rPr lang="sl-SI" altLang="en-US" dirty="0"/>
              <a:t>. </a:t>
            </a:r>
            <a:endParaRPr lang="sl-SI" altLang="en-US" dirty="0" smtClean="0"/>
          </a:p>
        </p:txBody>
      </p:sp>
      <p:pic>
        <p:nvPicPr>
          <p:cNvPr id="111623" name="Picture 4" descr="Image:Arts et Metiers Pascaline dsc03869.jpg">
            <a:hlinkClick r:id="rId2"/>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966620" y="3717032"/>
            <a:ext cx="3550306" cy="194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64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Naslov 1"/>
          <p:cNvSpPr>
            <a:spLocks noGrp="1"/>
          </p:cNvSpPr>
          <p:nvPr>
            <p:ph type="title"/>
          </p:nvPr>
        </p:nvSpPr>
        <p:spPr>
          <a:xfrm>
            <a:off x="1979612" y="428625"/>
            <a:ext cx="8229600" cy="857250"/>
          </a:xfrm>
        </p:spPr>
        <p:txBody>
          <a:bodyPr/>
          <a:lstStyle/>
          <a:p>
            <a:pPr eaLnBrk="1" hangingPunct="1"/>
            <a:r>
              <a:rPr lang="sl-SI" altLang="en-US" dirty="0" smtClean="0"/>
              <a:t>ZGODOVINA RAČUNALNIŠTVA</a:t>
            </a:r>
          </a:p>
        </p:txBody>
      </p:sp>
      <p:sp>
        <p:nvSpPr>
          <p:cNvPr id="112643" name="Ograda vsebine 2"/>
          <p:cNvSpPr>
            <a:spLocks noGrp="1"/>
          </p:cNvSpPr>
          <p:nvPr>
            <p:ph idx="1"/>
          </p:nvPr>
        </p:nvSpPr>
        <p:spPr>
          <a:xfrm>
            <a:off x="1979612" y="1935164"/>
            <a:ext cx="5900738" cy="4389437"/>
          </a:xfrm>
        </p:spPr>
        <p:txBody>
          <a:bodyPr/>
          <a:lstStyle/>
          <a:p>
            <a:pPr eaLnBrk="1" hangingPunct="1"/>
            <a:r>
              <a:rPr lang="sl-SI" altLang="en-US" dirty="0" smtClean="0"/>
              <a:t>1834 Charles </a:t>
            </a:r>
            <a:r>
              <a:rPr lang="sl-SI" altLang="en-US" dirty="0" err="1" smtClean="0"/>
              <a:t>Babbage</a:t>
            </a:r>
            <a:r>
              <a:rPr lang="sl-SI" altLang="en-US" dirty="0" smtClean="0"/>
              <a:t> izdela zasnovo mehanske naprave, ki naj bi računala, imela pomnilnik, ter sprejemala ukaze na karticah. Ker je bila tehnična izvedba za tisti čas  prezahtevna, ni bila dokončana. </a:t>
            </a:r>
          </a:p>
          <a:p>
            <a:pPr eaLnBrk="1" hangingPunct="1"/>
            <a:r>
              <a:rPr lang="sl-SI" altLang="en-US" dirty="0" smtClean="0"/>
              <a:t>Izdelali so jo po originalnih načrtih leta 1991 in je delovala brez napak!</a:t>
            </a:r>
          </a:p>
          <a:p>
            <a:pPr eaLnBrk="1" hangingPunct="1"/>
            <a:endParaRPr lang="sl-SI" altLang="en-US" dirty="0" smtClean="0"/>
          </a:p>
        </p:txBody>
      </p:sp>
      <p:pic>
        <p:nvPicPr>
          <p:cNvPr id="112646" name="Slika 6" descr="babdif"/>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237538" y="2071689"/>
            <a:ext cx="2100263" cy="264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9517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Naslov 1"/>
          <p:cNvSpPr>
            <a:spLocks noGrp="1"/>
          </p:cNvSpPr>
          <p:nvPr>
            <p:ph type="title"/>
          </p:nvPr>
        </p:nvSpPr>
        <p:spPr>
          <a:xfrm>
            <a:off x="1979612" y="428625"/>
            <a:ext cx="8229600" cy="857250"/>
          </a:xfrm>
        </p:spPr>
        <p:txBody>
          <a:bodyPr/>
          <a:lstStyle/>
          <a:p>
            <a:pPr eaLnBrk="1" hangingPunct="1"/>
            <a:r>
              <a:rPr lang="sl-SI" altLang="en-US" smtClean="0"/>
              <a:t>ZGODOVINA RAČUNALNIŠTVA</a:t>
            </a:r>
          </a:p>
        </p:txBody>
      </p:sp>
      <p:sp>
        <p:nvSpPr>
          <p:cNvPr id="113667" name="Ograda vsebine 2"/>
          <p:cNvSpPr>
            <a:spLocks noGrp="1"/>
          </p:cNvSpPr>
          <p:nvPr>
            <p:ph idx="1"/>
          </p:nvPr>
        </p:nvSpPr>
        <p:spPr>
          <a:xfrm>
            <a:off x="1979612" y="1935164"/>
            <a:ext cx="5257800" cy="4389437"/>
          </a:xfrm>
        </p:spPr>
        <p:txBody>
          <a:bodyPr/>
          <a:lstStyle/>
          <a:p>
            <a:pPr eaLnBrk="1" hangingPunct="1"/>
            <a:r>
              <a:rPr lang="sl-SI" altLang="en-US" sz="2000"/>
              <a:t>1890	Herman Hollerith izdela električni mehanski stroj, ki je uporabljal luknjane kartice (tabulator). </a:t>
            </a:r>
          </a:p>
          <a:p>
            <a:pPr eaLnBrk="1" hangingPunct="1"/>
            <a:endParaRPr lang="sl-SI" altLang="en-US" sz="2000"/>
          </a:p>
          <a:p>
            <a:pPr eaLnBrk="1" hangingPunct="1"/>
            <a:r>
              <a:rPr lang="sl-SI" altLang="en-US" sz="2000"/>
              <a:t>Za osnovo je vzel modele tkalskih strojev, ki so za tkanje uporabljali luknjane kartice. </a:t>
            </a:r>
          </a:p>
          <a:p>
            <a:pPr eaLnBrk="1" hangingPunct="1"/>
            <a:endParaRPr lang="sl-SI" altLang="en-US" sz="2000"/>
          </a:p>
          <a:p>
            <a:pPr eaLnBrk="1" hangingPunct="1"/>
            <a:r>
              <a:rPr lang="sl-SI" altLang="en-US" sz="2000"/>
              <a:t>S pomočjo tega stroja so v ZDA občutno zmanjšali čas, potreben za obdelavo popisa prebivalstva. Herman Hollerith je tudi ustanovitelj podjetje IBM.</a:t>
            </a:r>
          </a:p>
          <a:p>
            <a:pPr eaLnBrk="1" hangingPunct="1"/>
            <a:endParaRPr lang="sl-SI" altLang="en-US" smtClean="0"/>
          </a:p>
        </p:txBody>
      </p:sp>
      <p:pic>
        <p:nvPicPr>
          <p:cNvPr id="113670" name="Slika 5" descr="Hollerith%20Tabulato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23162" y="2357438"/>
            <a:ext cx="2813050" cy="250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2259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Naslov 1"/>
          <p:cNvSpPr>
            <a:spLocks noGrp="1"/>
          </p:cNvSpPr>
          <p:nvPr>
            <p:ph type="title"/>
          </p:nvPr>
        </p:nvSpPr>
        <p:spPr>
          <a:xfrm>
            <a:off x="1979612" y="428625"/>
            <a:ext cx="8229600" cy="857250"/>
          </a:xfrm>
        </p:spPr>
        <p:txBody>
          <a:bodyPr/>
          <a:lstStyle/>
          <a:p>
            <a:pPr eaLnBrk="1" hangingPunct="1"/>
            <a:r>
              <a:rPr lang="sl-SI" altLang="en-US" smtClean="0"/>
              <a:t>ZGODOVINA RAČUNALNIŠTVA</a:t>
            </a:r>
          </a:p>
        </p:txBody>
      </p:sp>
      <p:sp>
        <p:nvSpPr>
          <p:cNvPr id="114691" name="Ograda vsebine 2"/>
          <p:cNvSpPr>
            <a:spLocks noGrp="1"/>
          </p:cNvSpPr>
          <p:nvPr>
            <p:ph idx="1"/>
          </p:nvPr>
        </p:nvSpPr>
        <p:spPr/>
        <p:txBody>
          <a:bodyPr/>
          <a:lstStyle/>
          <a:p>
            <a:pPr eaLnBrk="1" hangingPunct="1"/>
            <a:r>
              <a:rPr lang="sl-SI" altLang="en-US" dirty="0" smtClean="0"/>
              <a:t>1945	Nastanek von Neumannovega modela računalnika, ki ima </a:t>
            </a:r>
            <a:r>
              <a:rPr lang="sl-SI" altLang="en-US" u="sng" dirty="0" smtClean="0"/>
              <a:t>pomnilnik,</a:t>
            </a:r>
            <a:r>
              <a:rPr lang="sl-SI" altLang="en-US" dirty="0" smtClean="0"/>
              <a:t> </a:t>
            </a:r>
            <a:r>
              <a:rPr lang="sl-SI" altLang="en-US" u="sng" dirty="0" smtClean="0"/>
              <a:t>procesno</a:t>
            </a:r>
            <a:r>
              <a:rPr lang="sl-SI" altLang="en-US" dirty="0" smtClean="0"/>
              <a:t> in </a:t>
            </a:r>
            <a:r>
              <a:rPr lang="sl-SI" altLang="en-US" u="sng" dirty="0" smtClean="0"/>
              <a:t>vhodno/izhodno</a:t>
            </a:r>
            <a:r>
              <a:rPr lang="sl-SI" altLang="en-US" dirty="0" smtClean="0"/>
              <a:t> enoto. </a:t>
            </a:r>
          </a:p>
          <a:p>
            <a:pPr eaLnBrk="1" hangingPunct="1"/>
            <a:r>
              <a:rPr lang="sl-SI" altLang="en-US" dirty="0" smtClean="0"/>
              <a:t>Model velja še danes.</a:t>
            </a:r>
          </a:p>
          <a:p>
            <a:pPr eaLnBrk="1" hangingPunct="1"/>
            <a:endParaRPr lang="sl-SI" altLang="en-US" dirty="0" smtClean="0"/>
          </a:p>
        </p:txBody>
      </p:sp>
      <p:pic>
        <p:nvPicPr>
          <p:cNvPr id="114694" name="Picture 7" descr="http://colos.fri.uni-lj.si/ERI/INFORMATIKA/Informacijska_tehnologija/slike/vonNeumannovModel.g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203576" y="3571876"/>
            <a:ext cx="5781675"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7824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Naslov 1"/>
          <p:cNvSpPr>
            <a:spLocks noGrp="1"/>
          </p:cNvSpPr>
          <p:nvPr>
            <p:ph type="title"/>
          </p:nvPr>
        </p:nvSpPr>
        <p:spPr>
          <a:xfrm>
            <a:off x="1979612" y="428625"/>
            <a:ext cx="8229600" cy="857250"/>
          </a:xfrm>
        </p:spPr>
        <p:txBody>
          <a:bodyPr/>
          <a:lstStyle/>
          <a:p>
            <a:pPr eaLnBrk="1" hangingPunct="1"/>
            <a:r>
              <a:rPr lang="sl-SI" altLang="en-US" smtClean="0"/>
              <a:t>ZGODOVINA RAČUNANIŠTVA</a:t>
            </a:r>
          </a:p>
        </p:txBody>
      </p:sp>
      <p:sp>
        <p:nvSpPr>
          <p:cNvPr id="115715" name="Ograda vsebine 2"/>
          <p:cNvSpPr>
            <a:spLocks noGrp="1"/>
          </p:cNvSpPr>
          <p:nvPr>
            <p:ph idx="1"/>
          </p:nvPr>
        </p:nvSpPr>
        <p:spPr>
          <a:xfrm>
            <a:off x="1736725" y="1935164"/>
            <a:ext cx="3929062" cy="4389437"/>
          </a:xfrm>
        </p:spPr>
        <p:txBody>
          <a:bodyPr/>
          <a:lstStyle/>
          <a:p>
            <a:pPr eaLnBrk="1" hangingPunct="1"/>
            <a:r>
              <a:rPr lang="sl-SI" altLang="en-US" sz="1400"/>
              <a:t>1946	Ameriška vojska izdela prvi povsem elektronski računalnik z imenom ENIAC, sestavljen iz 18.000 elektronk. </a:t>
            </a:r>
          </a:p>
          <a:p>
            <a:pPr eaLnBrk="1" hangingPunct="1"/>
            <a:endParaRPr lang="sl-SI" altLang="en-US" sz="1400"/>
          </a:p>
          <a:p>
            <a:pPr eaLnBrk="1" hangingPunct="1"/>
            <a:r>
              <a:rPr lang="sl-SI" altLang="en-US" sz="1400"/>
              <a:t>Tehtal je več kot 25 ton, zavzemal je 167 m</a:t>
            </a:r>
            <a:r>
              <a:rPr lang="sl-SI" altLang="en-US" sz="1400" baseline="30000"/>
              <a:t>2</a:t>
            </a:r>
            <a:r>
              <a:rPr lang="sl-SI" altLang="en-US" sz="1400"/>
              <a:t>. Za svoje delovanje je rabil 150 kW električnega toka. </a:t>
            </a:r>
          </a:p>
          <a:p>
            <a:pPr eaLnBrk="1" hangingPunct="1"/>
            <a:endParaRPr lang="sl-SI" altLang="en-US" sz="1400"/>
          </a:p>
          <a:p>
            <a:pPr eaLnBrk="1" hangingPunct="1"/>
            <a:r>
              <a:rPr lang="sl-SI" altLang="en-US" sz="1400"/>
              <a:t>V povprečju je odpovedovala 1 elektronka na dva dni, najdaljši čas neprekinjenega delovanja je znašal 116 ur. </a:t>
            </a:r>
          </a:p>
          <a:p>
            <a:pPr eaLnBrk="1" hangingPunct="1"/>
            <a:endParaRPr lang="sl-SI" altLang="en-US" sz="1400"/>
          </a:p>
          <a:p>
            <a:pPr eaLnBrk="1" hangingPunct="1"/>
            <a:r>
              <a:rPr lang="sl-SI" altLang="en-US" sz="1400"/>
              <a:t>Narejen je bil za potrebe ameriške vojske – z njim so izdelali balistične tablice za topništvo. Programiralo ga je šest žensk, ki so premikale stikala in žice na panelih.</a:t>
            </a:r>
          </a:p>
          <a:p>
            <a:pPr eaLnBrk="1" hangingPunct="1"/>
            <a:endParaRPr lang="sl-SI" altLang="en-US" smtClean="0"/>
          </a:p>
        </p:txBody>
      </p:sp>
      <p:pic>
        <p:nvPicPr>
          <p:cNvPr id="115718" name="Slika 5" descr="eniac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888038" y="1785938"/>
            <a:ext cx="4564063" cy="478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0435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Naslov 1"/>
          <p:cNvSpPr>
            <a:spLocks noGrp="1"/>
          </p:cNvSpPr>
          <p:nvPr>
            <p:ph type="title"/>
          </p:nvPr>
        </p:nvSpPr>
        <p:spPr>
          <a:xfrm>
            <a:off x="1979612" y="428625"/>
            <a:ext cx="8229600" cy="857250"/>
          </a:xfrm>
        </p:spPr>
        <p:txBody>
          <a:bodyPr/>
          <a:lstStyle/>
          <a:p>
            <a:pPr eaLnBrk="1" hangingPunct="1"/>
            <a:endParaRPr lang="en-US" altLang="en-US" smtClean="0"/>
          </a:p>
        </p:txBody>
      </p:sp>
      <p:sp>
        <p:nvSpPr>
          <p:cNvPr id="116739" name="Ograda vsebine 2"/>
          <p:cNvSpPr>
            <a:spLocks noGrp="1"/>
          </p:cNvSpPr>
          <p:nvPr>
            <p:ph idx="1"/>
          </p:nvPr>
        </p:nvSpPr>
        <p:spPr/>
        <p:txBody>
          <a:bodyPr/>
          <a:lstStyle/>
          <a:p>
            <a:pPr eaLnBrk="1" hangingPunct="1"/>
            <a:endParaRPr lang="sl-SI" altLang="en-US" smtClean="0"/>
          </a:p>
          <a:p>
            <a:pPr eaLnBrk="1" hangingPunct="1"/>
            <a:r>
              <a:rPr lang="sl-SI" altLang="en-US" smtClean="0"/>
              <a:t>Mehansko namizno računalo iz sredine 20. stoletja, po domače imenovano "kofemaln"</a:t>
            </a:r>
          </a:p>
          <a:p>
            <a:pPr eaLnBrk="1" hangingPunct="1"/>
            <a:endParaRPr lang="sl-SI" altLang="en-US" smtClean="0"/>
          </a:p>
        </p:txBody>
      </p:sp>
      <p:pic>
        <p:nvPicPr>
          <p:cNvPr id="116742" name="Picture 2" descr="Slika:Calculator walther hg.jpg">
            <a:hlinkClick r:id="rId2"/>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94412" y="3643314"/>
            <a:ext cx="3500438"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46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Naslov 1"/>
          <p:cNvSpPr>
            <a:spLocks noGrp="1"/>
          </p:cNvSpPr>
          <p:nvPr>
            <p:ph type="title"/>
          </p:nvPr>
        </p:nvSpPr>
        <p:spPr>
          <a:xfrm>
            <a:off x="1979612" y="428625"/>
            <a:ext cx="8229600" cy="857250"/>
          </a:xfrm>
        </p:spPr>
        <p:txBody>
          <a:bodyPr/>
          <a:lstStyle/>
          <a:p>
            <a:pPr eaLnBrk="1" hangingPunct="1"/>
            <a:r>
              <a:rPr lang="sl-SI" altLang="en-US" smtClean="0"/>
              <a:t>ZGODOVINA RAČUNALNIŠTVA</a:t>
            </a:r>
          </a:p>
        </p:txBody>
      </p:sp>
      <p:sp>
        <p:nvSpPr>
          <p:cNvPr id="117763" name="Ograda vsebine 2"/>
          <p:cNvSpPr>
            <a:spLocks noGrp="1"/>
          </p:cNvSpPr>
          <p:nvPr>
            <p:ph idx="1"/>
          </p:nvPr>
        </p:nvSpPr>
        <p:spPr/>
        <p:txBody>
          <a:bodyPr/>
          <a:lstStyle/>
          <a:p>
            <a:pPr eaLnBrk="1" hangingPunct="1"/>
            <a:r>
              <a:rPr lang="sl-SI" altLang="en-US" smtClean="0"/>
              <a:t>1971	V podjetju Intel izumijo mikroprocesor – čip, ki vsebuje večino logičnih sestavin računalnika. </a:t>
            </a:r>
          </a:p>
          <a:p>
            <a:pPr eaLnBrk="1" hangingPunct="1"/>
            <a:endParaRPr lang="sl-SI" altLang="en-US" smtClean="0"/>
          </a:p>
        </p:txBody>
      </p:sp>
      <p:pic>
        <p:nvPicPr>
          <p:cNvPr id="117766" name="Slika 5" descr="Intel_197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737225" y="3214689"/>
            <a:ext cx="3517900" cy="207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2166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Naslov 1"/>
          <p:cNvSpPr>
            <a:spLocks noGrp="1"/>
          </p:cNvSpPr>
          <p:nvPr>
            <p:ph type="title"/>
          </p:nvPr>
        </p:nvSpPr>
        <p:spPr>
          <a:xfrm>
            <a:off x="1979612" y="428625"/>
            <a:ext cx="8229600" cy="857250"/>
          </a:xfrm>
        </p:spPr>
        <p:txBody>
          <a:bodyPr/>
          <a:lstStyle/>
          <a:p>
            <a:pPr eaLnBrk="1" hangingPunct="1"/>
            <a:r>
              <a:rPr lang="sl-SI" altLang="en-US" smtClean="0"/>
              <a:t>ZGODOVINA RAČUNALNIŠTVA</a:t>
            </a:r>
          </a:p>
        </p:txBody>
      </p:sp>
      <p:sp>
        <p:nvSpPr>
          <p:cNvPr id="118787" name="Ograda vsebine 2"/>
          <p:cNvSpPr>
            <a:spLocks noGrp="1"/>
          </p:cNvSpPr>
          <p:nvPr>
            <p:ph idx="1"/>
          </p:nvPr>
        </p:nvSpPr>
        <p:spPr/>
        <p:txBody>
          <a:bodyPr/>
          <a:lstStyle/>
          <a:p>
            <a:pPr eaLnBrk="1" hangingPunct="1"/>
            <a:r>
              <a:rPr lang="sl-SI" altLang="en-US" smtClean="0"/>
              <a:t>1975	Pojavijo se prvi mikroračunalniki (ALTAIR).</a:t>
            </a:r>
          </a:p>
          <a:p>
            <a:pPr eaLnBrk="1" hangingPunct="1"/>
            <a:r>
              <a:rPr lang="sl-SI" altLang="en-US" smtClean="0"/>
              <a:t>1981	IBM predstavi prvi osebni računalnik.</a:t>
            </a:r>
          </a:p>
          <a:p>
            <a:pPr eaLnBrk="1" hangingPunct="1"/>
            <a:endParaRPr lang="sl-SI" altLang="en-US" smtClean="0"/>
          </a:p>
        </p:txBody>
      </p:sp>
      <p:pic>
        <p:nvPicPr>
          <p:cNvPr id="118790" name="Slika 5" descr="ibmpc"/>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22726" y="3143251"/>
            <a:ext cx="3959225" cy="307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2773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Naslov 1"/>
          <p:cNvSpPr>
            <a:spLocks noGrp="1"/>
          </p:cNvSpPr>
          <p:nvPr>
            <p:ph type="title"/>
          </p:nvPr>
        </p:nvSpPr>
        <p:spPr>
          <a:xfrm>
            <a:off x="1979612" y="428625"/>
            <a:ext cx="8229600" cy="857250"/>
          </a:xfrm>
        </p:spPr>
        <p:txBody>
          <a:bodyPr/>
          <a:lstStyle/>
          <a:p>
            <a:r>
              <a:rPr lang="sl-SI" altLang="en-US" smtClean="0"/>
              <a:t>ZGODOVINA RAČUNALNIŠTVA</a:t>
            </a:r>
          </a:p>
        </p:txBody>
      </p:sp>
      <p:sp>
        <p:nvSpPr>
          <p:cNvPr id="119811" name="Ograda vsebine 2"/>
          <p:cNvSpPr>
            <a:spLocks noGrp="1"/>
          </p:cNvSpPr>
          <p:nvPr>
            <p:ph idx="1"/>
          </p:nvPr>
        </p:nvSpPr>
        <p:spPr>
          <a:xfrm>
            <a:off x="1593437" y="1600200"/>
            <a:ext cx="7165272" cy="4637112"/>
          </a:xfrm>
        </p:spPr>
        <p:txBody>
          <a:bodyPr/>
          <a:lstStyle/>
          <a:p>
            <a:r>
              <a:rPr lang="sl-SI" altLang="en-US" dirty="0" smtClean="0"/>
              <a:t>IBM Personal </a:t>
            </a:r>
            <a:r>
              <a:rPr lang="sl-SI" altLang="en-US" dirty="0" err="1" smtClean="0"/>
              <a:t>Computer</a:t>
            </a:r>
            <a:r>
              <a:rPr lang="sl-SI" altLang="en-US" dirty="0" smtClean="0"/>
              <a:t> XT, </a:t>
            </a:r>
          </a:p>
          <a:p>
            <a:r>
              <a:rPr lang="sl-SI" altLang="en-US" dirty="0" smtClean="0"/>
              <a:t>krajše IBM PC XT. je bil objavljen 1983. </a:t>
            </a:r>
          </a:p>
          <a:p>
            <a:r>
              <a:rPr lang="sl-SI" altLang="en-US" dirty="0" smtClean="0"/>
              <a:t>To je bil eden prvih računalnikov s standardnim trdim diskom (10MB). Imel je 128 kB pomnilnika, 360 kB dvostranskim disketnim pogonom, </a:t>
            </a:r>
          </a:p>
          <a:p>
            <a:r>
              <a:rPr lang="sl-SI" altLang="en-US" dirty="0" smtClean="0"/>
              <a:t>mikroprocesorjem  Intel 8088 frekvence 4.77 MHz. Imel je lahko matematični </a:t>
            </a:r>
            <a:r>
              <a:rPr lang="sl-SI" altLang="en-US" dirty="0" err="1" smtClean="0"/>
              <a:t>koprocesor</a:t>
            </a:r>
            <a:r>
              <a:rPr lang="sl-SI" altLang="en-US" dirty="0" smtClean="0"/>
              <a:t> 8087); Operacijski sistem je bil  PC-DOS 2.0</a:t>
            </a:r>
          </a:p>
        </p:txBody>
      </p:sp>
      <p:pic>
        <p:nvPicPr>
          <p:cNvPr id="119814" name="Ograda vsebine 5" descr="pc xt.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8909049" y="1630660"/>
            <a:ext cx="2600325" cy="253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8974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p:txBody>
          <a:bodyPr/>
          <a:lstStyle/>
          <a:p>
            <a:r>
              <a:rPr lang="sl-SI" dirty="0"/>
              <a:t>GENERACIJE RAČUNALNIKOV</a:t>
            </a:r>
            <a:endParaRPr lang="en-US" dirty="0"/>
          </a:p>
        </p:txBody>
      </p:sp>
      <p:sp>
        <p:nvSpPr>
          <p:cNvPr id="3" name="Podnaslov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484998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Date Placeholder 3"/>
          <p:cNvSpPr txBox="1">
            <a:spLocks noGrp="1"/>
          </p:cNvSpPr>
          <p:nvPr/>
        </p:nvSpPr>
        <p:spPr bwMode="auto">
          <a:xfrm>
            <a:off x="1763713" y="6299201"/>
            <a:ext cx="2132013"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49263" eaLnBrk="0" hangingPunct="0">
              <a:defRPr>
                <a:solidFill>
                  <a:schemeClr val="tx1"/>
                </a:solidFill>
                <a:latin typeface="Arial" panose="020B0604020202020204" pitchFamily="34" charset="0"/>
              </a:defRPr>
            </a:lvl1pPr>
            <a:lvl2pPr marL="742950" indent="-285750" defTabSz="449263" eaLnBrk="0" hangingPunct="0">
              <a:defRPr>
                <a:solidFill>
                  <a:schemeClr val="tx1"/>
                </a:solidFill>
                <a:latin typeface="Arial" panose="020B0604020202020204" pitchFamily="34" charset="0"/>
              </a:defRPr>
            </a:lvl2pPr>
            <a:lvl3pPr marL="1143000" indent="-228600" defTabSz="449263" eaLnBrk="0" hangingPunct="0">
              <a:defRPr>
                <a:solidFill>
                  <a:schemeClr val="tx1"/>
                </a:solidFill>
                <a:latin typeface="Arial" panose="020B0604020202020204" pitchFamily="34" charset="0"/>
              </a:defRPr>
            </a:lvl3pPr>
            <a:lvl4pPr marL="1600200" indent="-228600" defTabSz="449263" eaLnBrk="0" hangingPunct="0">
              <a:defRPr>
                <a:solidFill>
                  <a:schemeClr val="tx1"/>
                </a:solidFill>
                <a:latin typeface="Arial" panose="020B0604020202020204" pitchFamily="34" charset="0"/>
              </a:defRPr>
            </a:lvl4pPr>
            <a:lvl5pPr marL="2057400" indent="-228600" defTabSz="449263" eaLnBrk="0" hangingPunct="0">
              <a:defRPr>
                <a:solidFill>
                  <a:schemeClr val="tx1"/>
                </a:solidFill>
                <a:latin typeface="Arial" panose="020B0604020202020204" pitchFamily="34" charset="0"/>
              </a:defRPr>
            </a:lvl5pPr>
            <a:lvl6pPr marL="2514600" indent="-228600" defTabSz="449263" eaLnBrk="0" fontAlgn="base" hangingPunct="0">
              <a:spcBef>
                <a:spcPct val="0"/>
              </a:spcBef>
              <a:spcAft>
                <a:spcPct val="0"/>
              </a:spcAft>
              <a:defRPr>
                <a:solidFill>
                  <a:schemeClr val="tx1"/>
                </a:solidFill>
                <a:latin typeface="Arial" panose="020B0604020202020204" pitchFamily="34" charset="0"/>
              </a:defRPr>
            </a:lvl6pPr>
            <a:lvl7pPr marL="2971800" indent="-228600" defTabSz="449263" eaLnBrk="0" fontAlgn="base" hangingPunct="0">
              <a:spcBef>
                <a:spcPct val="0"/>
              </a:spcBef>
              <a:spcAft>
                <a:spcPct val="0"/>
              </a:spcAft>
              <a:defRPr>
                <a:solidFill>
                  <a:schemeClr val="tx1"/>
                </a:solidFill>
                <a:latin typeface="Arial" panose="020B0604020202020204" pitchFamily="34" charset="0"/>
              </a:defRPr>
            </a:lvl7pPr>
            <a:lvl8pPr marL="3429000" indent="-228600" defTabSz="449263" eaLnBrk="0" fontAlgn="base" hangingPunct="0">
              <a:spcBef>
                <a:spcPct val="0"/>
              </a:spcBef>
              <a:spcAft>
                <a:spcPct val="0"/>
              </a:spcAft>
              <a:defRPr>
                <a:solidFill>
                  <a:schemeClr val="tx1"/>
                </a:solidFill>
                <a:latin typeface="Arial" panose="020B0604020202020204" pitchFamily="34" charset="0"/>
              </a:defRPr>
            </a:lvl8pPr>
            <a:lvl9pPr marL="3886200" indent="-228600" defTabSz="449263" eaLnBrk="0" fontAlgn="base" hangingPunct="0">
              <a:spcBef>
                <a:spcPct val="0"/>
              </a:spcBef>
              <a:spcAft>
                <a:spcPct val="0"/>
              </a:spcAft>
              <a:defRPr>
                <a:solidFill>
                  <a:schemeClr val="tx1"/>
                </a:solidFill>
                <a:latin typeface="Arial" panose="020B0604020202020204" pitchFamily="34" charset="0"/>
              </a:defRPr>
            </a:lvl9pPr>
          </a:lstStyle>
          <a:p>
            <a:pPr>
              <a:lnSpc>
                <a:spcPct val="93000"/>
              </a:lnSpc>
              <a:buClr>
                <a:srgbClr val="000000"/>
              </a:buClr>
              <a:buSzPct val="100000"/>
              <a:buFont typeface="Times New Roman" panose="02020603050405020304" pitchFamily="18" charset="0"/>
              <a:buNone/>
            </a:pPr>
            <a:fld id="{D797973A-4ECF-4122-B3D2-8C5FE37B2392}" type="datetime1">
              <a:rPr lang="sl-SI" altLang="en-US" sz="2400">
                <a:solidFill>
                  <a:schemeClr val="bg1"/>
                </a:solidFill>
                <a:cs typeface="Arial" panose="020B0604020202020204" pitchFamily="34" charset="0"/>
              </a:rPr>
              <a:pPr>
                <a:lnSpc>
                  <a:spcPct val="93000"/>
                </a:lnSpc>
                <a:buClr>
                  <a:srgbClr val="000000"/>
                </a:buClr>
                <a:buSzPct val="100000"/>
                <a:buFont typeface="Times New Roman" panose="02020603050405020304" pitchFamily="18" charset="0"/>
                <a:buNone/>
              </a:pPr>
              <a:t>8. 06. 2020</a:t>
            </a:fld>
            <a:endParaRPr lang="en-GB" altLang="en-US" sz="2400">
              <a:solidFill>
                <a:schemeClr val="bg1"/>
              </a:solidFill>
              <a:cs typeface="Arial" panose="020B0604020202020204" pitchFamily="34" charset="0"/>
            </a:endParaRPr>
          </a:p>
        </p:txBody>
      </p:sp>
      <p:sp>
        <p:nvSpPr>
          <p:cNvPr id="51203" name="Slide Number Placeholder 5"/>
          <p:cNvSpPr txBox="1">
            <a:spLocks noGrp="1"/>
          </p:cNvSpPr>
          <p:nvPr/>
        </p:nvSpPr>
        <p:spPr bwMode="auto">
          <a:xfrm>
            <a:off x="8534400" y="1"/>
            <a:ext cx="2132012"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9pPr>
          </a:lstStyle>
          <a:p>
            <a:pPr algn="r" eaLnBrk="1" hangingPunct="1">
              <a:lnSpc>
                <a:spcPct val="93000"/>
              </a:lnSpc>
              <a:buClr>
                <a:srgbClr val="000000"/>
              </a:buClr>
              <a:buSzPct val="100000"/>
              <a:buFont typeface="Arial" panose="020B0604020202020204" pitchFamily="34" charset="0"/>
              <a:buNone/>
            </a:pPr>
            <a:fld id="{71B25E96-6AAD-431A-938C-11CD5C0C631B}" type="slidenum">
              <a:rPr lang="en-GB" altLang="en-US" sz="1400">
                <a:solidFill>
                  <a:srgbClr val="000000"/>
                </a:solidFill>
                <a:latin typeface="Calibri" panose="020F0502020204030204" pitchFamily="34" charset="0"/>
                <a:cs typeface="Arial" panose="020B0604020202020204" pitchFamily="34" charset="0"/>
              </a:rPr>
              <a:pPr algn="r" eaLnBrk="1" hangingPunct="1">
                <a:lnSpc>
                  <a:spcPct val="93000"/>
                </a:lnSpc>
                <a:buClr>
                  <a:srgbClr val="000000"/>
                </a:buClr>
                <a:buSzPct val="100000"/>
                <a:buFont typeface="Arial" panose="020B0604020202020204" pitchFamily="34" charset="0"/>
                <a:buNone/>
              </a:pPr>
              <a:t>9</a:t>
            </a:fld>
            <a:endParaRPr lang="en-GB" altLang="en-US" sz="1400">
              <a:solidFill>
                <a:srgbClr val="000000"/>
              </a:solidFill>
              <a:latin typeface="Calibri" panose="020F0502020204030204" pitchFamily="34" charset="0"/>
              <a:cs typeface="Arial" panose="020B0604020202020204" pitchFamily="34" charset="0"/>
            </a:endParaRPr>
          </a:p>
        </p:txBody>
      </p:sp>
      <p:sp>
        <p:nvSpPr>
          <p:cNvPr id="51204" name="Rectangle 1"/>
          <p:cNvSpPr>
            <a:spLocks noGrp="1" noChangeArrowheads="1"/>
          </p:cNvSpPr>
          <p:nvPr>
            <p:ph type="title" idx="4294967295"/>
          </p:nvPr>
        </p:nvSpPr>
        <p:spPr>
          <a:xfrm>
            <a:off x="3014662" y="274639"/>
            <a:ext cx="7651750" cy="866775"/>
          </a:xfrm>
        </p:spPr>
        <p:txBody>
          <a:bodyPr vert="horz" lIns="92160" tIns="46080" rIns="92160" bIns="46080" rtlCol="0" anchor="b">
            <a:normAutofit/>
          </a:bodyPr>
          <a:lstStyle/>
          <a:p>
            <a: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smtClean="0">
                <a:solidFill>
                  <a:srgbClr val="000066"/>
                </a:solidFill>
                <a:ea typeface="Arial Unicode MS" panose="020B0604020202020204" pitchFamily="34" charset="-128"/>
                <a:cs typeface="Arial Unicode MS" panose="020B0604020202020204" pitchFamily="34" charset="-128"/>
              </a:rPr>
              <a:t>Sinteza znanja iz podatkov</a:t>
            </a:r>
          </a:p>
        </p:txBody>
      </p:sp>
      <p:sp>
        <p:nvSpPr>
          <p:cNvPr id="51205" name="Text Box 2"/>
          <p:cNvSpPr txBox="1">
            <a:spLocks noChangeArrowheads="1"/>
          </p:cNvSpPr>
          <p:nvPr/>
        </p:nvSpPr>
        <p:spPr bwMode="auto">
          <a:xfrm rot="-5400000">
            <a:off x="5616576" y="3434198"/>
            <a:ext cx="5845175" cy="973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6000">
                <a:solidFill>
                  <a:srgbClr val="000000"/>
                </a:solidFill>
                <a:round/>
                <a:headEnd/>
                <a:tailEnd/>
              </a14:hiddenLine>
            </a:ext>
          </a:extLst>
        </p:spPr>
        <p:txBody>
          <a:bodyPr lIns="90000" tIns="46800" rIns="90000" bIns="468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9pPr>
          </a:lstStyle>
          <a:p>
            <a:pPr algn="ctr">
              <a:lnSpc>
                <a:spcPct val="93000"/>
              </a:lnSpc>
              <a:spcBef>
                <a:spcPts val="1500"/>
              </a:spcBef>
              <a:buClr>
                <a:srgbClr val="000000"/>
              </a:buClr>
              <a:buSzPct val="100000"/>
            </a:pPr>
            <a:r>
              <a:rPr lang="en-GB" altLang="en-US" sz="2400">
                <a:solidFill>
                  <a:srgbClr val="000066"/>
                </a:solidFill>
                <a:latin typeface="Calibri" panose="020F0502020204030204" pitchFamily="34" charset="0"/>
                <a:cs typeface="Arial" panose="020B0604020202020204" pitchFamily="34" charset="0"/>
              </a:rPr>
              <a:t>SINTEZA INFORMACIJ</a:t>
            </a:r>
          </a:p>
          <a:p>
            <a:pPr algn="ctr">
              <a:lnSpc>
                <a:spcPct val="93000"/>
              </a:lnSpc>
              <a:spcBef>
                <a:spcPts val="1500"/>
              </a:spcBef>
              <a:buClr>
                <a:srgbClr val="000000"/>
              </a:buClr>
              <a:buSzPct val="100000"/>
            </a:pPr>
            <a:r>
              <a:rPr lang="en-GB" altLang="en-US" sz="2400">
                <a:solidFill>
                  <a:srgbClr val="000066"/>
                </a:solidFill>
                <a:latin typeface="Calibri" panose="020F0502020204030204" pitchFamily="34" charset="0"/>
                <a:cs typeface="Arial" panose="020B0604020202020204" pitchFamily="34" charset="0"/>
              </a:rPr>
              <a:t>podatki &gt; informacije &gt; znanje</a:t>
            </a:r>
          </a:p>
        </p:txBody>
      </p:sp>
      <p:sp>
        <p:nvSpPr>
          <p:cNvPr id="51206" name="AutoShape 3"/>
          <p:cNvSpPr>
            <a:spLocks noChangeArrowheads="1"/>
          </p:cNvSpPr>
          <p:nvPr/>
        </p:nvSpPr>
        <p:spPr bwMode="auto">
          <a:xfrm>
            <a:off x="8426451" y="1358901"/>
            <a:ext cx="860425" cy="4797425"/>
          </a:xfrm>
          <a:prstGeom prst="upArrow">
            <a:avLst>
              <a:gd name="adj1" fmla="val 49815"/>
              <a:gd name="adj2" fmla="val 90191"/>
            </a:avLst>
          </a:prstGeom>
          <a:noFill/>
          <a:ln w="126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defTabSz="449263" eaLnBrk="0" hangingPunct="0">
              <a:defRPr>
                <a:solidFill>
                  <a:schemeClr val="tx1"/>
                </a:solidFill>
                <a:latin typeface="Arial" panose="020B0604020202020204" pitchFamily="34" charset="0"/>
              </a:defRPr>
            </a:lvl1pPr>
            <a:lvl2pPr marL="742950" indent="-285750" defTabSz="449263" eaLnBrk="0" hangingPunct="0">
              <a:defRPr>
                <a:solidFill>
                  <a:schemeClr val="tx1"/>
                </a:solidFill>
                <a:latin typeface="Arial" panose="020B0604020202020204" pitchFamily="34" charset="0"/>
              </a:defRPr>
            </a:lvl2pPr>
            <a:lvl3pPr marL="1143000" indent="-228600" defTabSz="449263" eaLnBrk="0" hangingPunct="0">
              <a:defRPr>
                <a:solidFill>
                  <a:schemeClr val="tx1"/>
                </a:solidFill>
                <a:latin typeface="Arial" panose="020B0604020202020204" pitchFamily="34" charset="0"/>
              </a:defRPr>
            </a:lvl3pPr>
            <a:lvl4pPr marL="1600200" indent="-228600" defTabSz="449263" eaLnBrk="0" hangingPunct="0">
              <a:defRPr>
                <a:solidFill>
                  <a:schemeClr val="tx1"/>
                </a:solidFill>
                <a:latin typeface="Arial" panose="020B0604020202020204" pitchFamily="34" charset="0"/>
              </a:defRPr>
            </a:lvl4pPr>
            <a:lvl5pPr marL="2057400" indent="-228600" defTabSz="449263" eaLnBrk="0" hangingPunct="0">
              <a:defRPr>
                <a:solidFill>
                  <a:schemeClr val="tx1"/>
                </a:solidFill>
                <a:latin typeface="Arial" panose="020B0604020202020204" pitchFamily="34" charset="0"/>
              </a:defRPr>
            </a:lvl5pPr>
            <a:lvl6pPr marL="2514600" indent="-228600" defTabSz="449263" eaLnBrk="0" fontAlgn="base" hangingPunct="0">
              <a:spcBef>
                <a:spcPct val="0"/>
              </a:spcBef>
              <a:spcAft>
                <a:spcPct val="0"/>
              </a:spcAft>
              <a:defRPr>
                <a:solidFill>
                  <a:schemeClr val="tx1"/>
                </a:solidFill>
                <a:latin typeface="Arial" panose="020B0604020202020204" pitchFamily="34" charset="0"/>
              </a:defRPr>
            </a:lvl6pPr>
            <a:lvl7pPr marL="2971800" indent="-228600" defTabSz="449263" eaLnBrk="0" fontAlgn="base" hangingPunct="0">
              <a:spcBef>
                <a:spcPct val="0"/>
              </a:spcBef>
              <a:spcAft>
                <a:spcPct val="0"/>
              </a:spcAft>
              <a:defRPr>
                <a:solidFill>
                  <a:schemeClr val="tx1"/>
                </a:solidFill>
                <a:latin typeface="Arial" panose="020B0604020202020204" pitchFamily="34" charset="0"/>
              </a:defRPr>
            </a:lvl7pPr>
            <a:lvl8pPr marL="3429000" indent="-228600" defTabSz="449263" eaLnBrk="0" fontAlgn="base" hangingPunct="0">
              <a:spcBef>
                <a:spcPct val="0"/>
              </a:spcBef>
              <a:spcAft>
                <a:spcPct val="0"/>
              </a:spcAft>
              <a:defRPr>
                <a:solidFill>
                  <a:schemeClr val="tx1"/>
                </a:solidFill>
                <a:latin typeface="Arial" panose="020B0604020202020204" pitchFamily="34" charset="0"/>
              </a:defRPr>
            </a:lvl8pPr>
            <a:lvl9pPr marL="3886200" indent="-228600" defTabSz="449263" eaLnBrk="0" fontAlgn="base" hangingPunct="0">
              <a:spcBef>
                <a:spcPct val="0"/>
              </a:spcBef>
              <a:spcAft>
                <a:spcPct val="0"/>
              </a:spcAft>
              <a:defRPr>
                <a:solidFill>
                  <a:schemeClr val="tx1"/>
                </a:solidFill>
                <a:latin typeface="Arial" panose="020B0604020202020204" pitchFamily="34" charset="0"/>
              </a:defRPr>
            </a:lvl9pPr>
          </a:lstStyle>
          <a:p>
            <a:pPr>
              <a:lnSpc>
                <a:spcPct val="93000"/>
              </a:lnSpc>
              <a:buClr>
                <a:srgbClr val="000000"/>
              </a:buClr>
              <a:buSzPct val="100000"/>
              <a:buFont typeface="Times New Roman" panose="02020603050405020304" pitchFamily="18" charset="0"/>
              <a:buNone/>
            </a:pPr>
            <a:endParaRPr lang="en-US" altLang="en-US" sz="2400">
              <a:solidFill>
                <a:schemeClr val="bg1"/>
              </a:solidFill>
              <a:latin typeface="Calibri" panose="020F0502020204030204" pitchFamily="34" charset="0"/>
              <a:cs typeface="Arial" panose="020B0604020202020204" pitchFamily="34" charset="0"/>
            </a:endParaRPr>
          </a:p>
        </p:txBody>
      </p:sp>
      <p:sp>
        <p:nvSpPr>
          <p:cNvPr id="51207" name="AutoShape 4"/>
          <p:cNvSpPr>
            <a:spLocks noChangeArrowheads="1"/>
          </p:cNvSpPr>
          <p:nvPr/>
        </p:nvSpPr>
        <p:spPr bwMode="auto">
          <a:xfrm>
            <a:off x="3105151" y="2017713"/>
            <a:ext cx="4852987" cy="3656012"/>
          </a:xfrm>
          <a:prstGeom prst="triangle">
            <a:avLst>
              <a:gd name="adj" fmla="val 50000"/>
            </a:avLst>
          </a:prstGeom>
          <a:solidFill>
            <a:srgbClr val="D9D8EC"/>
          </a:solidFill>
          <a:ln w="9360">
            <a:solidFill>
              <a:srgbClr val="000000"/>
            </a:solidFill>
            <a:miter lim="800000"/>
            <a:headEnd/>
            <a:tailEnd/>
          </a:ln>
        </p:spPr>
        <p:txBody>
          <a:bodyPr wrap="none" anchor="ctr"/>
          <a:lstStyle>
            <a:lvl1pPr defTabSz="449263" eaLnBrk="0" hangingPunct="0">
              <a:defRPr>
                <a:solidFill>
                  <a:schemeClr val="tx1"/>
                </a:solidFill>
                <a:latin typeface="Arial" panose="020B0604020202020204" pitchFamily="34" charset="0"/>
              </a:defRPr>
            </a:lvl1pPr>
            <a:lvl2pPr marL="742950" indent="-285750" defTabSz="449263" eaLnBrk="0" hangingPunct="0">
              <a:defRPr>
                <a:solidFill>
                  <a:schemeClr val="tx1"/>
                </a:solidFill>
                <a:latin typeface="Arial" panose="020B0604020202020204" pitchFamily="34" charset="0"/>
              </a:defRPr>
            </a:lvl2pPr>
            <a:lvl3pPr marL="1143000" indent="-228600" defTabSz="449263" eaLnBrk="0" hangingPunct="0">
              <a:defRPr>
                <a:solidFill>
                  <a:schemeClr val="tx1"/>
                </a:solidFill>
                <a:latin typeface="Arial" panose="020B0604020202020204" pitchFamily="34" charset="0"/>
              </a:defRPr>
            </a:lvl3pPr>
            <a:lvl4pPr marL="1600200" indent="-228600" defTabSz="449263" eaLnBrk="0" hangingPunct="0">
              <a:defRPr>
                <a:solidFill>
                  <a:schemeClr val="tx1"/>
                </a:solidFill>
                <a:latin typeface="Arial" panose="020B0604020202020204" pitchFamily="34" charset="0"/>
              </a:defRPr>
            </a:lvl4pPr>
            <a:lvl5pPr marL="2057400" indent="-228600" defTabSz="449263" eaLnBrk="0" hangingPunct="0">
              <a:defRPr>
                <a:solidFill>
                  <a:schemeClr val="tx1"/>
                </a:solidFill>
                <a:latin typeface="Arial" panose="020B0604020202020204" pitchFamily="34" charset="0"/>
              </a:defRPr>
            </a:lvl5pPr>
            <a:lvl6pPr marL="2514600" indent="-228600" defTabSz="449263" eaLnBrk="0" fontAlgn="base" hangingPunct="0">
              <a:spcBef>
                <a:spcPct val="0"/>
              </a:spcBef>
              <a:spcAft>
                <a:spcPct val="0"/>
              </a:spcAft>
              <a:defRPr>
                <a:solidFill>
                  <a:schemeClr val="tx1"/>
                </a:solidFill>
                <a:latin typeface="Arial" panose="020B0604020202020204" pitchFamily="34" charset="0"/>
              </a:defRPr>
            </a:lvl6pPr>
            <a:lvl7pPr marL="2971800" indent="-228600" defTabSz="449263" eaLnBrk="0" fontAlgn="base" hangingPunct="0">
              <a:spcBef>
                <a:spcPct val="0"/>
              </a:spcBef>
              <a:spcAft>
                <a:spcPct val="0"/>
              </a:spcAft>
              <a:defRPr>
                <a:solidFill>
                  <a:schemeClr val="tx1"/>
                </a:solidFill>
                <a:latin typeface="Arial" panose="020B0604020202020204" pitchFamily="34" charset="0"/>
              </a:defRPr>
            </a:lvl7pPr>
            <a:lvl8pPr marL="3429000" indent="-228600" defTabSz="449263" eaLnBrk="0" fontAlgn="base" hangingPunct="0">
              <a:spcBef>
                <a:spcPct val="0"/>
              </a:spcBef>
              <a:spcAft>
                <a:spcPct val="0"/>
              </a:spcAft>
              <a:defRPr>
                <a:solidFill>
                  <a:schemeClr val="tx1"/>
                </a:solidFill>
                <a:latin typeface="Arial" panose="020B0604020202020204" pitchFamily="34" charset="0"/>
              </a:defRPr>
            </a:lvl8pPr>
            <a:lvl9pPr marL="3886200" indent="-228600" defTabSz="449263" eaLnBrk="0" fontAlgn="base" hangingPunct="0">
              <a:spcBef>
                <a:spcPct val="0"/>
              </a:spcBef>
              <a:spcAft>
                <a:spcPct val="0"/>
              </a:spcAft>
              <a:defRPr>
                <a:solidFill>
                  <a:schemeClr val="tx1"/>
                </a:solidFill>
                <a:latin typeface="Arial" panose="020B0604020202020204" pitchFamily="34" charset="0"/>
              </a:defRPr>
            </a:lvl9pPr>
          </a:lstStyle>
          <a:p>
            <a:pPr>
              <a:lnSpc>
                <a:spcPct val="93000"/>
              </a:lnSpc>
              <a:buClr>
                <a:srgbClr val="000000"/>
              </a:buClr>
              <a:buSzPct val="100000"/>
              <a:buFont typeface="Times New Roman" panose="02020603050405020304" pitchFamily="18" charset="0"/>
              <a:buNone/>
            </a:pPr>
            <a:endParaRPr lang="en-US" altLang="en-US" sz="2400">
              <a:solidFill>
                <a:schemeClr val="bg1"/>
              </a:solidFill>
              <a:latin typeface="Calibri" panose="020F0502020204030204" pitchFamily="34" charset="0"/>
              <a:cs typeface="Arial" panose="020B0604020202020204" pitchFamily="34" charset="0"/>
            </a:endParaRPr>
          </a:p>
        </p:txBody>
      </p:sp>
      <p:sp>
        <p:nvSpPr>
          <p:cNvPr id="51208" name="Line 5"/>
          <p:cNvSpPr>
            <a:spLocks noChangeShapeType="1"/>
          </p:cNvSpPr>
          <p:nvPr/>
        </p:nvSpPr>
        <p:spPr bwMode="auto">
          <a:xfrm>
            <a:off x="4597400" y="3406775"/>
            <a:ext cx="1866900" cy="1588"/>
          </a:xfrm>
          <a:prstGeom prst="line">
            <a:avLst/>
          </a:prstGeom>
          <a:noFill/>
          <a:ln w="93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1209" name="Line 6"/>
          <p:cNvSpPr>
            <a:spLocks noChangeShapeType="1"/>
          </p:cNvSpPr>
          <p:nvPr/>
        </p:nvSpPr>
        <p:spPr bwMode="auto">
          <a:xfrm>
            <a:off x="3775076" y="4649789"/>
            <a:ext cx="3508375" cy="1587"/>
          </a:xfrm>
          <a:prstGeom prst="line">
            <a:avLst/>
          </a:prstGeom>
          <a:noFill/>
          <a:ln w="9360">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1210" name="Text Box 7"/>
          <p:cNvSpPr txBox="1">
            <a:spLocks noChangeArrowheads="1"/>
          </p:cNvSpPr>
          <p:nvPr/>
        </p:nvSpPr>
        <p:spPr bwMode="auto">
          <a:xfrm>
            <a:off x="4792663" y="5235575"/>
            <a:ext cx="1357313" cy="438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6000">
                <a:solidFill>
                  <a:srgbClr val="000000"/>
                </a:solidFill>
                <a:round/>
                <a:headEnd/>
                <a:tailEnd/>
              </a14:hiddenLine>
            </a:ext>
          </a:extLst>
        </p:spPr>
        <p:txBody>
          <a:bodyPr lIns="90000" tIns="46800" rIns="90000" bIns="468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9pPr>
          </a:lstStyle>
          <a:p>
            <a:pPr eaLnBrk="1" hangingPunct="1">
              <a:lnSpc>
                <a:spcPct val="93000"/>
              </a:lnSpc>
              <a:spcBef>
                <a:spcPts val="1500"/>
              </a:spcBef>
              <a:buClr>
                <a:srgbClr val="000000"/>
              </a:buClr>
              <a:buSzPct val="100000"/>
            </a:pPr>
            <a:r>
              <a:rPr lang="en-GB" altLang="en-US" sz="2400" b="1">
                <a:solidFill>
                  <a:srgbClr val="000066"/>
                </a:solidFill>
                <a:latin typeface="Calibri" panose="020F0502020204030204" pitchFamily="34" charset="0"/>
                <a:cs typeface="Arial" panose="020B0604020202020204" pitchFamily="34" charset="0"/>
              </a:rPr>
              <a:t>podatki</a:t>
            </a:r>
          </a:p>
        </p:txBody>
      </p:sp>
      <p:sp>
        <p:nvSpPr>
          <p:cNvPr id="51211" name="Text Box 8"/>
          <p:cNvSpPr txBox="1">
            <a:spLocks noChangeArrowheads="1"/>
          </p:cNvSpPr>
          <p:nvPr/>
        </p:nvSpPr>
        <p:spPr bwMode="auto">
          <a:xfrm>
            <a:off x="4581525" y="3992563"/>
            <a:ext cx="1973262" cy="438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6000">
                <a:solidFill>
                  <a:srgbClr val="000000"/>
                </a:solidFill>
                <a:round/>
                <a:headEnd/>
                <a:tailEnd/>
              </a14:hiddenLine>
            </a:ext>
          </a:extLst>
        </p:spPr>
        <p:txBody>
          <a:bodyPr lIns="90000" tIns="46800" rIns="90000" bIns="468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9pPr>
          </a:lstStyle>
          <a:p>
            <a:pPr eaLnBrk="1" hangingPunct="1">
              <a:lnSpc>
                <a:spcPct val="93000"/>
              </a:lnSpc>
              <a:spcBef>
                <a:spcPts val="1500"/>
              </a:spcBef>
              <a:buClr>
                <a:srgbClr val="000000"/>
              </a:buClr>
              <a:buSzPct val="100000"/>
            </a:pPr>
            <a:r>
              <a:rPr lang="en-GB" altLang="en-US" sz="2400" b="1">
                <a:solidFill>
                  <a:srgbClr val="000066"/>
                </a:solidFill>
                <a:latin typeface="Calibri" panose="020F0502020204030204" pitchFamily="34" charset="0"/>
                <a:cs typeface="Arial" panose="020B0604020202020204" pitchFamily="34" charset="0"/>
              </a:rPr>
              <a:t>informacije</a:t>
            </a:r>
          </a:p>
        </p:txBody>
      </p:sp>
      <p:sp>
        <p:nvSpPr>
          <p:cNvPr id="51212" name="Text Box 9"/>
          <p:cNvSpPr txBox="1">
            <a:spLocks noChangeArrowheads="1"/>
          </p:cNvSpPr>
          <p:nvPr/>
        </p:nvSpPr>
        <p:spPr bwMode="auto">
          <a:xfrm>
            <a:off x="4970463" y="2749550"/>
            <a:ext cx="1230313" cy="438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6000">
                <a:solidFill>
                  <a:srgbClr val="000000"/>
                </a:solidFill>
                <a:round/>
                <a:headEnd/>
                <a:tailEnd/>
              </a14:hiddenLine>
            </a:ext>
          </a:extLst>
        </p:spPr>
        <p:txBody>
          <a:bodyPr lIns="90000" tIns="46800" rIns="90000" bIns="46800">
            <a:spAutoFit/>
          </a:bodyPr>
          <a:lstStyle>
            <a:lvl1pPr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1pPr>
            <a:lvl2pPr marL="742950" indent="-28575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2pPr>
            <a:lvl3pPr marL="11430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3pPr>
            <a:lvl4pPr marL="16002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4pPr>
            <a:lvl5pPr marL="2057400" indent="-228600" defTabSz="449263"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defRPr>
            </a:lvl9pPr>
          </a:lstStyle>
          <a:p>
            <a:pPr eaLnBrk="1" hangingPunct="1">
              <a:lnSpc>
                <a:spcPct val="93000"/>
              </a:lnSpc>
              <a:spcBef>
                <a:spcPts val="1500"/>
              </a:spcBef>
              <a:buClr>
                <a:srgbClr val="000000"/>
              </a:buClr>
              <a:buSzPct val="100000"/>
            </a:pPr>
            <a:r>
              <a:rPr lang="en-GB" altLang="en-US" sz="2400" b="1">
                <a:solidFill>
                  <a:srgbClr val="000066"/>
                </a:solidFill>
                <a:latin typeface="Calibri" panose="020F0502020204030204" pitchFamily="34" charset="0"/>
                <a:cs typeface="Arial" panose="020B0604020202020204" pitchFamily="34" charset="0"/>
              </a:rPr>
              <a:t>znanje</a:t>
            </a:r>
          </a:p>
        </p:txBody>
      </p:sp>
      <p:sp>
        <p:nvSpPr>
          <p:cNvPr id="51213" name="Line 10"/>
          <p:cNvSpPr>
            <a:spLocks noChangeShapeType="1"/>
          </p:cNvSpPr>
          <p:nvPr/>
        </p:nvSpPr>
        <p:spPr bwMode="auto">
          <a:xfrm flipV="1">
            <a:off x="4972050" y="3179763"/>
            <a:ext cx="393700" cy="666750"/>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214" name="Line 11"/>
          <p:cNvSpPr>
            <a:spLocks noChangeShapeType="1"/>
          </p:cNvSpPr>
          <p:nvPr/>
        </p:nvSpPr>
        <p:spPr bwMode="auto">
          <a:xfrm flipV="1">
            <a:off x="5468937" y="3167063"/>
            <a:ext cx="1588" cy="679450"/>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215" name="Line 12"/>
          <p:cNvSpPr>
            <a:spLocks noChangeShapeType="1"/>
          </p:cNvSpPr>
          <p:nvPr/>
        </p:nvSpPr>
        <p:spPr bwMode="auto">
          <a:xfrm flipH="1" flipV="1">
            <a:off x="5567362" y="3186113"/>
            <a:ext cx="452438" cy="660400"/>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216" name="Line 13"/>
          <p:cNvSpPr>
            <a:spLocks noChangeShapeType="1"/>
          </p:cNvSpPr>
          <p:nvPr/>
        </p:nvSpPr>
        <p:spPr bwMode="auto">
          <a:xfrm flipV="1">
            <a:off x="4922838" y="4454525"/>
            <a:ext cx="392113" cy="655638"/>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217" name="Line 14"/>
          <p:cNvSpPr>
            <a:spLocks noChangeShapeType="1"/>
          </p:cNvSpPr>
          <p:nvPr/>
        </p:nvSpPr>
        <p:spPr bwMode="auto">
          <a:xfrm flipH="1" flipV="1">
            <a:off x="5416550" y="4429125"/>
            <a:ext cx="12700" cy="681038"/>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1218" name="Line 15"/>
          <p:cNvSpPr>
            <a:spLocks noChangeShapeType="1"/>
          </p:cNvSpPr>
          <p:nvPr/>
        </p:nvSpPr>
        <p:spPr bwMode="auto">
          <a:xfrm flipH="1" flipV="1">
            <a:off x="5516562" y="4448175"/>
            <a:ext cx="452438" cy="661988"/>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429102527"/>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Naslov 1"/>
          <p:cNvSpPr>
            <a:spLocks noGrp="1"/>
          </p:cNvSpPr>
          <p:nvPr>
            <p:ph type="title"/>
          </p:nvPr>
        </p:nvSpPr>
        <p:spPr>
          <a:xfrm>
            <a:off x="1979612" y="428625"/>
            <a:ext cx="8229600" cy="857250"/>
          </a:xfrm>
        </p:spPr>
        <p:txBody>
          <a:bodyPr/>
          <a:lstStyle/>
          <a:p>
            <a:pPr eaLnBrk="1" hangingPunct="1"/>
            <a:r>
              <a:rPr lang="sl-SI" altLang="en-US" smtClean="0"/>
              <a:t>GENERACIJE RAČUNALNIKOV</a:t>
            </a:r>
          </a:p>
        </p:txBody>
      </p:sp>
      <p:sp>
        <p:nvSpPr>
          <p:cNvPr id="121859" name="Ograda vsebine 2"/>
          <p:cNvSpPr>
            <a:spLocks noGrp="1"/>
          </p:cNvSpPr>
          <p:nvPr>
            <p:ph idx="1"/>
          </p:nvPr>
        </p:nvSpPr>
        <p:spPr/>
        <p:txBody>
          <a:bodyPr/>
          <a:lstStyle/>
          <a:p>
            <a:pPr eaLnBrk="1" hangingPunct="1"/>
            <a:r>
              <a:rPr lang="sl-SI" altLang="en-US" smtClean="0"/>
              <a:t>Prva generacija – </a:t>
            </a:r>
          </a:p>
          <a:p>
            <a:pPr eaLnBrk="1" hangingPunct="1">
              <a:buFont typeface="Wingdings 2" panose="05020102010507070707" pitchFamily="18" charset="2"/>
              <a:buNone/>
            </a:pPr>
            <a:r>
              <a:rPr lang="sl-SI" altLang="en-US" smtClean="0"/>
              <a:t>	računalniki, ki temeljijo </a:t>
            </a:r>
            <a:r>
              <a:rPr lang="sl-SI" altLang="en-US" b="1" smtClean="0"/>
              <a:t>relejih in elektronkah</a:t>
            </a:r>
          </a:p>
          <a:p>
            <a:pPr eaLnBrk="1" hangingPunct="1"/>
            <a:endParaRPr lang="sl-SI" altLang="en-US" smtClean="0"/>
          </a:p>
          <a:p>
            <a:pPr eaLnBrk="1" hangingPunct="1"/>
            <a:r>
              <a:rPr lang="sl-SI" altLang="en-US" smtClean="0"/>
              <a:t>Začetni razvoj je temeljil na relejih, ki so elektromagnetna stikala, zato jim pravimo elektromehanski računalniki. </a:t>
            </a:r>
          </a:p>
        </p:txBody>
      </p:sp>
      <p:pic>
        <p:nvPicPr>
          <p:cNvPr id="121862" name="Slika 8" descr="rel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36850" y="4786314"/>
            <a:ext cx="2000250" cy="160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3" name="Slika 9" descr="elektronk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65976" y="4714875"/>
            <a:ext cx="1214437"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4144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Naslov 1"/>
          <p:cNvSpPr>
            <a:spLocks noGrp="1"/>
          </p:cNvSpPr>
          <p:nvPr>
            <p:ph type="title"/>
          </p:nvPr>
        </p:nvSpPr>
        <p:spPr>
          <a:xfrm>
            <a:off x="1979612" y="428625"/>
            <a:ext cx="8229600" cy="857250"/>
          </a:xfrm>
        </p:spPr>
        <p:txBody>
          <a:bodyPr/>
          <a:lstStyle/>
          <a:p>
            <a:pPr eaLnBrk="1" hangingPunct="1"/>
            <a:r>
              <a:rPr lang="sl-SI" altLang="en-US" dirty="0" smtClean="0"/>
              <a:t>GENERACIJE RAČUNALNIKOV</a:t>
            </a:r>
          </a:p>
        </p:txBody>
      </p:sp>
      <p:sp>
        <p:nvSpPr>
          <p:cNvPr id="122883" name="Ograda vsebine 2"/>
          <p:cNvSpPr>
            <a:spLocks noGrp="1"/>
          </p:cNvSpPr>
          <p:nvPr>
            <p:ph idx="1"/>
          </p:nvPr>
        </p:nvSpPr>
        <p:spPr>
          <a:xfrm>
            <a:off x="1979613" y="1935164"/>
            <a:ext cx="8329613" cy="1779587"/>
          </a:xfrm>
        </p:spPr>
        <p:txBody>
          <a:bodyPr>
            <a:normAutofit lnSpcReduction="10000"/>
          </a:bodyPr>
          <a:lstStyle/>
          <a:p>
            <a:pPr eaLnBrk="1" hangingPunct="1"/>
            <a:r>
              <a:rPr lang="sl-SI" altLang="en-US" dirty="0" smtClean="0"/>
              <a:t>Druga generacija – </a:t>
            </a:r>
            <a:r>
              <a:rPr lang="sl-SI" altLang="en-US" b="1" dirty="0" smtClean="0"/>
              <a:t>računalniki iz tranzistorjev</a:t>
            </a:r>
          </a:p>
          <a:p>
            <a:pPr eaLnBrk="1" hangingPunct="1"/>
            <a:r>
              <a:rPr lang="sl-SI" altLang="en-US" dirty="0" smtClean="0"/>
              <a:t>Odkritje polprevodnikov, ki so pomenili zaradi manjše velikosti in porabe električne energije nov preskok v razvoju. </a:t>
            </a:r>
          </a:p>
          <a:p>
            <a:pPr eaLnBrk="1" hangingPunct="1"/>
            <a:endParaRPr lang="sl-SI" altLang="en-US" dirty="0" smtClean="0"/>
          </a:p>
        </p:txBody>
      </p:sp>
      <p:pic>
        <p:nvPicPr>
          <p:cNvPr id="122886" name="Slika 5" descr="tranzisto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451600" y="3714751"/>
            <a:ext cx="2582862" cy="251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7" name="PoljeZBesedilom 6"/>
          <p:cNvSpPr txBox="1">
            <a:spLocks noChangeArrowheads="1"/>
          </p:cNvSpPr>
          <p:nvPr/>
        </p:nvSpPr>
        <p:spPr bwMode="auto">
          <a:xfrm>
            <a:off x="2522537" y="4500564"/>
            <a:ext cx="371475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sl-SI" altLang="en-US"/>
              <a:t>Tranzistorji so hitrejši od relejev in elektronk, prav tako porabijo za svoje delovanje manj električnega toka, se manj segrevajo in se ne pokvarijo zlahka</a:t>
            </a:r>
          </a:p>
          <a:p>
            <a:pPr eaLnBrk="1" hangingPunct="1"/>
            <a:endParaRPr lang="sl-SI" altLang="en-US"/>
          </a:p>
        </p:txBody>
      </p:sp>
    </p:spTree>
    <p:extLst>
      <p:ext uri="{BB962C8B-B14F-4D97-AF65-F5344CB8AC3E}">
        <p14:creationId xmlns:p14="http://schemas.microsoft.com/office/powerpoint/2010/main" val="817568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Naslov 1"/>
          <p:cNvSpPr>
            <a:spLocks noGrp="1"/>
          </p:cNvSpPr>
          <p:nvPr>
            <p:ph type="title"/>
          </p:nvPr>
        </p:nvSpPr>
        <p:spPr>
          <a:xfrm>
            <a:off x="1979612" y="428625"/>
            <a:ext cx="8229600" cy="857250"/>
          </a:xfrm>
        </p:spPr>
        <p:txBody>
          <a:bodyPr/>
          <a:lstStyle/>
          <a:p>
            <a:pPr eaLnBrk="1" hangingPunct="1"/>
            <a:r>
              <a:rPr lang="sl-SI" altLang="en-US" smtClean="0"/>
              <a:t>GENERACIJE RAČUNALNIKOV</a:t>
            </a:r>
          </a:p>
        </p:txBody>
      </p:sp>
      <p:sp>
        <p:nvSpPr>
          <p:cNvPr id="123907" name="Ograda vsebine 2"/>
          <p:cNvSpPr>
            <a:spLocks noGrp="1"/>
          </p:cNvSpPr>
          <p:nvPr>
            <p:ph idx="1"/>
          </p:nvPr>
        </p:nvSpPr>
        <p:spPr/>
        <p:txBody>
          <a:bodyPr/>
          <a:lstStyle/>
          <a:p>
            <a:pPr eaLnBrk="1" hangingPunct="1"/>
            <a:r>
              <a:rPr lang="sl-SI" altLang="en-US" b="1" smtClean="0"/>
              <a:t>Tretja generacija </a:t>
            </a:r>
          </a:p>
          <a:p>
            <a:pPr eaLnBrk="1" hangingPunct="1">
              <a:buFont typeface="Wingdings 2" panose="05020102010507070707" pitchFamily="18" charset="2"/>
              <a:buNone/>
            </a:pPr>
            <a:r>
              <a:rPr lang="sl-SI" altLang="en-US" b="1" smtClean="0"/>
              <a:t>– računalniki, ki temeljijo na integriranih vezjih </a:t>
            </a:r>
          </a:p>
          <a:p>
            <a:pPr eaLnBrk="1" hangingPunct="1"/>
            <a:r>
              <a:rPr lang="sl-SI" altLang="en-US" smtClean="0"/>
              <a:t>Računalniki se sestavljajo iz integriranih vezij – čipov.</a:t>
            </a:r>
          </a:p>
          <a:p>
            <a:pPr eaLnBrk="1" hangingPunct="1"/>
            <a:r>
              <a:rPr lang="sl-SI" altLang="en-US" smtClean="0"/>
              <a:t> Začetek uporabe je v letu 1965.</a:t>
            </a:r>
          </a:p>
          <a:p>
            <a:pPr eaLnBrk="1" hangingPunct="1"/>
            <a:r>
              <a:rPr lang="sl-SI" altLang="en-US" smtClean="0"/>
              <a:t> Hitrost delovanja se poveča – meri se v nanosekundah..</a:t>
            </a:r>
          </a:p>
          <a:p>
            <a:pPr eaLnBrk="1" hangingPunct="1"/>
            <a:endParaRPr lang="sl-SI" altLang="en-US" smtClean="0"/>
          </a:p>
        </p:txBody>
      </p:sp>
      <p:pic>
        <p:nvPicPr>
          <p:cNvPr id="123910" name="Slika 7" descr="čip.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451101" y="4832350"/>
            <a:ext cx="1785937" cy="128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2059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Naslov 1"/>
          <p:cNvSpPr>
            <a:spLocks noGrp="1"/>
          </p:cNvSpPr>
          <p:nvPr>
            <p:ph type="title"/>
          </p:nvPr>
        </p:nvSpPr>
        <p:spPr>
          <a:xfrm>
            <a:off x="1979612" y="428625"/>
            <a:ext cx="8229600" cy="857250"/>
          </a:xfrm>
        </p:spPr>
        <p:txBody>
          <a:bodyPr/>
          <a:lstStyle/>
          <a:p>
            <a:pPr eaLnBrk="1" hangingPunct="1"/>
            <a:r>
              <a:rPr lang="sl-SI" altLang="en-US" smtClean="0"/>
              <a:t>GENERACIJE RAČUNALNIKOV</a:t>
            </a:r>
          </a:p>
        </p:txBody>
      </p:sp>
      <p:sp>
        <p:nvSpPr>
          <p:cNvPr id="124931" name="Ograda vsebine 2"/>
          <p:cNvSpPr>
            <a:spLocks noGrp="1"/>
          </p:cNvSpPr>
          <p:nvPr>
            <p:ph idx="1"/>
          </p:nvPr>
        </p:nvSpPr>
        <p:spPr>
          <a:xfrm>
            <a:off x="2093912" y="1928814"/>
            <a:ext cx="5543550" cy="4708525"/>
          </a:xfrm>
        </p:spPr>
        <p:txBody>
          <a:bodyPr/>
          <a:lstStyle/>
          <a:p>
            <a:pPr eaLnBrk="1" hangingPunct="1"/>
            <a:r>
              <a:rPr lang="sl-SI" altLang="en-US" b="1" smtClean="0"/>
              <a:t>Četrta generacija – mikroprocesor </a:t>
            </a:r>
          </a:p>
          <a:p>
            <a:pPr eaLnBrk="1" hangingPunct="1"/>
            <a:r>
              <a:rPr lang="sl-SI" altLang="en-US" sz="2000"/>
              <a:t>Intel je z izdelavo prvega mikroprocesorja leta 1974 povzročil nezadržen plaz izdelave računalnikov, ki so bili poceni in primerni za osebno rabo doma. </a:t>
            </a:r>
          </a:p>
          <a:p>
            <a:pPr eaLnBrk="1" hangingPunct="1"/>
            <a:r>
              <a:rPr lang="sl-SI" altLang="en-US" sz="2000"/>
              <a:t>IBM izdela prvi PC (</a:t>
            </a:r>
            <a:r>
              <a:rPr lang="sl-SI" altLang="en-US" sz="2000" i="1"/>
              <a:t>Personal Computer</a:t>
            </a:r>
            <a:r>
              <a:rPr lang="sl-SI" altLang="en-US" sz="2000"/>
              <a:t>), ki je vzpodbudil s svojo enostavnostjo izdelavo programske opreme za skoraj vsa področja. </a:t>
            </a:r>
          </a:p>
          <a:p>
            <a:pPr eaLnBrk="1" hangingPunct="1"/>
            <a:r>
              <a:rPr lang="sl-SI" altLang="en-US" sz="2000"/>
              <a:t>Pojavijo se različni pisarniški paketi, ki so pomagali oblikovati besedilo in preglednice, programi so pomagali pri risanju, začele so se pojavljati prve komercialne igrice.</a:t>
            </a:r>
          </a:p>
          <a:p>
            <a:pPr eaLnBrk="1" hangingPunct="1"/>
            <a:endParaRPr lang="sl-SI" altLang="en-US" sz="2000"/>
          </a:p>
        </p:txBody>
      </p:sp>
      <p:pic>
        <p:nvPicPr>
          <p:cNvPr id="124934" name="Picture 2" descr="chip"/>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308975" y="4071938"/>
            <a:ext cx="2019300"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5" name="Slika 6" descr="čipi.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8166100" y="1571625"/>
            <a:ext cx="2266950" cy="22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2990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Naslov 1"/>
          <p:cNvSpPr>
            <a:spLocks noGrp="1"/>
          </p:cNvSpPr>
          <p:nvPr>
            <p:ph type="title"/>
          </p:nvPr>
        </p:nvSpPr>
        <p:spPr>
          <a:xfrm>
            <a:off x="1979612" y="428625"/>
            <a:ext cx="8229600" cy="857250"/>
          </a:xfrm>
        </p:spPr>
        <p:txBody>
          <a:bodyPr/>
          <a:lstStyle/>
          <a:p>
            <a:pPr eaLnBrk="1" hangingPunct="1"/>
            <a:r>
              <a:rPr lang="sl-SI" altLang="en-US" smtClean="0"/>
              <a:t>GENERACIJE RAČUNALNIKOV</a:t>
            </a:r>
          </a:p>
        </p:txBody>
      </p:sp>
      <p:sp>
        <p:nvSpPr>
          <p:cNvPr id="125955" name="Ograda vsebine 2"/>
          <p:cNvSpPr>
            <a:spLocks noGrp="1"/>
          </p:cNvSpPr>
          <p:nvPr>
            <p:ph idx="1"/>
          </p:nvPr>
        </p:nvSpPr>
        <p:spPr/>
        <p:txBody>
          <a:bodyPr/>
          <a:lstStyle/>
          <a:p>
            <a:pPr eaLnBrk="1" hangingPunct="1"/>
            <a:r>
              <a:rPr lang="sl-SI" altLang="en-US" b="1" smtClean="0"/>
              <a:t>Peta generacija – večprocesorski sistemi</a:t>
            </a:r>
          </a:p>
          <a:p>
            <a:pPr eaLnBrk="1" hangingPunct="1"/>
            <a:r>
              <a:rPr lang="sl-SI" altLang="en-US" smtClean="0"/>
              <a:t>Peto generacijo računalnikov zaznamuje čedalje večja hitrost procesorjev, računalniki so sposobni obdelovati človeški govor in obdelovati podatke s paralelnim delovanjem več procesorjev.</a:t>
            </a:r>
          </a:p>
          <a:p>
            <a:pPr eaLnBrk="1" hangingPunct="1"/>
            <a:endParaRPr lang="sl-SI" altLang="en-US" smtClean="0"/>
          </a:p>
        </p:txBody>
      </p:sp>
    </p:spTree>
    <p:extLst>
      <p:ext uri="{BB962C8B-B14F-4D97-AF65-F5344CB8AC3E}">
        <p14:creationId xmlns:p14="http://schemas.microsoft.com/office/powerpoint/2010/main" val="863321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Naslov 1"/>
          <p:cNvSpPr>
            <a:spLocks noGrp="1"/>
          </p:cNvSpPr>
          <p:nvPr>
            <p:ph type="title"/>
          </p:nvPr>
        </p:nvSpPr>
        <p:spPr>
          <a:xfrm>
            <a:off x="1979612" y="428625"/>
            <a:ext cx="8229600" cy="857250"/>
          </a:xfrm>
        </p:spPr>
        <p:txBody>
          <a:bodyPr/>
          <a:lstStyle/>
          <a:p>
            <a:pPr eaLnBrk="1" hangingPunct="1"/>
            <a:r>
              <a:rPr lang="sl-SI" altLang="en-US" smtClean="0"/>
              <a:t>GENERACIJE RAČUNALNIKOV</a:t>
            </a:r>
          </a:p>
        </p:txBody>
      </p:sp>
      <p:sp>
        <p:nvSpPr>
          <p:cNvPr id="126979" name="Ograda vsebine 2"/>
          <p:cNvSpPr>
            <a:spLocks noGrp="1"/>
          </p:cNvSpPr>
          <p:nvPr>
            <p:ph idx="1"/>
          </p:nvPr>
        </p:nvSpPr>
        <p:spPr>
          <a:xfrm>
            <a:off x="1979612" y="1935164"/>
            <a:ext cx="4972050" cy="4389437"/>
          </a:xfrm>
        </p:spPr>
        <p:txBody>
          <a:bodyPr/>
          <a:lstStyle/>
          <a:p>
            <a:pPr eaLnBrk="1" hangingPunct="1"/>
            <a:r>
              <a:rPr lang="sl-SI" altLang="en-US" smtClean="0"/>
              <a:t>Šesta generacija ?</a:t>
            </a:r>
          </a:p>
          <a:p>
            <a:pPr eaLnBrk="1" hangingPunct="1"/>
            <a:r>
              <a:rPr lang="sl-SI" altLang="en-US" smtClean="0"/>
              <a:t>Šesta generacija naj bi preskočila pomanjkljivosti Von Neumannovega modela, ki so se pojavile v teku časa. </a:t>
            </a:r>
          </a:p>
          <a:p>
            <a:pPr eaLnBrk="1" hangingPunct="1"/>
            <a:r>
              <a:rPr lang="sl-SI" altLang="en-US" smtClean="0"/>
              <a:t>Govori se o nevronskih in bio računalnikih.</a:t>
            </a:r>
          </a:p>
        </p:txBody>
      </p:sp>
      <p:pic>
        <p:nvPicPr>
          <p:cNvPr id="126982" name="Picture 4" descr="demon">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23100" y="2071689"/>
            <a:ext cx="3357562" cy="324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2639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slov 5"/>
          <p:cNvSpPr>
            <a:spLocks noGrp="1"/>
          </p:cNvSpPr>
          <p:nvPr>
            <p:ph type="title"/>
          </p:nvPr>
        </p:nvSpPr>
        <p:spPr>
          <a:ln>
            <a:miter lim="800000"/>
            <a:headEnd/>
            <a:tailEnd/>
          </a:ln>
        </p:spPr>
        <p:txBody>
          <a:bodyPr/>
          <a:lstStyle/>
          <a:p>
            <a:pPr>
              <a:defRPr/>
            </a:pPr>
            <a:r>
              <a:rPr lang="sl-SI" smtClean="0"/>
              <a:t>VRSTE RAČUNALNIKOV</a:t>
            </a:r>
            <a:endParaRPr lang="sl-SI"/>
          </a:p>
        </p:txBody>
      </p:sp>
      <p:sp>
        <p:nvSpPr>
          <p:cNvPr id="128003" name="Ograda besedila 6"/>
          <p:cNvSpPr>
            <a:spLocks noGrp="1"/>
          </p:cNvSpPr>
          <p:nvPr>
            <p:ph type="body" idx="1"/>
          </p:nvPr>
        </p:nvSpPr>
        <p:spPr>
          <a:xfrm>
            <a:off x="2052637" y="2705101"/>
            <a:ext cx="7772400" cy="1509713"/>
          </a:xfrm>
        </p:spPr>
        <p:txBody>
          <a:bodyPr/>
          <a:lstStyle/>
          <a:p>
            <a:endParaRPr lang="en-US" altLang="en-US" smtClean="0"/>
          </a:p>
        </p:txBody>
      </p:sp>
    </p:spTree>
    <p:extLst>
      <p:ext uri="{BB962C8B-B14F-4D97-AF65-F5344CB8AC3E}">
        <p14:creationId xmlns:p14="http://schemas.microsoft.com/office/powerpoint/2010/main" val="2997308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Naslov 1"/>
          <p:cNvSpPr>
            <a:spLocks noGrp="1"/>
          </p:cNvSpPr>
          <p:nvPr>
            <p:ph type="title"/>
          </p:nvPr>
        </p:nvSpPr>
        <p:spPr>
          <a:xfrm>
            <a:off x="1979612" y="428625"/>
            <a:ext cx="8229600" cy="857250"/>
          </a:xfrm>
        </p:spPr>
        <p:txBody>
          <a:bodyPr/>
          <a:lstStyle/>
          <a:p>
            <a:r>
              <a:rPr lang="sl-SI" altLang="en-US" smtClean="0"/>
              <a:t>VRSTE RAČUNALNIKOV</a:t>
            </a:r>
          </a:p>
        </p:txBody>
      </p:sp>
      <p:sp>
        <p:nvSpPr>
          <p:cNvPr id="129027" name="Ograda vsebine 2"/>
          <p:cNvSpPr>
            <a:spLocks noGrp="1"/>
          </p:cNvSpPr>
          <p:nvPr>
            <p:ph idx="1"/>
          </p:nvPr>
        </p:nvSpPr>
        <p:spPr/>
        <p:txBody>
          <a:bodyPr/>
          <a:lstStyle/>
          <a:p>
            <a:r>
              <a:rPr lang="sl-SI" altLang="en-US" smtClean="0"/>
              <a:t>Vrste računalnikov:</a:t>
            </a:r>
          </a:p>
          <a:p>
            <a:r>
              <a:rPr lang="sl-SI" altLang="en-US" smtClean="0"/>
              <a:t> </a:t>
            </a:r>
          </a:p>
          <a:p>
            <a:pPr lvl="1"/>
            <a:r>
              <a:rPr lang="sl-SI" altLang="en-US" smtClean="0"/>
              <a:t>super računalniki (supercomputer, number cruncher) </a:t>
            </a:r>
          </a:p>
          <a:p>
            <a:pPr lvl="1"/>
            <a:r>
              <a:rPr lang="sl-SI" altLang="en-US" smtClean="0"/>
              <a:t>veliki računalnik (mainframe, osrednji računalnik) </a:t>
            </a:r>
          </a:p>
          <a:p>
            <a:pPr lvl="1"/>
            <a:r>
              <a:rPr lang="sl-SI" altLang="en-US" smtClean="0"/>
              <a:t>Mini računalnik (minicomputer, strežnik in delovne postaje) </a:t>
            </a:r>
          </a:p>
          <a:p>
            <a:pPr lvl="1"/>
            <a:r>
              <a:rPr lang="sl-SI" altLang="en-US" smtClean="0"/>
              <a:t>mikroračunalnik (osebni računalnik) </a:t>
            </a:r>
          </a:p>
          <a:p>
            <a:endParaRPr lang="sl-SI" altLang="en-US" smtClean="0"/>
          </a:p>
        </p:txBody>
      </p:sp>
    </p:spTree>
    <p:extLst>
      <p:ext uri="{BB962C8B-B14F-4D97-AF65-F5344CB8AC3E}">
        <p14:creationId xmlns:p14="http://schemas.microsoft.com/office/powerpoint/2010/main" val="2163666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Naslov 1"/>
          <p:cNvSpPr>
            <a:spLocks noGrp="1"/>
          </p:cNvSpPr>
          <p:nvPr>
            <p:ph type="title"/>
          </p:nvPr>
        </p:nvSpPr>
        <p:spPr>
          <a:xfrm>
            <a:off x="1979612" y="428625"/>
            <a:ext cx="8229600" cy="857250"/>
          </a:xfrm>
        </p:spPr>
        <p:txBody>
          <a:bodyPr/>
          <a:lstStyle/>
          <a:p>
            <a:r>
              <a:rPr lang="sl-SI" altLang="en-US" smtClean="0"/>
              <a:t>VRSTE RAČUNALNIKOV</a:t>
            </a:r>
          </a:p>
        </p:txBody>
      </p:sp>
      <p:sp>
        <p:nvSpPr>
          <p:cNvPr id="130051" name="Ograda vsebine 2"/>
          <p:cNvSpPr>
            <a:spLocks noGrp="1"/>
          </p:cNvSpPr>
          <p:nvPr>
            <p:ph idx="1"/>
          </p:nvPr>
        </p:nvSpPr>
        <p:spPr>
          <a:xfrm>
            <a:off x="1979613" y="1500188"/>
            <a:ext cx="5114925" cy="4824412"/>
          </a:xfrm>
        </p:spPr>
        <p:txBody>
          <a:bodyPr>
            <a:normAutofit lnSpcReduction="10000"/>
          </a:bodyPr>
          <a:lstStyle/>
          <a:p>
            <a:r>
              <a:rPr lang="sl-SI" altLang="en-US" b="1" smtClean="0"/>
              <a:t>Super računalniki:</a:t>
            </a:r>
            <a:r>
              <a:rPr lang="sl-SI" altLang="en-US" smtClean="0"/>
              <a:t> </a:t>
            </a:r>
          </a:p>
          <a:p>
            <a:endParaRPr lang="sl-SI" altLang="en-US" smtClean="0"/>
          </a:p>
          <a:p>
            <a:r>
              <a:rPr lang="sl-SI" altLang="en-US" sz="2000"/>
              <a:t>so najzmogljivejši računalniki na svetu; </a:t>
            </a:r>
          </a:p>
          <a:p>
            <a:r>
              <a:rPr lang="sl-SI" altLang="en-US" sz="2000"/>
              <a:t>gre za računalniški sistem, sposoben obdelati velike količine podatkov v zelo kratkem času; </a:t>
            </a:r>
          </a:p>
          <a:p>
            <a:r>
              <a:rPr lang="sl-SI" altLang="en-US" sz="2000"/>
              <a:t>večina ima večje število mikroprocesorjev; </a:t>
            </a:r>
          </a:p>
          <a:p>
            <a:r>
              <a:rPr lang="sl-SI" altLang="en-US" sz="2000"/>
              <a:t>največkrat rešujejo z njimi zahtevne numerične probleme v znanosti (fizika, kemija, jedrska znanost, astronomija), grafične simulacije, animacije; </a:t>
            </a:r>
          </a:p>
          <a:p>
            <a:r>
              <a:rPr lang="sl-SI" altLang="en-US" sz="2000"/>
              <a:t>izdelovalci: CDC, Cray Research, Fujitsu. </a:t>
            </a:r>
            <a:endParaRPr lang="sl-SI" altLang="en-US"/>
          </a:p>
          <a:p>
            <a:endParaRPr lang="sl-SI" altLang="en-US" smtClean="0"/>
          </a:p>
        </p:txBody>
      </p:sp>
      <p:pic>
        <p:nvPicPr>
          <p:cNvPr id="130054" name="Picture 2" descr="http://www.sc-nm.com/e-gradivo/KIT/superracunalnik.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380288" y="1785939"/>
            <a:ext cx="3084513" cy="464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5330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Naslov 1"/>
          <p:cNvSpPr>
            <a:spLocks noGrp="1"/>
          </p:cNvSpPr>
          <p:nvPr>
            <p:ph type="title"/>
          </p:nvPr>
        </p:nvSpPr>
        <p:spPr>
          <a:xfrm>
            <a:off x="1979612" y="428625"/>
            <a:ext cx="8229600" cy="857250"/>
          </a:xfrm>
        </p:spPr>
        <p:txBody>
          <a:bodyPr/>
          <a:lstStyle/>
          <a:p>
            <a:r>
              <a:rPr lang="sl-SI" altLang="en-US" smtClean="0"/>
              <a:t>VRSTE RAČUNALNIKOV</a:t>
            </a:r>
          </a:p>
        </p:txBody>
      </p:sp>
      <p:sp>
        <p:nvSpPr>
          <p:cNvPr id="131075" name="Ograda vsebine 2"/>
          <p:cNvSpPr>
            <a:spLocks noGrp="1"/>
          </p:cNvSpPr>
          <p:nvPr>
            <p:ph idx="1"/>
          </p:nvPr>
        </p:nvSpPr>
        <p:spPr>
          <a:xfrm>
            <a:off x="1979612" y="1935164"/>
            <a:ext cx="4114800" cy="4389437"/>
          </a:xfrm>
        </p:spPr>
        <p:txBody>
          <a:bodyPr/>
          <a:lstStyle/>
          <a:p>
            <a:r>
              <a:rPr lang="sl-SI" altLang="en-US" b="1" smtClean="0"/>
              <a:t>Veliki računalniki</a:t>
            </a:r>
            <a:r>
              <a:rPr lang="sl-SI" altLang="en-US" smtClean="0"/>
              <a:t> </a:t>
            </a:r>
            <a:r>
              <a:rPr lang="sl-SI" altLang="en-US" sz="1800"/>
              <a:t>(osrednji računalniki, mainframe):</a:t>
            </a:r>
          </a:p>
          <a:p>
            <a:endParaRPr lang="sl-SI" altLang="en-US" sz="1800"/>
          </a:p>
          <a:p>
            <a:r>
              <a:rPr lang="sl-SI" altLang="en-US" sz="2000"/>
              <a:t>so prevladovail do začetka 70. let prejšnjega stoletja</a:t>
            </a:r>
          </a:p>
          <a:p>
            <a:endParaRPr lang="sl-SI" altLang="en-US" sz="2000"/>
          </a:p>
          <a:p>
            <a:r>
              <a:rPr lang="sl-SI" altLang="en-US" sz="2000"/>
              <a:t>imajo velika ohišja (velikost omare ali večji) in so bili namenjeni paketni obdelavi podatkov in za obsežne operacije</a:t>
            </a:r>
          </a:p>
          <a:p>
            <a:endParaRPr lang="sl-SI" altLang="en-US" sz="2000"/>
          </a:p>
          <a:p>
            <a:endParaRPr lang="sl-SI" altLang="en-US" smtClean="0"/>
          </a:p>
        </p:txBody>
      </p:sp>
      <p:pic>
        <p:nvPicPr>
          <p:cNvPr id="131078" name="Picture 2" descr="http://www.governmentauctions.org/uploaded_images/mainframe-781708.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594476" y="1357313"/>
            <a:ext cx="3667125" cy="478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9" name="PoljeZBesedilom 9"/>
          <p:cNvSpPr txBox="1">
            <a:spLocks noChangeArrowheads="1"/>
          </p:cNvSpPr>
          <p:nvPr/>
        </p:nvSpPr>
        <p:spPr bwMode="auto">
          <a:xfrm>
            <a:off x="1665288" y="5715001"/>
            <a:ext cx="47863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sl-SI" altLang="en-US"/>
              <a:t>izdelovalci: IBM, Amdahl, Fujitsu in Hitachi</a:t>
            </a:r>
          </a:p>
          <a:p>
            <a:pPr eaLnBrk="1" hangingPunct="1"/>
            <a:endParaRPr lang="sl-SI" altLang="en-US"/>
          </a:p>
        </p:txBody>
      </p:sp>
    </p:spTree>
    <p:extLst>
      <p:ext uri="{BB962C8B-B14F-4D97-AF65-F5344CB8AC3E}">
        <p14:creationId xmlns:p14="http://schemas.microsoft.com/office/powerpoint/2010/main" val="39938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Math_16x9">
  <a:themeElements>
    <a:clrScheme name="Math_16x9">
      <a:dk1>
        <a:srgbClr val="465562"/>
      </a:dk1>
      <a:lt1>
        <a:srgbClr val="FFFFFF"/>
      </a:lt1>
      <a:dk2>
        <a:srgbClr val="000000"/>
      </a:dk2>
      <a:lt2>
        <a:srgbClr val="F2ECE2"/>
      </a:lt2>
      <a:accent1>
        <a:srgbClr val="9BAAB7"/>
      </a:accent1>
      <a:accent2>
        <a:srgbClr val="B8D082"/>
      </a:accent2>
      <a:accent3>
        <a:srgbClr val="EFDB85"/>
      </a:accent3>
      <a:accent4>
        <a:srgbClr val="E8A565"/>
      </a:accent4>
      <a:accent5>
        <a:srgbClr val="BC9AAE"/>
      </a:accent5>
      <a:accent6>
        <a:srgbClr val="BABABA"/>
      </a:accent6>
      <a:hlink>
        <a:srgbClr val="8FC48C"/>
      </a:hlink>
      <a:folHlink>
        <a:srgbClr val="969696"/>
      </a:folHlink>
    </a:clrScheme>
    <a:fontScheme name="Math_16x9">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lumMod val="50000"/>
            </a:schemeClr>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sz="2800"/>
        </a:defPPr>
      </a:lstStyle>
    </a:txDef>
  </a:objectDefaults>
  <a:extraClrSchemeLst/>
</a:theme>
</file>

<file path=ppt/theme/theme2.xml><?xml version="1.0" encoding="utf-8"?>
<a:theme xmlns:a="http://schemas.openxmlformats.org/drawingml/2006/main" name="Office Theme">
  <a:themeElements>
    <a:clrScheme name="Math_16x9">
      <a:dk1>
        <a:srgbClr val="465562"/>
      </a:dk1>
      <a:lt1>
        <a:srgbClr val="FFFFFF"/>
      </a:lt1>
      <a:dk2>
        <a:srgbClr val="000000"/>
      </a:dk2>
      <a:lt2>
        <a:srgbClr val="F2ECE2"/>
      </a:lt2>
      <a:accent1>
        <a:srgbClr val="9BAAB7"/>
      </a:accent1>
      <a:accent2>
        <a:srgbClr val="B8D082"/>
      </a:accent2>
      <a:accent3>
        <a:srgbClr val="EFDB85"/>
      </a:accent3>
      <a:accent4>
        <a:srgbClr val="E8A565"/>
      </a:accent4>
      <a:accent5>
        <a:srgbClr val="BC9AAE"/>
      </a:accent5>
      <a:accent6>
        <a:srgbClr val="BABABA"/>
      </a:accent6>
      <a:hlink>
        <a:srgbClr val="8FC48C"/>
      </a:hlink>
      <a:folHlink>
        <a:srgbClr val="A97C96"/>
      </a:folHlink>
    </a:clrScheme>
    <a:fontScheme name="Math_16x9">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Math_16x9">
      <a:dk1>
        <a:srgbClr val="465562"/>
      </a:dk1>
      <a:lt1>
        <a:srgbClr val="FFFFFF"/>
      </a:lt1>
      <a:dk2>
        <a:srgbClr val="000000"/>
      </a:dk2>
      <a:lt2>
        <a:srgbClr val="F2ECE2"/>
      </a:lt2>
      <a:accent1>
        <a:srgbClr val="9BAAB7"/>
      </a:accent1>
      <a:accent2>
        <a:srgbClr val="B8D082"/>
      </a:accent2>
      <a:accent3>
        <a:srgbClr val="EFDB85"/>
      </a:accent3>
      <a:accent4>
        <a:srgbClr val="E8A565"/>
      </a:accent4>
      <a:accent5>
        <a:srgbClr val="BC9AAE"/>
      </a:accent5>
      <a:accent6>
        <a:srgbClr val="BABABA"/>
      </a:accent6>
      <a:hlink>
        <a:srgbClr val="8FC48C"/>
      </a:hlink>
      <a:folHlink>
        <a:srgbClr val="A97C96"/>
      </a:folHlink>
    </a:clrScheme>
    <a:fontScheme name="Math_16x9">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6E599BEF-3FBD-4ADA-8BB3-EA5FF635604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Predstavitev z matematičnim motivom in črko pi (širokozaslonska)</Template>
  <TotalTime>0</TotalTime>
  <Words>11574</Words>
  <Application>Microsoft Office PowerPoint</Application>
  <PresentationFormat>Po meri</PresentationFormat>
  <Paragraphs>1614</Paragraphs>
  <Slides>289</Slides>
  <Notes>6</Notes>
  <HiddenSlides>0</HiddenSlides>
  <MMClips>0</MMClips>
  <ScaleCrop>false</ScaleCrop>
  <HeadingPairs>
    <vt:vector size="8" baseType="variant">
      <vt:variant>
        <vt:lpstr>Uporabljene pisave</vt:lpstr>
      </vt:variant>
      <vt:variant>
        <vt:i4>10</vt:i4>
      </vt:variant>
      <vt:variant>
        <vt:lpstr>Tema</vt:lpstr>
      </vt:variant>
      <vt:variant>
        <vt:i4>1</vt:i4>
      </vt:variant>
      <vt:variant>
        <vt:lpstr>Vdelani OLE strežniki</vt:lpstr>
      </vt:variant>
      <vt:variant>
        <vt:i4>0</vt:i4>
      </vt:variant>
      <vt:variant>
        <vt:lpstr>Naslovi diapozitivov</vt:lpstr>
      </vt:variant>
      <vt:variant>
        <vt:i4>289</vt:i4>
      </vt:variant>
    </vt:vector>
  </HeadingPairs>
  <TitlesOfParts>
    <vt:vector size="300" baseType="lpstr">
      <vt:lpstr>Arial</vt:lpstr>
      <vt:lpstr>Arial Unicode MS</vt:lpstr>
      <vt:lpstr>Calibri</vt:lpstr>
      <vt:lpstr>Constantia</vt:lpstr>
      <vt:lpstr>Euphemia</vt:lpstr>
      <vt:lpstr>Monotype Sorts</vt:lpstr>
      <vt:lpstr>Tahoma</vt:lpstr>
      <vt:lpstr>Times New Roman</vt:lpstr>
      <vt:lpstr>Verdana</vt:lpstr>
      <vt:lpstr>Wingdings 2</vt:lpstr>
      <vt:lpstr>Math_16x9</vt:lpstr>
      <vt:lpstr>INFORMATIKA  MULTIMEDIJSKE TEHNOLOGIJE IN OSNOVE INFORMATIKE  2015/16</vt:lpstr>
      <vt:lpstr>OSNOVNI POJMI  INFORMACIJSKE TEHNOLOGIJE</vt:lpstr>
      <vt:lpstr>TEMELJNI POJMI</vt:lpstr>
      <vt:lpstr>TEMELJNI POJMI</vt:lpstr>
      <vt:lpstr>PRIMER PODATKOV</vt:lpstr>
      <vt:lpstr>INFORMACIJA</vt:lpstr>
      <vt:lpstr>INFORMACIJA</vt:lpstr>
      <vt:lpstr>ZNANJE</vt:lpstr>
      <vt:lpstr>Sinteza znanja iz podatkov</vt:lpstr>
      <vt:lpstr>KOLIČINA INFORMACIJ</vt:lpstr>
      <vt:lpstr>KOLIČINA INFORMACIJ</vt:lpstr>
      <vt:lpstr>KOLIČINA INFORMACIJ</vt:lpstr>
      <vt:lpstr>KOLIČINA INFORMACIJ</vt:lpstr>
      <vt:lpstr>KOLIČINA INFORMACIJ</vt:lpstr>
      <vt:lpstr>RAČUNALNIK</vt:lpstr>
      <vt:lpstr>RAČUNALNIŠTVO</vt:lpstr>
      <vt:lpstr>RAČUNALNIŠKA PISMENOST</vt:lpstr>
      <vt:lpstr>INFORMATIKA</vt:lpstr>
      <vt:lpstr>INFORMACIJSKA TEHNOLOGIJA - IT</vt:lpstr>
      <vt:lpstr>VLOGA IN POMEN INFORMACIJ V SODOBNI DRUŽBI</vt:lpstr>
      <vt:lpstr>INFORMACIJSKA DRUŽBA</vt:lpstr>
      <vt:lpstr>INFORMACIJSKA DRUŽBA</vt:lpstr>
      <vt:lpstr>INFORMACIJSKA PISMENOST</vt:lpstr>
      <vt:lpstr>PowerPointova predstavitev</vt:lpstr>
      <vt:lpstr>VREDNOST INFORMACIJE</vt:lpstr>
      <vt:lpstr>VREDNOST INFORMACIJE</vt:lpstr>
      <vt:lpstr>VREDNOST INFORMACIJE</vt:lpstr>
      <vt:lpstr>INFORMACIJSKA PISMENOST</vt:lpstr>
      <vt:lpstr>INFORMACIJSKA PISMENOST</vt:lpstr>
      <vt:lpstr>INFORMACIJSKA PISMENOST</vt:lpstr>
      <vt:lpstr>INFORMACIJSKA PISMENOST</vt:lpstr>
      <vt:lpstr>INFORMACIJSKI SISTEM</vt:lpstr>
      <vt:lpstr>INFORMACIJSKI SISTEM</vt:lpstr>
      <vt:lpstr>INFORMACIJSKI SISTEM</vt:lpstr>
      <vt:lpstr>PowerPointova predstavitev</vt:lpstr>
      <vt:lpstr>ZVEZNI ALI ANALOGNI  ZAPIS  PODATKOV</vt:lpstr>
      <vt:lpstr>ZVEZNI ALI ANALOGNI  ZAPIS  PODATKOV</vt:lpstr>
      <vt:lpstr>ZVEZNI ALI ANALOGNI  ZAPIS  PODATKOV</vt:lpstr>
      <vt:lpstr>DISKRETNI ALI DIGITALNI  ZAPIS  PODATKOV</vt:lpstr>
      <vt:lpstr>ANALOGNI V  DIGITALNO  in nazaj</vt:lpstr>
      <vt:lpstr>DISKRETNI ALI DIGITALNI  ZAPIS  PODATKOV</vt:lpstr>
      <vt:lpstr>ZAPIS PODATKOV V RAČUNALNIKU</vt:lpstr>
      <vt:lpstr>ZAPIS PODATKOV V RAČUNALNIKU</vt:lpstr>
      <vt:lpstr>DVOJIŠKI ZAPIS PODATKOV</vt:lpstr>
      <vt:lpstr>ZAPIS ZNAKOV</vt:lpstr>
      <vt:lpstr>ZAPIS ZNAKOV</vt:lpstr>
      <vt:lpstr>ZAPIS ZNAKOV</vt:lpstr>
      <vt:lpstr>UNICODE standard</vt:lpstr>
      <vt:lpstr>ZAPIS ŠTEVIL</vt:lpstr>
      <vt:lpstr>ZAPIS ŠTEVIL - primer</vt:lpstr>
      <vt:lpstr>RAČUNALNIŠKA GRAFIKA</vt:lpstr>
      <vt:lpstr>ZAPIS SLIK</vt:lpstr>
      <vt:lpstr>LASTNOSTI BITNIH SLIK</vt:lpstr>
      <vt:lpstr>ZAPIS SLIK</vt:lpstr>
      <vt:lpstr>ZAPIS SLIK</vt:lpstr>
      <vt:lpstr>ZAPIS SLIK</vt:lpstr>
      <vt:lpstr>VEKTORSKA SLIKA </vt:lpstr>
      <vt:lpstr>VEKTORSKA SLIKA </vt:lpstr>
      <vt:lpstr>VEKTORSKA SLIKA </vt:lpstr>
      <vt:lpstr>Standardni formati grafike</vt:lpstr>
      <vt:lpstr>JPEG Joint Photographic Expert Group</vt:lpstr>
      <vt:lpstr>Format GIF (Graphics Interchange Format) </vt:lpstr>
      <vt:lpstr>Format TIFF (Tagged Image File Format)</vt:lpstr>
      <vt:lpstr>ZAPIS SLIK – vektorske slike</vt:lpstr>
      <vt:lpstr>BARVNI MODELI</vt:lpstr>
      <vt:lpstr>BARVNI MODEL RGB</vt:lpstr>
      <vt:lpstr>BARVNI MODEL CMYK</vt:lpstr>
      <vt:lpstr>BARVNA GLOBINA</vt:lpstr>
      <vt:lpstr>ZAPIS ZVOKA</vt:lpstr>
      <vt:lpstr>ZAPIS ZVOKA</vt:lpstr>
      <vt:lpstr>ZAPIS ZVOKA</vt:lpstr>
      <vt:lpstr>ZAPIS VIDEA</vt:lpstr>
      <vt:lpstr>ZAPIS VIDEA</vt:lpstr>
      <vt:lpstr>ZAPIS VIDEA</vt:lpstr>
      <vt:lpstr>ZAPIS VIDEA</vt:lpstr>
      <vt:lpstr>PowerPointova predstavitev</vt:lpstr>
      <vt:lpstr>STROJNA OPREMA</vt:lpstr>
      <vt:lpstr>ZGODOVINA RAČUNALNIŠTVA</vt:lpstr>
      <vt:lpstr>ZGODOVINA RAČUNALNIŠTVA</vt:lpstr>
      <vt:lpstr>ZGODOVINA RAČUNALNIŠTVA</vt:lpstr>
      <vt:lpstr>ZGODOVINA RAČUNALNIŠTVA</vt:lpstr>
      <vt:lpstr>ZGODOVINA RAČUNALNIŠTVA</vt:lpstr>
      <vt:lpstr>ZGODOVINA RAČUNALNIŠTVA</vt:lpstr>
      <vt:lpstr>ZGODOVINA RAČUNANIŠTVA</vt:lpstr>
      <vt:lpstr>PowerPointova predstavitev</vt:lpstr>
      <vt:lpstr>ZGODOVINA RAČUNALNIŠTVA</vt:lpstr>
      <vt:lpstr>ZGODOVINA RAČUNALNIŠTVA</vt:lpstr>
      <vt:lpstr>ZGODOVINA RAČUNALNIŠTVA</vt:lpstr>
      <vt:lpstr>GENERACIJE RAČUNALNIKOV</vt:lpstr>
      <vt:lpstr>GENERACIJE RAČUNALNIKOV</vt:lpstr>
      <vt:lpstr>GENERACIJE RAČUNALNIKOV</vt:lpstr>
      <vt:lpstr>GENERACIJE RAČUNALNIKOV</vt:lpstr>
      <vt:lpstr>GENERACIJE RAČUNALNIKOV</vt:lpstr>
      <vt:lpstr>GENERACIJE RAČUNALNIKOV</vt:lpstr>
      <vt:lpstr>GENERACIJE RAČUNALNIKOV</vt:lpstr>
      <vt:lpstr>VRSTE RAČUNALNIKOV</vt:lpstr>
      <vt:lpstr>VRSTE RAČUNALNIKOV</vt:lpstr>
      <vt:lpstr>VRSTE RAČUNALNIKOV</vt:lpstr>
      <vt:lpstr>VRSTE RAČUNALNIKOV</vt:lpstr>
      <vt:lpstr>VRSTE RAČUNALNIKOV</vt:lpstr>
      <vt:lpstr>VRSTE RAČUNALNIKOV</vt:lpstr>
      <vt:lpstr>VRSTE RAČUNALNIKOV</vt:lpstr>
      <vt:lpstr>PowerPointova predstavitev</vt:lpstr>
      <vt:lpstr>PRENOSNI RAČUNALNIK</vt:lpstr>
      <vt:lpstr>Tablični računalnik</vt:lpstr>
      <vt:lpstr>PAMETNI TELEFON</vt:lpstr>
      <vt:lpstr>RAČUNALNIŠKI SISTEMI</vt:lpstr>
      <vt:lpstr>RAČUNALNIŠKI SISTEMI</vt:lpstr>
      <vt:lpstr>RAČUNALNIŠKI SISTEMI</vt:lpstr>
      <vt:lpstr>ZGRADBA RAČUNALNIKA</vt:lpstr>
      <vt:lpstr>Von Neumannov računalnik</vt:lpstr>
      <vt:lpstr>Von Neumannov računalnik</vt:lpstr>
      <vt:lpstr>Ozko grlo Von Neumannovega računalnika</vt:lpstr>
      <vt:lpstr>ZGRADBA RAČUNALNIKA</vt:lpstr>
      <vt:lpstr>VPRAŠANJA ZA RAZMISLEK</vt:lpstr>
      <vt:lpstr>NAPAJALNIKI</vt:lpstr>
      <vt:lpstr>NAPAJALNIKI</vt:lpstr>
      <vt:lpstr>SISTEMI ZA BREZPREKINITVENO ELEKTRICNO NAPAJANJE (UPS)</vt:lpstr>
      <vt:lpstr>SISTEMI ZA BREZPREKINITVENO ELEKTRICNO NAPAJANJE (UPS)</vt:lpstr>
      <vt:lpstr>VHODNE ENOTE</vt:lpstr>
      <vt:lpstr>VHODNE ENOTE</vt:lpstr>
      <vt:lpstr>VHODNE ENOTE</vt:lpstr>
      <vt:lpstr>VHODNE ENOTE</vt:lpstr>
      <vt:lpstr>VHODNE ENOTE</vt:lpstr>
      <vt:lpstr>VHODNE ENOTE</vt:lpstr>
      <vt:lpstr>VHODNE ENOTE</vt:lpstr>
      <vt:lpstr>VHODNE ENOTE</vt:lpstr>
      <vt:lpstr>VHODNE ENOTE</vt:lpstr>
      <vt:lpstr>VHODNE ENOTE</vt:lpstr>
      <vt:lpstr>VHODNE ENOTE</vt:lpstr>
      <vt:lpstr>SKENER</vt:lpstr>
      <vt:lpstr>SKENER</vt:lpstr>
      <vt:lpstr>IZHODNE ENOTE</vt:lpstr>
      <vt:lpstr>IZHODNE ENOTE</vt:lpstr>
      <vt:lpstr>IZHODNE ENOTE</vt:lpstr>
      <vt:lpstr>IZHODNE ENOTE</vt:lpstr>
      <vt:lpstr>IZHODNE ENOTE</vt:lpstr>
      <vt:lpstr>TISKALNIKI</vt:lpstr>
      <vt:lpstr>TISKALNIKI</vt:lpstr>
      <vt:lpstr>TISKALNIKI</vt:lpstr>
      <vt:lpstr>TISKALNIKI - LASERSKI</vt:lpstr>
      <vt:lpstr>TISKALNIKI</vt:lpstr>
      <vt:lpstr>RISALNIKI</vt:lpstr>
      <vt:lpstr>MIKROPROCESOR - CPU</vt:lpstr>
      <vt:lpstr>PROCESOR</vt:lpstr>
      <vt:lpstr>CENTRALNA PROCESNA ENOTA</vt:lpstr>
      <vt:lpstr>CENTRALNA PROCESNA ENOTA</vt:lpstr>
      <vt:lpstr>Procesor</vt:lpstr>
      <vt:lpstr>Več jedrni procesor</vt:lpstr>
      <vt:lpstr>Sodobni procesorji</vt:lpstr>
      <vt:lpstr>Takt delovanja procesorja</vt:lpstr>
      <vt:lpstr>Zmogljivost procesorjev</vt:lpstr>
      <vt:lpstr>PowerPointova predstavitev</vt:lpstr>
      <vt:lpstr>PowerPointova predstavitev</vt:lpstr>
      <vt:lpstr>PowerPointova predstavitev</vt:lpstr>
      <vt:lpstr>Procesor danes (2016)</vt:lpstr>
      <vt:lpstr>Predpomnilnik (cache)</vt:lpstr>
      <vt:lpstr>Predpomnilnik (cache)</vt:lpstr>
      <vt:lpstr>Predpomnilnik (cache)</vt:lpstr>
      <vt:lpstr>POJMI</vt:lpstr>
      <vt:lpstr>Matična plošča (motherboard)</vt:lpstr>
      <vt:lpstr>POMNILNIKI</vt:lpstr>
      <vt:lpstr>POMNILNIK</vt:lpstr>
      <vt:lpstr>NOTRANJI POMNILNIK</vt:lpstr>
      <vt:lpstr>RAM - Bralno-pisalni pomnilnik</vt:lpstr>
      <vt:lpstr>RAM – delovni pomnilnik –  (Random Access Memory) </vt:lpstr>
      <vt:lpstr>Dinamični RAM (DRAM)</vt:lpstr>
      <vt:lpstr>Statični RAM (SRAM)</vt:lpstr>
      <vt:lpstr>RAM DANES</vt:lpstr>
      <vt:lpstr>Kako deluje RAM?</vt:lpstr>
      <vt:lpstr>ROM</vt:lpstr>
      <vt:lpstr>BIOS (Basic Input Output System)</vt:lpstr>
      <vt:lpstr>BIOS (Basic Input Output System)</vt:lpstr>
      <vt:lpstr>BIOS (Basic Input Output System)</vt:lpstr>
      <vt:lpstr>ZUNANJI POMNILNIK</vt:lpstr>
      <vt:lpstr>TRDI DISK</vt:lpstr>
      <vt:lpstr>TRDI DISK</vt:lpstr>
      <vt:lpstr>TRDI DISK</vt:lpstr>
      <vt:lpstr>TRDI DISK - vrtenje</vt:lpstr>
      <vt:lpstr>TRDI DISK – hitrost</vt:lpstr>
      <vt:lpstr>Sistem zapisa podatkov na disku</vt:lpstr>
      <vt:lpstr>FAT (File Allocation Table) tabela</vt:lpstr>
      <vt:lpstr>TRDI DISK</vt:lpstr>
      <vt:lpstr>Defragmentiranje diska </vt:lpstr>
      <vt:lpstr>ZAŠČITA PODATKOV NA DISKIH </vt:lpstr>
      <vt:lpstr>ZRCALJENJE DISKOV- DISK MIRRORING </vt:lpstr>
      <vt:lpstr>RAID (Redundant Array of Independent Disks)</vt:lpstr>
      <vt:lpstr>TRDI DISK - DANES</vt:lpstr>
      <vt:lpstr>Diski brez gibljivih delov SSD (Solid State Disk)</vt:lpstr>
      <vt:lpstr>Diski brez gibljivih delov SSD (Solid State Disk</vt:lpstr>
      <vt:lpstr>NAKUP SSD DISK DANES</vt:lpstr>
      <vt:lpstr>Kako dela trdi disk</vt:lpstr>
      <vt:lpstr>DISKETA</vt:lpstr>
      <vt:lpstr>OPTIČNE NAPRAVE za shranjevanje podatkov</vt:lpstr>
      <vt:lpstr>ZGOŠČENKA - CD</vt:lpstr>
      <vt:lpstr>ZGOŠČENKA - CD</vt:lpstr>
      <vt:lpstr>DVD</vt:lpstr>
      <vt:lpstr>PowerPointova predstavitev</vt:lpstr>
      <vt:lpstr>DVD</vt:lpstr>
      <vt:lpstr>BLU-RAY disk </vt:lpstr>
      <vt:lpstr>HD DVD DISK</vt:lpstr>
      <vt:lpstr>USB pomnilnik</vt:lpstr>
      <vt:lpstr>ZUNANJI POMNILNIK</vt:lpstr>
      <vt:lpstr>PRIKLJUČKI</vt:lpstr>
      <vt:lpstr>Serijski</vt:lpstr>
      <vt:lpstr>USB (Universal Serial Bus)</vt:lpstr>
      <vt:lpstr>FireWire - IEEE 1394 </vt:lpstr>
      <vt:lpstr>HDMI (High Definition Multimedia Interface)</vt:lpstr>
      <vt:lpstr>GRAFIČNA KARTICA</vt:lpstr>
      <vt:lpstr>Grafična kartica</vt:lpstr>
      <vt:lpstr>Grafična kartica</vt:lpstr>
      <vt:lpstr>Grafična kartica</vt:lpstr>
      <vt:lpstr>Nakup danes</vt:lpstr>
      <vt:lpstr>PROGRAMSKA OPREMA</vt:lpstr>
      <vt:lpstr>PowerPointova predstavitev</vt:lpstr>
      <vt:lpstr>PowerPointova predstavitev</vt:lpstr>
      <vt:lpstr>PROGRAMSKA OPREMA</vt:lpstr>
      <vt:lpstr>SISTEMSKA PROGRAMSKA OPREMA</vt:lpstr>
      <vt:lpstr>OPERACIJSKI SISTEM</vt:lpstr>
      <vt:lpstr>OPERACIJSKI SISTEM</vt:lpstr>
      <vt:lpstr>Vrste operacijskih sistemov </vt:lpstr>
      <vt:lpstr>Vrste operacijskih sistemov </vt:lpstr>
      <vt:lpstr>Vrste operacijskih sistemov </vt:lpstr>
      <vt:lpstr>Vrste operacijskih sistemov </vt:lpstr>
      <vt:lpstr>Vrste operacijskih sistemov </vt:lpstr>
      <vt:lpstr>DATOTEČNI SITEM</vt:lpstr>
      <vt:lpstr>GRAFIČNI UPORABNIŠKI VMESNIK</vt:lpstr>
      <vt:lpstr> GONILNIKI NAPRAV</vt:lpstr>
      <vt:lpstr>Uporabniška programska oprema</vt:lpstr>
      <vt:lpstr>Lastništvo programske opreme</vt:lpstr>
      <vt:lpstr>Odprtokodna programska oprema (open source software)</vt:lpstr>
      <vt:lpstr>Avtorji odprte kode</vt:lpstr>
      <vt:lpstr>Lastništvo programske opreme</vt:lpstr>
      <vt:lpstr>Lastništvo programske opreme</vt:lpstr>
      <vt:lpstr>Lastništvo programske opreme</vt:lpstr>
      <vt:lpstr>Lastništvo programske opreme</vt:lpstr>
      <vt:lpstr>RAČUNALNIŠKI VIRUSI</vt:lpstr>
      <vt:lpstr>PowerPointova predstavitev</vt:lpstr>
      <vt:lpstr>VRSTE VIRUSOV</vt:lpstr>
      <vt:lpstr>Vrste virusov</vt:lpstr>
      <vt:lpstr>Antivirusni programi</vt:lpstr>
      <vt:lpstr>Antivirusni programi</vt:lpstr>
      <vt:lpstr>Antivirusni programi</vt:lpstr>
      <vt:lpstr>Kako se zavarujemo</vt:lpstr>
      <vt:lpstr>RAČUNALNIŠKA OMREŽJA</vt:lpstr>
      <vt:lpstr>Računalniška omrežja </vt:lpstr>
      <vt:lpstr>Računalniška omrežja </vt:lpstr>
      <vt:lpstr>Računalniška omrežja </vt:lpstr>
      <vt:lpstr>Računalniška omrežja </vt:lpstr>
      <vt:lpstr>Tipi omrežij</vt:lpstr>
      <vt:lpstr>Omrežje enakovrednih partnerjev (peer-to-peer)</vt:lpstr>
      <vt:lpstr>Odjemalec-strežnik (Client-server)</vt:lpstr>
      <vt:lpstr>Odjemalec-strežnik (Client-server)</vt:lpstr>
      <vt:lpstr>Potrebna oprema za rač. mrežo</vt:lpstr>
      <vt:lpstr>Strojna oprema za mrežo</vt:lpstr>
      <vt:lpstr>Strojna oprema za mrežo</vt:lpstr>
      <vt:lpstr>Strojna oprema za mrežo</vt:lpstr>
      <vt:lpstr>Omrežni protokoli</vt:lpstr>
      <vt:lpstr>Internet</vt:lpstr>
      <vt:lpstr>Intranet</vt:lpstr>
      <vt:lpstr>INTERNET - zgodovina</vt:lpstr>
      <vt:lpstr>Zgodovina Interneta: 70-ta leta</vt:lpstr>
      <vt:lpstr>Zgodovina Interneta: 70-ta leta</vt:lpstr>
      <vt:lpstr>Zgodovina Interneta: 80-ta leta</vt:lpstr>
      <vt:lpstr>Zgodovina Interneta: 80-ta leta</vt:lpstr>
      <vt:lpstr>Zgodovina Interneta: 90-ta leta</vt:lpstr>
      <vt:lpstr>Zgodovina Interneta: 90-ta leta</vt:lpstr>
      <vt:lpstr>Zgodovina Interneta: 90-ta leta</vt:lpstr>
      <vt:lpstr>Zgodovina Interneta: 90-ta leta</vt:lpstr>
      <vt:lpstr>INTERNET - danes</vt:lpstr>
      <vt:lpstr>Priklop v Internet</vt:lpstr>
      <vt:lpstr>Splet - www</vt:lpstr>
      <vt:lpstr>Standard spleta</vt:lpstr>
      <vt:lpstr>URL</vt:lpstr>
      <vt:lpstr>Spletni naslov</vt:lpstr>
      <vt:lpstr>Brskalnik </vt:lpstr>
      <vt:lpstr>HTML jezik</vt:lpstr>
      <vt:lpstr>Delo s spletnimi stranmi</vt:lpstr>
      <vt:lpstr>ELEKTRONSKA POŠTA</vt:lpstr>
      <vt:lpstr>SPLETNA POŠTA</vt:lpstr>
      <vt:lpstr>BONTON e-pisanja</vt:lpstr>
      <vt:lpstr>Nezaželena pošta</vt:lpstr>
      <vt:lpstr>Nevarnosti interneta</vt:lpstr>
      <vt:lpstr>Varovanje</vt:lpstr>
      <vt:lpstr>Gesla</vt:lpstr>
      <vt:lpstr>Slabo geslo</vt:lpstr>
      <vt:lpstr>Dobra gesla</vt:lpstr>
      <vt:lpstr>Digitalni podpis in certifikat</vt:lpstr>
      <vt:lpstr>Digitalni podpis in certifikat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2016-01-17T20:43:21Z</dcterms:created>
  <dcterms:modified xsi:type="dcterms:W3CDTF">2020-06-08T09:47:24Z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TC027879479991</vt:lpwstr>
  </property>
</Properties>
</file>