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05"/>
  </p:notesMasterIdLst>
  <p:handoutMasterIdLst>
    <p:handoutMasterId r:id="rId306"/>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619" r:id="rId22"/>
    <p:sldId id="407" r:id="rId23"/>
    <p:sldId id="408" r:id="rId24"/>
    <p:sldId id="621" r:id="rId25"/>
    <p:sldId id="620" r:id="rId26"/>
    <p:sldId id="622" r:id="rId27"/>
    <p:sldId id="623" r:id="rId28"/>
    <p:sldId id="624" r:id="rId29"/>
    <p:sldId id="625"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626"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6" r:id="rId61"/>
    <p:sldId id="597" r:id="rId62"/>
    <p:sldId id="598" r:id="rId63"/>
    <p:sldId id="599" r:id="rId64"/>
    <p:sldId id="600" r:id="rId65"/>
    <p:sldId id="601" r:id="rId66"/>
    <p:sldId id="602" r:id="rId67"/>
    <p:sldId id="603" r:id="rId68"/>
    <p:sldId id="604" r:id="rId69"/>
    <p:sldId id="605" r:id="rId70"/>
    <p:sldId id="606" r:id="rId71"/>
    <p:sldId id="646" r:id="rId72"/>
    <p:sldId id="607" r:id="rId73"/>
    <p:sldId id="608" r:id="rId74"/>
    <p:sldId id="609" r:id="rId75"/>
    <p:sldId id="610" r:id="rId76"/>
    <p:sldId id="611" r:id="rId77"/>
    <p:sldId id="612" r:id="rId78"/>
    <p:sldId id="613" r:id="rId79"/>
    <p:sldId id="614" r:id="rId80"/>
    <p:sldId id="615" r:id="rId81"/>
    <p:sldId id="616" r:id="rId82"/>
    <p:sldId id="617" r:id="rId83"/>
    <p:sldId id="618" r:id="rId84"/>
    <p:sldId id="453" r:id="rId85"/>
    <p:sldId id="348" r:id="rId86"/>
    <p:sldId id="262" r:id="rId87"/>
    <p:sldId id="263" r:id="rId88"/>
    <p:sldId id="264" r:id="rId89"/>
    <p:sldId id="265" r:id="rId90"/>
    <p:sldId id="266" r:id="rId91"/>
    <p:sldId id="267" r:id="rId92"/>
    <p:sldId id="268" r:id="rId93"/>
    <p:sldId id="269" r:id="rId94"/>
    <p:sldId id="270" r:id="rId95"/>
    <p:sldId id="271" r:id="rId96"/>
    <p:sldId id="349" r:id="rId97"/>
    <p:sldId id="273" r:id="rId98"/>
    <p:sldId id="274" r:id="rId99"/>
    <p:sldId id="275" r:id="rId100"/>
    <p:sldId id="276" r:id="rId101"/>
    <p:sldId id="277" r:id="rId102"/>
    <p:sldId id="278" r:id="rId103"/>
    <p:sldId id="627" r:id="rId104"/>
    <p:sldId id="279" r:id="rId105"/>
    <p:sldId id="280" r:id="rId106"/>
    <p:sldId id="281" r:id="rId107"/>
    <p:sldId id="282" r:id="rId108"/>
    <p:sldId id="283" r:id="rId109"/>
    <p:sldId id="284" r:id="rId110"/>
    <p:sldId id="285" r:id="rId111"/>
    <p:sldId id="287" r:id="rId112"/>
    <p:sldId id="288" r:id="rId113"/>
    <p:sldId id="286" r:id="rId114"/>
    <p:sldId id="290" r:id="rId115"/>
    <p:sldId id="293" r:id="rId116"/>
    <p:sldId id="294" r:id="rId117"/>
    <p:sldId id="295" r:id="rId118"/>
    <p:sldId id="350" r:id="rId119"/>
    <p:sldId id="351" r:id="rId120"/>
    <p:sldId id="355" r:id="rId121"/>
    <p:sldId id="380" r:id="rId122"/>
    <p:sldId id="299" r:id="rId123"/>
    <p:sldId id="300" r:id="rId124"/>
    <p:sldId id="301" r:id="rId125"/>
    <p:sldId id="302" r:id="rId126"/>
    <p:sldId id="303" r:id="rId127"/>
    <p:sldId id="304" r:id="rId128"/>
    <p:sldId id="305" r:id="rId129"/>
    <p:sldId id="306" r:id="rId130"/>
    <p:sldId id="307" r:id="rId131"/>
    <p:sldId id="308" r:id="rId132"/>
    <p:sldId id="309" r:id="rId133"/>
    <p:sldId id="310" r:id="rId134"/>
    <p:sldId id="311" r:id="rId135"/>
    <p:sldId id="312" r:id="rId136"/>
    <p:sldId id="313" r:id="rId137"/>
    <p:sldId id="314" r:id="rId138"/>
    <p:sldId id="315" r:id="rId139"/>
    <p:sldId id="316" r:id="rId140"/>
    <p:sldId id="317" r:id="rId141"/>
    <p:sldId id="318" r:id="rId142"/>
    <p:sldId id="319" r:id="rId143"/>
    <p:sldId id="320" r:id="rId144"/>
    <p:sldId id="321" r:id="rId145"/>
    <p:sldId id="322" r:id="rId146"/>
    <p:sldId id="323" r:id="rId147"/>
    <p:sldId id="367" r:id="rId148"/>
    <p:sldId id="377" r:id="rId149"/>
    <p:sldId id="324" r:id="rId150"/>
    <p:sldId id="378" r:id="rId151"/>
    <p:sldId id="368" r:id="rId152"/>
    <p:sldId id="370" r:id="rId153"/>
    <p:sldId id="373" r:id="rId154"/>
    <p:sldId id="365" r:id="rId155"/>
    <p:sldId id="386" r:id="rId156"/>
    <p:sldId id="561" r:id="rId157"/>
    <p:sldId id="387" r:id="rId158"/>
    <p:sldId id="532" r:id="rId159"/>
    <p:sldId id="374" r:id="rId160"/>
    <p:sldId id="375" r:id="rId161"/>
    <p:sldId id="376" r:id="rId162"/>
    <p:sldId id="366" r:id="rId163"/>
    <p:sldId id="371" r:id="rId164"/>
    <p:sldId id="379" r:id="rId165"/>
    <p:sldId id="329" r:id="rId166"/>
    <p:sldId id="328" r:id="rId167"/>
    <p:sldId id="535" r:id="rId168"/>
    <p:sldId id="381" r:id="rId169"/>
    <p:sldId id="533" r:id="rId170"/>
    <p:sldId id="534" r:id="rId171"/>
    <p:sldId id="536" r:id="rId172"/>
    <p:sldId id="537" r:id="rId173"/>
    <p:sldId id="331" r:id="rId174"/>
    <p:sldId id="529" r:id="rId175"/>
    <p:sldId id="530" r:id="rId176"/>
    <p:sldId id="531" r:id="rId177"/>
    <p:sldId id="332" r:id="rId178"/>
    <p:sldId id="538" r:id="rId179"/>
    <p:sldId id="551" r:id="rId180"/>
    <p:sldId id="554" r:id="rId181"/>
    <p:sldId id="541" r:id="rId182"/>
    <p:sldId id="542" r:id="rId183"/>
    <p:sldId id="543" r:id="rId184"/>
    <p:sldId id="544" r:id="rId185"/>
    <p:sldId id="545" r:id="rId186"/>
    <p:sldId id="546" r:id="rId187"/>
    <p:sldId id="548" r:id="rId188"/>
    <p:sldId id="549" r:id="rId189"/>
    <p:sldId id="550" r:id="rId190"/>
    <p:sldId id="556" r:id="rId191"/>
    <p:sldId id="552" r:id="rId192"/>
    <p:sldId id="553" r:id="rId193"/>
    <p:sldId id="555" r:id="rId194"/>
    <p:sldId id="388" r:id="rId195"/>
    <p:sldId id="335" r:id="rId196"/>
    <p:sldId id="559" r:id="rId197"/>
    <p:sldId id="336" r:id="rId198"/>
    <p:sldId id="337" r:id="rId199"/>
    <p:sldId id="338" r:id="rId200"/>
    <p:sldId id="558" r:id="rId201"/>
    <p:sldId id="339" r:id="rId202"/>
    <p:sldId id="340" r:id="rId203"/>
    <p:sldId id="560" r:id="rId204"/>
    <p:sldId id="341" r:id="rId205"/>
    <p:sldId id="342" r:id="rId206"/>
    <p:sldId id="628" r:id="rId207"/>
    <p:sldId id="629" r:id="rId208"/>
    <p:sldId id="630" r:id="rId209"/>
    <p:sldId id="631" r:id="rId210"/>
    <p:sldId id="562" r:id="rId211"/>
    <p:sldId id="563" r:id="rId212"/>
    <p:sldId id="564" r:id="rId213"/>
    <p:sldId id="565" r:id="rId214"/>
    <p:sldId id="566" r:id="rId215"/>
    <p:sldId id="567" r:id="rId216"/>
    <p:sldId id="568" r:id="rId217"/>
    <p:sldId id="569" r:id="rId218"/>
    <p:sldId id="571" r:id="rId219"/>
    <p:sldId id="570" r:id="rId220"/>
    <p:sldId id="557" r:id="rId221"/>
    <p:sldId id="455" r:id="rId222"/>
    <p:sldId id="456" r:id="rId223"/>
    <p:sldId id="457" r:id="rId224"/>
    <p:sldId id="458" r:id="rId225"/>
    <p:sldId id="459" r:id="rId226"/>
    <p:sldId id="460" r:id="rId227"/>
    <p:sldId id="461" r:id="rId228"/>
    <p:sldId id="462" r:id="rId229"/>
    <p:sldId id="463" r:id="rId230"/>
    <p:sldId id="464" r:id="rId231"/>
    <p:sldId id="465" r:id="rId232"/>
    <p:sldId id="638" r:id="rId233"/>
    <p:sldId id="639" r:id="rId234"/>
    <p:sldId id="466" r:id="rId235"/>
    <p:sldId id="635" r:id="rId236"/>
    <p:sldId id="636" r:id="rId237"/>
    <p:sldId id="469" r:id="rId238"/>
    <p:sldId id="470" r:id="rId239"/>
    <p:sldId id="575" r:id="rId240"/>
    <p:sldId id="634" r:id="rId241"/>
    <p:sldId id="576" r:id="rId242"/>
    <p:sldId id="632" r:id="rId243"/>
    <p:sldId id="633" r:id="rId244"/>
    <p:sldId id="475" r:id="rId245"/>
    <p:sldId id="640" r:id="rId246"/>
    <p:sldId id="641" r:id="rId247"/>
    <p:sldId id="642" r:id="rId248"/>
    <p:sldId id="643" r:id="rId249"/>
    <p:sldId id="644" r:id="rId250"/>
    <p:sldId id="645" r:id="rId251"/>
    <p:sldId id="476" r:id="rId252"/>
    <p:sldId id="477" r:id="rId253"/>
    <p:sldId id="478" r:id="rId254"/>
    <p:sldId id="479" r:id="rId255"/>
    <p:sldId id="480" r:id="rId256"/>
    <p:sldId id="481" r:id="rId257"/>
    <p:sldId id="482" r:id="rId258"/>
    <p:sldId id="483" r:id="rId259"/>
    <p:sldId id="484" r:id="rId260"/>
    <p:sldId id="485" r:id="rId261"/>
    <p:sldId id="486" r:id="rId262"/>
    <p:sldId id="487" r:id="rId263"/>
    <p:sldId id="488" r:id="rId264"/>
    <p:sldId id="489" r:id="rId265"/>
    <p:sldId id="490" r:id="rId266"/>
    <p:sldId id="491" r:id="rId267"/>
    <p:sldId id="492" r:id="rId268"/>
    <p:sldId id="493" r:id="rId269"/>
    <p:sldId id="494" r:id="rId270"/>
    <p:sldId id="495" r:id="rId271"/>
    <p:sldId id="496" r:id="rId272"/>
    <p:sldId id="497" r:id="rId273"/>
    <p:sldId id="498" r:id="rId274"/>
    <p:sldId id="499" r:id="rId275"/>
    <p:sldId id="500" r:id="rId276"/>
    <p:sldId id="501" r:id="rId277"/>
    <p:sldId id="502" r:id="rId278"/>
    <p:sldId id="503" r:id="rId279"/>
    <p:sldId id="504" r:id="rId280"/>
    <p:sldId id="505" r:id="rId281"/>
    <p:sldId id="506" r:id="rId282"/>
    <p:sldId id="507" r:id="rId283"/>
    <p:sldId id="508" r:id="rId284"/>
    <p:sldId id="509" r:id="rId285"/>
    <p:sldId id="510" r:id="rId286"/>
    <p:sldId id="511" r:id="rId287"/>
    <p:sldId id="512" r:id="rId288"/>
    <p:sldId id="513" r:id="rId289"/>
    <p:sldId id="514" r:id="rId290"/>
    <p:sldId id="515" r:id="rId291"/>
    <p:sldId id="516" r:id="rId292"/>
    <p:sldId id="517" r:id="rId293"/>
    <p:sldId id="518" r:id="rId294"/>
    <p:sldId id="519" r:id="rId295"/>
    <p:sldId id="520" r:id="rId296"/>
    <p:sldId id="521" r:id="rId297"/>
    <p:sldId id="522" r:id="rId298"/>
    <p:sldId id="523" r:id="rId299"/>
    <p:sldId id="524" r:id="rId300"/>
    <p:sldId id="525" r:id="rId301"/>
    <p:sldId id="526" r:id="rId302"/>
    <p:sldId id="527" r:id="rId303"/>
    <p:sldId id="528" r:id="rId30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9" autoAdjust="0"/>
    <p:restoredTop sz="94660"/>
  </p:normalViewPr>
  <p:slideViewPr>
    <p:cSldViewPr showGuides="1">
      <p:cViewPr varScale="1">
        <p:scale>
          <a:sx n="135" d="100"/>
          <a:sy n="135" d="100"/>
        </p:scale>
        <p:origin x="662" y="82"/>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54394"/>
    </p:cViewPr>
  </p:sorterViewPr>
  <p:notesViewPr>
    <p:cSldViewPr showGuides="1">
      <p:cViewPr varScale="1">
        <p:scale>
          <a:sx n="70" d="100"/>
          <a:sy n="70" d="100"/>
        </p:scale>
        <p:origin x="324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presProps" Target="pres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viewProps" Target="view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tableStyles" Target="tableStyles.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11/5/2024</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5. 11. 2024</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93</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210</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225</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5. 11. 2024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9144" y="6077584"/>
            <a:ext cx="1191748" cy="341632"/>
          </a:xfrm>
          <a:prstGeom prst="rect">
            <a:avLst/>
          </a:prstGeom>
          <a:noFill/>
        </p:spPr>
        <p:txBody>
          <a:bodyPr wrap="square" rtlCol="0">
            <a:spAutoFit/>
          </a:bodyPr>
          <a:lstStyle/>
          <a:p>
            <a:pPr algn="ctr">
              <a:lnSpc>
                <a:spcPct val="90000"/>
              </a:lnSpc>
            </a:pPr>
            <a:r>
              <a:rPr lang="sl-SI" sz="1800" dirty="0">
                <a:solidFill>
                  <a:schemeClr val="bg1"/>
                </a:solidFill>
              </a:rPr>
              <a:t>Z@P</a:t>
            </a:r>
            <a:endParaRPr lang="en-US" sz="18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5. 11. 2024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5. 11. 2024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5. 11. 2024</a:t>
            </a:fld>
            <a:endParaRPr lang="sl-SI" noProof="0" dirty="0"/>
          </a:p>
        </p:txBody>
      </p:sp>
      <p:sp>
        <p:nvSpPr>
          <p:cNvPr id="5" name="Ograda noge 4"/>
          <p:cNvSpPr>
            <a:spLocks noGrp="1"/>
          </p:cNvSpPr>
          <p:nvPr>
            <p:ph type="ftr" sz="quarter" idx="11"/>
          </p:nvPr>
        </p:nvSpPr>
        <p:spPr/>
        <p:txBody>
          <a:body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5. 11. 2024</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5. 11. 2024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5. 11. 2024</a:t>
            </a:fld>
            <a:endParaRPr lang="sl-SI" noProof="0" dirty="0"/>
          </a:p>
        </p:txBody>
      </p:sp>
      <p:sp>
        <p:nvSpPr>
          <p:cNvPr id="8" name="Ograda noge 7"/>
          <p:cNvSpPr>
            <a:spLocks noGrp="1"/>
          </p:cNvSpPr>
          <p:nvPr>
            <p:ph type="ftr" sz="quarter" idx="11"/>
          </p:nvPr>
        </p:nvSpPr>
        <p:spPr/>
        <p:txBody>
          <a:bodyPr/>
          <a:lstStyle/>
          <a:p>
            <a:r>
              <a:rPr lang="sl-SI" noProof="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5. 11. 2024</a:t>
            </a:fld>
            <a:endParaRPr lang="sl-SI" noProof="0" dirty="0"/>
          </a:p>
        </p:txBody>
      </p:sp>
      <p:sp>
        <p:nvSpPr>
          <p:cNvPr id="4" name="Ograda noge 3"/>
          <p:cNvSpPr>
            <a:spLocks noGrp="1"/>
          </p:cNvSpPr>
          <p:nvPr>
            <p:ph type="ftr" sz="quarter" idx="11"/>
          </p:nvPr>
        </p:nvSpPr>
        <p:spPr/>
        <p:txBody>
          <a:bodyPr/>
          <a:lstStyle/>
          <a:p>
            <a:r>
              <a:rPr lang="sl-SI" noProof="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5. 11. 2024</a:t>
            </a:fld>
            <a:endParaRPr lang="sl-SI" noProof="0" dirty="0"/>
          </a:p>
        </p:txBody>
      </p:sp>
      <p:sp>
        <p:nvSpPr>
          <p:cNvPr id="3" name="Ograda noge 2"/>
          <p:cNvSpPr>
            <a:spLocks noGrp="1"/>
          </p:cNvSpPr>
          <p:nvPr>
            <p:ph type="ftr" sz="quarter" idx="11"/>
          </p:nvPr>
        </p:nvSpPr>
        <p:spPr/>
        <p:txBody>
          <a:bodyPr/>
          <a:lstStyle/>
          <a:p>
            <a:r>
              <a:rPr lang="sl-SI" noProof="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a:t>Uredite sloge besedila matrice</a:t>
            </a:r>
          </a:p>
          <a:p>
            <a:pPr lvl="1"/>
            <a:r>
              <a:rPr lang="sl-SI" noProof="0"/>
              <a:t>Druga raven</a:t>
            </a:r>
          </a:p>
          <a:p>
            <a:pPr lvl="2"/>
            <a:r>
              <a:rPr lang="sl-SI" noProof="0"/>
              <a:t>Tretja raven</a:t>
            </a:r>
          </a:p>
          <a:p>
            <a:pPr lvl="3"/>
            <a:r>
              <a:rPr lang="sl-SI" noProof="0"/>
              <a:t>Četrta raven</a:t>
            </a:r>
          </a:p>
          <a:p>
            <a:pPr lvl="4"/>
            <a:r>
              <a:rPr lang="sl-SI" noProof="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5. 11. 2024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5. 11. 2024</a:t>
            </a:fld>
            <a:endParaRPr lang="sl-SI" noProof="0" dirty="0"/>
          </a:p>
        </p:txBody>
      </p:sp>
      <p:sp>
        <p:nvSpPr>
          <p:cNvPr id="6" name="Ograda noge 5"/>
          <p:cNvSpPr>
            <a:spLocks noGrp="1"/>
          </p:cNvSpPr>
          <p:nvPr>
            <p:ph type="ftr" sz="quarter" idx="11"/>
          </p:nvPr>
        </p:nvSpPr>
        <p:spPr/>
        <p:txBody>
          <a:bodyPr/>
          <a:lstStyle/>
          <a:p>
            <a:r>
              <a:rPr lang="sl-SI" noProof="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a:t>Uredite slog naslova matrice</a:t>
            </a:r>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5. 11. 2024</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image" Target="../media/image4.jpeg"/><Relationship Id="rId3" Type="http://schemas.openxmlformats.org/officeDocument/2006/relationships/slide" Target="slide2.xml"/><Relationship Id="rId7" Type="http://schemas.openxmlformats.org/officeDocument/2006/relationships/image" Target="../media/image2.jpeg"/><Relationship Id="rId12" Type="http://schemas.openxmlformats.org/officeDocument/2006/relationships/slide" Target="slide25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slide" Target="slide67.xml"/><Relationship Id="rId5" Type="http://schemas.openxmlformats.org/officeDocument/2006/relationships/slide" Target="slide113.xml"/><Relationship Id="rId15" Type="http://schemas.openxmlformats.org/officeDocument/2006/relationships/slide" Target="slide84.xml"/><Relationship Id="rId10"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slide" Target="slide222.xml"/><Relationship Id="rId14" Type="http://schemas.openxmlformats.org/officeDocument/2006/relationships/slide" Target="slide25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 Target="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hyperlink" Target="http://wiki.fmf.uni-lj.si/wiki/Slika:Citalec_kod.jpg"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5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5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1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93.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hyperlink" Target="https://www.youtube.com/watch?v=wteUW2sL7bc" TargetMode="External"/></Relationships>
</file>

<file path=ppt/slides/_rels/slide19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2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 Target="slide2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24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25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hyperlink" Target="http://www.amis.net/web2/index.php?content=01" TargetMode="External"/><Relationship Id="rId4" Type="http://schemas.openxmlformats.org/officeDocument/2006/relationships/image" Target="../media/image286.jpe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 Target="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8800" b="1" i="0" dirty="0">
                <a:solidFill>
                  <a:srgbClr val="465562">
                    <a:lumMod val="75000"/>
                  </a:srgbClr>
                </a:solidFill>
                <a:latin typeface="Euphemia"/>
                <a:ea typeface="+mj-ea"/>
                <a:cs typeface="+mj-cs"/>
              </a:rPr>
              <a:t>INFORMATIKA</a:t>
            </a:r>
            <a:br>
              <a:rPr lang="sl-SI" sz="8800" b="1" i="0" dirty="0">
                <a:solidFill>
                  <a:srgbClr val="465562">
                    <a:lumMod val="75000"/>
                  </a:srgbClr>
                </a:solidFill>
                <a:latin typeface="Euphemia"/>
                <a:ea typeface="+mj-ea"/>
                <a:cs typeface="+mj-cs"/>
              </a:rPr>
            </a:br>
            <a:br>
              <a:rPr lang="sl-SI" sz="3200" b="1" i="0" dirty="0">
                <a:solidFill>
                  <a:srgbClr val="465562">
                    <a:lumMod val="75000"/>
                  </a:srgbClr>
                </a:solidFill>
                <a:latin typeface="Euphemia"/>
                <a:ea typeface="+mj-ea"/>
                <a:cs typeface="+mj-cs"/>
              </a:rPr>
            </a:b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Osnovni pojmi informacijske tehnologije</a:t>
            </a:r>
          </a:p>
        </p:txBody>
      </p:sp>
      <p:pic>
        <p:nvPicPr>
          <p:cNvPr id="8" name="Picture 4" descr="dem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8" action="ppaction://hlinksldjump"/>
              </a:rPr>
              <a:t>Strojna 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Programska oprema</a:t>
            </a:r>
          </a:p>
        </p:txBody>
      </p:sp>
      <p:pic>
        <p:nvPicPr>
          <p:cNvPr id="12" name="Picture 13" descr="Global%2520Network%2520Web%2520Image">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t>Računalniška 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2227" name="Ograda vsebine 2"/>
          <p:cNvSpPr>
            <a:spLocks noGrp="1"/>
          </p:cNvSpPr>
          <p:nvPr>
            <p:ph idx="1"/>
          </p:nvPr>
        </p:nvSpPr>
        <p:spPr/>
        <p:txBody>
          <a:bodyPr/>
          <a:lstStyle/>
          <a:p>
            <a:pPr eaLnBrk="1" hangingPunct="1"/>
            <a:r>
              <a:rPr lang="sl-SI" altLang="en-US"/>
              <a:t>Informacija je nekaj abstraktnega. </a:t>
            </a:r>
          </a:p>
          <a:p>
            <a:pPr eaLnBrk="1" hangingPunct="1"/>
            <a:r>
              <a:rPr lang="sl-SI" altLang="en-US"/>
              <a:t>Ne moremo je prijeti. </a:t>
            </a:r>
          </a:p>
          <a:p>
            <a:pPr eaLnBrk="1" hangingPunct="1"/>
            <a:r>
              <a:rPr lang="sl-SI" altLang="en-US"/>
              <a:t>Informacija nastane, ko jo zvemo prvič.</a:t>
            </a:r>
          </a:p>
          <a:p>
            <a:pPr eaLnBrk="1" hangingPunct="1"/>
            <a:r>
              <a:rPr lang="sl-SI" altLang="en-US"/>
              <a:t>Ko jo slišimo drugič, tretjič nismo zvedeli nič novega – ti ni več informacija.</a:t>
            </a:r>
          </a:p>
          <a:p>
            <a:pPr eaLnBrk="1" hangingPunct="1"/>
            <a:r>
              <a:rPr lang="sl-SI" altLang="en-US"/>
              <a:t>Kako informacije izmerimo?</a:t>
            </a:r>
          </a:p>
        </p:txBody>
      </p:sp>
      <p:pic>
        <p:nvPicPr>
          <p:cNvPr id="52230" name="Picture 2" descr="http://www.vaughns-1-pagers.com/science/geiger-counters/meter-fac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r>
              <a:rPr lang="sl-SI" altLang="en-US" b="1" dirty="0"/>
              <a:t>PETA GENERACIJA </a:t>
            </a:r>
            <a:r>
              <a:rPr lang="sl-SI" altLang="en-US" dirty="0"/>
              <a:t>(prihodnost)</a:t>
            </a:r>
          </a:p>
        </p:txBody>
      </p:sp>
      <p:sp>
        <p:nvSpPr>
          <p:cNvPr id="2" name="Pravokotnik 1"/>
          <p:cNvSpPr/>
          <p:nvPr/>
        </p:nvSpPr>
        <p:spPr>
          <a:xfrm>
            <a:off x="1413892" y="1628800"/>
            <a:ext cx="9865096" cy="2308324"/>
          </a:xfrm>
          <a:prstGeom prst="rect">
            <a:avLst/>
          </a:prstGeom>
        </p:spPr>
        <p:txBody>
          <a:bodyPr wrap="square">
            <a:spAutoFit/>
          </a:bodyPr>
          <a:lstStyle/>
          <a:p>
            <a:r>
              <a:rPr lang="sl-SI" dirty="0">
                <a:solidFill>
                  <a:srgbClr val="333333"/>
                </a:solidFill>
                <a:latin typeface="Helvetica Neue"/>
              </a:rPr>
              <a:t>v ospredje prihajajo sodelujoče skupine računalnikov</a:t>
            </a:r>
            <a:br>
              <a:rPr lang="sl-SI" dirty="0">
                <a:solidFill>
                  <a:srgbClr val="333333"/>
                </a:solidFill>
                <a:latin typeface="Helvetica Neue"/>
              </a:rPr>
            </a:br>
            <a:r>
              <a:rPr lang="sl-SI" dirty="0">
                <a:solidFill>
                  <a:srgbClr val="333333"/>
                </a:solidFill>
                <a:latin typeface="Helvetica Neue"/>
              </a:rPr>
              <a:t>(oblak, senzorska omrežja in podobno),</a:t>
            </a:r>
          </a:p>
          <a:p>
            <a:endParaRPr lang="sl-SI" dirty="0">
              <a:solidFill>
                <a:srgbClr val="333333"/>
              </a:solidFill>
              <a:latin typeface="Helvetica Neue"/>
            </a:endParaRPr>
          </a:p>
          <a:p>
            <a:r>
              <a:rPr lang="sl-SI" dirty="0">
                <a:solidFill>
                  <a:srgbClr val="333333"/>
                </a:solidFill>
                <a:latin typeface="Helvetica Neue"/>
              </a:rPr>
              <a:t>ena od možnosti pa je tudi kvantni računalnik – hkrati izvaja več operacij.</a:t>
            </a:r>
          </a:p>
          <a:p>
            <a:pPr algn="just"/>
            <a:endParaRPr lang="sl-SI" dirty="0">
              <a:solidFill>
                <a:srgbClr val="333333"/>
              </a:solidFill>
              <a:latin typeface="Helvetica Neue"/>
            </a:endParaRPr>
          </a:p>
          <a:p>
            <a:pPr algn="just"/>
            <a:r>
              <a:rPr lang="sl-SI" dirty="0">
                <a:solidFill>
                  <a:srgbClr val="333333"/>
                </a:solidFill>
                <a:latin typeface="Helvetica Neue"/>
              </a:rPr>
              <a:t>Vhod in izhod: govor in vid.</a:t>
            </a:r>
          </a:p>
          <a:p>
            <a:pPr algn="just"/>
            <a:r>
              <a:rPr lang="sl-SI" dirty="0">
                <a:solidFill>
                  <a:srgbClr val="333333"/>
                </a:solidFill>
                <a:latin typeface="Helvetica Neue"/>
              </a:rPr>
              <a:t>Programiranje: s samostojnim učenjem.</a:t>
            </a:r>
          </a:p>
          <a:p>
            <a:pPr algn="just"/>
            <a:r>
              <a:rPr lang="sl-SI" dirty="0">
                <a:solidFill>
                  <a:srgbClr val="333333"/>
                </a:solidFill>
                <a:latin typeface="Helvetica Neue"/>
              </a:rPr>
              <a:t>Programska oprema: še bolj prilagojena uporabniku.</a:t>
            </a:r>
            <a:endParaRPr lang="sl-SI" b="0" i="0" dirty="0">
              <a:solidFill>
                <a:srgbClr val="333333"/>
              </a:solidFill>
              <a:effectLst/>
              <a:latin typeface="Helvetica Neue"/>
            </a:endParaRPr>
          </a:p>
        </p:txBody>
      </p:sp>
      <p:pic>
        <p:nvPicPr>
          <p:cNvPr id="4098" name="Picture 2" descr="D-Wave naznanil kvantni računalnik s 5000 kubiti @ Slo-Tech"/>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4390" y="4258121"/>
            <a:ext cx="3274278" cy="21812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7908" y="4258121"/>
            <a:ext cx="3312368" cy="2176699"/>
          </a:xfrm>
          <a:prstGeom prst="rect">
            <a:avLst/>
          </a:prstGeom>
        </p:spPr>
      </p:pic>
      <p:sp>
        <p:nvSpPr>
          <p:cNvPr id="4" name="Pravokotnik 3"/>
          <p:cNvSpPr/>
          <p:nvPr/>
        </p:nvSpPr>
        <p:spPr>
          <a:xfrm>
            <a:off x="8733048" y="1484784"/>
            <a:ext cx="2952328" cy="954107"/>
          </a:xfrm>
          <a:prstGeom prst="rect">
            <a:avLst/>
          </a:prstGeom>
        </p:spPr>
        <p:txBody>
          <a:bodyPr wrap="square">
            <a:spAutoFit/>
          </a:bodyPr>
          <a:lstStyle/>
          <a:p>
            <a:pPr algn="just"/>
            <a:r>
              <a:rPr lang="sl-SI" sz="1400" dirty="0">
                <a:solidFill>
                  <a:srgbClr val="3F3F3F"/>
                </a:solidFill>
                <a:latin typeface="Merriweather"/>
              </a:rPr>
              <a:t>Pri kvantnem računalniku klasični tranzistor za zapis informacije nadomešča tako imenovani </a:t>
            </a:r>
            <a:r>
              <a:rPr lang="sl-SI" sz="1400" b="1" dirty="0" err="1">
                <a:solidFill>
                  <a:srgbClr val="3F3F3F"/>
                </a:solidFill>
                <a:latin typeface="Merriweather"/>
              </a:rPr>
              <a:t>kubit</a:t>
            </a:r>
            <a:r>
              <a:rPr lang="sl-SI" sz="1400" b="1" dirty="0">
                <a:solidFill>
                  <a:srgbClr val="3F3F3F"/>
                </a:solidFill>
                <a:latin typeface="Merriweather"/>
              </a:rPr>
              <a:t> ali kvantni bit.</a:t>
            </a:r>
            <a:endParaRPr lang="sl-SI" sz="1400" dirty="0"/>
          </a:p>
        </p:txBody>
      </p:sp>
      <p:sp>
        <p:nvSpPr>
          <p:cNvPr id="5" name="Pravokotnik 4"/>
          <p:cNvSpPr/>
          <p:nvPr/>
        </p:nvSpPr>
        <p:spPr>
          <a:xfrm>
            <a:off x="8974732" y="2957755"/>
            <a:ext cx="2710644" cy="2677656"/>
          </a:xfrm>
          <a:prstGeom prst="rect">
            <a:avLst/>
          </a:prstGeom>
        </p:spPr>
        <p:txBody>
          <a:bodyPr wrap="square">
            <a:spAutoFit/>
          </a:bodyPr>
          <a:lstStyle/>
          <a:p>
            <a:pPr algn="just"/>
            <a:r>
              <a:rPr lang="sl-SI" sz="1400" dirty="0">
                <a:solidFill>
                  <a:srgbClr val="3F3F3F"/>
                </a:solidFill>
                <a:latin typeface="Merriweather"/>
              </a:rPr>
              <a:t>Poglavitna lastnost </a:t>
            </a:r>
            <a:r>
              <a:rPr lang="sl-SI" sz="1400" dirty="0" err="1">
                <a:solidFill>
                  <a:srgbClr val="3F3F3F"/>
                </a:solidFill>
                <a:latin typeface="Merriweather"/>
              </a:rPr>
              <a:t>kubita</a:t>
            </a:r>
            <a:r>
              <a:rPr lang="sl-SI" sz="1400" dirty="0">
                <a:solidFill>
                  <a:srgbClr val="3F3F3F"/>
                </a:solidFill>
                <a:latin typeface="Merriweather"/>
              </a:rPr>
              <a:t> je, da je lahko zaradi načela kvantne superpozicije v dveh različnih stanjih hkrati. </a:t>
            </a:r>
          </a:p>
          <a:p>
            <a:pPr algn="just"/>
            <a:endParaRPr lang="sl-SI" sz="1400" dirty="0">
              <a:solidFill>
                <a:srgbClr val="3F3F3F"/>
              </a:solidFill>
              <a:latin typeface="Merriweather"/>
            </a:endParaRPr>
          </a:p>
          <a:p>
            <a:pPr algn="just"/>
            <a:r>
              <a:rPr lang="sl-SI" sz="1400" dirty="0">
                <a:solidFill>
                  <a:srgbClr val="3F3F3F"/>
                </a:solidFill>
                <a:latin typeface="Merriweather"/>
              </a:rPr>
              <a:t>To zelo poenostavljeno pomeni, da lahko v </a:t>
            </a:r>
            <a:r>
              <a:rPr lang="sl-SI" sz="1400" dirty="0" err="1">
                <a:solidFill>
                  <a:srgbClr val="3F3F3F"/>
                </a:solidFill>
                <a:latin typeface="Merriweather"/>
              </a:rPr>
              <a:t>kubitu</a:t>
            </a:r>
            <a:r>
              <a:rPr lang="sl-SI" sz="1400" dirty="0">
                <a:solidFill>
                  <a:srgbClr val="3F3F3F"/>
                </a:solidFill>
                <a:latin typeface="Merriweather"/>
              </a:rPr>
              <a:t> 0 in 1 </a:t>
            </a:r>
            <a:r>
              <a:rPr lang="sl-SI" sz="1400" b="1" dirty="0">
                <a:solidFill>
                  <a:srgbClr val="3F3F3F"/>
                </a:solidFill>
                <a:latin typeface="Merriweather"/>
              </a:rPr>
              <a:t>obstajata sočasno</a:t>
            </a:r>
            <a:r>
              <a:rPr lang="sl-SI" sz="1400" dirty="0">
                <a:solidFill>
                  <a:srgbClr val="3F3F3F"/>
                </a:solidFill>
                <a:latin typeface="Merriweather"/>
              </a:rPr>
              <a:t>, dokler ga ne pogledamo, medtem ko je tranzistor v klasičnem računalniku istočasno lahko vedno zgolj 0 </a:t>
            </a:r>
            <a:r>
              <a:rPr lang="sl-SI" sz="1400" b="1" dirty="0">
                <a:solidFill>
                  <a:srgbClr val="3F3F3F"/>
                </a:solidFill>
                <a:latin typeface="Merriweather"/>
              </a:rPr>
              <a:t>ali </a:t>
            </a:r>
            <a:r>
              <a:rPr lang="sl-SI" sz="1400" dirty="0">
                <a:solidFill>
                  <a:srgbClr val="3F3F3F"/>
                </a:solidFill>
                <a:latin typeface="Merriweather"/>
              </a:rPr>
              <a:t>1. </a:t>
            </a:r>
            <a:endParaRPr lang="sl-SI" sz="1400" dirty="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a:t>Šesta generacija ?</a:t>
            </a:r>
          </a:p>
          <a:p>
            <a:pPr eaLnBrk="1" hangingPunct="1"/>
            <a:r>
              <a:rPr lang="sl-SI" altLang="en-US"/>
              <a:t>Šesta generacija naj bi preskočila pomanjkljivosti Von Neumannovega modela, ki so se pojavile v teku časa. </a:t>
            </a:r>
          </a:p>
          <a:p>
            <a:pPr eaLnBrk="1" hangingPunct="1"/>
            <a:r>
              <a:rPr lang="sl-SI" altLang="en-US"/>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ZANIMIVOST:</a:t>
            </a:r>
          </a:p>
        </p:txBody>
      </p:sp>
      <p:sp>
        <p:nvSpPr>
          <p:cNvPr id="3" name="Označba mesta vsebine 2"/>
          <p:cNvSpPr>
            <a:spLocks noGrp="1"/>
          </p:cNvSpPr>
          <p:nvPr>
            <p:ph idx="1"/>
          </p:nvPr>
        </p:nvSpPr>
        <p:spPr/>
        <p:txBody>
          <a:bodyPr/>
          <a:lstStyle/>
          <a:p>
            <a:r>
              <a:rPr lang="sl-SI" dirty="0"/>
              <a:t>France Rode je bil leta 1972 eden izmed štirih vodilnih inženirjev pri podjetju Hewlett-Packard. </a:t>
            </a:r>
          </a:p>
          <a:p>
            <a:r>
              <a:rPr lang="sl-SI" dirty="0"/>
              <a:t>Izumil je HP-35, prvi znanstveni žepni kalkulator. </a:t>
            </a:r>
          </a:p>
          <a:p>
            <a:r>
              <a:rPr lang="sl-SI" dirty="0"/>
              <a:t>Kalkulator je že imel enoto za računanje z vsemi lastnostmi mikroračunalnika.</a:t>
            </a:r>
          </a:p>
        </p:txBody>
      </p:sp>
      <p:pic>
        <p:nvPicPr>
          <p:cNvPr id="10242" name="Picture 2" descr="https://lusy.fri.uni-lj.si/ucbenik/book/1301/img/slika_hp3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98283" y="3501008"/>
            <a:ext cx="2860271" cy="322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a:t>VRSTE RAČUNALNIKOV</a:t>
            </a:r>
          </a:p>
        </p:txBody>
      </p:sp>
      <p:sp>
        <p:nvSpPr>
          <p:cNvPr id="128003" name="Ograda besedila 6"/>
          <p:cNvSpPr>
            <a:spLocks noGrp="1"/>
          </p:cNvSpPr>
          <p:nvPr>
            <p:ph type="body" idx="1"/>
          </p:nvPr>
        </p:nvSpPr>
        <p:spPr>
          <a:xfrm>
            <a:off x="2052637" y="2705101"/>
            <a:ext cx="7772400" cy="1509713"/>
          </a:xfrm>
        </p:spPr>
        <p:txBody>
          <a:bodyPr/>
          <a:lstStyle/>
          <a:p>
            <a:endParaRPr lang="en-US" altLang="en-US"/>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a:t>VRSTE RAČUNALNIKOV</a:t>
            </a:r>
          </a:p>
        </p:txBody>
      </p:sp>
      <p:sp>
        <p:nvSpPr>
          <p:cNvPr id="129027" name="Ograda vsebine 2"/>
          <p:cNvSpPr>
            <a:spLocks noGrp="1"/>
          </p:cNvSpPr>
          <p:nvPr>
            <p:ph idx="1"/>
          </p:nvPr>
        </p:nvSpPr>
        <p:spPr/>
        <p:txBody>
          <a:bodyPr/>
          <a:lstStyle/>
          <a:p>
            <a:r>
              <a:rPr lang="sl-SI" altLang="en-US"/>
              <a:t>Vrste računalnikov:</a:t>
            </a:r>
          </a:p>
          <a:p>
            <a:r>
              <a:rPr lang="sl-SI" altLang="en-US"/>
              <a:t> </a:t>
            </a:r>
          </a:p>
          <a:p>
            <a:pPr lvl="1"/>
            <a:r>
              <a:rPr lang="sl-SI" altLang="en-US"/>
              <a:t>super računalniki (supercomputer, number cruncher) </a:t>
            </a:r>
          </a:p>
          <a:p>
            <a:pPr lvl="1"/>
            <a:r>
              <a:rPr lang="sl-SI" altLang="en-US"/>
              <a:t>veliki računalnik (mainframe, osrednji računalnik) </a:t>
            </a:r>
          </a:p>
          <a:p>
            <a:pPr lvl="1"/>
            <a:r>
              <a:rPr lang="sl-SI" altLang="en-US"/>
              <a:t>Mini računalnik (minicomputer, strežnik in delovne postaje) </a:t>
            </a:r>
          </a:p>
          <a:p>
            <a:pPr lvl="1"/>
            <a:r>
              <a:rPr lang="sl-SI" altLang="en-US"/>
              <a:t>mikroračunalnik (osebni računalnik) </a:t>
            </a:r>
          </a:p>
          <a:p>
            <a:endParaRPr lang="sl-SI" altLang="en-US"/>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a:t>Super računalniki:</a:t>
            </a:r>
            <a:r>
              <a:rPr lang="sl-SI" altLang="en-US"/>
              <a:t> </a:t>
            </a:r>
          </a:p>
          <a:p>
            <a:endParaRPr lang="sl-SI" altLang="en-US"/>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a:t>Veliki računalniki</a:t>
            </a:r>
            <a:r>
              <a:rPr lang="sl-SI" altLang="en-US"/>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a:t>Mini računalniki:</a:t>
            </a:r>
            <a:r>
              <a:rPr lang="sl-SI" altLang="en-US"/>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a:p>
        </p:txBody>
      </p:sp>
      <p:pic>
        <p:nvPicPr>
          <p:cNvPr id="132102" name="Picture 2" descr="http://img.alibaba.com/photo/203455084/Fan_Less_Thin_Client_mini_comput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a:t>VRSTE RAČUNALNIKOV</a:t>
            </a:r>
          </a:p>
        </p:txBody>
      </p:sp>
      <p:sp>
        <p:nvSpPr>
          <p:cNvPr id="133123" name="Ograda vsebine 2"/>
          <p:cNvSpPr>
            <a:spLocks noGrp="1"/>
          </p:cNvSpPr>
          <p:nvPr>
            <p:ph idx="1"/>
          </p:nvPr>
        </p:nvSpPr>
        <p:spPr/>
        <p:txBody>
          <a:bodyPr/>
          <a:lstStyle/>
          <a:p>
            <a:r>
              <a:rPr lang="sl-SI" altLang="en-US" b="1"/>
              <a:t>Mikro računalniki</a:t>
            </a:r>
            <a:endParaRPr lang="sl-SI" altLang="en-US"/>
          </a:p>
          <a:p>
            <a:r>
              <a:rPr lang="sl-SI" altLang="en-US"/>
              <a:t>osrednja obdelovalna enota je en čip – mikroprocesor; </a:t>
            </a:r>
          </a:p>
          <a:p>
            <a:r>
              <a:rPr lang="sl-SI" altLang="en-US"/>
              <a:t>nastali so v 70. letih in so bili predhodniki današnjih osebnih računalnikov.</a:t>
            </a:r>
          </a:p>
          <a:p>
            <a:endParaRPr lang="sl-SI" altLang="en-US"/>
          </a:p>
        </p:txBody>
      </p:sp>
      <p:pic>
        <p:nvPicPr>
          <p:cNvPr id="133126" name="Picture 2" descr="http://www.nakupovanje.net/images/T/Lenovo-ThinkCentre-A55-E6320-osebni-racunalnik-114506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a:t>VRSTE RAČUNALNIKOV</a:t>
            </a:r>
          </a:p>
        </p:txBody>
      </p:sp>
      <p:sp>
        <p:nvSpPr>
          <p:cNvPr id="134147" name="Ograda vsebine 2"/>
          <p:cNvSpPr>
            <a:spLocks noGrp="1"/>
          </p:cNvSpPr>
          <p:nvPr>
            <p:ph idx="1"/>
          </p:nvPr>
        </p:nvSpPr>
        <p:spPr/>
        <p:txBody>
          <a:bodyPr/>
          <a:lstStyle/>
          <a:p>
            <a:r>
              <a:rPr lang="sl-SI" altLang="en-US" b="1" dirty="0"/>
              <a:t>Vrste osebnih računalnikov:</a:t>
            </a:r>
            <a:r>
              <a:rPr lang="sl-SI" altLang="en-US" dirty="0"/>
              <a:t> </a:t>
            </a:r>
          </a:p>
          <a:p>
            <a:pPr lvl="1"/>
            <a:r>
              <a:rPr lang="sl-SI" altLang="en-US" b="1" dirty="0"/>
              <a:t>tablični računalnik </a:t>
            </a:r>
            <a:endParaRPr lang="sl-SI" altLang="en-US" dirty="0"/>
          </a:p>
          <a:p>
            <a:pPr lvl="1"/>
            <a:r>
              <a:rPr lang="sl-SI" altLang="en-US" b="1" dirty="0"/>
              <a:t>namizni računalniki</a:t>
            </a:r>
            <a:r>
              <a:rPr lang="sl-SI" altLang="en-US" dirty="0"/>
              <a:t> </a:t>
            </a:r>
          </a:p>
          <a:p>
            <a:pPr lvl="1"/>
            <a:r>
              <a:rPr lang="sl-SI" altLang="en-US" b="1" dirty="0"/>
              <a:t>prenosni računalniki</a:t>
            </a:r>
          </a:p>
          <a:p>
            <a:pPr lvl="1"/>
            <a:r>
              <a:rPr lang="sl-SI" altLang="en-US" b="1" dirty="0"/>
              <a:t>tablični računalnik - dlančniki –- pametni telefoni</a:t>
            </a:r>
            <a:endParaRPr lang="sl-SI" altLang="en-US" dirty="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Informacije merimo z biti.</a:t>
            </a:r>
          </a:p>
          <a:p>
            <a:pPr marL="274320" indent="-274320">
              <a:buClr>
                <a:schemeClr val="accent3"/>
              </a:buClr>
              <a:buFont typeface="Wingdings 2"/>
              <a:buChar char=""/>
              <a:defRPr/>
            </a:pPr>
            <a:r>
              <a:rPr lang="sl-SI" dirty="0"/>
              <a:t>Angleško = </a:t>
            </a:r>
            <a:r>
              <a:rPr lang="sl-SI" b="1" dirty="0" err="1"/>
              <a:t>bi</a:t>
            </a:r>
            <a:r>
              <a:rPr lang="sl-SI" dirty="0" err="1"/>
              <a:t>nary</a:t>
            </a:r>
            <a:r>
              <a:rPr lang="sl-SI" dirty="0"/>
              <a:t> </a:t>
            </a:r>
            <a:r>
              <a:rPr lang="sl-SI" dirty="0" err="1"/>
              <a:t>digi</a:t>
            </a:r>
            <a:r>
              <a:rPr lang="sl-SI" b="1" dirty="0" err="1"/>
              <a:t>t</a:t>
            </a:r>
            <a:r>
              <a:rPr lang="sl-SI" b="1" dirty="0"/>
              <a:t> = bit</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1 bit je tista količina informacij, ki nam poda odgovor na vprašanje kjer sta možna dva enako verjetna odgovora.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met kovanca.</a:t>
            </a:r>
          </a:p>
          <a:p>
            <a:pPr marL="640080" lvl="1">
              <a:buFont typeface="Wingdings 2"/>
              <a:buChar char=""/>
              <a:defRPr/>
            </a:pPr>
            <a:r>
              <a:rPr lang="sl-SI" dirty="0"/>
              <a:t>cifra, grb – 2 enako verjetna možna izida </a:t>
            </a:r>
          </a:p>
          <a:p>
            <a:pPr marL="640080" lvl="1">
              <a:buFont typeface="Wingdings 2"/>
              <a:buChar char=""/>
              <a:defRPr/>
            </a:pPr>
            <a:r>
              <a:rPr lang="sl-SI" dirty="0"/>
              <a:t>količina prejete informacije je 1 bit </a:t>
            </a:r>
          </a:p>
          <a:p>
            <a:pPr marL="274320" indent="-274320">
              <a:buClr>
                <a:schemeClr val="accent3"/>
              </a:buClr>
              <a:buFont typeface="Wingdings 2"/>
              <a:buChar char=""/>
              <a:defRPr/>
            </a:pPr>
            <a:endParaRPr lang="sl-SI" dirty="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a:p>
        </p:txBody>
      </p:sp>
      <p:sp>
        <p:nvSpPr>
          <p:cNvPr id="136195" name="Ograda vsebine 2"/>
          <p:cNvSpPr>
            <a:spLocks noGrp="1"/>
          </p:cNvSpPr>
          <p:nvPr>
            <p:ph idx="1"/>
          </p:nvPr>
        </p:nvSpPr>
        <p:spPr/>
        <p:txBody>
          <a:bodyPr/>
          <a:lstStyle/>
          <a:p>
            <a:r>
              <a:rPr lang="sl-SI" altLang="en-US" dirty="0"/>
              <a:t>NAMIZNI RAČUNALNIK</a:t>
            </a:r>
          </a:p>
        </p:txBody>
      </p:sp>
      <p:pic>
        <p:nvPicPr>
          <p:cNvPr id="136198" name="Picture 2" descr="http://www.eurodeal.net/docs/images/pc_compaq_Deskpro_EX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a:t>PRENOSNI RAČUNALNIK</a:t>
            </a:r>
          </a:p>
        </p:txBody>
      </p:sp>
      <p:sp>
        <p:nvSpPr>
          <p:cNvPr id="137219" name="Ograda vsebine 2"/>
          <p:cNvSpPr>
            <a:spLocks noGrp="1"/>
          </p:cNvSpPr>
          <p:nvPr>
            <p:ph idx="1"/>
          </p:nvPr>
        </p:nvSpPr>
        <p:spPr/>
        <p:txBody>
          <a:bodyPr/>
          <a:lstStyle/>
          <a:p>
            <a:pPr lvl="1"/>
            <a:r>
              <a:rPr lang="sl-SI" altLang="en-US" dirty="0"/>
              <a:t>Notesnik (</a:t>
            </a:r>
            <a:r>
              <a:rPr lang="sl-SI" altLang="en-US" dirty="0" err="1"/>
              <a:t>notebook</a:t>
            </a:r>
            <a:r>
              <a:rPr lang="sl-SI" altLang="en-US" dirty="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a:p>
          <a:p>
            <a:endParaRPr lang="sl-SI" altLang="en-US" dirty="0"/>
          </a:p>
        </p:txBody>
      </p:sp>
      <p:pic>
        <p:nvPicPr>
          <p:cNvPr id="137222" name="Picture 2" descr="http://d-nexus.com/images/acer_aspire_4710_noteboo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a:t>računalnik</a:t>
            </a:r>
            <a:endParaRPr lang="en-US" altLang="en-US" dirty="0"/>
          </a:p>
        </p:txBody>
      </p:sp>
      <p:sp>
        <p:nvSpPr>
          <p:cNvPr id="135171" name="Ograda vsebine 2"/>
          <p:cNvSpPr>
            <a:spLocks noGrp="1"/>
          </p:cNvSpPr>
          <p:nvPr>
            <p:ph idx="1"/>
          </p:nvPr>
        </p:nvSpPr>
        <p:spPr>
          <a:xfrm>
            <a:off x="1979612" y="1412876"/>
            <a:ext cx="5626968" cy="4911725"/>
          </a:xfrm>
        </p:spPr>
        <p:txBody>
          <a:bodyPr/>
          <a:lstStyle/>
          <a:p>
            <a:r>
              <a:rPr lang="sl-SI" altLang="en-US" dirty="0"/>
              <a:t>Prenosni mobilni računalnik, ki ima zaslon na dotik.</a:t>
            </a:r>
          </a:p>
          <a:p>
            <a:r>
              <a:rPr lang="sl-SI" altLang="en-US" dirty="0"/>
              <a:t>Za vnos podatkov uporablja prste ali digitalno pero. </a:t>
            </a:r>
          </a:p>
          <a:p>
            <a:endParaRPr lang="sl-SI" altLang="en-US" dirty="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a:t>PAMETNI TELEFON</a:t>
            </a:r>
          </a:p>
        </p:txBody>
      </p:sp>
      <p:sp>
        <p:nvSpPr>
          <p:cNvPr id="139267" name="Ograda vsebine 2"/>
          <p:cNvSpPr>
            <a:spLocks noGrp="1"/>
          </p:cNvSpPr>
          <p:nvPr>
            <p:ph idx="1"/>
          </p:nvPr>
        </p:nvSpPr>
        <p:spPr>
          <a:xfrm>
            <a:off x="1979612" y="2132856"/>
            <a:ext cx="5626968" cy="3963145"/>
          </a:xfrm>
        </p:spPr>
        <p:txBody>
          <a:bodyPr/>
          <a:lstStyle/>
          <a:p>
            <a:pPr marL="0" indent="0">
              <a:buNone/>
            </a:pPr>
            <a:r>
              <a:rPr lang="sl-SI" altLang="en-US" dirty="0"/>
              <a:t>Majhen računalnik, ki je združljiv z osebnim računalnikom in je namenjen obdelavi in hranjenju osebnih in poslovnih podatkov.</a:t>
            </a:r>
            <a:br>
              <a:rPr lang="sl-SI" altLang="en-US" dirty="0"/>
            </a:br>
            <a:endParaRPr lang="sl-SI" altLang="en-US" dirty="0"/>
          </a:p>
          <a:p>
            <a:endParaRPr lang="sl-SI" altLang="en-US" dirty="0"/>
          </a:p>
        </p:txBody>
      </p:sp>
      <p:pic>
        <p:nvPicPr>
          <p:cNvPr id="11266" name="Picture 2" descr="Apple iPhone 12 Pro Max - Zasebni uporabniki - Telekom Sloveni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596" y="2348880"/>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a:t>RAČUNALNIŠKI SISTEMI</a:t>
            </a:r>
          </a:p>
        </p:txBody>
      </p:sp>
      <p:sp>
        <p:nvSpPr>
          <p:cNvPr id="142339" name="Ograda vsebine 2"/>
          <p:cNvSpPr>
            <a:spLocks noGrp="1"/>
          </p:cNvSpPr>
          <p:nvPr>
            <p:ph idx="1"/>
          </p:nvPr>
        </p:nvSpPr>
        <p:spPr/>
        <p:txBody>
          <a:bodyPr/>
          <a:lstStyle/>
          <a:p>
            <a:r>
              <a:rPr lang="sl-SI" altLang="en-US"/>
              <a:t>Računalniški sistemi</a:t>
            </a:r>
          </a:p>
          <a:p>
            <a:pPr lvl="1"/>
            <a:r>
              <a:rPr lang="sl-SI" altLang="en-US"/>
              <a:t>ENO uporabniški</a:t>
            </a:r>
          </a:p>
          <a:p>
            <a:pPr lvl="1"/>
            <a:r>
              <a:rPr lang="sl-SI" altLang="en-US"/>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a:t>ENO uporabniški</a:t>
            </a:r>
          </a:p>
          <a:p>
            <a:endParaRPr lang="sl-SI" altLang="en-US"/>
          </a:p>
        </p:txBody>
      </p:sp>
      <p:pic>
        <p:nvPicPr>
          <p:cNvPr id="143366" name="Picture 4" descr="http://www.digibarn.com/stories/ibm-pc-25/images/IBM-PC-PerCon-8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a:t>RAČUNALNIŠKI SISTEMI</a:t>
            </a:r>
          </a:p>
        </p:txBody>
      </p:sp>
      <p:sp>
        <p:nvSpPr>
          <p:cNvPr id="144387" name="Ograda vsebine 2"/>
          <p:cNvSpPr>
            <a:spLocks noGrp="1"/>
          </p:cNvSpPr>
          <p:nvPr>
            <p:ph idx="1"/>
          </p:nvPr>
        </p:nvSpPr>
        <p:spPr/>
        <p:txBody>
          <a:bodyPr/>
          <a:lstStyle/>
          <a:p>
            <a:r>
              <a:rPr lang="sl-SI" altLang="en-US" b="1"/>
              <a:t>VEČ UPORABNIŠKI</a:t>
            </a:r>
          </a:p>
        </p:txBody>
      </p:sp>
      <p:pic>
        <p:nvPicPr>
          <p:cNvPr id="144390" name="Picture 2" descr="http://www.web-d-signer.at/zit/images/tokenrin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a:p>
          <a:p>
            <a:r>
              <a:rPr lang="sl-SI" dirty="0"/>
              <a:t>Von Neumannov računalnik je sestavljen iz treh sestavnih delov:</a:t>
            </a:r>
          </a:p>
          <a:p>
            <a:pPr lvl="1"/>
            <a:r>
              <a:rPr lang="sl-SI" dirty="0"/>
              <a:t>centralno-procesne enote,</a:t>
            </a:r>
          </a:p>
          <a:p>
            <a:pPr lvl="1"/>
            <a:r>
              <a:rPr lang="sl-SI" dirty="0"/>
              <a:t>vhodno-izhodnih enot,</a:t>
            </a:r>
          </a:p>
          <a:p>
            <a:pPr lvl="1"/>
            <a:r>
              <a:rPr lang="sl-SI" dirty="0"/>
              <a:t>pomnilnika.</a:t>
            </a:r>
          </a:p>
        </p:txBody>
      </p:sp>
      <p:pic>
        <p:nvPicPr>
          <p:cNvPr id="5" name="Slika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a:t>Centralno procesna enota izvaja ukaze in prenaša podatke.</a:t>
            </a:r>
          </a:p>
          <a:p>
            <a:r>
              <a:rPr lang="sl-SI" dirty="0"/>
              <a:t>Pomnilnik je namenjen hrambi podatkov ali pomnjenju. </a:t>
            </a:r>
          </a:p>
          <a:p>
            <a:r>
              <a:rPr lang="sl-SI" dirty="0"/>
              <a:t>Vhodno-izhodne enote služijo za prenos podatkov med zunanjim svetom, centralno procesno enoto (CPE) in pomnilnikom. </a:t>
            </a:r>
          </a:p>
          <a:p>
            <a:endParaRPr lang="en-US"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a:t>igralna barva naključno izbrane karte </a:t>
            </a:r>
          </a:p>
          <a:p>
            <a:pPr marL="640080" lvl="1">
              <a:buFont typeface="Wingdings 2"/>
              <a:buChar char=""/>
              <a:defRPr/>
            </a:pPr>
            <a:r>
              <a:rPr lang="sl-SI" dirty="0"/>
              <a:t>srce, karo, pik, križ – 4 enako verjetni izid </a:t>
            </a:r>
          </a:p>
          <a:p>
            <a:pPr marL="640080" lvl="1">
              <a:buFont typeface="Wingdings 2"/>
              <a:buChar char=""/>
              <a:defRPr/>
            </a:pPr>
            <a:r>
              <a:rPr lang="sl-SI" dirty="0"/>
              <a:t>količina prejete informacije je 2 bita </a:t>
            </a:r>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Ugotovi: Koliko bitov informacij potrebuješ, da izveš v katerem nadstropju hiše živi Miha? </a:t>
            </a:r>
          </a:p>
          <a:p>
            <a:pPr marL="274320" indent="-274320">
              <a:buClr>
                <a:schemeClr val="accent3"/>
              </a:buClr>
              <a:buNone/>
              <a:defRPr/>
            </a:pPr>
            <a:r>
              <a:rPr lang="sl-SI" dirty="0"/>
              <a:t>	(Hiša ima 8 nadstropij.)</a:t>
            </a:r>
          </a:p>
          <a:p>
            <a:pPr marL="274320" indent="-274320">
              <a:buClr>
                <a:schemeClr val="accent3"/>
              </a:buClr>
              <a:buFont typeface="Wingdings 2"/>
              <a:buChar char=""/>
              <a:defRPr/>
            </a:pPr>
            <a:endParaRPr lang="sl-SI" dirty="0"/>
          </a:p>
          <a:p>
            <a:pPr marL="640080" lvl="1">
              <a:buFont typeface="Wingdings 2"/>
              <a:buChar char=""/>
              <a:defRPr/>
            </a:pPr>
            <a:endParaRPr lang="sl-SI" dirty="0"/>
          </a:p>
          <a:p>
            <a:pPr marL="640080" lvl="1">
              <a:buFont typeface="Wingdings 2"/>
              <a:buChar char=""/>
              <a:defRPr/>
            </a:pPr>
            <a:endParaRPr lang="sl-SI" dirty="0"/>
          </a:p>
          <a:p>
            <a:pPr marL="274320" indent="-274320">
              <a:buClr>
                <a:schemeClr val="accent3"/>
              </a:buClr>
              <a:buFont typeface="Wingdings 2"/>
              <a:buChar char=""/>
              <a:defRPr/>
            </a:pPr>
            <a:r>
              <a:rPr lang="sl-SI" dirty="0"/>
              <a:t>Opazimo lahko, da je število izidov enako številu 2, potenciranemu s količino informacije. </a:t>
            </a:r>
          </a:p>
          <a:p>
            <a:pPr marL="274320" indent="-274320">
              <a:buClr>
                <a:schemeClr val="accent3"/>
              </a:buClr>
              <a:buFont typeface="Wingdings 2"/>
              <a:buChar char=""/>
              <a:defRPr/>
            </a:pPr>
            <a:r>
              <a:rPr lang="sl-SI" dirty="0"/>
              <a:t>Met kovanca: 2 = 2</a:t>
            </a:r>
            <a:r>
              <a:rPr lang="sl-SI" baseline="30000" dirty="0"/>
              <a:t>1</a:t>
            </a:r>
            <a:r>
              <a:rPr lang="sl-SI" dirty="0"/>
              <a:t> </a:t>
            </a:r>
          </a:p>
          <a:p>
            <a:pPr marL="274320" indent="-274320">
              <a:buClr>
                <a:schemeClr val="accent3"/>
              </a:buClr>
              <a:buFont typeface="Wingdings 2"/>
              <a:buChar char=""/>
              <a:defRPr/>
            </a:pPr>
            <a:r>
              <a:rPr lang="sl-SI" dirty="0"/>
              <a:t>Igralna barva kart: 4 = 2</a:t>
            </a:r>
            <a:r>
              <a:rPr lang="sl-SI" baseline="30000" dirty="0"/>
              <a:t>2</a:t>
            </a:r>
            <a:r>
              <a:rPr lang="sl-SI" dirty="0"/>
              <a:t> </a:t>
            </a:r>
          </a:p>
          <a:p>
            <a:pPr marL="274320" indent="-274320">
              <a:buClr>
                <a:schemeClr val="accent3"/>
              </a:buClr>
              <a:buFont typeface="Wingdings 2"/>
              <a:buChar char=""/>
              <a:defRPr/>
            </a:pPr>
            <a:r>
              <a:rPr lang="sl-SI" dirty="0"/>
              <a:t>razred hiša: 8 = 2</a:t>
            </a:r>
            <a:r>
              <a:rPr lang="sl-SI" baseline="30000" dirty="0"/>
              <a:t>3</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b="1" dirty="0"/>
              <a:t>Primer 2:</a:t>
            </a:r>
            <a:r>
              <a:rPr lang="sl-SI" dirty="0"/>
              <a:t> </a:t>
            </a:r>
          </a:p>
          <a:p>
            <a:pPr marL="274320" indent="-274320">
              <a:buClr>
                <a:schemeClr val="accent3"/>
              </a:buClr>
              <a:buFont typeface="Wingdings 2"/>
              <a:buChar char=""/>
              <a:defRPr/>
            </a:pPr>
            <a:r>
              <a:rPr lang="sl-SI" dirty="0"/>
              <a:t>Izid poskusa z 32 enakovrednimi možnostmi je vreden 5 bitov (5 enot), ker velja: 2</a:t>
            </a:r>
            <a:r>
              <a:rPr lang="sl-SI" baseline="30000" dirty="0"/>
              <a:t>5</a:t>
            </a:r>
            <a:r>
              <a:rPr lang="sl-SI" dirty="0"/>
              <a:t> = 32. </a:t>
            </a:r>
          </a:p>
          <a:p>
            <a:pPr marL="274320" indent="-274320">
              <a:buClr>
                <a:schemeClr val="accent3"/>
              </a:buClr>
              <a:buFont typeface="Wingdings 2"/>
              <a:buChar char=""/>
              <a:defRPr/>
            </a:pPr>
            <a:r>
              <a:rPr lang="sl-SI" dirty="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Ozko grlo </a:t>
            </a:r>
            <a:r>
              <a:rPr lang="en-US" dirty="0"/>
              <a:t>Von </a:t>
            </a:r>
            <a:r>
              <a:rPr lang="en-US" dirty="0" err="1"/>
              <a:t>Neumannov</a:t>
            </a:r>
            <a:r>
              <a:rPr lang="sl-SI" dirty="0"/>
              <a:t>ega</a:t>
            </a:r>
            <a:r>
              <a:rPr lang="en-US" dirty="0"/>
              <a:t> </a:t>
            </a:r>
            <a:r>
              <a:rPr lang="en-US" dirty="0" err="1"/>
              <a:t>ra</a:t>
            </a:r>
            <a:r>
              <a:rPr lang="sl-SI" dirty="0"/>
              <a:t>č</a:t>
            </a:r>
            <a:r>
              <a:rPr lang="en-US" dirty="0" err="1"/>
              <a:t>unalnik</a:t>
            </a:r>
            <a:r>
              <a:rPr lang="sl-SI" dirty="0"/>
              <a:t>a</a:t>
            </a:r>
            <a:endParaRPr lang="en-US" dirty="0"/>
          </a:p>
        </p:txBody>
      </p:sp>
      <p:sp>
        <p:nvSpPr>
          <p:cNvPr id="3" name="Označba mesta vsebine 2"/>
          <p:cNvSpPr>
            <a:spLocks noGrp="1"/>
          </p:cNvSpPr>
          <p:nvPr>
            <p:ph idx="1"/>
          </p:nvPr>
        </p:nvSpPr>
        <p:spPr/>
        <p:txBody>
          <a:bodyPr>
            <a:normAutofit/>
          </a:bodyPr>
          <a:lstStyle/>
          <a:p>
            <a:r>
              <a:rPr lang="sl-SI" dirty="0"/>
              <a:t>Prepustnost podatkov med centralno procesno enoto (CPE) in pomnilnikom je majhna.</a:t>
            </a:r>
          </a:p>
          <a:p>
            <a:r>
              <a:rPr lang="sl-SI" dirty="0"/>
              <a:t>Zato je CPE prisiljena 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122</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a:t>Alfanumerični del</a:t>
            </a:r>
            <a:r>
              <a:rPr lang="sl-SI" altLang="en-US"/>
              <a:t>:</a:t>
            </a:r>
            <a:br>
              <a:rPr lang="sl-SI" altLang="en-US"/>
            </a:br>
            <a:r>
              <a:rPr lang="sl-SI" altLang="en-US" u="sng"/>
              <a:t>Numerični del</a:t>
            </a:r>
            <a:r>
              <a:rPr lang="sl-SI" altLang="en-US" sz="2000"/>
              <a:t> </a:t>
            </a:r>
          </a:p>
          <a:p>
            <a:pPr lvl="1"/>
            <a:r>
              <a:rPr lang="sl-SI" altLang="en-US" u="sng"/>
              <a:t>Funkcijske tipke</a:t>
            </a:r>
            <a:endParaRPr lang="sl-SI" altLang="en-US" sz="2000"/>
          </a:p>
          <a:p>
            <a:pPr lvl="1"/>
            <a:r>
              <a:rPr lang="sl-SI" altLang="en-US" u="sng"/>
              <a:t>Posebne tipke</a:t>
            </a:r>
            <a:r>
              <a:rPr lang="sl-SI" altLang="en-US"/>
              <a:t> (Tabulator, ENTER, dvigovalka, vračalka...)</a:t>
            </a:r>
            <a:r>
              <a:rPr lang="sl-SI" altLang="en-US" sz="2000"/>
              <a:t> </a:t>
            </a:r>
          </a:p>
          <a:p>
            <a:pPr>
              <a:buFont typeface="Wingdings 2" panose="05020102010507070707" pitchFamily="18" charset="2"/>
              <a:buNone/>
            </a:pPr>
            <a:endParaRPr lang="sl-SI" altLang="en-US"/>
          </a:p>
        </p:txBody>
      </p:sp>
      <p:pic>
        <p:nvPicPr>
          <p:cNvPr id="150534" name="Picture 2" descr="http://www.techtradecenter.si/jpg/LOGRET036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23037" y="4214814"/>
            <a:ext cx="39703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a:t>VHODNE ENOTE</a:t>
            </a:r>
          </a:p>
        </p:txBody>
      </p:sp>
      <p:sp>
        <p:nvSpPr>
          <p:cNvPr id="151555" name="Ograda vsebine 2"/>
          <p:cNvSpPr>
            <a:spLocks noGrp="1"/>
          </p:cNvSpPr>
          <p:nvPr>
            <p:ph idx="1"/>
          </p:nvPr>
        </p:nvSpPr>
        <p:spPr/>
        <p:txBody>
          <a:bodyPr/>
          <a:lstStyle/>
          <a:p>
            <a:r>
              <a:rPr lang="sl-SI" altLang="en-US" b="1"/>
              <a:t>MIŠKA</a:t>
            </a:r>
          </a:p>
          <a:p>
            <a:r>
              <a:rPr lang="sl-SI" altLang="en-US"/>
              <a:t>z miško "pokažemo" na predmet na zaslonu in s tem podamo računalniku ukaz za določeno akcijo.</a:t>
            </a:r>
          </a:p>
          <a:p>
            <a:endParaRPr lang="sl-SI" altLang="en-US"/>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9549" y="3733193"/>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First patent computer mouse 50 years old - 🗞️ CCeit N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596" y="3602478"/>
            <a:ext cx="4757671"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is wireless gaming mouse has futuristic vibes — and it's 30% of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8708" y="3934752"/>
            <a:ext cx="3079403" cy="231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a:t>VHODNE ENOTE</a:t>
            </a:r>
          </a:p>
        </p:txBody>
      </p:sp>
      <p:sp>
        <p:nvSpPr>
          <p:cNvPr id="152579" name="Ograda vsebine 2"/>
          <p:cNvSpPr>
            <a:spLocks noGrp="1"/>
          </p:cNvSpPr>
          <p:nvPr>
            <p:ph idx="1"/>
          </p:nvPr>
        </p:nvSpPr>
        <p:spPr/>
        <p:txBody>
          <a:bodyPr/>
          <a:lstStyle/>
          <a:p>
            <a:r>
              <a:rPr lang="sl-SI" altLang="en-US" b="1"/>
              <a:t>IGRALNA PALICA</a:t>
            </a:r>
            <a:endParaRPr lang="sl-SI" altLang="en-US"/>
          </a:p>
          <a:p>
            <a:pPr>
              <a:buFont typeface="Wingdings 2" panose="05020102010507070707" pitchFamily="18" charset="2"/>
              <a:buNone/>
            </a:pPr>
            <a:r>
              <a:rPr lang="sl-SI" altLang="en-US"/>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1" y="3209226"/>
            <a:ext cx="2952328" cy="364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a:t>MIKROFON</a:t>
            </a:r>
            <a:r>
              <a:rPr lang="sl-SI" altLang="en-US"/>
              <a:t> </a:t>
            </a:r>
          </a:p>
          <a:p>
            <a:r>
              <a:rPr lang="sl-SI" altLang="en-US"/>
              <a:t>uporabljamo za zajemanje zvoka. </a:t>
            </a:r>
          </a:p>
          <a:p>
            <a:r>
              <a:rPr lang="sl-SI" altLang="en-US"/>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3237" y="3830488"/>
            <a:ext cx="2736999" cy="273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10636" y="3717032"/>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a:t>VHODNE ENOTE</a:t>
            </a:r>
          </a:p>
        </p:txBody>
      </p:sp>
      <p:sp>
        <p:nvSpPr>
          <p:cNvPr id="154627" name="Ograda vsebine 2"/>
          <p:cNvSpPr>
            <a:spLocks noGrp="1"/>
          </p:cNvSpPr>
          <p:nvPr>
            <p:ph idx="1"/>
          </p:nvPr>
        </p:nvSpPr>
        <p:spPr>
          <a:xfrm>
            <a:off x="1979612" y="2205038"/>
            <a:ext cx="8229600" cy="4119562"/>
          </a:xfrm>
        </p:spPr>
        <p:txBody>
          <a:bodyPr/>
          <a:lstStyle/>
          <a:p>
            <a:r>
              <a:rPr lang="sl-SI" altLang="en-US"/>
              <a:t>S fotoaparatom in videokamero v posnamemo statične in gibljive slike in jih prenesemo v računalnik.</a:t>
            </a:r>
            <a:br>
              <a:rPr lang="sl-SI" altLang="en-US"/>
            </a:br>
            <a:endParaRPr lang="sl-SI" altLang="en-US"/>
          </a:p>
        </p:txBody>
      </p:sp>
      <p:pic>
        <p:nvPicPr>
          <p:cNvPr id="154630" name="Picture 2" descr="http://www.zdnet.co.uk/i/z/rv/2003/04/canon-eos-10d-i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a:t>VHODNE ENOTE</a:t>
            </a:r>
          </a:p>
        </p:txBody>
      </p:sp>
      <p:sp>
        <p:nvSpPr>
          <p:cNvPr id="155651" name="Ograda vsebine 2"/>
          <p:cNvSpPr>
            <a:spLocks noGrp="1"/>
          </p:cNvSpPr>
          <p:nvPr>
            <p:ph idx="1"/>
          </p:nvPr>
        </p:nvSpPr>
        <p:spPr/>
        <p:txBody>
          <a:bodyPr/>
          <a:lstStyle/>
          <a:p>
            <a:r>
              <a:rPr lang="sl-SI" altLang="en-US" b="1"/>
              <a:t>ČITALEC ČRTNE KODE</a:t>
            </a:r>
          </a:p>
        </p:txBody>
      </p:sp>
      <p:pic>
        <p:nvPicPr>
          <p:cNvPr id="155655" name="Picture 4" descr="http://www.seeingwithsound.com/barcod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Retsol LS 450 Barcode Scanner at Rs 1900/piece | Retsol Barcode Scanners |  ID: 98758447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182" y="980728"/>
            <a:ext cx="45624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a:t>GRAFIČNA TABLICA</a:t>
            </a:r>
            <a:r>
              <a:rPr lang="sl-SI" altLang="en-US"/>
              <a:t> </a:t>
            </a:r>
          </a:p>
          <a:p>
            <a:r>
              <a:rPr lang="sl-SI" altLang="en-US"/>
              <a:t>po ravni površini premikamo pero ali kazalec</a:t>
            </a:r>
          </a:p>
          <a:p>
            <a:r>
              <a:rPr lang="sl-SI" altLang="en-US"/>
              <a:t>Računalnik spremlja položaj peresa, kar uporabniku omogoča vnašanje (običajno slik)</a:t>
            </a:r>
          </a:p>
        </p:txBody>
      </p:sp>
      <p:pic>
        <p:nvPicPr>
          <p:cNvPr id="156676" name="Picture 5" descr="ima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sp>
        <p:nvSpPr>
          <p:cNvPr id="55299" name="Ograda vsebine 2"/>
          <p:cNvSpPr>
            <a:spLocks noGrp="1"/>
          </p:cNvSpPr>
          <p:nvPr>
            <p:ph idx="1"/>
          </p:nvPr>
        </p:nvSpPr>
        <p:spPr/>
        <p:txBody>
          <a:bodyPr/>
          <a:lstStyle/>
          <a:p>
            <a:pPr eaLnBrk="1" hangingPunct="1"/>
            <a:r>
              <a:rPr lang="sl-SI" altLang="en-US"/>
              <a:t>Matematično izračun:</a:t>
            </a:r>
          </a:p>
          <a:p>
            <a:pPr eaLnBrk="1" hangingPunct="1"/>
            <a:r>
              <a:rPr lang="sl-SI" altLang="en-US"/>
              <a:t>Če rečemo, da je število možnih, enako verjetnih  odgovorov </a:t>
            </a:r>
            <a:r>
              <a:rPr lang="sl-SI" altLang="en-US" i="1"/>
              <a:t>n, </a:t>
            </a:r>
            <a:r>
              <a:rPr lang="sl-SI" altLang="en-US"/>
              <a:t>lahko količino informacije </a:t>
            </a:r>
            <a:r>
              <a:rPr lang="sl-SI" altLang="en-US" i="1"/>
              <a:t>I</a:t>
            </a:r>
            <a:r>
              <a:rPr lang="sl-SI" altLang="en-US"/>
              <a:t> izračunamo po enačbi:</a:t>
            </a:r>
          </a:p>
          <a:p>
            <a:pPr eaLnBrk="1" hangingPunct="1">
              <a:buFont typeface="Wingdings 2" panose="05020102010507070707" pitchFamily="18" charset="2"/>
              <a:buNone/>
            </a:pPr>
            <a:r>
              <a:rPr lang="sl-SI" altLang="en-US" i="1"/>
              <a:t>			I = log </a:t>
            </a:r>
            <a:r>
              <a:rPr lang="sl-SI" altLang="en-US" i="1" baseline="-25000"/>
              <a:t>2</a:t>
            </a:r>
            <a:r>
              <a:rPr lang="sl-SI" altLang="en-US" i="1"/>
              <a:t> n</a:t>
            </a:r>
            <a:endParaRPr lang="sl-SI" altLang="en-US"/>
          </a:p>
          <a:p>
            <a:pPr eaLnBrk="1" hangingPunct="1">
              <a:buFont typeface="Wingdings 2" panose="05020102010507070707" pitchFamily="18" charset="2"/>
              <a:buNone/>
            </a:pPr>
            <a:r>
              <a:rPr lang="sl-SI" altLang="en-US"/>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a:t>SLEDILNA PLOŠČICA, SLEDILNA KROGLICA</a:t>
            </a:r>
          </a:p>
          <a:p>
            <a:endParaRPr lang="sl-SI" altLang="en-US"/>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a:t>VHODNE ENOTE</a:t>
            </a:r>
          </a:p>
        </p:txBody>
      </p:sp>
      <p:sp>
        <p:nvSpPr>
          <p:cNvPr id="158723" name="Rectangle 3"/>
          <p:cNvSpPr>
            <a:spLocks noGrp="1"/>
          </p:cNvSpPr>
          <p:nvPr>
            <p:ph type="body" idx="1"/>
          </p:nvPr>
        </p:nvSpPr>
        <p:spPr/>
        <p:txBody>
          <a:bodyPr/>
          <a:lstStyle/>
          <a:p>
            <a:r>
              <a:rPr lang="sl-SI" altLang="en-US" b="1"/>
              <a:t>ČITALEC KARTIC (spominskih)</a:t>
            </a:r>
          </a:p>
          <a:p>
            <a:endParaRPr lang="sl-SI" altLang="en-US" b="1"/>
          </a:p>
        </p:txBody>
      </p:sp>
      <p:pic>
        <p:nvPicPr>
          <p:cNvPr id="158724" name="Picture 5" descr="CitFoxxconn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pPr>
              <a:buFont typeface="Wingdings 2" panose="05020102010507070707" pitchFamily="18" charset="2"/>
              <a:buNone/>
            </a:pPr>
            <a:r>
              <a:rPr lang="sl-SI" altLang="en-US" b="1">
                <a:latin typeface="Arial" panose="020B0604020202020204" pitchFamily="34" charset="0"/>
              </a:rPr>
              <a:t>	</a:t>
            </a:r>
            <a:r>
              <a:rPr lang="sl-SI" altLang="en-US"/>
              <a:t>S pomočjo optičnega čitalca lahko neposredno vnašamo podatke v tiskani obliki (fotografije, tekst,...)</a:t>
            </a:r>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132</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a:t>Optični bralnik (scanner)</a:t>
            </a:r>
            <a:endParaRPr lang="sl-SI" altLang="en-US" b="1">
              <a:latin typeface="Arial" panose="020B0604020202020204" pitchFamily="34" charset="0"/>
            </a:endParaRPr>
          </a:p>
          <a:p>
            <a:pPr>
              <a:buFont typeface="Wingdings 2" panose="05020102010507070707" pitchFamily="18" charset="2"/>
              <a:buNone/>
            </a:pPr>
            <a:endParaRPr lang="sl-SI" altLang="en-US" b="1">
              <a:latin typeface="Arial" panose="020B0604020202020204" pitchFamily="34" charset="0"/>
            </a:endParaRPr>
          </a:p>
          <a:p>
            <a:r>
              <a:rPr lang="sl-SI" altLang="en-US" b="1"/>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133</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a:t>Optični bralnik (scanner)</a:t>
            </a:r>
          </a:p>
          <a:p>
            <a:endParaRPr lang="sl-SI" altLang="en-US" b="1"/>
          </a:p>
          <a:p>
            <a:r>
              <a:rPr lang="sl-SI" altLang="en-US" b="1"/>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134</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a:t>IZHODNE ENOTE</a:t>
            </a:r>
          </a:p>
        </p:txBody>
      </p:sp>
      <p:sp>
        <p:nvSpPr>
          <p:cNvPr id="162819" name="Rectangle 3"/>
          <p:cNvSpPr>
            <a:spLocks noGrp="1"/>
          </p:cNvSpPr>
          <p:nvPr>
            <p:ph type="body" idx="1"/>
          </p:nvPr>
        </p:nvSpPr>
        <p:spPr/>
        <p:txBody>
          <a:bodyPr/>
          <a:lstStyle/>
          <a:p>
            <a:r>
              <a:rPr lang="sl-SI" altLang="en-US"/>
              <a:t>IZHODNE ENOTE so naprave, ki omogočajo prikaz podatkov iz računalnika.</a:t>
            </a:r>
          </a:p>
          <a:p>
            <a:endParaRPr lang="sl-SI" altLang="en-US"/>
          </a:p>
          <a:p>
            <a:r>
              <a:rPr lang="sl-SI" altLang="en-US"/>
              <a:t>Monitor</a:t>
            </a:r>
          </a:p>
          <a:p>
            <a:r>
              <a:rPr lang="sl-SI" altLang="en-US"/>
              <a:t>Tiskalnik</a:t>
            </a:r>
          </a:p>
          <a:p>
            <a:r>
              <a:rPr lang="sl-SI" altLang="en-US"/>
              <a:t>Risalniki</a:t>
            </a:r>
          </a:p>
          <a:p>
            <a:r>
              <a:rPr lang="sl-SI" altLang="en-US"/>
              <a:t>Zvočniki</a:t>
            </a:r>
          </a:p>
          <a:p>
            <a:r>
              <a:rPr lang="sl-SI" altLang="en-US"/>
              <a:t>….</a:t>
            </a:r>
          </a:p>
          <a:p>
            <a:pPr>
              <a:buFont typeface="Wingdings 2" panose="05020102010507070707" pitchFamily="18" charset="2"/>
              <a:buNone/>
            </a:pPr>
            <a:endParaRPr lang="sl-SI" altLang="en-US"/>
          </a:p>
          <a:p>
            <a:endParaRPr lang="sl-SI" altLang="en-US"/>
          </a:p>
          <a:p>
            <a:endParaRPr lang="sl-SI" altLang="en-US"/>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a:t>MONITOR</a:t>
            </a:r>
          </a:p>
          <a:p>
            <a:r>
              <a:rPr lang="sl-SI" altLang="en-US"/>
              <a:t>je naprava namenjena prikazovanju podatkov iz računalnika</a:t>
            </a:r>
          </a:p>
          <a:p>
            <a:pPr lvl="1"/>
            <a:r>
              <a:rPr lang="sl-SI" altLang="en-US"/>
              <a:t>VRSTE MONITORJEV:</a:t>
            </a:r>
          </a:p>
          <a:p>
            <a:pPr lvl="2"/>
            <a:r>
              <a:rPr lang="sl-SI" altLang="en-US"/>
              <a:t>Monitor s katodno cevjo – CRT </a:t>
            </a:r>
          </a:p>
          <a:p>
            <a:pPr lvl="2"/>
            <a:r>
              <a:rPr lang="sl-SI" altLang="en-US"/>
              <a:t>Monitor s tekočimi kristali – LCD – </a:t>
            </a:r>
            <a:r>
              <a:rPr lang="sl-SI" altLang="en-US" sz="1100"/>
              <a:t>(Liquid Crystal Display)</a:t>
            </a:r>
          </a:p>
          <a:p>
            <a:endParaRPr lang="sl-SI" altLang="en-US"/>
          </a:p>
        </p:txBody>
      </p:sp>
      <p:pic>
        <p:nvPicPr>
          <p:cNvPr id="163844" name="Picture 5" descr="monitor-lg-l204w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pic>
        <p:nvPicPr>
          <p:cNvPr id="14338" name="Picture 2" descr="Ukrivljen LCD-monitor s širokim barvnim spektrom 328E1CA/00 | Philip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62764" y="170769"/>
            <a:ext cx="2236072" cy="191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a:t>TISKALNIK</a:t>
            </a:r>
          </a:p>
          <a:p>
            <a:r>
              <a:rPr lang="sl-SI" altLang="en-US"/>
              <a:t>je naprava,ki omogoča izpis računalniških podatkov na papir</a:t>
            </a:r>
          </a:p>
          <a:p>
            <a:endParaRPr lang="sl-SI" altLang="en-US"/>
          </a:p>
          <a:p>
            <a:r>
              <a:rPr lang="sl-SI" altLang="en-US"/>
              <a:t>VRSTE TISKALNIKOV</a:t>
            </a:r>
          </a:p>
          <a:p>
            <a:pPr lvl="1"/>
            <a:r>
              <a:rPr lang="sl-SI" altLang="en-US"/>
              <a:t>Iglični ali matrični</a:t>
            </a:r>
          </a:p>
          <a:p>
            <a:pPr lvl="1"/>
            <a:r>
              <a:rPr lang="sl-SI" altLang="en-US"/>
              <a:t>Brizgalni (InkJet)</a:t>
            </a:r>
          </a:p>
          <a:p>
            <a:pPr lvl="1"/>
            <a:r>
              <a:rPr lang="sl-SI" altLang="en-US"/>
              <a:t>Laserski</a:t>
            </a:r>
          </a:p>
          <a:p>
            <a:pPr lvl="1"/>
            <a:r>
              <a:rPr lang="sl-SI" altLang="en-US"/>
              <a:t>Sublimacijski foto tiskalnik</a:t>
            </a:r>
          </a:p>
        </p:txBody>
      </p:sp>
      <p:pic>
        <p:nvPicPr>
          <p:cNvPr id="166916" name="Picture 5" descr="0,1425,sz=1&amp;i=102600,0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a:p>
          <a:p>
            <a:r>
              <a:rPr lang="sl-SI" altLang="en-US"/>
              <a:t>Tiskalna glava ima množico miniaturnih šob</a:t>
            </a:r>
          </a:p>
          <a:p>
            <a:r>
              <a:rPr lang="sl-SI" altLang="en-US"/>
              <a:t>Skozi šobe brizga črnilo na papir</a:t>
            </a:r>
          </a:p>
          <a:p>
            <a:r>
              <a:rPr lang="sl-SI" altLang="en-US"/>
              <a:t>Lahko so barvni (črna, svetlo modra, rumena, vijolična)</a:t>
            </a:r>
          </a:p>
          <a:p>
            <a:r>
              <a:rPr lang="sl-SI" altLang="en-US"/>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a:t>HITRI</a:t>
            </a:r>
          </a:p>
          <a:p>
            <a:r>
              <a:rPr lang="sl-SI" altLang="en-US"/>
              <a:t>TIHI</a:t>
            </a:r>
          </a:p>
          <a:p>
            <a:r>
              <a:rPr lang="sl-SI" altLang="en-US"/>
              <a:t>KVALITETEN IZPIS</a:t>
            </a:r>
          </a:p>
          <a:p>
            <a:r>
              <a:rPr lang="sl-SI" altLang="en-US"/>
              <a:t>ČRNO/BELI, BARVNI </a:t>
            </a:r>
          </a:p>
          <a:p>
            <a:r>
              <a:rPr lang="sl-SI" altLang="en-US"/>
              <a:t>LOČLJIVOST - je podana v pikah na inčo – 600 pik na inčo (palec)</a:t>
            </a:r>
          </a:p>
          <a:p>
            <a:r>
              <a:rPr lang="sl-SI" altLang="en-US"/>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a:latin typeface="Arial" panose="020B0604020202020204" pitchFamily="34" charset="0"/>
              </a:rPr>
              <a:t>Uporablja za tiskanje fotografij</a:t>
            </a:r>
          </a:p>
          <a:p>
            <a:r>
              <a:rPr lang="sl-SI" altLang="en-US">
                <a:latin typeface="Arial" panose="020B0604020202020204" pitchFamily="34" charset="0"/>
              </a:rPr>
              <a:t>Tiskalnik uporablja tekoča barvila, ki jih v obliki kapljic brizga na papir</a:t>
            </a:r>
          </a:p>
          <a:p>
            <a:r>
              <a:rPr lang="sl-SI" altLang="en-US">
                <a:latin typeface="Arial" panose="020B0604020202020204" pitchFamily="34" charset="0"/>
              </a:rPr>
              <a:t>Majhni</a:t>
            </a:r>
          </a:p>
          <a:p>
            <a:r>
              <a:rPr lang="sl-SI" altLang="en-US">
                <a:latin typeface="Arial" panose="020B0604020202020204" pitchFamily="34" charset="0"/>
              </a:rPr>
              <a:t>Namenjeni le tiskanju fotografij</a:t>
            </a:r>
          </a:p>
          <a:p>
            <a:endParaRPr lang="sl-SI" altLang="en-US">
              <a:latin typeface="Arial" panose="020B0604020202020204" pitchFamily="34" charset="0"/>
            </a:endParaRPr>
          </a:p>
        </p:txBody>
      </p:sp>
      <p:pic>
        <p:nvPicPr>
          <p:cNvPr id="172036" name="Picture 5" descr="selphy_cp400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a:latin typeface="Arial" panose="020B0604020202020204" pitchFamily="34" charset="0"/>
              </a:rPr>
              <a:t>Veliki formati izpisov</a:t>
            </a:r>
          </a:p>
          <a:p>
            <a:r>
              <a:rPr lang="sl-SI" altLang="en-US">
                <a:latin typeface="Arial" panose="020B0604020202020204" pitchFamily="34" charset="0"/>
              </a:rPr>
              <a:t>Barvni</a:t>
            </a:r>
          </a:p>
          <a:p>
            <a:r>
              <a:rPr lang="sl-SI" altLang="en-US">
                <a:latin typeface="Arial" panose="020B0604020202020204" pitchFamily="34" charset="0"/>
              </a:rPr>
              <a:t>Za tiskanje plakatov</a:t>
            </a:r>
          </a:p>
          <a:p>
            <a:r>
              <a:rPr lang="sl-SI" altLang="en-US">
                <a:latin typeface="Arial" panose="020B0604020202020204" pitchFamily="34" charset="0"/>
              </a:rPr>
              <a:t>Tiskanje načrtov</a:t>
            </a:r>
          </a:p>
          <a:p>
            <a:endParaRPr lang="sl-SI" altLang="en-US">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p:txBody>
          <a:bodyPr/>
          <a:lstStyle/>
          <a:p>
            <a:r>
              <a:rPr lang="sl-SI" dirty="0"/>
              <a:t>Procesor je najpomembnejša komponenta v računalniškem sistemu. </a:t>
            </a:r>
          </a:p>
          <a:p>
            <a:r>
              <a:rPr lang="sl-SI" dirty="0"/>
              <a:t>Prvi mikroprocesor je razvilo 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a:latin typeface="Arial" panose="020B0604020202020204" pitchFamily="34" charset="0"/>
              </a:rPr>
              <a:t>Centralna procesna enota  (CPE) je upravni center računalnika</a:t>
            </a:r>
          </a:p>
          <a:p>
            <a:pPr>
              <a:lnSpc>
                <a:spcPct val="90000"/>
              </a:lnSpc>
            </a:pPr>
            <a:endParaRPr lang="sl-SI" altLang="en-US" dirty="0">
              <a:latin typeface="Arial" panose="020B0604020202020204" pitchFamily="34" charset="0"/>
            </a:endParaRPr>
          </a:p>
          <a:p>
            <a:pPr>
              <a:lnSpc>
                <a:spcPct val="90000"/>
              </a:lnSpc>
            </a:pPr>
            <a:r>
              <a:rPr lang="sl-SI" altLang="en-US" dirty="0">
                <a:latin typeface="Arial" panose="020B0604020202020204" pitchFamily="34" charset="0"/>
              </a:rPr>
              <a:t>V CPU se:</a:t>
            </a:r>
          </a:p>
          <a:p>
            <a:pPr lvl="1">
              <a:lnSpc>
                <a:spcPct val="90000"/>
              </a:lnSpc>
            </a:pPr>
            <a:r>
              <a:rPr lang="sl-SI" altLang="en-US" dirty="0">
                <a:latin typeface="Arial" panose="020B0604020202020204" pitchFamily="34" charset="0"/>
              </a:rPr>
              <a:t> upravlja in nadzira delovanje računalnika</a:t>
            </a:r>
          </a:p>
          <a:p>
            <a:pPr lvl="1">
              <a:lnSpc>
                <a:spcPct val="90000"/>
              </a:lnSpc>
            </a:pPr>
            <a:r>
              <a:rPr lang="sl-SI" altLang="en-US" dirty="0">
                <a:latin typeface="Arial" panose="020B0604020202020204" pitchFamily="34" charset="0"/>
              </a:rPr>
              <a:t>izvršujejo matematične in logične operacije</a:t>
            </a:r>
          </a:p>
          <a:p>
            <a:pPr lvl="1">
              <a:lnSpc>
                <a:spcPct val="90000"/>
              </a:lnSpc>
            </a:pPr>
            <a:endParaRPr lang="sl-SI" altLang="en-US" dirty="0">
              <a:latin typeface="Arial" panose="020B0604020202020204" pitchFamily="34" charset="0"/>
            </a:endParaRPr>
          </a:p>
          <a:p>
            <a:pPr lvl="1">
              <a:lnSpc>
                <a:spcPct val="90000"/>
              </a:lnSpc>
            </a:pPr>
            <a:r>
              <a:rPr lang="sl-SI" altLang="en-US" dirty="0">
                <a:latin typeface="Arial" panose="020B0604020202020204" pitchFamily="34" charset="0"/>
              </a:rPr>
              <a:t>SESTAVA:</a:t>
            </a:r>
          </a:p>
          <a:p>
            <a:pPr lvl="2">
              <a:lnSpc>
                <a:spcPct val="90000"/>
              </a:lnSpc>
            </a:pPr>
            <a:r>
              <a:rPr lang="sl-SI" altLang="en-US" dirty="0">
                <a:latin typeface="Arial" panose="020B0604020202020204" pitchFamily="34" charset="0"/>
              </a:rPr>
              <a:t>Aritmetično-logična enota</a:t>
            </a:r>
          </a:p>
          <a:p>
            <a:pPr lvl="2">
              <a:lnSpc>
                <a:spcPct val="90000"/>
              </a:lnSpc>
            </a:pPr>
            <a:r>
              <a:rPr lang="sl-SI" altLang="en-US" dirty="0">
                <a:latin typeface="Arial" panose="020B0604020202020204" pitchFamily="34" charset="0"/>
              </a:rPr>
              <a:t>Krmilna enota</a:t>
            </a:r>
          </a:p>
          <a:p>
            <a:pPr lvl="2">
              <a:lnSpc>
                <a:spcPct val="90000"/>
              </a:lnSpc>
            </a:pPr>
            <a:r>
              <a:rPr lang="sl-SI" altLang="en-US" dirty="0">
                <a:latin typeface="Arial" panose="020B0604020202020204" pitchFamily="34" charset="0"/>
              </a:rPr>
              <a:t>registri</a:t>
            </a:r>
          </a:p>
          <a:p>
            <a:pPr lvl="1">
              <a:lnSpc>
                <a:spcPct val="90000"/>
              </a:lnSpc>
            </a:pPr>
            <a:endParaRPr lang="sl-SI" altLang="en-US" dirty="0">
              <a:latin typeface="Arial" panose="020B0604020202020204" pitchFamily="34" charset="0"/>
            </a:endParaRPr>
          </a:p>
          <a:p>
            <a:pPr>
              <a:lnSpc>
                <a:spcPct val="90000"/>
              </a:lnSpc>
            </a:pPr>
            <a:endParaRPr lang="sl-SI" altLang="en-US" dirty="0">
              <a:latin typeface="Arial" panose="020B0604020202020204" pitchFamily="34" charset="0"/>
            </a:endParaRPr>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navodilih programske kode. </a:t>
            </a:r>
          </a:p>
          <a:p>
            <a:r>
              <a:rPr lang="sl-SI" altLang="en-US" dirty="0"/>
              <a:t>Bere ukaz za ukazom iz programa, zapisanega v strojni obliki, jih dekodira in preko množice krmilnih signalov krmili njihovo izvajanje. </a:t>
            </a:r>
          </a:p>
          <a:p>
            <a:r>
              <a:rPr lang="sl-SI" altLang="en-US" b="1" dirty="0"/>
              <a:t>aritmetično logična enota</a:t>
            </a:r>
            <a:r>
              <a:rPr lang="sl-SI" altLang="en-US" dirty="0"/>
              <a:t> skrbi za izvajanje operacij nad podatki, ki jih obdeluje program. Ta je sposobna opraviti različne matematične in logične operacije nad podatki.</a:t>
            </a:r>
          </a:p>
          <a:p>
            <a:r>
              <a:rPr lang="sl-SI" altLang="en-US" b="1" dirty="0"/>
              <a:t>Registri</a:t>
            </a:r>
            <a:r>
              <a:rPr lang="sl-SI" altLang="en-US" dirty="0"/>
              <a:t> služijo za začasno hranjenje in obdelavo podatkov in njihovih naslovov. Izvedeni so kot zelo hitre pomnilne celice. Določeni registri so programerjem dostopni, določeni so namenjeni izključno za interno rabo procesorja.</a:t>
            </a:r>
          </a:p>
          <a:p>
            <a:endParaRPr lang="en-US" dirty="0"/>
          </a:p>
        </p:txBody>
      </p:sp>
      <p:pic>
        <p:nvPicPr>
          <p:cNvPr id="5" name="Picture 6" descr="cpu"/>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Računalnik je stroj.</a:t>
            </a:r>
          </a:p>
          <a:p>
            <a:pPr marL="274320" indent="-274320">
              <a:buClr>
                <a:schemeClr val="accent3"/>
              </a:buClr>
              <a:buFont typeface="Wingdings 2"/>
              <a:buChar char=""/>
              <a:defRPr/>
            </a:pPr>
            <a:r>
              <a:rPr lang="sl-SI" dirty="0"/>
              <a:t>Računalnik ne zna samo računati.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je naprava, ki dopolnjuje človekove miselne procese.</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a:t>Procesorji so narejeni iz silicija, ovoji pa so se skozi zgodovino zelo spreminjali (keramika, aluminij).</a:t>
            </a:r>
          </a:p>
          <a:p>
            <a:r>
              <a:rPr lang="sl-SI" dirty="0"/>
              <a:t>Procesorji se načeloma delijo po:</a:t>
            </a:r>
          </a:p>
          <a:p>
            <a:pPr lvl="1"/>
            <a:r>
              <a:rPr lang="sl-SI" dirty="0"/>
              <a:t>številu tranzistorjev (</a:t>
            </a:r>
            <a:r>
              <a:rPr lang="sl-SI" dirty="0" err="1"/>
              <a:t>transistor</a:t>
            </a:r>
            <a:r>
              <a:rPr lang="sl-SI" dirty="0"/>
              <a:t>), </a:t>
            </a:r>
          </a:p>
          <a:p>
            <a:pPr lvl="1"/>
            <a:r>
              <a:rPr lang="sl-SI" dirty="0"/>
              <a:t>jeder (</a:t>
            </a:r>
            <a:r>
              <a:rPr lang="sl-SI" dirty="0" err="1"/>
              <a:t>core</a:t>
            </a:r>
            <a:r>
              <a:rPr lang="sl-SI" dirty="0"/>
              <a:t>), </a:t>
            </a:r>
          </a:p>
          <a:p>
            <a:pPr lvl="1"/>
            <a:r>
              <a:rPr lang="sl-SI" dirty="0"/>
              <a:t>niti (</a:t>
            </a:r>
            <a:r>
              <a:rPr lang="sl-SI" dirty="0" err="1"/>
              <a:t>thread</a:t>
            </a:r>
            <a:r>
              <a:rPr lang="sl-SI" dirty="0"/>
              <a:t>), </a:t>
            </a:r>
          </a:p>
          <a:p>
            <a:pPr lvl="1"/>
            <a:r>
              <a:rPr lang="sl-SI" dirty="0"/>
              <a:t>podnožju (</a:t>
            </a:r>
            <a:r>
              <a:rPr lang="sl-SI" dirty="0" err="1"/>
              <a:t>socket</a:t>
            </a:r>
            <a:r>
              <a:rPr lang="sl-SI" dirty="0"/>
              <a:t>) in </a:t>
            </a:r>
          </a:p>
          <a:p>
            <a:pPr lvl="1"/>
            <a:r>
              <a:rPr lang="sl-SI" dirty="0"/>
              <a:t>velikosti pomnilnika. </a:t>
            </a:r>
          </a:p>
          <a:p>
            <a:r>
              <a:rPr lang="sl-SI" dirty="0"/>
              <a:t>Jedro je računski del procesorja, narejen iz silicija. </a:t>
            </a:r>
          </a:p>
          <a:p>
            <a:r>
              <a:rPr lang="sl-SI" dirty="0"/>
              <a:t>Nit je proces, ki ga procesor opravlja, če je procesor večniten, to pomeni da lahko opravlja več procesov naenkrat in je s tem hitrejši. Na primer, če je procesor 2 niten, bi moral v teoriji biti 1-krat hitrejši. </a:t>
            </a:r>
          </a:p>
          <a:p>
            <a:r>
              <a:rPr lang="sl-SI" dirty="0"/>
              <a:t>Pomnilnik 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Več jedrni procesor</a:t>
            </a:r>
            <a:endParaRPr lang="en-US" dirty="0"/>
          </a:p>
        </p:txBody>
      </p:sp>
      <p:sp>
        <p:nvSpPr>
          <p:cNvPr id="3" name="Označba mesta vsebine 2"/>
          <p:cNvSpPr>
            <a:spLocks noGrp="1"/>
          </p:cNvSpPr>
          <p:nvPr>
            <p:ph idx="1"/>
          </p:nvPr>
        </p:nvSpPr>
        <p:spPr/>
        <p:txBody>
          <a:bodyPr>
            <a:normAutofit/>
          </a:bodyPr>
          <a:lstStyle/>
          <a:p>
            <a:r>
              <a:rPr lang="sl-SI" dirty="0"/>
              <a:t>Več jedrne procesorje so razvili, da je možno opravljati več opravil (niti) naenkrat, kar omogoča pravo paralelno procesiranje. </a:t>
            </a:r>
          </a:p>
          <a:p>
            <a:r>
              <a:rPr lang="sl-SI" dirty="0"/>
              <a:t>Problem delovanja procesorja, kako posamezna opravila čimbolj učinkovito razdeliti na paralelne procese, da bo celoten sistem veliko hitrejši, kot pri uporabi </a:t>
            </a:r>
            <a:r>
              <a:rPr lang="sl-SI" dirty="0" err="1"/>
              <a:t>enojedrnega</a:t>
            </a:r>
            <a:r>
              <a:rPr lang="sl-SI" dirty="0"/>
              <a:t> procesorja.</a:t>
            </a:r>
          </a:p>
          <a:p>
            <a:endParaRPr lang="sl-SI" dirty="0"/>
          </a:p>
        </p:txBody>
      </p:sp>
      <p:sp>
        <p:nvSpPr>
          <p:cNvPr id="4" name="Pravokotnik 3"/>
          <p:cNvSpPr/>
          <p:nvPr/>
        </p:nvSpPr>
        <p:spPr>
          <a:xfrm>
            <a:off x="2349996" y="5589240"/>
            <a:ext cx="5844870" cy="523220"/>
          </a:xfrm>
          <a:prstGeom prst="rect">
            <a:avLst/>
          </a:prstGeom>
        </p:spPr>
        <p:txBody>
          <a:bodyPr wrap="none">
            <a:spAutoFit/>
          </a:bodyPr>
          <a:lstStyle/>
          <a:p>
            <a:r>
              <a:rPr lang="pl-PL" sz="2800" dirty="0">
                <a:solidFill>
                  <a:srgbClr val="FF0000"/>
                </a:solidFill>
                <a:latin typeface="Arial" panose="020B0604020202020204" pitchFamily="34" charset="0"/>
              </a:rPr>
              <a:t>Intel z novimi procesorji do 18 jeder</a:t>
            </a:r>
            <a:endParaRPr lang="pl-PL" sz="2800" b="0" i="0" dirty="0">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a:t>Takt delovanja je najbolj očiten podatek ob izbiri procesorja</a:t>
            </a:r>
          </a:p>
          <a:p>
            <a:r>
              <a:rPr lang="sl-SI" dirty="0"/>
              <a:t>Vrednost, ki pove, s kakšno frekvenco niha urni signal procesorja.</a:t>
            </a:r>
          </a:p>
          <a:p>
            <a:r>
              <a:rPr lang="sl-SI" dirty="0"/>
              <a:t>Takt je eden poglavitnih pokazateljev zmogljivosti procesorja in pri procesorjih z enakim jedrom večji takt delovanja pomeni tudi večjo zmogljivost.</a:t>
            </a:r>
          </a:p>
          <a:p>
            <a:r>
              <a:rPr lang="sl-SI" dirty="0"/>
              <a:t>Pri frekvenci delovanja procesorjev poznamo notranji takt in zunanji takt delovanja.</a:t>
            </a:r>
          </a:p>
          <a:p>
            <a:r>
              <a:rPr lang="sl-SI" dirty="0"/>
              <a:t>Najbolj pogosti procesorji delujejo z notranjim taktom od 2 do 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Zmogljivost procesorjev</a:t>
            </a:r>
            <a:endParaRPr lang="en-US" dirty="0"/>
          </a:p>
        </p:txBody>
      </p:sp>
      <p:pic>
        <p:nvPicPr>
          <p:cNvPr id="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a:t>INTEL CORE i7</a:t>
            </a:r>
          </a:p>
          <a:p>
            <a:pPr fontAlgn="base"/>
            <a:endParaRPr lang="sl-SI" sz="1900" dirty="0"/>
          </a:p>
          <a:p>
            <a:pPr lvl="1" fontAlgn="base"/>
            <a:r>
              <a:rPr lang="en-US" sz="1600" dirty="0" err="1"/>
              <a:t>podnožje</a:t>
            </a:r>
            <a:r>
              <a:rPr lang="en-US" sz="1600" dirty="0"/>
              <a:t>: LGA2011-v3 </a:t>
            </a:r>
            <a:endParaRPr lang="sl-SI" sz="1600" dirty="0"/>
          </a:p>
          <a:p>
            <a:pPr lvl="1" fontAlgn="base"/>
            <a:r>
              <a:rPr lang="en-US" sz="1600" dirty="0" err="1"/>
              <a:t>takt</a:t>
            </a:r>
            <a:r>
              <a:rPr lang="en-US" sz="1600" dirty="0"/>
              <a:t> </a:t>
            </a:r>
            <a:r>
              <a:rPr lang="en-US" sz="1600" dirty="0" err="1"/>
              <a:t>procesorja</a:t>
            </a:r>
            <a:r>
              <a:rPr lang="en-US" sz="1600" dirty="0"/>
              <a:t>: 3.5 GHz, </a:t>
            </a:r>
            <a:endParaRPr lang="sl-SI" sz="1600" dirty="0"/>
          </a:p>
          <a:p>
            <a:pPr lvl="1" fontAlgn="base"/>
            <a:r>
              <a:rPr lang="sl-SI" sz="1600" dirty="0"/>
              <a:t>š</a:t>
            </a:r>
            <a:r>
              <a:rPr lang="en-US" sz="1600" dirty="0"/>
              <a:t>t. </a:t>
            </a:r>
            <a:r>
              <a:rPr lang="en-US" sz="1600" dirty="0" err="1"/>
              <a:t>jeder</a:t>
            </a:r>
            <a:r>
              <a:rPr lang="en-US" sz="1600" dirty="0"/>
              <a:t>/</a:t>
            </a:r>
            <a:r>
              <a:rPr lang="en-US" sz="1600" dirty="0" err="1"/>
              <a:t>niti</a:t>
            </a:r>
            <a:r>
              <a:rPr lang="en-US" sz="1600" dirty="0"/>
              <a:t>: 6/12 </a:t>
            </a:r>
            <a:endParaRPr lang="sl-SI" sz="1600" dirty="0"/>
          </a:p>
          <a:p>
            <a:pPr lvl="1" fontAlgn="base"/>
            <a:r>
              <a:rPr lang="en-US" sz="1600" dirty="0" err="1"/>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a:p>
          <a:p>
            <a:pPr lvl="1" fontAlgn="base"/>
            <a:r>
              <a:rPr lang="en-US" sz="1600" dirty="0" err="1"/>
              <a:t>poraba</a:t>
            </a:r>
            <a:r>
              <a:rPr lang="en-US" sz="1600" dirty="0"/>
              <a:t>: max. 140 W </a:t>
            </a:r>
            <a:endParaRPr lang="sl-SI" sz="1600" dirty="0"/>
          </a:p>
          <a:p>
            <a:pPr lvl="1" fontAlgn="base"/>
            <a:r>
              <a:rPr lang="en-US" sz="1600" dirty="0" err="1"/>
              <a:t>vgrajene</a:t>
            </a:r>
            <a:r>
              <a:rPr lang="en-US" sz="1600" dirty="0"/>
              <a:t> </a:t>
            </a:r>
            <a:r>
              <a:rPr lang="en-US" sz="1600" dirty="0" err="1"/>
              <a:t>tehnologije</a:t>
            </a:r>
            <a:r>
              <a:rPr lang="en-US" sz="1600" dirty="0"/>
              <a:t>: Intel Turbo Boost, </a:t>
            </a:r>
            <a:endParaRPr lang="sl-SI" sz="1600" dirty="0"/>
          </a:p>
          <a:p>
            <a:pPr lvl="1" fontAlgn="base"/>
            <a:r>
              <a:rPr lang="en-US" sz="1600" dirty="0"/>
              <a:t>Intel Hyper-Threading, </a:t>
            </a:r>
            <a:endParaRPr lang="sl-SI" sz="1600" dirty="0"/>
          </a:p>
          <a:p>
            <a:pPr lvl="1" fontAlgn="base"/>
            <a:r>
              <a:rPr lang="en-US" sz="1600" dirty="0" err="1"/>
              <a:t>zahteva</a:t>
            </a:r>
            <a:r>
              <a:rPr lang="en-US" sz="1600" dirty="0"/>
              <a:t> </a:t>
            </a:r>
            <a:r>
              <a:rPr lang="en-US" sz="1600" dirty="0" err="1"/>
              <a:t>uporabo</a:t>
            </a:r>
            <a:r>
              <a:rPr lang="en-US" sz="1600" dirty="0"/>
              <a:t> DDR4 </a:t>
            </a:r>
            <a:endParaRPr lang="sl-SI" sz="1600" dirty="0"/>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a:t>Na hitrost delovanja zelo vpliva tudi 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a:t>Ce predpomnilnika ne bi bilo, mora procesor čakati na podatke iz pomnilnika.</a:t>
            </a:r>
          </a:p>
          <a:p>
            <a:r>
              <a:rPr lang="pl-PL" dirty="0"/>
              <a:t>Večji predpomnilnik navadno pomeni manj dostopov do glavnega pomnilnika. </a:t>
            </a:r>
          </a:p>
          <a:p>
            <a:r>
              <a:rPr lang="pl-PL" dirty="0"/>
              <a:t>Tipično 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a:t>Povezava med procesorjem in pomnilnikom je ozko grlo računalnikov, tako da je zelo pomembno, da je prenos podatkov po pomnilniškem vodilu cim hitrejši. </a:t>
            </a:r>
          </a:p>
          <a:p>
            <a:r>
              <a:rPr lang="sl-SI" dirty="0"/>
              <a:t>L1 predpomnilnik 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a:t>L2 predpomnilnik je precej večji, velikosti od 1 MB do 8 MB. </a:t>
            </a:r>
          </a:p>
          <a:p>
            <a:r>
              <a:rPr lang="sl-SI" dirty="0"/>
              <a:t>Namen L2 predpomnilnika je, da neprestano bere podatke iz </a:t>
            </a:r>
            <a:r>
              <a:rPr lang="sl-SI" dirty="0" err="1"/>
              <a:t>RAMa</a:t>
            </a:r>
            <a:r>
              <a:rPr lang="sl-SI" dirty="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a:t>RAČUNALNIŠTVO</a:t>
            </a:r>
          </a:p>
        </p:txBody>
      </p:sp>
      <p:sp>
        <p:nvSpPr>
          <p:cNvPr id="58371" name="Ograda vsebine 2"/>
          <p:cNvSpPr>
            <a:spLocks noGrp="1"/>
          </p:cNvSpPr>
          <p:nvPr>
            <p:ph idx="1"/>
          </p:nvPr>
        </p:nvSpPr>
        <p:spPr/>
        <p:txBody>
          <a:bodyPr/>
          <a:lstStyle/>
          <a:p>
            <a:pPr eaLnBrk="1" hangingPunct="1"/>
            <a:r>
              <a:rPr lang="sl-SI" altLang="en-US" b="1"/>
              <a:t>Računalništvo</a:t>
            </a:r>
            <a:r>
              <a:rPr lang="sl-SI" altLang="en-US"/>
              <a:t> je veda o računalnikih in o uporabi računalnika.</a:t>
            </a:r>
          </a:p>
          <a:p>
            <a:pPr eaLnBrk="1" hangingPunct="1"/>
            <a:endParaRPr lang="sl-SI" altLang="en-US"/>
          </a:p>
        </p:txBody>
      </p:sp>
      <p:pic>
        <p:nvPicPr>
          <p:cNvPr id="58374" name="Picture 2" descr="http://flogi.blog.siol.net/files/2007/10/racunalnik_kaput.gif"/>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a:t>Procesor</a:t>
            </a:r>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err="1"/>
              <a:t>motherboard</a:t>
            </a:r>
            <a:r>
              <a:rPr lang="sl-SI" dirty="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a:t>Matična plošča (angleško </a:t>
            </a:r>
            <a:r>
              <a:rPr lang="sl-SI" dirty="0" err="1"/>
              <a:t>motherboard</a:t>
            </a:r>
            <a:r>
              <a:rPr lang="sl-SI" dirty="0"/>
              <a:t>) je osnovno tiskano vezje v osebnem računalniku.</a:t>
            </a:r>
          </a:p>
          <a:p>
            <a:r>
              <a:rPr lang="sl-SI" dirty="0"/>
              <a:t>Na matično ploščo se vstavijo oziroma se priključijo vse ostale komponente:</a:t>
            </a:r>
          </a:p>
          <a:p>
            <a:pPr lvl="1"/>
            <a:r>
              <a:rPr lang="sl-SI" dirty="0"/>
              <a:t>procesor, </a:t>
            </a:r>
          </a:p>
          <a:p>
            <a:pPr lvl="1"/>
            <a:r>
              <a:rPr lang="sl-SI" dirty="0"/>
              <a:t>bralno pisalni pomnilnik (RAM), </a:t>
            </a:r>
          </a:p>
          <a:p>
            <a:pPr lvl="1"/>
            <a:r>
              <a:rPr lang="sl-SI" dirty="0"/>
              <a:t>razširitvene kartice (npr.: grafična) </a:t>
            </a:r>
          </a:p>
          <a:p>
            <a:pPr lvl="1"/>
            <a:r>
              <a:rPr lang="sl-SI" dirty="0"/>
              <a:t>zunanji pomnilnik.</a:t>
            </a:r>
          </a:p>
          <a:p>
            <a:r>
              <a:rPr lang="sl-SI" dirty="0"/>
              <a:t>Matična 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a:t>POMNILNIK</a:t>
            </a:r>
          </a:p>
        </p:txBody>
      </p:sp>
      <p:sp>
        <p:nvSpPr>
          <p:cNvPr id="179203" name="Rectangle 3"/>
          <p:cNvSpPr>
            <a:spLocks noGrp="1"/>
          </p:cNvSpPr>
          <p:nvPr>
            <p:ph type="body" idx="1"/>
          </p:nvPr>
        </p:nvSpPr>
        <p:spPr/>
        <p:txBody>
          <a:bodyPr/>
          <a:lstStyle/>
          <a:p>
            <a:pPr lvl="1"/>
            <a:r>
              <a:rPr lang="sl-SI" altLang="en-US"/>
              <a:t>NOTRANJI</a:t>
            </a:r>
          </a:p>
          <a:p>
            <a:pPr lvl="2"/>
            <a:r>
              <a:rPr lang="sl-SI" altLang="en-US"/>
              <a:t>RAM, ROM </a:t>
            </a:r>
          </a:p>
          <a:p>
            <a:pPr lvl="2"/>
            <a:endParaRPr lang="sl-SI" altLang="en-US"/>
          </a:p>
          <a:p>
            <a:pPr lvl="1"/>
            <a:r>
              <a:rPr lang="sl-SI" altLang="en-US"/>
              <a:t>ZUNANJI </a:t>
            </a:r>
          </a:p>
          <a:p>
            <a:pPr lvl="2"/>
            <a:r>
              <a:rPr lang="sl-SI" altLang="en-US"/>
              <a:t>Disk, disketa, zgoščenka, USB ključ</a:t>
            </a:r>
          </a:p>
          <a:p>
            <a:pPr lvl="1">
              <a:buFont typeface="Wingdings 2" panose="05020102010507070707" pitchFamily="18" charset="2"/>
              <a:buNone/>
            </a:pPr>
            <a:endParaRPr lang="sl-SI" altLang="en-US"/>
          </a:p>
        </p:txBody>
      </p:sp>
      <p:pic>
        <p:nvPicPr>
          <p:cNvPr id="179204" name="Picture 5" descr="kickstart-rom-407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a:t>Pomnilnik je prostor, kjer procesor začasno shranjuje podatke in delujoče (aktivne) programe.</a:t>
            </a:r>
          </a:p>
          <a:p>
            <a:pPr>
              <a:lnSpc>
                <a:spcPct val="80000"/>
              </a:lnSpc>
            </a:pPr>
            <a:r>
              <a:rPr lang="sl-SI" altLang="en-US" sz="2000" dirty="0"/>
              <a:t>Prostor je začasen zato, ker ohranja podatke le dokler je priključeno na električno napajanje.</a:t>
            </a:r>
          </a:p>
          <a:p>
            <a:pPr>
              <a:lnSpc>
                <a:spcPct val="80000"/>
              </a:lnSpc>
            </a:pPr>
            <a:r>
              <a:rPr lang="sl-SI" altLang="en-US" sz="2000" dirty="0"/>
              <a:t>Preden ugasnemo računalnik, moramo podatke shraniti na medij za dolgoročnejše shranjevanje (</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en-US" sz="1800" dirty="0"/>
              <a:t>od 5 ns do</a:t>
            </a:r>
            <a:r>
              <a:rPr lang="sl-SI" sz="1800" dirty="0"/>
              <a:t> </a:t>
            </a:r>
            <a:r>
              <a:rPr lang="en-US" sz="1800" dirty="0"/>
              <a:t>100 ns</a:t>
            </a:r>
            <a:r>
              <a:rPr lang="sl-SI" sz="1800" dirty="0"/>
              <a:t>)</a:t>
            </a:r>
            <a:endParaRPr lang="sl-SI" altLang="en-US" sz="1800" dirty="0"/>
          </a:p>
          <a:p>
            <a:pPr lvl="1">
              <a:lnSpc>
                <a:spcPct val="80000"/>
              </a:lnSpc>
            </a:pPr>
            <a:endParaRPr lang="sl-SI" altLang="en-US" sz="1800" dirty="0"/>
          </a:p>
          <a:p>
            <a:pPr lvl="1">
              <a:lnSpc>
                <a:spcPct val="80000"/>
              </a:lnSpc>
            </a:pPr>
            <a:r>
              <a:rPr lang="sl-SI" altLang="en-US" sz="1800" dirty="0"/>
              <a:t>Vsi 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a:t>RAM = (</a:t>
            </a:r>
            <a:r>
              <a:rPr lang="sl-SI" dirty="0" err="1"/>
              <a:t>Random</a:t>
            </a:r>
            <a:r>
              <a:rPr lang="sl-SI" dirty="0"/>
              <a:t> Access </a:t>
            </a:r>
            <a:r>
              <a:rPr lang="sl-SI" dirty="0" err="1"/>
              <a:t>Memory</a:t>
            </a:r>
            <a:r>
              <a:rPr lang="sl-SI" dirty="0"/>
              <a:t>),</a:t>
            </a:r>
          </a:p>
          <a:p>
            <a:r>
              <a:rPr lang="sl-SI" dirty="0"/>
              <a:t>Je nepogrešljiv del strojne opreme računalnika </a:t>
            </a:r>
          </a:p>
          <a:p>
            <a:r>
              <a:rPr lang="sl-SI" dirty="0"/>
              <a:t>Računalnik v RAM podatke zapisuje in jih beremo iz njega. </a:t>
            </a:r>
          </a:p>
          <a:p>
            <a:r>
              <a:rPr lang="sl-SI" dirty="0"/>
              <a:t>Lahko ga imenujemo tudi delovni pomnilnik. </a:t>
            </a:r>
          </a:p>
          <a:p>
            <a:r>
              <a:rPr lang="sl-SI" dirty="0"/>
              <a:t>Uporablja se v vseh računalnikih in tudi drugih digitalnih napravah.</a:t>
            </a:r>
          </a:p>
          <a:p>
            <a:r>
              <a:rPr lang="sl-SI" dirty="0"/>
              <a:t>Ločimo dve vrsti RAM pomnilnikov: </a:t>
            </a:r>
          </a:p>
          <a:p>
            <a:pPr lvl="1"/>
            <a:r>
              <a:rPr lang="sl-SI" dirty="0"/>
              <a:t>dinamični RAM (DRAM)</a:t>
            </a:r>
          </a:p>
          <a:p>
            <a:pPr lvl="1"/>
            <a:r>
              <a:rPr lang="sl-SI" dirty="0"/>
              <a:t>statični RAM (SRAM)</a:t>
            </a:r>
          </a:p>
          <a:p>
            <a:r>
              <a:rPr lang="sl-SI" dirty="0"/>
              <a:t>Glavni značilnosti pomnilnika sta kapaciteta (velikost), ki jo merimo v bajtih, ter čas dostopa do podatkov, ki je velikostnega razreda nekaj nanosekund.</a:t>
            </a:r>
          </a:p>
          <a:p>
            <a:r>
              <a:rPr lang="sl-SI" dirty="0"/>
              <a:t>Lastnosti: </a:t>
            </a:r>
          </a:p>
          <a:p>
            <a:pPr lvl="1"/>
            <a:r>
              <a:rPr lang="sl-SI" dirty="0"/>
              <a:t>branje in pisanje je enako hitro </a:t>
            </a:r>
          </a:p>
          <a:p>
            <a:pPr lvl="1"/>
            <a:r>
              <a:rPr lang="sl-SI" dirty="0"/>
              <a:t>ob izklopu pozabijo </a:t>
            </a:r>
          </a:p>
          <a:p>
            <a:pPr lvl="1"/>
            <a:r>
              <a:rPr lang="sl-SI" dirty="0"/>
              <a:t>uporabljajo 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 </a:t>
            </a:r>
            <a:br>
              <a:rPr lang="sl-SI" dirty="0"/>
            </a:b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a:t>Naloga bralno-pisalnega pomnilnika je: </a:t>
            </a:r>
          </a:p>
          <a:p>
            <a:pPr>
              <a:buFontTx/>
              <a:buChar char="-"/>
            </a:pPr>
            <a:r>
              <a:rPr lang="sl-SI" dirty="0"/>
              <a:t>pomnjenje programov, ki se izvajajo,</a:t>
            </a:r>
          </a:p>
          <a:p>
            <a:pPr>
              <a:buFontTx/>
              <a:buChar char="-"/>
            </a:pPr>
            <a:r>
              <a:rPr lang="sl-SI" dirty="0"/>
              <a:t>shranjevanje delovnih podatkov in rezultatov.</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Dinamični RAM (DRAM)</a:t>
            </a:r>
            <a:endParaRPr lang="en-US" dirty="0"/>
          </a:p>
        </p:txBody>
      </p:sp>
      <p:sp>
        <p:nvSpPr>
          <p:cNvPr id="3" name="Označba mesta vsebine 2"/>
          <p:cNvSpPr>
            <a:spLocks noGrp="1"/>
          </p:cNvSpPr>
          <p:nvPr>
            <p:ph idx="1"/>
          </p:nvPr>
        </p:nvSpPr>
        <p:spPr/>
        <p:txBody>
          <a:bodyPr>
            <a:normAutofit/>
          </a:bodyPr>
          <a:lstStyle/>
          <a:p>
            <a:r>
              <a:rPr lang="sl-SI" dirty="0"/>
              <a:t>DRAM uporabljamo kot glavni pomnilnik v računalnikih</a:t>
            </a:r>
          </a:p>
          <a:p>
            <a:r>
              <a:rPr lang="sl-SI" dirty="0"/>
              <a:t>Poceni in visoke gostote zapisa podatkov (bitov)</a:t>
            </a:r>
          </a:p>
          <a:p>
            <a:r>
              <a:rPr lang="sl-SI" dirty="0"/>
              <a:t>Zaradi tehnologije delovanja potrebuje signal, ki nekaj tisočkrat na sekundo osveži vsebino pomnilnika (vsakih 15 ms). </a:t>
            </a:r>
          </a:p>
          <a:p>
            <a:r>
              <a:rPr lang="sl-SI" dirty="0"/>
              <a:t>Primer različnih tipov: </a:t>
            </a:r>
            <a:r>
              <a:rPr lang="it-IT" dirty="0"/>
              <a:t>DDR, DDR2 in DDR3</a:t>
            </a:r>
            <a:r>
              <a:rPr lang="sl-SI" dirty="0"/>
              <a:t>.</a:t>
            </a:r>
          </a:p>
        </p:txBody>
      </p:sp>
      <p:pic>
        <p:nvPicPr>
          <p:cNvPr id="152578" name="Picture 2" descr="http://ep.yimg.com/ay/memx/pc2700-ddr-ram-memory-11.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Statični RAM (SRAM)</a:t>
            </a:r>
            <a:endParaRPr lang="en-US" dirty="0"/>
          </a:p>
        </p:txBody>
      </p:sp>
      <p:sp>
        <p:nvSpPr>
          <p:cNvPr id="3" name="Označba mesta vsebine 2"/>
          <p:cNvSpPr>
            <a:spLocks noGrp="1"/>
          </p:cNvSpPr>
          <p:nvPr>
            <p:ph idx="1"/>
          </p:nvPr>
        </p:nvSpPr>
        <p:spPr/>
        <p:txBody>
          <a:bodyPr>
            <a:normAutofit/>
          </a:bodyPr>
          <a:lstStyle/>
          <a:p>
            <a:r>
              <a:rPr lang="sl-SI" dirty="0"/>
              <a:t>Statični RAM (SRAM) ne potrebuje osveževanja, </a:t>
            </a:r>
          </a:p>
          <a:p>
            <a:r>
              <a:rPr lang="sl-SI" dirty="0"/>
              <a:t>Omogoča hitrejši dostop do podatkov kot DRAM</a:t>
            </a:r>
          </a:p>
          <a:p>
            <a:r>
              <a:rPr lang="sl-SI" dirty="0"/>
              <a:t>Je dražji (okoli 30-krat dražji od DRAM), </a:t>
            </a:r>
          </a:p>
          <a:p>
            <a:r>
              <a:rPr lang="sl-SI" dirty="0"/>
              <a:t>Potrebuje več </a:t>
            </a:r>
            <a:r>
              <a:rPr lang="sl-SI" dirty="0" err="1"/>
              <a:t>el.moči</a:t>
            </a:r>
            <a:r>
              <a:rPr lang="sl-SI" dirty="0"/>
              <a:t> in proizvede več toplote. </a:t>
            </a:r>
          </a:p>
          <a:p>
            <a:r>
              <a:rPr lang="sl-SI" dirty="0"/>
              <a:t>Zaradi hitrosti delovanja uporabljamo statični RAM v predpomnilnikih. </a:t>
            </a:r>
          </a:p>
          <a:p>
            <a:endParaRPr lang="sl-SI" dirty="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a:t>RAČUNALNIŠKA PISMENOST</a:t>
            </a:r>
          </a:p>
        </p:txBody>
      </p:sp>
      <p:sp>
        <p:nvSpPr>
          <p:cNvPr id="59395" name="Ograda vsebine 2"/>
          <p:cNvSpPr>
            <a:spLocks noGrp="1"/>
          </p:cNvSpPr>
          <p:nvPr>
            <p:ph idx="1"/>
          </p:nvPr>
        </p:nvSpPr>
        <p:spPr/>
        <p:txBody>
          <a:bodyPr/>
          <a:lstStyle/>
          <a:p>
            <a:pPr eaLnBrk="1" hangingPunct="1"/>
            <a:r>
              <a:rPr lang="sl-SI" altLang="en-US"/>
              <a:t>Računalniška pismenost so:</a:t>
            </a:r>
          </a:p>
          <a:p>
            <a:pPr eaLnBrk="1" hangingPunct="1">
              <a:buFont typeface="Wingdings 2" panose="05020102010507070707" pitchFamily="18" charset="2"/>
              <a:buNone/>
            </a:pPr>
            <a:r>
              <a:rPr lang="sl-SI" altLang="en-US"/>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a:p>
        </p:txBody>
      </p:sp>
      <p:pic>
        <p:nvPicPr>
          <p:cNvPr id="57350" name="Picture 2" descr="http://admin.mojedelo.com/upload/slike/IMG_00542_bi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a:t>(Read Only Memory)</a:t>
            </a:r>
            <a:r>
              <a:rPr lang="sl-SI" altLang="en-US"/>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je bralni pomnilnik, iz katerega lahko samo beremo, ne moremo pa vanj vpisovati. </a:t>
            </a:r>
          </a:p>
          <a:p>
            <a:pPr marL="0" indent="0">
              <a:buNone/>
            </a:pPr>
            <a:r>
              <a:rPr lang="sl-SI" dirty="0"/>
              <a:t>Tovrstni pomnilnik v osebnem računalniku se imenuje ROMBIOS.  V njem so shranjeni podatki o strojni opremi in osnovna navodila za zagon računalnika. </a:t>
            </a:r>
          </a:p>
          <a:p>
            <a:pPr marL="0" indent="0">
              <a:buNone/>
            </a:pPr>
            <a:r>
              <a:rPr lang="sl-SI" dirty="0"/>
              <a:t>Podatki se v ROM </a:t>
            </a:r>
            <a:r>
              <a:rPr lang="sl-SI" dirty="0" err="1"/>
              <a:t>ponavadi</a:t>
            </a:r>
            <a:r>
              <a:rPr lang="sl-SI" dirty="0"/>
              <a:t> zapišejo že med postopkom izdelave računalnika. </a:t>
            </a:r>
          </a:p>
          <a:p>
            <a:pPr marL="0" indent="0">
              <a:buNone/>
            </a:pPr>
            <a:r>
              <a:rPr lang="sl-SI" dirty="0"/>
              <a:t>Prav tako se ti podatki ne izbrišejo, ko ugasnemo računalnik! </a:t>
            </a:r>
          </a:p>
        </p:txBody>
      </p:sp>
      <p:pic>
        <p:nvPicPr>
          <p:cNvPr id="3080"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a:t>Aplikacijski programi v ROM ne morejo zapisovati podatkov. </a:t>
            </a:r>
          </a:p>
          <a:p>
            <a:pPr marL="0" indent="0">
              <a:buNone/>
            </a:pPr>
            <a:r>
              <a:rPr lang="sl-SI" sz="1600" dirty="0"/>
              <a:t>Ko zaženemo računalnik se izvede več korakov, kot so:</a:t>
            </a:r>
          </a:p>
          <a:p>
            <a:pPr>
              <a:buFontTx/>
              <a:buChar char="-"/>
            </a:pPr>
            <a:r>
              <a:rPr lang="sl-SI" sz="1600" dirty="0"/>
              <a:t>inicializacija BIOS-a, </a:t>
            </a:r>
          </a:p>
          <a:p>
            <a:pPr>
              <a:buFontTx/>
              <a:buChar char="-"/>
            </a:pPr>
            <a:r>
              <a:rPr lang="sl-SI" sz="1600" dirty="0"/>
              <a:t>nalaganje operacijskega sistema, </a:t>
            </a:r>
          </a:p>
          <a:p>
            <a:pPr>
              <a:buFontTx/>
              <a:buChar char="-"/>
            </a:pPr>
            <a:r>
              <a:rPr lang="sl-SI" sz="1600" dirty="0"/>
              <a:t>inicializacija naprav </a:t>
            </a:r>
          </a:p>
          <a:p>
            <a:pPr>
              <a:buFontTx/>
              <a:buChar char="-"/>
            </a:pPr>
            <a:r>
              <a:rPr lang="sl-SI" sz="1600" dirty="0"/>
              <a:t>in prikaz pogovornega okna za vnos gesla za prijavo. </a:t>
            </a:r>
          </a:p>
          <a:p>
            <a:pPr marL="0" indent="0">
              <a:buNone/>
            </a:pPr>
            <a:r>
              <a:rPr lang="sl-SI" sz="1600" dirty="0"/>
              <a:t>Takoj po zagonu računalnika se najprej izvede POST (</a:t>
            </a:r>
            <a:r>
              <a:rPr lang="sl-SI" sz="1600" dirty="0" err="1"/>
              <a:t>Power</a:t>
            </a:r>
            <a:r>
              <a:rPr lang="sl-SI" sz="1600" dirty="0"/>
              <a:t> On </a:t>
            </a:r>
            <a:r>
              <a:rPr lang="sl-SI" sz="1600" dirty="0" err="1"/>
              <a:t>Self</a:t>
            </a:r>
            <a:r>
              <a:rPr lang="sl-SI" sz="1600" dirty="0"/>
              <a:t> Test) rutina.</a:t>
            </a:r>
          </a:p>
          <a:p>
            <a:pPr marL="0" indent="0">
              <a:buNone/>
            </a:pPr>
            <a:r>
              <a:rPr lang="sl-SI" sz="1600" dirty="0"/>
              <a:t>POST preveri:</a:t>
            </a:r>
          </a:p>
          <a:p>
            <a:pPr>
              <a:buFontTx/>
              <a:buChar char="-"/>
            </a:pPr>
            <a:r>
              <a:rPr lang="sl-SI" sz="1600" dirty="0"/>
              <a:t>koliko pomnilnika je na voljo in </a:t>
            </a:r>
          </a:p>
          <a:p>
            <a:pPr>
              <a:buFontTx/>
              <a:buChar char="-"/>
            </a:pPr>
            <a:r>
              <a:rPr lang="sl-SI" sz="1600" dirty="0"/>
              <a:t>ali so prisotne vse naprave potrebne za zagon operacijskega sistema (npr. tipkovnica). </a:t>
            </a:r>
          </a:p>
          <a:p>
            <a:pPr marL="0" indent="0">
              <a:buNone/>
            </a:pPr>
            <a:r>
              <a:rPr lang="sl-SI" sz="1600" dirty="0"/>
              <a:t>Takoj po tej rutini BIOS v računalniku poišče zagonski disk in najprej prebere prvi sektor diska, ki vsebuje </a:t>
            </a:r>
            <a:r>
              <a:rPr lang="sl-SI" sz="1600" dirty="0" err="1"/>
              <a:t>Master</a:t>
            </a:r>
            <a:r>
              <a:rPr lang="sl-SI" sz="1600" dirty="0"/>
              <a:t> </a:t>
            </a:r>
            <a:r>
              <a:rPr lang="sl-SI" sz="1600" dirty="0" err="1"/>
              <a:t>Boot</a:t>
            </a:r>
            <a:r>
              <a:rPr lang="sl-SI" sz="1600" dirty="0"/>
              <a:t> </a:t>
            </a:r>
            <a:r>
              <a:rPr lang="sl-SI" sz="1600" dirty="0" err="1"/>
              <a:t>Record</a:t>
            </a:r>
            <a:r>
              <a:rPr lang="sl-SI" sz="1600" dirty="0"/>
              <a:t> in tabelo particij (</a:t>
            </a:r>
            <a:r>
              <a:rPr lang="sl-SI" sz="1600" dirty="0" err="1"/>
              <a:t>Partition</a:t>
            </a:r>
            <a:r>
              <a:rPr lang="sl-SI" sz="1600" dirty="0"/>
              <a:t> Table). </a:t>
            </a:r>
          </a:p>
          <a:p>
            <a:pPr marL="0" indent="0">
              <a:buNone/>
            </a:pPr>
            <a:r>
              <a:rPr lang="sl-SI" sz="1600" dirty="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a:p>
          <a:p>
            <a:r>
              <a:rPr lang="sl-SI" altLang="en-US"/>
              <a:t>disk </a:t>
            </a:r>
          </a:p>
          <a:p>
            <a:r>
              <a:rPr lang="sl-SI" altLang="en-US"/>
              <a:t>disketa </a:t>
            </a:r>
          </a:p>
          <a:p>
            <a:r>
              <a:rPr lang="sl-SI" altLang="en-US"/>
              <a:t>zgoščenka (plošča CD, plošča CD-ROM, plošča DVD, plošča DVD-ROM) </a:t>
            </a:r>
          </a:p>
          <a:p>
            <a:endParaRPr lang="sl-SI" altLang="en-US"/>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a:t>pomnilnik USB </a:t>
            </a:r>
          </a:p>
          <a:p>
            <a:r>
              <a:rPr lang="sl-SI" altLang="en-US"/>
              <a:t>tračna kaseta </a:t>
            </a:r>
          </a:p>
          <a:p>
            <a:r>
              <a:rPr lang="sl-SI" altLang="en-US"/>
              <a:t>magnetno optični disk </a:t>
            </a:r>
          </a:p>
          <a:p>
            <a:r>
              <a:rPr lang="sl-SI" altLang="en-US"/>
              <a:t>spominske kartice </a:t>
            </a:r>
          </a:p>
          <a:p>
            <a:r>
              <a:rPr lang="sl-SI" altLang="en-US"/>
              <a:t>blu ray </a:t>
            </a:r>
          </a:p>
          <a:p>
            <a:r>
              <a:rPr lang="sl-SI" altLang="en-US"/>
              <a:t>HD DVD </a:t>
            </a:r>
          </a:p>
          <a:p>
            <a:endParaRPr lang="sl-SI" altLang="en-US"/>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a:t>Najpomembnejša enota za masovno shranjevanje podatkov. </a:t>
            </a:r>
          </a:p>
          <a:p>
            <a:r>
              <a:rPr lang="sl-SI" altLang="en-US" dirty="0"/>
              <a:t>Računalnik podatke iz diska prenese v delovni pomnilnik in jih po obdelavi na disk "vrne".  </a:t>
            </a:r>
          </a:p>
          <a:p>
            <a:r>
              <a:rPr lang="sl-SI" altLang="en-US" dirty="0"/>
              <a:t>Kvaliteto diska določa:</a:t>
            </a:r>
          </a:p>
          <a:p>
            <a:pPr lvl="1"/>
            <a:r>
              <a:rPr lang="sl-SI" altLang="en-US" dirty="0"/>
              <a:t>zmogljivost (koliko  podatkov lahko zapišemo nanj) </a:t>
            </a:r>
          </a:p>
          <a:p>
            <a:pPr lvl="1"/>
            <a:r>
              <a:rPr lang="sl-SI" altLang="en-US" dirty="0"/>
              <a:t>povprečen 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a:t>Sestavni deli diska so:</a:t>
            </a:r>
          </a:p>
          <a:p>
            <a:pPr lvl="1"/>
            <a:r>
              <a:rPr lang="sl-SI" dirty="0"/>
              <a:t>plošče z magnetnim medijem in bralno-pisalne glave,</a:t>
            </a:r>
          </a:p>
          <a:p>
            <a:pPr lvl="1"/>
            <a:r>
              <a:rPr lang="sl-SI" dirty="0"/>
              <a:t>elektronika za branje in pisanje,</a:t>
            </a:r>
          </a:p>
          <a:p>
            <a:pPr lvl="1"/>
            <a:r>
              <a:rPr lang="sl-SI" dirty="0"/>
              <a:t>elektromehanski </a:t>
            </a:r>
            <a:r>
              <a:rPr lang="sl-SI" dirty="0" err="1"/>
              <a:t>servo</a:t>
            </a:r>
            <a:r>
              <a:rPr lang="sl-SI" dirty="0"/>
              <a:t> in krmilni sistem,</a:t>
            </a:r>
          </a:p>
          <a:p>
            <a:pPr lvl="1"/>
            <a:r>
              <a:rPr lang="sl-SI" dirty="0"/>
              <a:t>krmilnik in vmesnik do vodila.</a:t>
            </a:r>
            <a:endParaRPr lang="en-US" dirty="0"/>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a:t>Disk so izmili leta 1956</a:t>
            </a:r>
          </a:p>
          <a:p>
            <a:r>
              <a:rPr lang="sl-SI" altLang="en-US" sz="2400" dirty="0"/>
              <a:t>Zmogljivost 5 MB</a:t>
            </a:r>
          </a:p>
          <a:p>
            <a:r>
              <a:rPr lang="sl-SI" altLang="en-US" sz="2400" dirty="0"/>
              <a:t>Zasedal prostora kot dva hladilnika</a:t>
            </a:r>
          </a:p>
          <a:p>
            <a:r>
              <a:rPr lang="sl-SI" altLang="en-US" sz="2400" dirty="0"/>
              <a:t>Ni ga bilo mogoče kupiti zaradi tako velike cene ampak samo najeti za 35.000 dolarjev na leto</a:t>
            </a:r>
          </a:p>
          <a:p>
            <a:endParaRPr lang="sl-SI" altLang="en-US" dirty="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a:t>Diski se med uporabo vrtijo s stalno hitrostjo. </a:t>
            </a:r>
          </a:p>
          <a:p>
            <a:r>
              <a:rPr lang="sl-SI" dirty="0"/>
              <a:t>Podatki so na površini diska shranjeni v obliki koncentričnih sledi. </a:t>
            </a:r>
          </a:p>
          <a:p>
            <a:r>
              <a:rPr lang="sl-SI" dirty="0"/>
              <a:t>Na vsaki sledi je zapisano enako število bitov, zato so zapisi v sredini bolj gosti, kot ob zunanjem robu diska. Zato je hitrost zapisa na notranjih sledeh hitrejša, na zunanjih pa počasnejša..</a:t>
            </a:r>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hitrost</a:t>
            </a:r>
            <a:endParaRPr lang="en-US" dirty="0"/>
          </a:p>
        </p:txBody>
      </p:sp>
      <p:sp>
        <p:nvSpPr>
          <p:cNvPr id="3" name="Označba mesta vsebine 2"/>
          <p:cNvSpPr>
            <a:spLocks noGrp="1"/>
          </p:cNvSpPr>
          <p:nvPr>
            <p:ph idx="1"/>
          </p:nvPr>
        </p:nvSpPr>
        <p:spPr/>
        <p:txBody>
          <a:bodyPr/>
          <a:lstStyle/>
          <a:p>
            <a:r>
              <a:rPr lang="sl-SI" dirty="0"/>
              <a:t>Hitrost vrtenja neposredno vpliva na čas dostopa in prenosa podatkov. </a:t>
            </a:r>
          </a:p>
          <a:p>
            <a:pPr lvl="1"/>
            <a:r>
              <a:rPr lang="sl-SI" dirty="0"/>
              <a:t>Sodobni diski vrtijo s hitrostjo do 7200 vrtljajev na minuto.</a:t>
            </a:r>
          </a:p>
          <a:p>
            <a:r>
              <a:rPr lang="sl-SI" dirty="0"/>
              <a:t>Hitrost prenosa podatkov</a:t>
            </a:r>
          </a:p>
          <a:p>
            <a:pPr lvl="1"/>
            <a:r>
              <a:rPr lang="sl-SI" dirty="0"/>
              <a:t>Hitrost prenosa merimo v bitih na sekundo. Ta je odvisna od hitrosti vrtenja in gostote zapisa na disku.</a:t>
            </a:r>
          </a:p>
          <a:p>
            <a:endParaRPr lang="en-US" dirty="0"/>
          </a:p>
        </p:txBody>
      </p:sp>
      <p:pic>
        <p:nvPicPr>
          <p:cNvPr id="11266" name="Picture 2" descr="http://www.pctechguide.com/wp-content/uploads/2011/09/31harddriv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a:t>Podatki so na disku zapisani v obliki koncentričnih krogov, te imenujemo sledi. </a:t>
            </a:r>
          </a:p>
          <a:p>
            <a:r>
              <a:rPr lang="sl-SI" sz="2000" dirty="0"/>
              <a:t>Vse sledi na vseh ploščah predstavljajo cilindre. Sledi so razdeljene na sektorje.</a:t>
            </a:r>
          </a:p>
          <a:p>
            <a:r>
              <a:rPr lang="sl-SI" sz="2000" dirty="0"/>
              <a:t>Vsak sektor ima na začetku zapisan naslov sektorja, potem podatke in na koncu podatke za kontrolo zapisa</a:t>
            </a:r>
            <a:r>
              <a:rPr lang="sl-SI" dirty="0"/>
              <a:t>.</a:t>
            </a:r>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tabela</a:t>
            </a:r>
            <a:endParaRPr lang="en-US" dirty="0"/>
          </a:p>
        </p:txBody>
      </p:sp>
      <p:sp>
        <p:nvSpPr>
          <p:cNvPr id="3" name="Označba mesta vsebine 2"/>
          <p:cNvSpPr>
            <a:spLocks noGrp="1"/>
          </p:cNvSpPr>
          <p:nvPr>
            <p:ph idx="1"/>
          </p:nvPr>
        </p:nvSpPr>
        <p:spPr/>
        <p:txBody>
          <a:bodyPr>
            <a:normAutofit lnSpcReduction="10000"/>
          </a:bodyPr>
          <a:lstStyle/>
          <a:p>
            <a:r>
              <a:rPr lang="sl-SI" dirty="0"/>
              <a:t>Datoteke so shranjene v več sektorjih. </a:t>
            </a:r>
          </a:p>
          <a:p>
            <a:r>
              <a:rPr lang="sl-SI" dirty="0"/>
              <a:t>Na začetku diska je rezerviran prostor za FAT (File </a:t>
            </a:r>
            <a:r>
              <a:rPr lang="sl-SI" dirty="0" err="1"/>
              <a:t>Allocation</a:t>
            </a:r>
            <a:r>
              <a:rPr lang="sl-SI" dirty="0"/>
              <a:t> Table) tabelo. </a:t>
            </a:r>
          </a:p>
          <a:p>
            <a:r>
              <a:rPr lang="sl-SI" dirty="0"/>
              <a:t>V tej tabeli so podatki o lokaciji datotek na disku. </a:t>
            </a:r>
          </a:p>
          <a:p>
            <a:r>
              <a:rPr lang="sl-SI" dirty="0"/>
              <a:t>Kadar želimo z diska prebrati datoteko, potem operacijski sistem v FAT tabeli poišče podatke o lokaciji datoteke na disku. </a:t>
            </a:r>
          </a:p>
          <a:p>
            <a:r>
              <a:rPr lang="sl-SI" dirty="0"/>
              <a:t>To pomeni, da so za vsako datoteko vpisani vsi sektorji v katerih je shranjena posamezna datoteka. </a:t>
            </a:r>
          </a:p>
          <a:p>
            <a:r>
              <a:rPr lang="sl-SI" dirty="0"/>
              <a:t>Daljše datoteke so razpršene po 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a:t>Particije</a:t>
            </a:r>
          </a:p>
          <a:p>
            <a:pPr lvl="1"/>
            <a:r>
              <a:rPr lang="sl-SI" sz="2000" dirty="0"/>
              <a:t>Disk je razdeljen na več logičnih diskov (C:, D:).</a:t>
            </a:r>
          </a:p>
          <a:p>
            <a:r>
              <a:rPr lang="sl-SI" sz="2400" dirty="0"/>
              <a:t>Formatiranje</a:t>
            </a:r>
          </a:p>
          <a:p>
            <a:pPr lvl="1"/>
            <a:r>
              <a:rPr lang="sl-SI" sz="2000" dirty="0"/>
              <a:t>Ko disk vgradimo v računalnik po potrebi naredimo particije, potem pa ga pred uporabo še formatiramo. </a:t>
            </a:r>
          </a:p>
          <a:p>
            <a:pPr lvl="1"/>
            <a:r>
              <a:rPr lang="sl-SI" sz="2000" dirty="0"/>
              <a:t>S formatiranjem obnovimo adrese sektorjev in istočasno preizkusimo podatkovni del sektorjev. </a:t>
            </a:r>
          </a:p>
          <a:p>
            <a:pPr lvl="1"/>
            <a:r>
              <a:rPr lang="sl-SI" sz="2000" dirty="0"/>
              <a:t>Večina programov za formatiranje uniči zapisane podatke, zato moramo biti pri uporabi teh programov previdni. </a:t>
            </a:r>
          </a:p>
          <a:p>
            <a:pPr lvl="1"/>
            <a:r>
              <a:rPr lang="sl-SI" sz="2000" dirty="0"/>
              <a:t>Formatiranje 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a:t>Na diskih shranjujemo, spreminjamo in brišemo datoteke. Po nekem času se pojavi razdrobljenost podatkov. </a:t>
            </a:r>
          </a:p>
          <a:p>
            <a:pPr lvl="1"/>
            <a:r>
              <a:rPr lang="sl-SI" sz="2000" dirty="0"/>
              <a:t>Posledica tega je, da se delo pri branju in shranjevanju datotek upočasni. </a:t>
            </a:r>
          </a:p>
          <a:p>
            <a:r>
              <a:rPr lang="sl-SI" sz="2400" dirty="0"/>
              <a:t>Program za </a:t>
            </a:r>
            <a:r>
              <a:rPr lang="sl-SI" sz="2400" dirty="0" err="1"/>
              <a:t>defragmentiranje</a:t>
            </a:r>
            <a:r>
              <a:rPr lang="sl-SI" sz="2400" dirty="0"/>
              <a:t> je orodje, ki preuredi podatke na disku. </a:t>
            </a:r>
          </a:p>
          <a:p>
            <a:r>
              <a:rPr lang="sl-SI" sz="2400" dirty="0"/>
              <a:t>Datoteke 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ZAŠČITA PODATKOV NA DISKIH</a:t>
            </a:r>
            <a:br>
              <a:rPr lang="sl-SI" dirty="0"/>
            </a:br>
            <a:endParaRPr lang="en-US" dirty="0"/>
          </a:p>
        </p:txBody>
      </p:sp>
      <p:sp>
        <p:nvSpPr>
          <p:cNvPr id="3" name="Označba mesta vsebine 2"/>
          <p:cNvSpPr>
            <a:spLocks noGrp="1"/>
          </p:cNvSpPr>
          <p:nvPr>
            <p:ph idx="1"/>
          </p:nvPr>
        </p:nvSpPr>
        <p:spPr/>
        <p:txBody>
          <a:bodyPr/>
          <a:lstStyle/>
          <a:p>
            <a:r>
              <a:rPr lang="sl-SI" dirty="0"/>
              <a:t>Pri zapisovanju podatkov je zelo pomembna zaščita pred izgubo ali poškodbo podatkov. </a:t>
            </a:r>
          </a:p>
          <a:p>
            <a:r>
              <a:rPr lang="sl-SI" dirty="0"/>
              <a:t>Predvsem za velike podatkovne zbirke in podatke na strežnikih. </a:t>
            </a:r>
          </a:p>
          <a:p>
            <a:pPr lvl="1"/>
            <a:r>
              <a:rPr lang="sl-SI" dirty="0"/>
              <a:t>Poznamo:</a:t>
            </a:r>
          </a:p>
          <a:p>
            <a:pPr lvl="2"/>
            <a:r>
              <a:rPr lang="sl-SI" dirty="0"/>
              <a:t>zrcaljenje in </a:t>
            </a:r>
          </a:p>
          <a:p>
            <a:pPr lvl="2"/>
            <a:r>
              <a:rPr lang="sl-SI" dirty="0"/>
              <a:t>povezovanje 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ZRCALJENJE DISKOV- DISK MIRRORING</a:t>
            </a:r>
            <a:br>
              <a:rPr lang="sl-SI" dirty="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a:t>Podatki se sočasno zapisujejo na dve lokaciji. </a:t>
            </a:r>
          </a:p>
          <a:p>
            <a:pPr lvl="1"/>
            <a:r>
              <a:rPr lang="sl-SI" dirty="0"/>
              <a:t>To je lahko v dveh particijah na istem disku, </a:t>
            </a:r>
          </a:p>
          <a:p>
            <a:pPr lvl="1"/>
            <a:r>
              <a:rPr lang="sl-SI" dirty="0"/>
              <a:t>ali na dva različna diska, </a:t>
            </a:r>
          </a:p>
          <a:p>
            <a:pPr lvl="1"/>
            <a:r>
              <a:rPr lang="sl-SI" dirty="0"/>
              <a:t>ali celo na različna računalnika. </a:t>
            </a:r>
          </a:p>
          <a:p>
            <a:r>
              <a:rPr lang="sl-SI" dirty="0"/>
              <a:t>Če 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a:t>)</a:t>
            </a:r>
            <a:endParaRPr lang="en-US" dirty="0"/>
          </a:p>
        </p:txBody>
      </p:sp>
      <p:sp>
        <p:nvSpPr>
          <p:cNvPr id="3" name="Označba mesta vsebine 2"/>
          <p:cNvSpPr>
            <a:spLocks noGrp="1"/>
          </p:cNvSpPr>
          <p:nvPr>
            <p:ph idx="1"/>
          </p:nvPr>
        </p:nvSpPr>
        <p:spPr/>
        <p:txBody>
          <a:bodyPr>
            <a:normAutofit lnSpcReduction="10000"/>
          </a:bodyPr>
          <a:lstStyle/>
          <a:p>
            <a:r>
              <a:rPr lang="sl-SI" dirty="0"/>
              <a:t>RAID je poseben način združevanja diskov in načinov zapisovanja nanje. </a:t>
            </a:r>
          </a:p>
          <a:p>
            <a:r>
              <a:rPr lang="sl-SI" dirty="0"/>
              <a:t>RAID 1 je naziv za zrcaljenje. Pri zrcaljenju podatke zapisujemo na dve lokaciji hkrati, kar na zelo poveča zaščito v primeru okvar ali motenj. </a:t>
            </a:r>
          </a:p>
          <a:p>
            <a:r>
              <a:rPr lang="sl-SI" dirty="0"/>
              <a:t>Na višjih nivojih so algoritmi in načini zapisovanja bolj zapleteni, omogočajo pa dovolj veliko zanesljivost delovanja. </a:t>
            </a:r>
          </a:p>
          <a:p>
            <a:r>
              <a:rPr lang="sl-SI" dirty="0"/>
              <a:t>Ko 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a:t>Kapaciteta trdega diska	4 TB</a:t>
            </a:r>
          </a:p>
          <a:p>
            <a:r>
              <a:rPr lang="sl-SI" sz="2000" dirty="0"/>
              <a:t>Tip 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4098" name="Picture 2" descr="SEAGATE NAS HDD trdi disk IronWolf 4TB (ST4000VN00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6671"/>
            <a:ext cx="2556184" cy="3934569"/>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9956" y="3645024"/>
            <a:ext cx="4595420" cy="2479306"/>
          </a:xfrm>
          <a:prstGeom prst="rect">
            <a:avLst/>
          </a:prstGeom>
        </p:spPr>
      </p:pic>
      <p:pic>
        <p:nvPicPr>
          <p:cNvPr id="5" name="Slika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96541" y="4797152"/>
            <a:ext cx="2970279" cy="1937139"/>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a:t>Namesto gibljivih delov so uporabljena elektronska vezja, podobna, kot za spomin. </a:t>
            </a:r>
          </a:p>
          <a:p>
            <a:r>
              <a:rPr lang="sl-SI" sz="2000" dirty="0"/>
              <a:t>Izdelujejo se v različnih oblikah in kapacitetah.</a:t>
            </a:r>
          </a:p>
          <a:p>
            <a:r>
              <a:rPr lang="sl-SI" sz="2000" dirty="0"/>
              <a:t>Vezja so podobno zasnovana, kot so uporabljena v USB ključkih in podobnih napravah. </a:t>
            </a:r>
          </a:p>
          <a:p>
            <a:r>
              <a:rPr lang="sl-SI" sz="2000" dirty="0"/>
              <a:t>Tehnologija se razlikuje v tem, da so ključki zasnovani za zunanjo uporabo, SSD diski pa za notranjo. </a:t>
            </a:r>
          </a:p>
          <a:p>
            <a:r>
              <a:rPr lang="sl-SI" sz="2000" dirty="0"/>
              <a:t>SSD diski nimajo gibljivih delov zaradi tega imajo naslednje prednosti:</a:t>
            </a:r>
          </a:p>
          <a:p>
            <a:pPr lvl="1"/>
            <a:r>
              <a:rPr lang="sl-SI" sz="1800" dirty="0"/>
              <a:t>Nižja poraba</a:t>
            </a:r>
          </a:p>
          <a:p>
            <a:pPr lvl="1"/>
            <a:r>
              <a:rPr lang="sl-SI" sz="1800" dirty="0"/>
              <a:t>Hitrejši dostop do podatkov</a:t>
            </a:r>
          </a:p>
          <a:p>
            <a:pPr lvl="1"/>
            <a:r>
              <a:rPr lang="sl-SI" sz="1800" dirty="0"/>
              <a:t>Visoka zanesljivost delovanja.</a:t>
            </a:r>
          </a:p>
        </p:txBody>
      </p:sp>
      <p:pic>
        <p:nvPicPr>
          <p:cNvPr id="7170"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SSD DISK DANES</a:t>
            </a:r>
            <a:endParaRPr lang="en-US" dirty="0"/>
          </a:p>
        </p:txBody>
      </p:sp>
      <p:pic>
        <p:nvPicPr>
          <p:cNvPr id="5" name="Slika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3892" y="2204864"/>
            <a:ext cx="7632848" cy="4532003"/>
          </a:xfrm>
          <a:prstGeom prst="rect">
            <a:avLst/>
          </a:prstGeom>
        </p:spPr>
      </p:pic>
      <p:pic>
        <p:nvPicPr>
          <p:cNvPr id="5122" name="Picture 2" descr="CRUCIAL SSD disk MX500 1TB (CT1000MX500SSD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62564" y="260648"/>
            <a:ext cx="4392981" cy="2708093"/>
          </a:xfrm>
          <a:prstGeom prst="rect">
            <a:avLst/>
          </a:prstGeom>
          <a:noFill/>
          <a:extLst>
            <a:ext uri="{909E8E84-426E-40DD-AFC4-6F175D3DCCD1}">
              <a14:hiddenFill xmlns:a14="http://schemas.microsoft.com/office/drawing/2010/main">
                <a:solidFill>
                  <a:srgbClr val="FFFFFF"/>
                </a:solidFill>
              </a14:hiddenFill>
            </a:ext>
          </a:extLst>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34572" y="3501008"/>
            <a:ext cx="4176464" cy="1842558"/>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disk</a:t>
            </a:r>
          </a:p>
        </p:txBody>
      </p:sp>
      <p:sp>
        <p:nvSpPr>
          <p:cNvPr id="3" name="Označba mesta vsebine 2"/>
          <p:cNvSpPr>
            <a:spLocks noGrp="1"/>
          </p:cNvSpPr>
          <p:nvPr>
            <p:ph idx="1"/>
          </p:nvPr>
        </p:nvSpPr>
        <p:spPr/>
        <p:txBody>
          <a:bodyPr/>
          <a:lstStyle/>
          <a:p>
            <a:endParaRPr lang="sl-SI" dirty="0">
              <a:hlinkClick r:id="rId2"/>
            </a:endParaRPr>
          </a:p>
          <a:p>
            <a:r>
              <a:rPr lang="sl-SI" dirty="0">
                <a:hlinkClick r:id="rId2"/>
              </a:rPr>
              <a:t>https://www.youtube.com/watch?v=wteUW2sL7bc</a:t>
            </a:r>
          </a:p>
          <a:p>
            <a:endParaRPr lang="sl-SI" dirty="0">
              <a:hlinkClick r:id="rId2"/>
            </a:endParaRPr>
          </a:p>
          <a:p>
            <a:endParaRPr lang="sl-SI" dirty="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a:hlinkClick r:id="rId2"/>
              </a:rPr>
              <a:t>https://www.youtube.com/watch?v=3owqvmMf6No</a:t>
            </a:r>
            <a:endParaRPr lang="sl-SI" dirty="0"/>
          </a:p>
          <a:p>
            <a:endParaRPr lang="sl-SI" dirty="0"/>
          </a:p>
          <a:p>
            <a:r>
              <a:rPr lang="sl-SI" dirty="0">
                <a:hlinkClick r:id="rId3"/>
              </a:rPr>
              <a:t>https://www.youtube.com/watch?v=kdmLvl1n82U</a:t>
            </a:r>
            <a:endParaRPr lang="sl-SI" dirty="0"/>
          </a:p>
          <a:p>
            <a:endParaRPr lang="sl-SI" dirty="0"/>
          </a:p>
          <a:p>
            <a:endParaRPr lang="en-US" dirty="0"/>
          </a:p>
        </p:txBody>
      </p:sp>
      <p:pic>
        <p:nvPicPr>
          <p:cNvPr id="5" name="Slika 4">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766820" y="2492896"/>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a:t>Princip shranjevanja in branja informacij pri optičnih diskih temelji na optičnem odboju laserskega žarka. </a:t>
            </a:r>
          </a:p>
          <a:p>
            <a:r>
              <a:rPr lang="sl-SI" dirty="0"/>
              <a:t>Ločimo načina zapisa informacij:</a:t>
            </a:r>
          </a:p>
          <a:p>
            <a:pPr lvl="1"/>
            <a:r>
              <a:rPr lang="sl-SI" dirty="0"/>
              <a:t>pri pisanju se v prosojno snov vtisnejo jamice (</a:t>
            </a:r>
            <a:r>
              <a:rPr lang="sl-SI" dirty="0" err="1"/>
              <a:t>pits</a:t>
            </a:r>
            <a:r>
              <a:rPr lang="sl-SI" dirty="0"/>
              <a:t>),</a:t>
            </a:r>
          </a:p>
          <a:p>
            <a:pPr lvl="1"/>
            <a:r>
              <a:rPr lang="sl-SI" dirty="0"/>
              <a:t>pri pisanju se pod vplivom laserskega žarka z dovolj veliko močjo spremeni struktura materiala,</a:t>
            </a:r>
          </a:p>
          <a:p>
            <a:r>
              <a:rPr lang="sl-SI" dirty="0"/>
              <a:t>Prvi način (vtisnjene jamice) se uporablja pri enkratno zapisljivih CD-</a:t>
            </a:r>
            <a:r>
              <a:rPr lang="sl-SI" dirty="0" err="1"/>
              <a:t>ROMih</a:t>
            </a:r>
            <a:r>
              <a:rPr lang="sl-SI" dirty="0"/>
              <a:t>, </a:t>
            </a:r>
          </a:p>
          <a:p>
            <a:r>
              <a:rPr lang="sl-SI" dirty="0"/>
              <a:t>Drugi način pa pri zapisljivih CD-R in DVD optičnih diskih.</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https://www.youtube.com/watch?v=ESpL4a08kVE</a:t>
            </a:r>
            <a:endParaRPr lang="sl-SI" dirty="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a:t>OSNOVNI POJMI </a:t>
            </a:r>
            <a:br>
              <a:rPr lang="sl-SI" dirty="0"/>
            </a:br>
            <a:r>
              <a:rPr lang="sl-SI" dirty="0"/>
              <a:t>INFORMACIJSKE TEHNOLOGIJE</a:t>
            </a:r>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6" y="428625"/>
            <a:ext cx="10261616" cy="857250"/>
          </a:xfrm>
        </p:spPr>
        <p:txBody>
          <a:bodyPr>
            <a:normAutofit fontScale="90000"/>
          </a:bodyPr>
          <a:lstStyle/>
          <a:p>
            <a:pPr>
              <a:defRPr/>
            </a:pPr>
            <a:r>
              <a:rPr lang="sl-SI" dirty="0"/>
              <a:t>DRUŽBA IN RAZVOJ INFORMACIJKIH TEHNOLOGIJ</a:t>
            </a:r>
          </a:p>
        </p:txBody>
      </p:sp>
      <p:sp>
        <p:nvSpPr>
          <p:cNvPr id="62467" name="Ograda vsebine 2"/>
          <p:cNvSpPr>
            <a:spLocks noGrp="1"/>
          </p:cNvSpPr>
          <p:nvPr>
            <p:ph idx="1"/>
          </p:nvPr>
        </p:nvSpPr>
        <p:spPr>
          <a:xfrm>
            <a:off x="1593437" y="1600200"/>
            <a:ext cx="4789008" cy="4572000"/>
          </a:xfrm>
        </p:spPr>
        <p:txBody>
          <a:bodyPr>
            <a:normAutofit/>
          </a:bodyPr>
          <a:lstStyle/>
          <a:p>
            <a:r>
              <a:rPr lang="sl-SI" sz="1600" dirty="0"/>
              <a:t>RAZMISLITE:</a:t>
            </a:r>
          </a:p>
          <a:p>
            <a:endParaRPr lang="sl-SI" sz="1600" dirty="0"/>
          </a:p>
          <a:p>
            <a:r>
              <a:rPr lang="sl-SI" sz="1600" dirty="0"/>
              <a:t>Kakšen vpliv ima razvoj tehnologij na družbo?</a:t>
            </a:r>
          </a:p>
          <a:p>
            <a:r>
              <a:rPr lang="sl-SI" sz="1600" dirty="0"/>
              <a:t>Ali morda družba vpliva na razvoj tehnologij? </a:t>
            </a:r>
          </a:p>
          <a:p>
            <a:r>
              <a:rPr lang="sl-SI" sz="1600" dirty="0"/>
              <a:t>Od česa je odvisna stopnja družbenega razvoja?</a:t>
            </a:r>
          </a:p>
          <a:p>
            <a:r>
              <a:rPr lang="sl-SI" sz="1600" dirty="0"/>
              <a:t>Pogosto se omenja besedna zveza »informacijska družba«. </a:t>
            </a:r>
          </a:p>
          <a:p>
            <a:r>
              <a:rPr lang="sl-SI" sz="1600" dirty="0"/>
              <a:t>Kdaj postane neka družba »informacijska« in kakšen vpliv ima informacijska tehnologija na demokratičnost oz. nedemokratičnost neke družbe?</a:t>
            </a:r>
          </a:p>
          <a:p>
            <a:pPr eaLnBrk="1" hangingPunct="1"/>
            <a:endParaRPr lang="sl-SI" altLang="en-US" sz="1600" dirty="0"/>
          </a:p>
        </p:txBody>
      </p:sp>
      <p:pic>
        <p:nvPicPr>
          <p:cNvPr id="4098" name="Picture 2" descr="https://lusy.fri.uni-lj.si/ucbenik/book/1501/img/nokia-62393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41232" y="1592436"/>
            <a:ext cx="5213820" cy="346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7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a:t>je namenjen shranjevanju večje količine podatkov in visoko ločljivih videov (HD = </a:t>
            </a:r>
            <a:r>
              <a:rPr lang="sl-SI" altLang="en-US" sz="4000" dirty="0" err="1"/>
              <a:t>high-definition</a:t>
            </a:r>
            <a:r>
              <a:rPr lang="sl-SI" altLang="en-US" sz="4000" dirty="0"/>
              <a:t> video). </a:t>
            </a:r>
          </a:p>
          <a:p>
            <a:r>
              <a:rPr lang="sl-SI" altLang="en-US" sz="4000" dirty="0"/>
              <a:t>Disk je je dobil ime po </a:t>
            </a:r>
            <a:r>
              <a:rPr lang="sl-SI" altLang="en-US" sz="4000" dirty="0" err="1"/>
              <a:t>vijoličnomodrem</a:t>
            </a:r>
            <a:r>
              <a:rPr lang="sl-SI" altLang="en-US" sz="4000" dirty="0"/>
              <a:t> žarku laserja za zapisovanje in branje tega diska. </a:t>
            </a:r>
          </a:p>
          <a:p>
            <a:r>
              <a:rPr lang="sl-SI" altLang="en-US" sz="4000" dirty="0"/>
              <a:t>Fizična velikost medija je enaka CD ali DVD mediju. </a:t>
            </a:r>
          </a:p>
          <a:p>
            <a:r>
              <a:rPr lang="sl-SI" altLang="en-US" sz="4000" dirty="0"/>
              <a:t>Zaradi krajše valovne dolžine žarka (405 nanometrov) ima 10x kapaciteto DVD medija. </a:t>
            </a:r>
          </a:p>
          <a:p>
            <a:r>
              <a:rPr lang="sl-SI" altLang="en-US" sz="4000" dirty="0"/>
              <a:t>Nanj je možno zapisati 25 GB podatkov, oziroma 50 GB pri dvoslojnem zapisu. </a:t>
            </a:r>
          </a:p>
          <a:p>
            <a:r>
              <a:rPr lang="sl-SI" altLang="en-US" sz="4000" dirty="0"/>
              <a:t>Primeren je za shranjevanje podatkov, predvsem pa za zapis slike in zvoka visoke resolucije.</a:t>
            </a:r>
          </a:p>
          <a:p>
            <a:endParaRPr lang="sl-SI" altLang="en-US" sz="2000" dirty="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DISK</a:t>
            </a:r>
            <a:endParaRPr lang="en-US" dirty="0"/>
          </a:p>
        </p:txBody>
      </p:sp>
      <p:sp>
        <p:nvSpPr>
          <p:cNvPr id="3" name="Označba mesta vsebine 2"/>
          <p:cNvSpPr>
            <a:spLocks noGrp="1"/>
          </p:cNvSpPr>
          <p:nvPr>
            <p:ph idx="1"/>
          </p:nvPr>
        </p:nvSpPr>
        <p:spPr/>
        <p:txBody>
          <a:bodyPr/>
          <a:lstStyle/>
          <a:p>
            <a:r>
              <a:rPr lang="sl-SI" dirty="0"/>
              <a:t>HD DVD (kratica za </a:t>
            </a:r>
            <a:r>
              <a:rPr lang="sl-SI" dirty="0" err="1"/>
              <a:t>High-Definition</a:t>
            </a:r>
            <a:r>
              <a:rPr lang="sl-SI" dirty="0"/>
              <a:t> DVD ali </a:t>
            </a:r>
            <a:r>
              <a:rPr lang="sl-SI" dirty="0" err="1"/>
              <a:t>High-Density</a:t>
            </a:r>
            <a:r>
              <a:rPr lang="sl-SI" dirty="0"/>
              <a:t> DVD) je DVD (optični disk) z zapisom visoke gostote. Namenjen je za shranjevanje podatkov kot je HD video. HD DVD</a:t>
            </a:r>
          </a:p>
          <a:p>
            <a:r>
              <a:rPr lang="sl-SI" dirty="0"/>
              <a:t>nudi do 60 GB 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a:t>USB pomnilnik</a:t>
            </a:r>
          </a:p>
        </p:txBody>
      </p:sp>
      <p:sp>
        <p:nvSpPr>
          <p:cNvPr id="191491" name="Ograda vsebine 2"/>
          <p:cNvSpPr>
            <a:spLocks noGrp="1"/>
          </p:cNvSpPr>
          <p:nvPr>
            <p:ph idx="1"/>
          </p:nvPr>
        </p:nvSpPr>
        <p:spPr/>
        <p:txBody>
          <a:bodyPr/>
          <a:lstStyle/>
          <a:p>
            <a:r>
              <a:rPr lang="sl-SI" altLang="en-US"/>
              <a:t>Je majhen priročen zunanji pomnilnik</a:t>
            </a:r>
          </a:p>
          <a:p>
            <a:r>
              <a:rPr lang="sl-SI" altLang="en-US"/>
              <a:t>Veliko kapaciteto</a:t>
            </a:r>
          </a:p>
          <a:p>
            <a:r>
              <a:rPr lang="sl-SI" altLang="en-US"/>
              <a:t>Enostaven za uporabo</a:t>
            </a:r>
          </a:p>
          <a:p>
            <a:r>
              <a:rPr lang="sl-SI" altLang="en-US"/>
              <a:t>El.energijo jemlje iz računalnika</a:t>
            </a:r>
          </a:p>
          <a:p>
            <a:r>
              <a:rPr lang="sl-SI" altLang="en-US"/>
              <a:t>Razvili so ga 1998 v IBM</a:t>
            </a:r>
          </a:p>
          <a:p>
            <a:endParaRPr lang="sl-SI" altLang="en-US"/>
          </a:p>
        </p:txBody>
      </p:sp>
      <p:pic>
        <p:nvPicPr>
          <p:cNvPr id="191494" name="Picture 2" descr="http://pan.fotovista.com/dev/5/8/00305585/l_0030558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a:t>TRAČNA KASETA</a:t>
            </a:r>
          </a:p>
          <a:p>
            <a:pPr lvl="1"/>
            <a:r>
              <a:rPr lang="sl-SI" altLang="en-US"/>
              <a:t>zunanji pomnilnik za shranjevanje podatkov na trak iz PVC</a:t>
            </a:r>
          </a:p>
          <a:p>
            <a:pPr lvl="1"/>
            <a:r>
              <a:rPr lang="sl-SI" altLang="en-US"/>
              <a:t>Za arhiviranje rezervnih kopij na strežnikih</a:t>
            </a:r>
          </a:p>
          <a:p>
            <a:r>
              <a:rPr lang="sl-SI" altLang="en-US"/>
              <a:t>SPOMINSKE KARTICE</a:t>
            </a:r>
          </a:p>
          <a:p>
            <a:pPr lvl="1"/>
            <a:r>
              <a:rPr lang="sl-SI" altLang="en-US"/>
              <a:t>Uporablja v digitalnih fotoaparatih,…</a:t>
            </a:r>
          </a:p>
          <a:p>
            <a:pPr lvl="1"/>
            <a:r>
              <a:rPr lang="sl-SI" altLang="en-US"/>
              <a:t>Compact Flash, Memory Stick,…</a:t>
            </a:r>
          </a:p>
          <a:p>
            <a:r>
              <a:rPr lang="sl-SI" altLang="en-US"/>
              <a:t>ZIP diskete</a:t>
            </a:r>
          </a:p>
          <a:p>
            <a:pPr lvl="1"/>
            <a:r>
              <a:rPr lang="sl-SI" altLang="en-US"/>
              <a:t>Podobe navadni disketi</a:t>
            </a:r>
          </a:p>
          <a:p>
            <a:pPr lvl="1"/>
            <a:r>
              <a:rPr lang="sl-SI" altLang="en-US"/>
              <a:t>100 – 250 MB</a:t>
            </a:r>
          </a:p>
          <a:p>
            <a:pPr lvl="1"/>
            <a:r>
              <a:rPr lang="sl-SI" altLang="en-US"/>
              <a:t>Arhiviranje podatkov</a:t>
            </a:r>
          </a:p>
          <a:p>
            <a:endParaRPr lang="sl-SI" altLang="en-US"/>
          </a:p>
          <a:p>
            <a:endParaRPr lang="sl-SI" altLang="en-US"/>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a:t>Napajalniki – pomembni del osebnega </a:t>
            </a:r>
            <a:r>
              <a:rPr lang="sl-SI" dirty="0" err="1"/>
              <a:t>racunalnika</a:t>
            </a:r>
            <a:r>
              <a:rPr lang="sl-SI" dirty="0"/>
              <a:t>, ker naprave zahtevajo stabilno napajalno napetost.</a:t>
            </a:r>
          </a:p>
          <a:p>
            <a:r>
              <a:rPr lang="sl-SI" dirty="0"/>
              <a:t>Sodobni procesorji in grafične kartice potrebujejo tudi veliko moč. </a:t>
            </a:r>
          </a:p>
          <a:p>
            <a:r>
              <a:rPr lang="sl-SI" dirty="0"/>
              <a:t>Včasih smo bili zadovoljni s 350 W danes so napajalniki v  računalnikih vsaj 2 x </a:t>
            </a:r>
            <a:r>
              <a:rPr lang="sl-SI" dirty="0" err="1"/>
              <a:t>mocnejši</a:t>
            </a:r>
            <a:r>
              <a:rPr lang="sl-SI" dirty="0"/>
              <a:t>. </a:t>
            </a:r>
          </a:p>
          <a:p>
            <a:r>
              <a:rPr lang="sl-SI" dirty="0"/>
              <a:t>Seveda ne smemo zanemariti tudi hladilnih sistemov, od</a:t>
            </a:r>
          </a:p>
          <a:p>
            <a:r>
              <a:rPr lang="sl-SI" dirty="0"/>
              <a:t>katerih zahtevamo tiho delovanje in hitro odvajanje toplote.</a:t>
            </a:r>
          </a:p>
          <a:p>
            <a:r>
              <a:rPr lang="sl-SI" dirty="0"/>
              <a:t>Kakovost napajalnika ne smemo ocenjevati samo po moči, temveč predvsem po konstantni in enakomerni napetosti brez nihanja. </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79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a:t>Osnovna funkcija napajalnika je, da pretvarja </a:t>
            </a:r>
            <a:r>
              <a:rPr lang="sl-SI" dirty="0" err="1"/>
              <a:t>izmenicno</a:t>
            </a:r>
            <a:r>
              <a:rPr lang="sl-SI" dirty="0"/>
              <a:t> </a:t>
            </a:r>
            <a:r>
              <a:rPr lang="sl-SI" dirty="0" err="1"/>
              <a:t>elektricno</a:t>
            </a:r>
            <a:r>
              <a:rPr lang="sl-SI" dirty="0"/>
              <a:t> energijo, ki jo dobimo v </a:t>
            </a:r>
            <a:r>
              <a:rPr lang="sl-SI" dirty="0" err="1"/>
              <a:t>vticnicah</a:t>
            </a:r>
            <a:r>
              <a:rPr lang="sl-SI" dirty="0"/>
              <a:t> v +3,3 V, +5 V in +12 V enosmerne napetosti. </a:t>
            </a:r>
          </a:p>
          <a:p>
            <a:r>
              <a:rPr lang="sl-SI" dirty="0" err="1"/>
              <a:t>CHipSets</a:t>
            </a:r>
            <a:r>
              <a:rPr lang="sl-SI" dirty="0"/>
              <a:t>, </a:t>
            </a:r>
            <a:r>
              <a:rPr lang="sl-SI" dirty="0" err="1"/>
              <a:t>Dimm</a:t>
            </a:r>
            <a:r>
              <a:rPr lang="sl-SI" dirty="0"/>
              <a:t> in PCI/AGP uporabljajo napetost 3,3 V, diski in SIMM uporabljajo 5 V ter ventilatorji in ostale naprave pa 12 voltov.</a:t>
            </a:r>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2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a:t>Zaradi nevarnosti motenj v preskrbi z električnim tokom moramo uporabiti sistem za brezprekinitveno električno napajanje.</a:t>
            </a:r>
          </a:p>
          <a:p>
            <a:endParaRPr lang="sl-SI" dirty="0"/>
          </a:p>
          <a:p>
            <a:r>
              <a:rPr lang="sl-SI" dirty="0"/>
              <a:t>Tipični čas 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1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a:t>SISTEMI ZA BREZPREKINITVENO ELEKTRI</a:t>
            </a:r>
            <a:r>
              <a:rPr lang="en-US" dirty="0"/>
              <a:t>C</a:t>
            </a:r>
            <a:r>
              <a:rPr lang="en-US" b="1" dirty="0"/>
              <a:t>NO NAPAJANJE</a:t>
            </a:r>
            <a:r>
              <a:rPr lang="sl-SI" b="1" dirty="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a:t>Moderni sistemi UPS opravljajo poleg osnovne naloge nepretrganega zagotavljanja električne energije še tri dodatna opravila:</a:t>
            </a:r>
          </a:p>
          <a:p>
            <a:pPr lvl="1"/>
            <a:r>
              <a:rPr lang="sl-SI" dirty="0"/>
              <a:t>preprečujejo prevelike odmike izhodne napetosti od nazivne vrednosti (230V),</a:t>
            </a:r>
          </a:p>
          <a:p>
            <a:pPr lvl="1"/>
            <a:r>
              <a:rPr lang="sl-SI" dirty="0"/>
              <a:t>vzdržujejo stalno frekvenco izmeničnega toka (50 Hz),</a:t>
            </a:r>
          </a:p>
          <a:p>
            <a:pPr lvl="1"/>
            <a:r>
              <a:rPr lang="sl-SI" dirty="0"/>
              <a:t>nudijo prenapetostno zaščito.</a:t>
            </a:r>
          </a:p>
          <a:p>
            <a:pPr marL="365760" lvl="1" indent="0">
              <a:buNone/>
            </a:pPr>
            <a:r>
              <a:rPr lang="sl-SI" dirty="0"/>
              <a:t>Da bi zagotovili nemoteno oskrbo tudi pri večurnih prekinitvah delovanja javnega električnega omrežja, moramo uporabiti generatorje električnega toka.</a:t>
            </a:r>
          </a:p>
          <a:p>
            <a:endParaRPr lang="en-US" dirty="0"/>
          </a:p>
        </p:txBody>
      </p:sp>
      <p:pic>
        <p:nvPicPr>
          <p:cNvPr id="7170" name="Picture 2" descr="https://i.cdn.nrholding.net/16811531/450/4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VLOGA IN POMEN INFORMACIJ V SODOBNI DRUŽBI</a:t>
            </a:r>
          </a:p>
        </p:txBody>
      </p:sp>
      <p:sp>
        <p:nvSpPr>
          <p:cNvPr id="62467" name="Ograda vsebine 2"/>
          <p:cNvSpPr>
            <a:spLocks noGrp="1"/>
          </p:cNvSpPr>
          <p:nvPr>
            <p:ph idx="1"/>
          </p:nvPr>
        </p:nvSpPr>
        <p:spPr/>
        <p:txBody>
          <a:bodyPr/>
          <a:lstStyle/>
          <a:p>
            <a:pPr eaLnBrk="1" hangingPunct="1"/>
            <a:r>
              <a:rPr lang="sl-SI" altLang="en-US"/>
              <a:t>V razvoju človeške družbe so se zgodile tri velike revolucije: </a:t>
            </a:r>
          </a:p>
          <a:p>
            <a:pPr lvl="1" eaLnBrk="1" hangingPunct="1"/>
            <a:r>
              <a:rPr lang="sl-SI" altLang="en-US"/>
              <a:t>agrarna, </a:t>
            </a:r>
          </a:p>
          <a:p>
            <a:pPr lvl="1" eaLnBrk="1" hangingPunct="1"/>
            <a:r>
              <a:rPr lang="sl-SI" altLang="en-US"/>
              <a:t>industrijska in </a:t>
            </a:r>
          </a:p>
          <a:p>
            <a:pPr lvl="1" eaLnBrk="1" hangingPunct="1"/>
            <a:r>
              <a:rPr lang="sl-SI" altLang="en-US"/>
              <a:t>informacijska. </a:t>
            </a:r>
          </a:p>
          <a:p>
            <a:pPr eaLnBrk="1" hangingPunct="1"/>
            <a:endParaRPr lang="sl-SI" altLang="en-US"/>
          </a:p>
        </p:txBody>
      </p:sp>
      <p:pic>
        <p:nvPicPr>
          <p:cNvPr id="60422" name="Picture 2" descr="http://www.ne-odvisen.si/images/iman/str.2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97820" y="2714621"/>
            <a:ext cx="4539963" cy="3018635"/>
          </a:xfrm>
          <a:prstGeom prst="rect">
            <a:avLst/>
          </a:prstGeom>
          <a:noFill/>
          <a:ln w="9525">
            <a:noFill/>
            <a:miter lim="800000"/>
            <a:headEnd/>
            <a:tailEnd/>
          </a:ln>
          <a:effectLst>
            <a:softEdge rad="127000"/>
          </a:effectLst>
        </p:spPr>
      </p:pic>
      <p:pic>
        <p:nvPicPr>
          <p:cNvPr id="4098" name="Picture 2" descr="https://lusy.fri.uni-lj.si/ucbenik/book/1501/img/nokia-62393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3436" y="3998315"/>
            <a:ext cx="3303046" cy="219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a:t>Serijski</a:t>
            </a:r>
            <a:endParaRPr lang="en-US" dirty="0"/>
          </a:p>
        </p:txBody>
      </p:sp>
      <p:sp>
        <p:nvSpPr>
          <p:cNvPr id="3" name="Označba mesta vsebine 2"/>
          <p:cNvSpPr>
            <a:spLocks noGrp="1"/>
          </p:cNvSpPr>
          <p:nvPr>
            <p:ph idx="1"/>
          </p:nvPr>
        </p:nvSpPr>
        <p:spPr/>
        <p:txBody>
          <a:bodyPr/>
          <a:lstStyle/>
          <a:p>
            <a:r>
              <a:rPr lang="sl-SI" dirty="0"/>
              <a:t>Najbolj 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a:t>Universal</a:t>
            </a:r>
            <a:r>
              <a:rPr lang="sl-SI" dirty="0"/>
              <a:t> </a:t>
            </a:r>
            <a:r>
              <a:rPr lang="sl-SI" dirty="0" err="1"/>
              <a:t>Serial</a:t>
            </a:r>
            <a:r>
              <a:rPr lang="sl-SI" dirty="0"/>
              <a:t> Bus)</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a:t>V 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p>
          <a:p>
            <a:r>
              <a:rPr lang="sl-SI" dirty="0"/>
              <a:t>Danes 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1657" y="3789040"/>
            <a:ext cx="2630081" cy="1700221"/>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FireWire - 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a:t>Vmesnik IEEE 1394 je standard za hitro komunikacijo po serijskem vodilu med elektronskimi napravami in prenos podatkov v realnem času. </a:t>
            </a:r>
          </a:p>
          <a:p>
            <a:r>
              <a:rPr lang="sl-SI" dirty="0"/>
              <a:t>Serijsko vodilo, ki sta ga razvili podjetji Apple in </a:t>
            </a:r>
            <a:r>
              <a:rPr lang="sl-SI" dirty="0" err="1"/>
              <a:t>Texas</a:t>
            </a:r>
            <a:r>
              <a:rPr lang="sl-SI" dirty="0"/>
              <a:t> </a:t>
            </a:r>
            <a:r>
              <a:rPr lang="sl-SI" dirty="0" err="1"/>
              <a:t>Instruments</a:t>
            </a:r>
            <a:r>
              <a:rPr lang="sl-SI" dirty="0"/>
              <a:t>. </a:t>
            </a:r>
          </a:p>
          <a:p>
            <a:r>
              <a:rPr lang="sl-SI" dirty="0"/>
              <a:t>Uporabljamo ga za priklop digitalnih kamer in ostale video in </a:t>
            </a:r>
            <a:r>
              <a:rPr lang="sl-SI" dirty="0" err="1"/>
              <a:t>audio</a:t>
            </a:r>
            <a:r>
              <a:rPr lang="sl-SI" dirty="0"/>
              <a:t> opreme.</a:t>
            </a:r>
          </a:p>
          <a:p>
            <a:r>
              <a:rPr lang="sl-SI" dirty="0"/>
              <a:t>Standard </a:t>
            </a:r>
            <a:r>
              <a:rPr lang="sl-SI" dirty="0" err="1"/>
              <a:t>Fire</a:t>
            </a:r>
            <a:r>
              <a:rPr lang="sl-SI" dirty="0"/>
              <a:t> </a:t>
            </a:r>
            <a:r>
              <a:rPr lang="sl-SI" dirty="0" err="1"/>
              <a:t>Wire</a:t>
            </a:r>
            <a:r>
              <a:rPr lang="sl-SI" dirty="0"/>
              <a:t> 800 (1394b). Ta omogoča:</a:t>
            </a:r>
          </a:p>
          <a:p>
            <a:pPr lvl="1"/>
            <a:r>
              <a:rPr lang="sl-SI" dirty="0"/>
              <a:t>Hitrost prenosa do 800 </a:t>
            </a:r>
            <a:r>
              <a:rPr lang="sl-SI" dirty="0" err="1"/>
              <a:t>Mbps</a:t>
            </a:r>
            <a:endParaRPr lang="sl-SI" dirty="0"/>
          </a:p>
          <a:p>
            <a:pPr lvl="1"/>
            <a:r>
              <a:rPr lang="sl-SI" dirty="0"/>
              <a:t>Največja 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a:t>Primarno 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2564" y="3303397"/>
            <a:ext cx="2983603" cy="2356922"/>
          </a:xfrm>
          <a:prstGeom prst="rect">
            <a:avLst/>
          </a:prstGeom>
        </p:spPr>
      </p:pic>
      <p:pic>
        <p:nvPicPr>
          <p:cNvPr id="5" name="Slika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p>
          <a:p>
            <a:r>
              <a:rPr lang="sl-SI" dirty="0"/>
              <a:t>Nekateri računalniki jo imajo integrirano na matični plošči, ostalim pa jo dodamo preko razširitvenih rež (ISA, PCI, AGP, PCI-Express,...).</a:t>
            </a:r>
          </a:p>
          <a:p>
            <a:r>
              <a:rPr lang="sl-SI" dirty="0"/>
              <a:t>Prvo podjetje, ki je začelo vgrajevati grafične kartice na osnovno ploščo je podjetje VIA, sledili 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Vsaka grafična kartica je sestavljena iz:</a:t>
            </a:r>
          </a:p>
          <a:p>
            <a:pPr lvl="1"/>
            <a:r>
              <a:rPr lang="sl-SI" dirty="0"/>
              <a:t>video BIOS,</a:t>
            </a:r>
          </a:p>
          <a:p>
            <a:pPr lvl="1"/>
            <a:r>
              <a:rPr lang="sl-SI" dirty="0"/>
              <a:t>Grafični procesor,</a:t>
            </a:r>
          </a:p>
          <a:p>
            <a:pPr lvl="1"/>
            <a:r>
              <a:rPr lang="sl-SI" dirty="0"/>
              <a:t>Grafični pomnilnik,</a:t>
            </a:r>
          </a:p>
          <a:p>
            <a:pPr lvl="1"/>
            <a:r>
              <a:rPr lang="sl-SI" dirty="0" err="1"/>
              <a:t>konektor</a:t>
            </a:r>
            <a:r>
              <a:rPr lang="sl-SI" dirty="0"/>
              <a:t> za vodilo,</a:t>
            </a:r>
          </a:p>
          <a:p>
            <a:pPr lvl="1"/>
            <a:r>
              <a:rPr lang="sl-SI" dirty="0"/>
              <a:t>hladilni mehanizem,</a:t>
            </a:r>
          </a:p>
          <a:p>
            <a:pPr lvl="1"/>
            <a:r>
              <a:rPr lang="sl-SI" dirty="0"/>
              <a:t>gonilnik za operacijski sistem.</a:t>
            </a:r>
            <a:endParaRPr lang="en-US" dirty="0"/>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a:t>Naloga grafične kartice je prikazovati sliko na zaslonu. Zato mora opraviti veliko število operacij in imeti tudi precej velik pomnilnik. </a:t>
            </a:r>
          </a:p>
          <a:p>
            <a:r>
              <a:rPr lang="sl-SI" dirty="0"/>
              <a:t>Da s temi opravili ne bi obremenjevali glavnega procesorja., imamo na grafični kartici poseben grafični procesor in pomnilnik. </a:t>
            </a:r>
          </a:p>
          <a:p>
            <a:r>
              <a:rPr lang="sl-SI" dirty="0"/>
              <a:t>Pred izhodom na zaslon imamo še slikovni pomnilnik in krmilnik, ki poskrbi zato, da se slika iz slikovnega pomnilnika prenese na zaslon in tudi ustrezno 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Nakup danes</a:t>
            </a:r>
            <a:endParaRPr lang="en-US"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a:p>
        </p:txBody>
      </p:sp>
      <p:sp>
        <p:nvSpPr>
          <p:cNvPr id="194563" name="Ograda vsebine 2"/>
          <p:cNvSpPr>
            <a:spLocks noGrp="1"/>
          </p:cNvSpPr>
          <p:nvPr>
            <p:ph idx="1"/>
          </p:nvPr>
        </p:nvSpPr>
        <p:spPr/>
        <p:txBody>
          <a:bodyPr/>
          <a:lstStyle/>
          <a:p>
            <a:pPr algn="ctr"/>
            <a:r>
              <a:rPr lang="sl-SI" altLang="en-US"/>
              <a:t>Računalnik je sestavljen iz strojne opreme (Hardware) in programske opreme (Software).</a:t>
            </a:r>
            <a:br>
              <a:rPr lang="sl-SI" altLang="en-US"/>
            </a:br>
            <a:br>
              <a:rPr lang="sl-SI" altLang="en-US"/>
            </a:br>
            <a:endParaRPr lang="sl-SI" altLang="en-US"/>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a:t>PROGRAMSKA OPREMA</a:t>
            </a:r>
          </a:p>
        </p:txBody>
      </p:sp>
      <p:sp>
        <p:nvSpPr>
          <p:cNvPr id="196611" name="Ograda vsebine 2"/>
          <p:cNvSpPr>
            <a:spLocks noGrp="1"/>
          </p:cNvSpPr>
          <p:nvPr>
            <p:ph idx="1"/>
          </p:nvPr>
        </p:nvSpPr>
        <p:spPr/>
        <p:txBody>
          <a:bodyPr/>
          <a:lstStyle/>
          <a:p>
            <a:r>
              <a:rPr lang="sl-SI" altLang="en-US"/>
              <a:t>SISTEMSKA</a:t>
            </a:r>
          </a:p>
          <a:p>
            <a:r>
              <a:rPr lang="sl-SI" altLang="en-US"/>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a:t>Operacijski sistem mora tako računalniški čas kot razpoložljiv pomnilnik razdeliti med vse tekoče programe. </a:t>
            </a:r>
          </a:p>
          <a:p>
            <a:r>
              <a:rPr lang="sl-SI" altLang="en-US"/>
              <a:t>P</a:t>
            </a:r>
            <a:r>
              <a:rPr lang="it-IT" altLang="en-US"/>
              <a:t>oskrbeti</a:t>
            </a:r>
            <a:r>
              <a:rPr lang="sl-SI" altLang="en-US"/>
              <a:t> mora</a:t>
            </a:r>
            <a:r>
              <a:rPr lang="it-IT" altLang="en-US"/>
              <a:t>, da se </a:t>
            </a:r>
            <a:r>
              <a:rPr lang="sl-SI" altLang="en-US"/>
              <a:t>delujoči programi </a:t>
            </a:r>
            <a:r>
              <a:rPr lang="it-IT" altLang="en-US"/>
              <a:t>med seboj ne motijo. </a:t>
            </a:r>
            <a:endParaRPr lang="sl-SI" altLang="en-US"/>
          </a:p>
        </p:txBody>
      </p:sp>
      <p:sp>
        <p:nvSpPr>
          <p:cNvPr id="6" name="Pravokotnik 5"/>
          <p:cNvSpPr/>
          <p:nvPr/>
        </p:nvSpPr>
        <p:spPr>
          <a:xfrm>
            <a:off x="2277988" y="4221088"/>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0707" name="Ograda vsebine 2"/>
          <p:cNvSpPr>
            <a:spLocks noGrp="1"/>
          </p:cNvSpPr>
          <p:nvPr>
            <p:ph idx="1"/>
          </p:nvPr>
        </p:nvSpPr>
        <p:spPr/>
        <p:txBody>
          <a:bodyPr/>
          <a:lstStyle/>
          <a:p>
            <a:r>
              <a:rPr lang="sl-SI" altLang="en-US" dirty="0"/>
              <a:t>število uporabnikov: </a:t>
            </a:r>
          </a:p>
          <a:p>
            <a:pPr lvl="1"/>
            <a:r>
              <a:rPr lang="sl-SI" altLang="en-US" dirty="0"/>
              <a:t>enouporabniški: (</a:t>
            </a:r>
            <a:r>
              <a:rPr lang="sl-SI" altLang="en-US" dirty="0" err="1"/>
              <a:t>PalmOS</a:t>
            </a:r>
            <a:r>
              <a:rPr lang="sl-SI" altLang="en-US" dirty="0"/>
              <a:t>, DOS, Windows 3.11) </a:t>
            </a:r>
          </a:p>
          <a:p>
            <a:pPr lvl="1"/>
            <a:endParaRPr lang="sl-SI" altLang="en-US" dirty="0"/>
          </a:p>
          <a:p>
            <a:pPr lvl="1"/>
            <a:r>
              <a:rPr lang="sl-SI" altLang="en-US" dirty="0"/>
              <a:t>večuporabniški: sistemi, ki jih uporabljajo več ljudi hkrati, v nekaterih primerih tudi več sto ali tisoč; izvajajo se v računalnikih z enim procesorjem ali več procesorji (Windows, Linux). </a:t>
            </a:r>
          </a:p>
          <a:p>
            <a:endParaRPr lang="sl-SI" altLang="en-US" dirty="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1731" name="Ograda vsebine 2"/>
          <p:cNvSpPr>
            <a:spLocks noGrp="1"/>
          </p:cNvSpPr>
          <p:nvPr>
            <p:ph idx="1"/>
          </p:nvPr>
        </p:nvSpPr>
        <p:spPr/>
        <p:txBody>
          <a:bodyPr/>
          <a:lstStyle/>
          <a:p>
            <a:r>
              <a:rPr lang="sl-SI" altLang="en-US"/>
              <a:t>število nalog: </a:t>
            </a:r>
          </a:p>
          <a:p>
            <a:pPr lvl="1"/>
            <a:r>
              <a:rPr lang="sl-SI" altLang="en-US"/>
              <a:t>enoopravilni: izvajanje enega programa naenkrat (DOS, PalmOS) </a:t>
            </a:r>
          </a:p>
          <a:p>
            <a:pPr lvl="1"/>
            <a:r>
              <a:rPr lang="sl-SI" altLang="en-US"/>
              <a:t>večopravilni: omogočajo izvajanje več opravil hkrati v računalniku z enim procesorjem ali več procesorji (Windows, Linux, MacOS) </a:t>
            </a:r>
          </a:p>
          <a:p>
            <a:endParaRPr lang="sl-SI" altLang="en-US"/>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2755" name="Ograda vsebine 2"/>
          <p:cNvSpPr>
            <a:spLocks noGrp="1"/>
          </p:cNvSpPr>
          <p:nvPr>
            <p:ph idx="1"/>
          </p:nvPr>
        </p:nvSpPr>
        <p:spPr/>
        <p:txBody>
          <a:bodyPr/>
          <a:lstStyle/>
          <a:p>
            <a:r>
              <a:rPr lang="sl-SI" altLang="en-US"/>
              <a:t>družine računalnikov: </a:t>
            </a:r>
          </a:p>
          <a:p>
            <a:pPr lvl="1"/>
            <a:r>
              <a:rPr lang="sl-SI" altLang="en-US"/>
              <a:t>mikroračunalniki (DOS, OS/2, Windows, Linux) </a:t>
            </a:r>
          </a:p>
          <a:p>
            <a:pPr lvl="1"/>
            <a:r>
              <a:rPr lang="sl-SI" altLang="en-US"/>
              <a:t>miniračunalniki (VAX/VMS, AS400, UNIX) </a:t>
            </a:r>
          </a:p>
          <a:p>
            <a:pPr lvl="1"/>
            <a:r>
              <a:rPr lang="sl-SI" altLang="en-US"/>
              <a:t>veliki računalniki (MVS, VSE, VM, UNIX) </a:t>
            </a:r>
          </a:p>
          <a:p>
            <a:endParaRPr lang="sl-SI" altLang="en-US"/>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sp>
        <p:nvSpPr>
          <p:cNvPr id="203779" name="Ograda vsebine 2"/>
          <p:cNvSpPr>
            <a:spLocks noGrp="1"/>
          </p:cNvSpPr>
          <p:nvPr>
            <p:ph idx="1"/>
          </p:nvPr>
        </p:nvSpPr>
        <p:spPr/>
        <p:txBody>
          <a:bodyPr/>
          <a:lstStyle/>
          <a:p>
            <a:r>
              <a:rPr lang="sl-SI" altLang="en-US"/>
              <a:t>uporabniški vmesnik: </a:t>
            </a:r>
          </a:p>
          <a:p>
            <a:pPr lvl="1"/>
            <a:r>
              <a:rPr lang="sl-SI" altLang="en-US"/>
              <a:t>ukazni (MS-DOS, Unix) </a:t>
            </a:r>
          </a:p>
          <a:p>
            <a:pPr lvl="2"/>
            <a:r>
              <a:rPr lang="sl-SI" altLang="en-US"/>
              <a:t>Prednosti: </a:t>
            </a:r>
          </a:p>
          <a:p>
            <a:pPr lvl="3"/>
            <a:r>
              <a:rPr lang="sl-SI" altLang="en-US"/>
              <a:t>uporaba ukazov </a:t>
            </a:r>
          </a:p>
          <a:p>
            <a:pPr lvl="3"/>
            <a:r>
              <a:rPr lang="sl-SI" altLang="en-US"/>
              <a:t>interakcija preko tipkovnice </a:t>
            </a:r>
          </a:p>
          <a:p>
            <a:pPr lvl="3"/>
            <a:r>
              <a:rPr lang="sl-SI" altLang="en-US"/>
              <a:t>hitro in učinkovito delo </a:t>
            </a:r>
          </a:p>
          <a:p>
            <a:pPr lvl="1"/>
            <a:r>
              <a:rPr lang="sl-SI" altLang="en-US"/>
              <a:t>grafični – GUI (Grafical User Interface); Macintosh OS; X Windows System, MS Windows, OS/2 </a:t>
            </a:r>
          </a:p>
          <a:p>
            <a:endParaRPr lang="sl-SI" altLang="en-US"/>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VPLIV INFORMACIJSKIH TEHNOLOGIJ NA RAZVOJ DRUŽBE</a:t>
            </a:r>
          </a:p>
        </p:txBody>
      </p:sp>
      <p:sp>
        <p:nvSpPr>
          <p:cNvPr id="3" name="Ograda vsebine 2"/>
          <p:cNvSpPr>
            <a:spLocks noGrp="1"/>
          </p:cNvSpPr>
          <p:nvPr>
            <p:ph idx="1"/>
          </p:nvPr>
        </p:nvSpPr>
        <p:spPr>
          <a:xfrm>
            <a:off x="1593436" y="1600200"/>
            <a:ext cx="7309287" cy="4572000"/>
          </a:xfrm>
        </p:spPr>
        <p:txBody>
          <a:bodyPr>
            <a:normAutofit/>
          </a:bodyPr>
          <a:lstStyle/>
          <a:p>
            <a:pPr>
              <a:lnSpc>
                <a:spcPct val="170000"/>
              </a:lnSpc>
            </a:pPr>
            <a:r>
              <a:rPr lang="sl-SI" sz="1700" dirty="0"/>
              <a:t>Informacijska družba pomeni stopnjo razvoja v družbi.</a:t>
            </a:r>
          </a:p>
          <a:p>
            <a:pPr>
              <a:lnSpc>
                <a:spcPct val="170000"/>
              </a:lnSpc>
            </a:pPr>
            <a:r>
              <a:rPr lang="sl-SI" sz="1700" dirty="0"/>
              <a:t>V informacijski družbi ima znanje osrednjo vlogo.</a:t>
            </a:r>
          </a:p>
          <a:p>
            <a:endParaRPr lang="sl-SI" sz="1800" dirty="0"/>
          </a:p>
          <a:p>
            <a:r>
              <a:rPr lang="sl-SI" sz="1800" dirty="0"/>
              <a:t>Značilnosti informacijske družbe:</a:t>
            </a:r>
          </a:p>
          <a:p>
            <a:pPr marL="274320" indent="-274320">
              <a:buClr>
                <a:schemeClr val="accent3"/>
              </a:buClr>
              <a:buFont typeface="Wingdings 2"/>
              <a:buChar char=""/>
              <a:defRPr/>
            </a:pPr>
            <a:r>
              <a:rPr lang="sl-SI" sz="1600" dirty="0"/>
              <a:t>visoka stopnja tehnološkega razvoja,</a:t>
            </a:r>
          </a:p>
          <a:p>
            <a:pPr marL="274320" indent="-274320">
              <a:buClr>
                <a:schemeClr val="accent3"/>
              </a:buClr>
              <a:buFont typeface="Wingdings 2"/>
              <a:buChar char=""/>
              <a:defRPr/>
            </a:pPr>
            <a:r>
              <a:rPr lang="sl-SI" sz="1600" dirty="0"/>
              <a:t>razvoj storitvenega gospodarstva,</a:t>
            </a:r>
          </a:p>
          <a:p>
            <a:pPr marL="274320" indent="-274320">
              <a:buClr>
                <a:schemeClr val="accent3"/>
              </a:buClr>
              <a:buFont typeface="Wingdings 2"/>
              <a:buChar char=""/>
              <a:defRPr/>
            </a:pPr>
            <a:r>
              <a:rPr lang="sl-SI" sz="1600" dirty="0"/>
              <a:t>prilagoditev poklicev in področij dela,</a:t>
            </a:r>
          </a:p>
          <a:p>
            <a:pPr marL="274320" indent="-274320">
              <a:buClr>
                <a:schemeClr val="accent3"/>
              </a:buClr>
              <a:buFont typeface="Wingdings 2"/>
              <a:buChar char=""/>
              <a:defRPr/>
            </a:pPr>
            <a:r>
              <a:rPr lang="sl-SI" sz="1600" dirty="0"/>
              <a:t>spremembe v dojemanju prostora,</a:t>
            </a:r>
          </a:p>
          <a:p>
            <a:pPr marL="274320" indent="-274320">
              <a:buClr>
                <a:schemeClr val="accent3"/>
              </a:buClr>
              <a:buFont typeface="Wingdings 2"/>
              <a:buChar char=""/>
              <a:defRPr/>
            </a:pPr>
            <a:r>
              <a:rPr lang="sl-SI" sz="1600" dirty="0"/>
              <a:t>spremembe v kulturi.</a:t>
            </a:r>
          </a:p>
          <a:p>
            <a:pPr marL="274320" indent="-274320">
              <a:buClr>
                <a:schemeClr val="accent3"/>
              </a:buClr>
              <a:buFont typeface="Wingdings 2"/>
              <a:buChar char=""/>
              <a:defRPr/>
            </a:pP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8548" y="2204864"/>
            <a:ext cx="4338228" cy="3470582"/>
          </a:xfrm>
          <a:prstGeom prst="rect">
            <a:avLst/>
          </a:prstGeom>
        </p:spPr>
      </p:pic>
    </p:spTree>
    <p:extLst>
      <p:ext uri="{BB962C8B-B14F-4D97-AF65-F5344CB8AC3E}">
        <p14:creationId xmlns:p14="http://schemas.microsoft.com/office/powerpoint/2010/main" val="269431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a:t>Vrste operacijskih sistemov</a:t>
            </a:r>
            <a:r>
              <a:rPr lang="sl-SI" altLang="en-US"/>
              <a:t> </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01923" y="1772817"/>
            <a:ext cx="9970707" cy="4824536"/>
          </a:xfrm>
          <a:prstGeom prst="rect">
            <a:avLst/>
          </a:prstGeom>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47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br>
              <a:rPr lang="sl-SI" altLang="en-US" b="1"/>
            </a:br>
            <a:r>
              <a:rPr lang="sl-SI" altLang="en-US" b="1"/>
              <a:t>GONILNIKI NAPRAV</a:t>
            </a:r>
            <a:endParaRPr lang="sl-SI" altLang="en-US"/>
          </a:p>
        </p:txBody>
      </p:sp>
      <p:sp>
        <p:nvSpPr>
          <p:cNvPr id="207875" name="Ograda vsebine 2"/>
          <p:cNvSpPr>
            <a:spLocks noGrp="1"/>
          </p:cNvSpPr>
          <p:nvPr>
            <p:ph idx="1"/>
          </p:nvPr>
        </p:nvSpPr>
        <p:spPr>
          <a:xfrm>
            <a:off x="1979612" y="2928938"/>
            <a:ext cx="8229600" cy="3395662"/>
          </a:xfrm>
        </p:spPr>
        <p:txBody>
          <a:bodyPr/>
          <a:lstStyle/>
          <a:p>
            <a:r>
              <a:rPr lang="sl-SI" altLang="en-US"/>
              <a:t>je vmesni člen</a:t>
            </a:r>
            <a:r>
              <a:rPr lang="pl-PL" altLang="en-US"/>
              <a:t> med računalnikom in napravami priključenimi na računalnik ali napravami vgrajenimi v računalnik.</a:t>
            </a:r>
          </a:p>
          <a:p>
            <a:r>
              <a:rPr lang="sl-SI" altLang="en-US"/>
              <a:t>Ker je proizvajalcev različnih perifernih naprav veliko</a:t>
            </a:r>
            <a:r>
              <a:rPr lang="pl-PL" altLang="en-US"/>
              <a:t>, </a:t>
            </a:r>
            <a:r>
              <a:rPr lang="sl-SI" altLang="en-US"/>
              <a:t>je naloga gonilnikov</a:t>
            </a:r>
            <a:r>
              <a:rPr lang="pl-PL" altLang="en-US"/>
              <a:t>, </a:t>
            </a:r>
            <a:r>
              <a:rPr lang="sl-SI" altLang="en-US"/>
              <a:t>da po eni strani</a:t>
            </a:r>
            <a:r>
              <a:rPr lang="pl-PL" altLang="en-US"/>
              <a:t> “</a:t>
            </a:r>
            <a:r>
              <a:rPr lang="sl-SI" altLang="en-US"/>
              <a:t>razumejo</a:t>
            </a:r>
            <a:r>
              <a:rPr lang="pl-PL" altLang="en-US"/>
              <a:t>”, </a:t>
            </a:r>
            <a:r>
              <a:rPr lang="sl-SI" altLang="en-US"/>
              <a:t>kaj od naprave hočemo</a:t>
            </a:r>
            <a:r>
              <a:rPr lang="pl-PL" altLang="en-US"/>
              <a:t>, </a:t>
            </a:r>
            <a:r>
              <a:rPr lang="sl-SI" altLang="en-US"/>
              <a:t>po drugi strani</a:t>
            </a:r>
            <a:r>
              <a:rPr lang="pl-PL" altLang="en-US"/>
              <a:t> pa </a:t>
            </a:r>
            <a:r>
              <a:rPr lang="sl-SI" altLang="en-US"/>
              <a:t>morajo vedeti</a:t>
            </a:r>
            <a:r>
              <a:rPr lang="pl-PL" altLang="en-US"/>
              <a:t>, </a:t>
            </a:r>
            <a:r>
              <a:rPr lang="sl-SI" altLang="en-US"/>
              <a:t>kaj naprava zmore</a:t>
            </a:r>
            <a:r>
              <a:rPr lang="pl-PL" altLang="en-US"/>
              <a:t> in </a:t>
            </a:r>
            <a:r>
              <a:rPr lang="sl-SI" altLang="en-US"/>
              <a:t>kako</a:t>
            </a:r>
            <a:r>
              <a:rPr lang="pl-PL" altLang="en-US"/>
              <a:t> to </a:t>
            </a:r>
            <a:r>
              <a:rPr lang="sl-SI" altLang="en-US"/>
              <a:t>lahko naredi.</a:t>
            </a:r>
          </a:p>
          <a:p>
            <a:endParaRPr lang="sl-SI" altLang="en-US"/>
          </a:p>
        </p:txBody>
      </p:sp>
      <p:pic>
        <p:nvPicPr>
          <p:cNvPr id="207878" name="Picture 2" descr="http://img218.imageshack.us/img218/3165/foldergc5.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a:t>DATOTEČNI SITEM</a:t>
            </a:r>
          </a:p>
        </p:txBody>
      </p:sp>
      <p:sp>
        <p:nvSpPr>
          <p:cNvPr id="205827" name="Ograda vsebine 2"/>
          <p:cNvSpPr>
            <a:spLocks noGrp="1"/>
          </p:cNvSpPr>
          <p:nvPr>
            <p:ph idx="1"/>
          </p:nvPr>
        </p:nvSpPr>
        <p:spPr/>
        <p:txBody>
          <a:bodyPr/>
          <a:lstStyle/>
          <a:p>
            <a:r>
              <a:rPr lang="sl-SI" altLang="en-US" dirty="0"/>
              <a:t>Tako podatki kot programi so shranjeni na računalniku, bolje na njegovih diskih, v obliki datotek.</a:t>
            </a:r>
          </a:p>
          <a:p>
            <a:r>
              <a:rPr lang="pl-PL" altLang="en-US" dirty="0"/>
              <a:t>Ker je teh na tisoče, mora biti disk primerno organiziran. </a:t>
            </a:r>
          </a:p>
          <a:p>
            <a:r>
              <a:rPr lang="pl-PL" altLang="en-US" dirty="0"/>
              <a:t>Na diskih imamo tako imenovane mape. </a:t>
            </a:r>
          </a:p>
          <a:p>
            <a:r>
              <a:rPr lang="pl-PL" altLang="en-US" dirty="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dirty="0"/>
              <a:t>DATOTEKE</a:t>
            </a:r>
          </a:p>
        </p:txBody>
      </p:sp>
      <p:sp>
        <p:nvSpPr>
          <p:cNvPr id="205827" name="Ograda vsebine 2"/>
          <p:cNvSpPr>
            <a:spLocks noGrp="1"/>
          </p:cNvSpPr>
          <p:nvPr>
            <p:ph idx="1"/>
          </p:nvPr>
        </p:nvSpPr>
        <p:spPr>
          <a:xfrm>
            <a:off x="1197868" y="1412776"/>
            <a:ext cx="5112567" cy="4759424"/>
          </a:xfrm>
        </p:spPr>
        <p:txBody>
          <a:bodyPr>
            <a:noAutofit/>
          </a:bodyPr>
          <a:lstStyle/>
          <a:p>
            <a:r>
              <a:rPr lang="sl-SI" sz="2000" b="1" dirty="0"/>
              <a:t>Datoteka je osnovna organizacijska enota z računalnikom zapisanih podatkov.</a:t>
            </a:r>
            <a:r>
              <a:rPr lang="sl-SI" sz="2000" dirty="0"/>
              <a:t> </a:t>
            </a:r>
          </a:p>
          <a:p>
            <a:r>
              <a:rPr lang="sl-SI" sz="2000" dirty="0"/>
              <a:t>Če želimo datoteko uporabiti (si datoteko s sliko ogledati ali datoteko z zvokom poslušati), potrebujemo vrsti datoteke primerno programsko in strojno opremo.</a:t>
            </a:r>
          </a:p>
          <a:p>
            <a:r>
              <a:rPr lang="sl-SI" sz="2000" dirty="0"/>
              <a:t>V datoteko zapisujemo tudi programe. Take datoteke imenujemo </a:t>
            </a:r>
            <a:r>
              <a:rPr lang="sl-SI" sz="2000" b="1" dirty="0"/>
              <a:t>izvršljive datoteke</a:t>
            </a:r>
            <a:r>
              <a:rPr lang="sl-SI" sz="2000" dirty="0"/>
              <a:t> (</a:t>
            </a:r>
            <a:r>
              <a:rPr lang="sl-SI" sz="2000" i="1" dirty="0"/>
              <a:t>ang. </a:t>
            </a:r>
            <a:r>
              <a:rPr lang="sl-SI" sz="2000" i="1" dirty="0" err="1"/>
              <a:t>executable</a:t>
            </a:r>
            <a:r>
              <a:rPr lang="sl-SI" sz="2000" i="1" dirty="0"/>
              <a:t> file</a:t>
            </a:r>
            <a:r>
              <a:rPr lang="sl-SI" sz="2000" dirty="0"/>
              <a:t>). Ob zagonu takšne datoteke se izvede v njej zapisano zaporedje ukazov oziroma program.</a:t>
            </a:r>
          </a:p>
          <a:p>
            <a:endParaRPr lang="pl-PL" altLang="en-US" sz="1800" dirty="0"/>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3246" y="1285874"/>
            <a:ext cx="5692150" cy="5265241"/>
          </a:xfrm>
          <a:prstGeom prst="rect">
            <a:avLst/>
          </a:prstGeom>
        </p:spPr>
      </p:pic>
      <p:pic>
        <p:nvPicPr>
          <p:cNvPr id="7170" name="Picture 2" descr="https://lusy.fri.uni-lj.si/ucbenik/book/1307/img/Drevesna_struktura_map.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41884" y="5975052"/>
            <a:ext cx="453650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normAutofit fontScale="90000"/>
          </a:bodyPr>
          <a:lstStyle/>
          <a:p>
            <a:r>
              <a:rPr lang="it-IT" altLang="en-US" b="1" dirty="0"/>
              <a:t>NASLAVLJANJE DATOTEK</a:t>
            </a:r>
            <a:br>
              <a:rPr lang="sl-SI" altLang="en-US" b="1" dirty="0"/>
            </a:br>
            <a:r>
              <a:rPr lang="it-IT" altLang="en-US" b="1" dirty="0"/>
              <a:t>IN POTI DO DATOTEKE</a:t>
            </a:r>
          </a:p>
        </p:txBody>
      </p:sp>
      <p:sp>
        <p:nvSpPr>
          <p:cNvPr id="6" name="Rectangle 1"/>
          <p:cNvSpPr>
            <a:spLocks noChangeArrowheads="1"/>
          </p:cNvSpPr>
          <p:nvPr/>
        </p:nvSpPr>
        <p:spPr bwMode="auto">
          <a:xfrm>
            <a:off x="1341884" y="2003650"/>
            <a:ext cx="9587408" cy="2864867"/>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Pogosto nas zanima, kje v drevesni strukturi map se nahaja neka datoteka. </a:t>
            </a: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Ugotovimo, da če želimo opisati, kje se datoteka nahaja, moramo zapisati pot do datoteke v drevesni strukturi map. </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Celotno pot do datoteke imenujemo </a:t>
            </a:r>
            <a:r>
              <a:rPr kumimoji="0" lang="sl-SI" altLang="sl-SI" b="1" i="0" u="none" strike="noStrike" cap="none" normalizeH="0" baseline="0" dirty="0">
                <a:ln>
                  <a:noFill/>
                </a:ln>
                <a:solidFill>
                  <a:srgbClr val="333333"/>
                </a:solidFill>
                <a:effectLst/>
                <a:latin typeface="Helvetica Neue"/>
              </a:rPr>
              <a:t>absolutna pot</a:t>
            </a:r>
            <a:r>
              <a:rPr kumimoji="0" lang="sl-SI" altLang="sl-SI" b="0" i="0" u="none" strike="noStrike" cap="none" normalizeH="0" baseline="0" dirty="0">
                <a:ln>
                  <a:noFill/>
                </a:ln>
                <a:solidFill>
                  <a:srgbClr val="333333"/>
                </a:solidFill>
                <a:effectLst/>
                <a:latin typeface="Helvetica Neue"/>
              </a:rPr>
              <a:t>, če pa poti dodamo še ime, dobimo </a:t>
            </a:r>
            <a:r>
              <a:rPr kumimoji="0" lang="sl-SI" altLang="sl-SI" b="1" i="0" u="none" strike="noStrike" cap="none" normalizeH="0" baseline="0" dirty="0">
                <a:ln>
                  <a:noFill/>
                </a:ln>
                <a:solidFill>
                  <a:srgbClr val="333333"/>
                </a:solidFill>
                <a:effectLst/>
                <a:latin typeface="Helvetica Neue"/>
              </a:rPr>
              <a:t>absolutno ime datoteke</a:t>
            </a:r>
            <a:r>
              <a:rPr kumimoji="0" lang="sl-SI" altLang="sl-SI" b="0"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lang="sl-SI" altLang="sl-SI" sz="12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b="0" i="0" u="none" strike="noStrike" cap="none" normalizeH="0" baseline="0" dirty="0">
                <a:ln>
                  <a:noFill/>
                </a:ln>
                <a:solidFill>
                  <a:srgbClr val="333333"/>
                </a:solidFill>
                <a:effectLst/>
                <a:latin typeface="Helvetica Neue"/>
              </a:rPr>
              <a:t>Primer absolutno podane poti do datoteke v operacijskem sistemu Windows:</a:t>
            </a:r>
            <a:endParaRPr kumimoji="0" lang="sl-SI" altLang="sl-SI" sz="1600" b="0" i="0" u="none" strike="noStrike" cap="none" normalizeH="0" baseline="0" dirty="0">
              <a:ln>
                <a:noFill/>
              </a:ln>
              <a:solidFill>
                <a:srgbClr val="333333"/>
              </a:solidFill>
              <a:effectLst/>
              <a:latin typeface="Menl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3200" b="1" i="0" u="none" strike="noStrike" cap="none" normalizeH="0" baseline="0" dirty="0">
                <a:ln>
                  <a:noFill/>
                </a:ln>
                <a:solidFill>
                  <a:srgbClr val="333333"/>
                </a:solidFill>
                <a:effectLst/>
                <a:latin typeface="Menlo"/>
              </a:rPr>
              <a:t>d:\predmeti\fizika\sile\naloga_sile.txt</a:t>
            </a:r>
            <a:r>
              <a:rPr kumimoji="0" lang="sl-SI" altLang="sl-SI" sz="2400" b="1" i="0" u="none" strike="noStrike" cap="none" normalizeH="0" baseline="0" dirty="0">
                <a:ln>
                  <a:noFill/>
                </a:ln>
                <a:solidFill>
                  <a:schemeClr val="tx1"/>
                </a:solidFill>
                <a:effectLst/>
              </a:rPr>
              <a:t> </a:t>
            </a:r>
            <a:endParaRPr kumimoji="0" lang="sl-SI" altLang="sl-SI" sz="6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96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89956" y="1700808"/>
            <a:ext cx="4474840" cy="857250"/>
          </a:xfrm>
        </p:spPr>
        <p:txBody>
          <a:bodyPr>
            <a:normAutofit fontScale="90000"/>
          </a:bodyPr>
          <a:lstStyle/>
          <a:p>
            <a:r>
              <a:rPr lang="sl-SI" altLang="en-US" sz="4800" dirty="0"/>
              <a:t>Uporabniška programska oprema</a:t>
            </a:r>
          </a:p>
        </p:txBody>
      </p:sp>
      <p:pic>
        <p:nvPicPr>
          <p:cNvPr id="2" name="Slika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42484" y="116632"/>
            <a:ext cx="4824536" cy="6547584"/>
          </a:xfrm>
          <a:prstGeom prst="rect">
            <a:avLst/>
          </a:prstGeom>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dirty="0"/>
              <a:t>Lastništvo programske opreme</a:t>
            </a:r>
          </a:p>
        </p:txBody>
      </p:sp>
      <p:sp>
        <p:nvSpPr>
          <p:cNvPr id="209923" name="Ograda vsebine 2"/>
          <p:cNvSpPr>
            <a:spLocks noGrp="1"/>
          </p:cNvSpPr>
          <p:nvPr>
            <p:ph idx="1"/>
          </p:nvPr>
        </p:nvSpPr>
        <p:spPr>
          <a:xfrm>
            <a:off x="1593436" y="1600200"/>
            <a:ext cx="9782801" cy="2332856"/>
          </a:xfrm>
        </p:spPr>
        <p:txBody>
          <a:bodyPr/>
          <a:lstStyle/>
          <a:p>
            <a:r>
              <a:rPr lang="sl-SI" altLang="en-US" dirty="0"/>
              <a:t>Programsko opremo običajno kupimo, ker je precej zapleteno, da bi jo izdelovali sami. </a:t>
            </a:r>
          </a:p>
          <a:p>
            <a:r>
              <a:rPr lang="sl-SI" altLang="en-US" dirty="0"/>
              <a:t>Z nakupom programske opreme ne postanemo njeni lastniki, pač pa si pridobimo samo </a:t>
            </a:r>
            <a:r>
              <a:rPr lang="sl-SI" altLang="en-US" i="1" dirty="0"/>
              <a:t>licenco (dovoljenje) </a:t>
            </a:r>
            <a:r>
              <a:rPr lang="sl-SI" altLang="en-US" dirty="0"/>
              <a:t>za njeno uporabo.</a:t>
            </a:r>
          </a:p>
        </p:txBody>
      </p:sp>
      <p:sp>
        <p:nvSpPr>
          <p:cNvPr id="2" name="Pravokotnik 1"/>
          <p:cNvSpPr/>
          <p:nvPr/>
        </p:nvSpPr>
        <p:spPr>
          <a:xfrm>
            <a:off x="1845941" y="4178201"/>
            <a:ext cx="9361040" cy="1477328"/>
          </a:xfrm>
          <a:prstGeom prst="rect">
            <a:avLst/>
          </a:prstGeom>
        </p:spPr>
        <p:txBody>
          <a:bodyPr wrap="square">
            <a:spAutoFit/>
          </a:bodyPr>
          <a:lstStyle/>
          <a:p>
            <a:r>
              <a:rPr lang="sl-SI" dirty="0">
                <a:solidFill>
                  <a:srgbClr val="333333"/>
                </a:solidFill>
                <a:latin typeface="Helvetica Neue"/>
              </a:rPr>
              <a:t>Glede na tip licenc v grobem delimo programsko opremo v tri skupine:</a:t>
            </a:r>
          </a:p>
          <a:p>
            <a:pPr marL="285750" indent="-285750">
              <a:buFont typeface="Arial" panose="020B0604020202020204" pitchFamily="34" charset="0"/>
              <a:buChar char="•"/>
            </a:pPr>
            <a:r>
              <a:rPr lang="sl-SI" b="1" dirty="0"/>
              <a:t>Odprta programska oprema</a:t>
            </a:r>
          </a:p>
          <a:p>
            <a:pPr marL="285750" indent="-285750">
              <a:buFont typeface="Arial" panose="020B0604020202020204" pitchFamily="34" charset="0"/>
              <a:buChar char="•"/>
            </a:pPr>
            <a:r>
              <a:rPr lang="sl-SI" b="1" dirty="0"/>
              <a:t>Zaprta programska oprema</a:t>
            </a:r>
          </a:p>
          <a:p>
            <a:pPr marL="285750" indent="-285750">
              <a:buFont typeface="Arial" panose="020B0604020202020204" pitchFamily="34" charset="0"/>
              <a:buChar char="•"/>
            </a:pPr>
            <a:r>
              <a:rPr lang="sl-SI" b="1" dirty="0"/>
              <a:t>Javna programska oprema</a:t>
            </a:r>
          </a:p>
          <a:p>
            <a:endParaRPr lang="sl-SI" b="0" i="0" dirty="0">
              <a:solidFill>
                <a:srgbClr val="333333"/>
              </a:solidFill>
              <a:effectLst/>
              <a:latin typeface="Helvetica Neue"/>
            </a:endParaRP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sp>
        <p:nvSpPr>
          <p:cNvPr id="3" name="Označba mesta vsebine 2"/>
          <p:cNvSpPr>
            <a:spLocks noGrp="1"/>
          </p:cNvSpPr>
          <p:nvPr>
            <p:ph idx="1"/>
          </p:nvPr>
        </p:nvSpPr>
        <p:spPr>
          <a:xfrm>
            <a:off x="1593435" y="2060848"/>
            <a:ext cx="9782801" cy="4572000"/>
          </a:xfrm>
        </p:spPr>
        <p:txBody>
          <a:bodyPr>
            <a:normAutofit lnSpcReduction="10000"/>
          </a:bodyPr>
          <a:lstStyle/>
          <a:p>
            <a:r>
              <a:rPr lang="sl-SI" dirty="0"/>
              <a:t>je naziv za programsko opremo, katere izvorna koda je prosto dostopna in jo je mogoče prosto uporabljati, raziskovati njeno delovanje, spreminjati in razširjati tako originalne kot dopolnjene in spremenjene kopije tega programja.</a:t>
            </a:r>
          </a:p>
          <a:p>
            <a:r>
              <a:rPr lang="sl-SI" dirty="0"/>
              <a:t>je prosto dostopna vsakomur, da jo lahko ureja, spreminja, popravlja, izboljšuje in dograjuje. </a:t>
            </a:r>
          </a:p>
          <a:p>
            <a:r>
              <a:rPr lang="sl-SI" dirty="0"/>
              <a:t>Veliko jih je brezplačno na voljo na spletu, namenjenih za uporabo povprečnim uporabnikom. </a:t>
            </a:r>
          </a:p>
          <a:p>
            <a:r>
              <a:rPr lang="sl-SI" dirty="0"/>
              <a:t>Ponujajo odlično alternativo (plačljivi) lastniški programski opremi.</a:t>
            </a:r>
          </a:p>
          <a:p>
            <a:endParaRPr lang="en-US" dirty="0"/>
          </a:p>
        </p:txBody>
      </p:sp>
      <p:pic>
        <p:nvPicPr>
          <p:cNvPr id="4" name="Picture 2" descr="Open Source in Manufacturing: Why Pay for Software? | The DELMIA Blo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93435" y="404664"/>
            <a:ext cx="9782801" cy="1306984"/>
          </a:xfrm>
        </p:spPr>
        <p:txBody>
          <a:bodyPr>
            <a:normAutofit fontScale="90000"/>
          </a:bodyPr>
          <a:lstStyle/>
          <a:p>
            <a:r>
              <a:rPr lang="sl-SI" b="1" dirty="0"/>
              <a:t>ODPRTA PROGRAMSKA OPREMA:</a:t>
            </a:r>
            <a:br>
              <a:rPr lang="sl-SI" b="1" dirty="0"/>
            </a:br>
            <a:r>
              <a:rPr lang="sl-SI" dirty="0"/>
              <a:t>Odprtokodna programska oprema</a:t>
            </a:r>
            <a:br>
              <a:rPr lang="pl-PL" dirty="0"/>
            </a:br>
            <a:r>
              <a:rPr lang="pl-PL" dirty="0"/>
              <a:t>(open source software)</a:t>
            </a:r>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1988840"/>
            <a:ext cx="9649073" cy="4032447"/>
          </a:xfrm>
          <a:prstGeom prst="rect">
            <a:avLst/>
          </a:prstGeom>
        </p:spPr>
      </p:pic>
      <p:sp>
        <p:nvSpPr>
          <p:cNvPr id="6" name="PoljeZBesedilom 5"/>
          <p:cNvSpPr txBox="1"/>
          <p:nvPr/>
        </p:nvSpPr>
        <p:spPr>
          <a:xfrm>
            <a:off x="1291817" y="6165304"/>
            <a:ext cx="7128792" cy="590931"/>
          </a:xfrm>
          <a:prstGeom prst="rect">
            <a:avLst/>
          </a:prstGeom>
          <a:solidFill>
            <a:schemeClr val="bg1">
              <a:lumMod val="85000"/>
            </a:schemeClr>
          </a:solidFill>
        </p:spPr>
        <p:txBody>
          <a:bodyPr wrap="square" rtlCol="0">
            <a:spAutoFit/>
          </a:bodyPr>
          <a:lstStyle/>
          <a:p>
            <a:pPr>
              <a:lnSpc>
                <a:spcPct val="90000"/>
              </a:lnSpc>
            </a:pPr>
            <a:r>
              <a:rPr lang="sl-SI" i="1" dirty="0"/>
              <a:t>Naloga: Poišči trenutno najbolj uporabne odprtokodne programe in ugotovi čemu so namenjeni.</a:t>
            </a:r>
          </a:p>
        </p:txBody>
      </p:sp>
      <p:pic>
        <p:nvPicPr>
          <p:cNvPr id="8" name="Picture 2" descr="Open Source in Manufacturing: Why Pay for Software? | The DELMIA Blo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46740" y="188640"/>
            <a:ext cx="2613670" cy="16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9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VISOKA STOPNJA TEHNOLOŠKEGA RAZVOJA</a:t>
            </a:r>
          </a:p>
        </p:txBody>
      </p:sp>
      <p:sp>
        <p:nvSpPr>
          <p:cNvPr id="3" name="Ograda vsebine 2"/>
          <p:cNvSpPr>
            <a:spLocks noGrp="1"/>
          </p:cNvSpPr>
          <p:nvPr>
            <p:ph idx="1"/>
          </p:nvPr>
        </p:nvSpPr>
        <p:spPr>
          <a:xfrm>
            <a:off x="1593437" y="2132856"/>
            <a:ext cx="5437080" cy="4039344"/>
          </a:xfrm>
        </p:spPr>
        <p:txBody>
          <a:bodyPr>
            <a:normAutofit/>
          </a:bodyPr>
          <a:lstStyle/>
          <a:p>
            <a:pPr marL="274320" indent="-274320">
              <a:buClr>
                <a:schemeClr val="accent3"/>
              </a:buClr>
              <a:buFont typeface="Wingdings 2"/>
              <a:buChar char=""/>
              <a:defRPr/>
            </a:pPr>
            <a:r>
              <a:rPr lang="sl-SI" sz="1600" dirty="0"/>
              <a:t>Nastanek in razvoj informatike je potekal v družbah z najvišje razvitimi tehnološkimi okolji. </a:t>
            </a:r>
          </a:p>
          <a:p>
            <a:pPr marL="274320" indent="-274320">
              <a:buClr>
                <a:schemeClr val="accent3"/>
              </a:buClr>
              <a:buFont typeface="Wingdings 2"/>
              <a:buChar char=""/>
              <a:defRPr/>
            </a:pPr>
            <a:r>
              <a:rPr lang="sl-SI" sz="1600" dirty="0"/>
              <a:t>Večina novih tehnologij, ki omogočajo obstoj informacijske družbe, se je uveljavil na začetku sedemdesetih. </a:t>
            </a:r>
          </a:p>
          <a:p>
            <a:pPr marL="274320" indent="-274320">
              <a:buClr>
                <a:schemeClr val="accent3"/>
              </a:buClr>
              <a:buFont typeface="Wingdings 2"/>
              <a:buChar char=""/>
              <a:defRPr/>
            </a:pPr>
            <a:r>
              <a:rPr lang="sl-SI" sz="1600" dirty="0"/>
              <a:t>Najpomembnejši tehnološki preboj za razvoj novih informacijskih tehnologij je temeljil na prehodu z analogne na digitalno tehnologijo.</a:t>
            </a:r>
          </a:p>
          <a:p>
            <a:pPr marL="274320" indent="-274320">
              <a:buClr>
                <a:schemeClr val="accent3"/>
              </a:buClr>
              <a:buFont typeface="Wingdings 2"/>
              <a:buChar char=""/>
              <a:defRPr/>
            </a:pPr>
            <a:r>
              <a:rPr lang="sl-SI" sz="1600" dirty="0"/>
              <a:t>Prehod z analogne na digitalne tehnologije imenujemo tudi digitalna revolucija.</a:t>
            </a:r>
          </a:p>
        </p:txBody>
      </p:sp>
      <p:pic>
        <p:nvPicPr>
          <p:cNvPr id="6" name="Slik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5786" y="2132856"/>
            <a:ext cx="4050450" cy="3240360"/>
          </a:xfrm>
          <a:prstGeom prst="rect">
            <a:avLst/>
          </a:prstGeom>
        </p:spPr>
      </p:pic>
    </p:spTree>
    <p:extLst>
      <p:ext uri="{BB962C8B-B14F-4D97-AF65-F5344CB8AC3E}">
        <p14:creationId xmlns:p14="http://schemas.microsoft.com/office/powerpoint/2010/main" val="10043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Avtorji odprte kode</a:t>
            </a:r>
            <a:endParaRPr lang="en-US" dirty="0"/>
          </a:p>
        </p:txBody>
      </p:sp>
      <p:sp>
        <p:nvSpPr>
          <p:cNvPr id="3" name="Označba mesta vsebine 2"/>
          <p:cNvSpPr>
            <a:spLocks noGrp="1"/>
          </p:cNvSpPr>
          <p:nvPr>
            <p:ph idx="1"/>
          </p:nvPr>
        </p:nvSpPr>
        <p:spPr/>
        <p:txBody>
          <a:bodyPr/>
          <a:lstStyle/>
          <a:p>
            <a:r>
              <a:rPr lang="sl-SI" dirty="0"/>
              <a:t>Odprto kodo ustvarjajo - uporabniki sami. </a:t>
            </a:r>
          </a:p>
          <a:p>
            <a:r>
              <a:rPr lang="sl-SI" dirty="0"/>
              <a:t>Posamezniki in podjetja sodelujejo v skupnostih, pomagajo pri iskanju hroščev, prevajanju, pisanju dokumentacije, pomoči uporabnikom na forumih, programiranju, ipd. </a:t>
            </a:r>
          </a:p>
          <a:p>
            <a:r>
              <a:rPr lang="sl-SI" dirty="0"/>
              <a:t>Ustvarjalci sodelujejo med seboj pri razvoju in si izmenjujejo izkušnje. </a:t>
            </a:r>
          </a:p>
          <a:p>
            <a:r>
              <a:rPr lang="sl-SI" dirty="0"/>
              <a:t>Odprtokodni 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ZAPRTA PROGRAMSKA OPREMA</a:t>
            </a:r>
            <a:endParaRPr lang="sl-SI" dirty="0"/>
          </a:p>
        </p:txBody>
      </p:sp>
      <p:sp>
        <p:nvSpPr>
          <p:cNvPr id="3" name="Označba mesta vsebine 2"/>
          <p:cNvSpPr>
            <a:spLocks noGrp="1"/>
          </p:cNvSpPr>
          <p:nvPr>
            <p:ph idx="1"/>
          </p:nvPr>
        </p:nvSpPr>
        <p:spPr>
          <a:xfrm>
            <a:off x="1593437" y="1600200"/>
            <a:ext cx="8749448" cy="4572000"/>
          </a:xfrm>
        </p:spPr>
        <p:txBody>
          <a:bodyPr>
            <a:normAutofit/>
          </a:bodyPr>
          <a:lstStyle/>
          <a:p>
            <a:r>
              <a:rPr lang="sl-SI" b="1" dirty="0"/>
              <a:t>Lastniška programska oprema</a:t>
            </a:r>
            <a:r>
              <a:rPr lang="sl-SI" dirty="0"/>
              <a:t> </a:t>
            </a:r>
            <a:br>
              <a:rPr lang="sl-SI" dirty="0"/>
            </a:br>
            <a:r>
              <a:rPr lang="sl-SI" dirty="0"/>
              <a:t>običajno izvorna koda ni na voljo in tudi pravico za uporabo moramo plačati. </a:t>
            </a:r>
          </a:p>
          <a:p>
            <a:r>
              <a:rPr lang="sl-SI" dirty="0"/>
              <a:t>Nadgradnje (ang. </a:t>
            </a:r>
            <a:r>
              <a:rPr lang="sl-SI" i="1" dirty="0" err="1"/>
              <a:t>upgrade</a:t>
            </a:r>
            <a:r>
              <a:rPr lang="sl-SI" dirty="0"/>
              <a:t>) programske opreme se pogosto dodatno zaračunavajo </a:t>
            </a:r>
          </a:p>
          <a:p>
            <a:r>
              <a:rPr lang="sl-SI" b="1" dirty="0"/>
              <a:t>Preizkusna programska oprema</a:t>
            </a:r>
            <a:br>
              <a:rPr lang="sl-SI" b="1" dirty="0"/>
            </a:br>
            <a:r>
              <a:rPr lang="sl-SI" dirty="0"/>
              <a:t>(</a:t>
            </a:r>
            <a:r>
              <a:rPr lang="sl-SI" i="1" dirty="0"/>
              <a:t>ang. </a:t>
            </a:r>
            <a:r>
              <a:rPr lang="sl-SI" i="1" dirty="0" err="1"/>
              <a:t>shareware</a:t>
            </a:r>
            <a:r>
              <a:rPr lang="sl-SI" dirty="0"/>
              <a:t>): to je običajno zaprta programska oprema s to razliko, da jo lahko določen čas brezplačno uporabljamo in se šele nato odločimo za nakup</a:t>
            </a:r>
          </a:p>
        </p:txBody>
      </p:sp>
      <p:pic>
        <p:nvPicPr>
          <p:cNvPr id="5122" name="Picture 2" descr="Shareware Stock Illustrations – 204 Shareware Stock Illustrations, Vectors  &amp; Clipart - Dreamstim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26860" y="5373216"/>
            <a:ext cx="1558489" cy="133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JAVNA PROGRAMSKA OPREMA</a:t>
            </a:r>
            <a:endParaRPr lang="sl-SI" dirty="0"/>
          </a:p>
        </p:txBody>
      </p:sp>
      <p:sp>
        <p:nvSpPr>
          <p:cNvPr id="3" name="Označba mesta vsebine 2"/>
          <p:cNvSpPr>
            <a:spLocks noGrp="1"/>
          </p:cNvSpPr>
          <p:nvPr>
            <p:ph idx="1"/>
          </p:nvPr>
        </p:nvSpPr>
        <p:spPr/>
        <p:txBody>
          <a:bodyPr/>
          <a:lstStyle/>
          <a:p>
            <a:r>
              <a:rPr lang="sl-SI" b="1" dirty="0"/>
              <a:t>Javna programska oprema</a:t>
            </a:r>
            <a:r>
              <a:rPr lang="sl-SI" dirty="0"/>
              <a:t> (ang. </a:t>
            </a:r>
            <a:r>
              <a:rPr lang="sl-SI" i="1" dirty="0" err="1"/>
              <a:t>public</a:t>
            </a:r>
            <a:r>
              <a:rPr lang="sl-SI" i="1" dirty="0"/>
              <a:t> </a:t>
            </a:r>
            <a:r>
              <a:rPr lang="sl-SI" i="1" dirty="0" err="1"/>
              <a:t>domain</a:t>
            </a:r>
            <a:r>
              <a:rPr lang="sl-SI" dirty="0"/>
              <a:t>): brezplačna programska oprema, ki jo lahko uporabljamo brez kakršnih koli omejitev</a:t>
            </a:r>
          </a:p>
        </p:txBody>
      </p:sp>
      <p:pic>
        <p:nvPicPr>
          <p:cNvPr id="4100" name="Picture 4" descr="public domain - Wikidat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2996952"/>
            <a:ext cx="3600000" cy="12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85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593436" y="1600200"/>
            <a:ext cx="9782801" cy="5141168"/>
          </a:xfrm>
        </p:spPr>
        <p:txBody>
          <a:bodyPr>
            <a:normAutofit lnSpcReduction="10000"/>
          </a:bodyPr>
          <a:lstStyle/>
          <a:p>
            <a:r>
              <a:rPr lang="sl-SI" dirty="0"/>
              <a:t>Zagotavljanje varnosti naše identitete na spletu je vedno bolj pereče vprašanje. </a:t>
            </a:r>
          </a:p>
          <a:p>
            <a:r>
              <a:rPr lang="sl-SI" dirty="0"/>
              <a:t>Nekaj vsakdanjih primerov, kjer se dnevno prijavljamo:</a:t>
            </a:r>
          </a:p>
          <a:p>
            <a:pPr marL="0" indent="0">
              <a:buNone/>
            </a:pPr>
            <a:r>
              <a:rPr lang="sl-SI" dirty="0"/>
              <a:t>elektronska pošta, Facebook, </a:t>
            </a:r>
            <a:r>
              <a:rPr lang="sl-SI" dirty="0" err="1"/>
              <a:t>Twitter</a:t>
            </a:r>
            <a:r>
              <a:rPr lang="sl-SI" dirty="0"/>
              <a:t>, spletna banka, e-trgovine,..</a:t>
            </a:r>
          </a:p>
          <a:p>
            <a:pPr marL="0" indent="0">
              <a:buNone/>
            </a:pPr>
            <a:endParaRPr lang="sl-SI" dirty="0"/>
          </a:p>
          <a:p>
            <a:pPr marL="0" indent="0">
              <a:buNone/>
            </a:pPr>
            <a:r>
              <a:rPr lang="sl-SI" dirty="0"/>
              <a:t>Posledice, če bi katerokoli izmed naštetih storitev uporabljal nekdo drug v našem imenu?</a:t>
            </a:r>
          </a:p>
          <a:p>
            <a:r>
              <a:rPr lang="sl-SI" dirty="0"/>
              <a:t>Zlorabe so posledica:</a:t>
            </a:r>
            <a:br>
              <a:rPr lang="sl-SI" dirty="0"/>
            </a:br>
            <a:r>
              <a:rPr lang="sl-SI" dirty="0"/>
              <a:t> - malomarnosti uporabnika</a:t>
            </a:r>
            <a:br>
              <a:rPr lang="sl-SI" dirty="0"/>
            </a:br>
            <a:r>
              <a:rPr lang="sl-SI" dirty="0"/>
              <a:t> - slabo zasnovanih računalniških sistemov</a:t>
            </a:r>
          </a:p>
          <a:p>
            <a:endParaRPr lang="sl-SI" dirty="0"/>
          </a:p>
        </p:txBody>
      </p:sp>
    </p:spTree>
    <p:extLst>
      <p:ext uri="{BB962C8B-B14F-4D97-AF65-F5344CB8AC3E}">
        <p14:creationId xmlns:p14="http://schemas.microsoft.com/office/powerpoint/2010/main" val="4010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UPORABNIKI IN VARNOST</a:t>
            </a:r>
          </a:p>
        </p:txBody>
      </p:sp>
      <p:sp>
        <p:nvSpPr>
          <p:cNvPr id="3" name="Označba mesta vsebine 2"/>
          <p:cNvSpPr>
            <a:spLocks noGrp="1"/>
          </p:cNvSpPr>
          <p:nvPr>
            <p:ph idx="1"/>
          </p:nvPr>
        </p:nvSpPr>
        <p:spPr>
          <a:xfrm>
            <a:off x="1197868" y="1600200"/>
            <a:ext cx="11089232" cy="5141168"/>
          </a:xfrm>
        </p:spPr>
        <p:txBody>
          <a:bodyPr>
            <a:normAutofit/>
          </a:bodyPr>
          <a:lstStyle/>
          <a:p>
            <a:r>
              <a:rPr lang="sl-SI" dirty="0"/>
              <a:t>Ključni mehanizmi, ki varujejo tako našo identiteto kot tudi računalniške sisteme pred zlorabami so:</a:t>
            </a:r>
          </a:p>
          <a:p>
            <a:endParaRPr lang="sl-SI" dirty="0"/>
          </a:p>
          <a:p>
            <a:r>
              <a:rPr lang="sl-SI" b="1" dirty="0"/>
              <a:t>(I) - identifikacija</a:t>
            </a:r>
            <a:r>
              <a:rPr lang="sl-SI" dirty="0"/>
              <a:t> (</a:t>
            </a:r>
            <a:r>
              <a:rPr lang="sl-SI" i="1" dirty="0"/>
              <a:t>ang. </a:t>
            </a:r>
            <a:r>
              <a:rPr lang="sl-SI" i="1" dirty="0" err="1"/>
              <a:t>identification</a:t>
            </a:r>
            <a:r>
              <a:rPr lang="sl-SI" dirty="0"/>
              <a:t>): predstavitev uporabnika,</a:t>
            </a:r>
          </a:p>
          <a:p>
            <a:r>
              <a:rPr lang="sl-SI" b="1" dirty="0"/>
              <a:t>(A) - </a:t>
            </a:r>
            <a:r>
              <a:rPr lang="sl-SI" b="1" dirty="0" err="1"/>
              <a:t>avtentikacija</a:t>
            </a:r>
            <a:r>
              <a:rPr lang="sl-SI" dirty="0"/>
              <a:t> (</a:t>
            </a:r>
            <a:r>
              <a:rPr lang="sl-SI" i="1" dirty="0"/>
              <a:t>ang. </a:t>
            </a:r>
            <a:r>
              <a:rPr lang="sl-SI" i="1" dirty="0" err="1"/>
              <a:t>authentication</a:t>
            </a:r>
            <a:r>
              <a:rPr lang="sl-SI" dirty="0"/>
              <a:t>): preverjanje pristnosti uporabnika,</a:t>
            </a:r>
          </a:p>
          <a:p>
            <a:r>
              <a:rPr lang="sl-SI" b="1" dirty="0"/>
              <a:t>(A) - avtorizacija</a:t>
            </a:r>
            <a:r>
              <a:rPr lang="sl-SI" dirty="0"/>
              <a:t> (</a:t>
            </a:r>
            <a:r>
              <a:rPr lang="sl-SI" i="1" dirty="0"/>
              <a:t>ang. </a:t>
            </a:r>
            <a:r>
              <a:rPr lang="sl-SI" i="1" dirty="0" err="1"/>
              <a:t>authorization</a:t>
            </a:r>
            <a:r>
              <a:rPr lang="sl-SI" dirty="0"/>
              <a:t>): ugotavljanje pravic uporabnika v sistemu,</a:t>
            </a:r>
          </a:p>
          <a:p>
            <a:r>
              <a:rPr lang="sl-SI" b="1" dirty="0"/>
              <a:t>(A) - beleženje</a:t>
            </a:r>
            <a:r>
              <a:rPr lang="sl-SI" dirty="0"/>
              <a:t> (</a:t>
            </a:r>
            <a:r>
              <a:rPr lang="sl-SI" i="1" dirty="0"/>
              <a:t>ang. </a:t>
            </a:r>
            <a:r>
              <a:rPr lang="sl-SI" i="1" dirty="0" err="1"/>
              <a:t>accounting</a:t>
            </a:r>
            <a:r>
              <a:rPr lang="sl-SI" dirty="0"/>
              <a:t>): pregledovanje zabeležene zgodovine dejavnosti uporabnika.</a:t>
            </a:r>
          </a:p>
        </p:txBody>
      </p:sp>
    </p:spTree>
    <p:extLst>
      <p:ext uri="{BB962C8B-B14F-4D97-AF65-F5344CB8AC3E}">
        <p14:creationId xmlns:p14="http://schemas.microsoft.com/office/powerpoint/2010/main" val="22280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(I) – IDENTIFIKACIJA - predstavitev uporabnika</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9876" y="1450533"/>
            <a:ext cx="5400000" cy="4011429"/>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84836" y="1542978"/>
            <a:ext cx="5400000" cy="4011428"/>
          </a:xfrm>
          <a:prstGeom prst="rect">
            <a:avLst/>
          </a:prstGeom>
        </p:spPr>
      </p:pic>
      <p:sp>
        <p:nvSpPr>
          <p:cNvPr id="3" name="Pravokotnik 2"/>
          <p:cNvSpPr/>
          <p:nvPr/>
        </p:nvSpPr>
        <p:spPr>
          <a:xfrm>
            <a:off x="1413892" y="5707375"/>
            <a:ext cx="7848872" cy="923330"/>
          </a:xfrm>
          <a:prstGeom prst="rect">
            <a:avLst/>
          </a:prstGeom>
          <a:solidFill>
            <a:schemeClr val="bg1">
              <a:lumMod val="75000"/>
            </a:schemeClr>
          </a:solidFill>
        </p:spPr>
        <p:txBody>
          <a:bodyPr wrap="square">
            <a:spAutoFit/>
          </a:bodyPr>
          <a:lstStyle/>
          <a:p>
            <a:r>
              <a:rPr lang="pt-BR" dirty="0">
                <a:solidFill>
                  <a:srgbClr val="333333"/>
                </a:solidFill>
                <a:latin typeface="Helvetica Neue"/>
              </a:rPr>
              <a:t>Oglejmo si primer prijave v nabiralnik elektronske pošte. </a:t>
            </a:r>
            <a:endParaRPr lang="sl-SI" dirty="0">
              <a:solidFill>
                <a:srgbClr val="333333"/>
              </a:solidFill>
              <a:latin typeface="Helvetica Neue"/>
            </a:endParaRPr>
          </a:p>
          <a:p>
            <a:r>
              <a:rPr lang="pt-BR" dirty="0">
                <a:solidFill>
                  <a:srgbClr val="333333"/>
                </a:solidFill>
                <a:latin typeface="Helvetica Neue"/>
              </a:rPr>
              <a:t>Najprej se sistemu predstavimo s tem, da vpišemo svoje uporabniško ime. Ta postopek imenujemo </a:t>
            </a:r>
            <a:r>
              <a:rPr lang="pt-BR" b="1" dirty="0">
                <a:solidFill>
                  <a:srgbClr val="333333"/>
                </a:solidFill>
                <a:latin typeface="Helvetica Neue"/>
              </a:rPr>
              <a:t>identifikacija</a:t>
            </a:r>
            <a:r>
              <a:rPr lang="pt-BR" dirty="0">
                <a:solidFill>
                  <a:srgbClr val="333333"/>
                </a:solidFill>
                <a:latin typeface="Helvetica Neue"/>
              </a:rPr>
              <a:t>.</a:t>
            </a:r>
            <a:endParaRPr lang="sl-SI" dirty="0"/>
          </a:p>
        </p:txBody>
      </p:sp>
    </p:spTree>
    <p:extLst>
      <p:ext uri="{BB962C8B-B14F-4D97-AF65-F5344CB8AC3E}">
        <p14:creationId xmlns:p14="http://schemas.microsoft.com/office/powerpoint/2010/main" val="2175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AVTENTIKACIJA - preverjanje pristnosti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85938" y="1862095"/>
            <a:ext cx="3277380" cy="2409838"/>
          </a:xfrm>
          <a:prstGeom prst="rect">
            <a:avLst/>
          </a:prstGeo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63318" y="1878223"/>
            <a:ext cx="3255446" cy="2393710"/>
          </a:xfrm>
          <a:prstGeom prst="rect">
            <a:avLst/>
          </a:prstGeom>
        </p:spPr>
      </p:pic>
      <p:pic>
        <p:nvPicPr>
          <p:cNvPr id="7" name="Slika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66620" y="1883035"/>
            <a:ext cx="3242357" cy="2384086"/>
          </a:xfrm>
          <a:prstGeom prst="rect">
            <a:avLst/>
          </a:prstGeom>
        </p:spPr>
      </p:pic>
      <p:sp>
        <p:nvSpPr>
          <p:cNvPr id="4" name="Pravokotnik 3"/>
          <p:cNvSpPr/>
          <p:nvPr/>
        </p:nvSpPr>
        <p:spPr>
          <a:xfrm>
            <a:off x="1366505" y="4732519"/>
            <a:ext cx="10272523"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V naslednjem koraku moramo sistem prepričati, da smo res mi za računalnikom, kar naredimo z vpisom gesla. </a:t>
            </a:r>
          </a:p>
          <a:p>
            <a:r>
              <a:rPr lang="sl-SI" dirty="0">
                <a:solidFill>
                  <a:srgbClr val="333333"/>
                </a:solidFill>
                <a:latin typeface="Helvetica Neue"/>
              </a:rPr>
              <a:t>Ko vnesemo geslo, sistem za elektronsko pošto preveri, ali se ujema z geslom, ki smo ga uporabili, ko smo ustvarili svoj račun za elektronsko pošto. S tem smo opravili postopek </a:t>
            </a:r>
            <a:r>
              <a:rPr lang="sl-SI" b="1" dirty="0" err="1">
                <a:solidFill>
                  <a:srgbClr val="333333"/>
                </a:solidFill>
                <a:latin typeface="Helvetica Neue"/>
              </a:rPr>
              <a:t>avtentikacije</a:t>
            </a:r>
            <a:r>
              <a:rPr lang="sl-SI" dirty="0">
                <a:solidFill>
                  <a:srgbClr val="333333"/>
                </a:solidFill>
                <a:latin typeface="Helvetica Neue"/>
              </a:rPr>
              <a:t>. </a:t>
            </a:r>
          </a:p>
          <a:p>
            <a:endParaRPr lang="sl-SI" dirty="0">
              <a:solidFill>
                <a:srgbClr val="333333"/>
              </a:solidFill>
              <a:latin typeface="Helvetica Neue"/>
            </a:endParaRPr>
          </a:p>
          <a:p>
            <a:r>
              <a:rPr lang="sl-SI" dirty="0">
                <a:solidFill>
                  <a:srgbClr val="333333"/>
                </a:solidFill>
                <a:latin typeface="Helvetica Neue"/>
              </a:rPr>
              <a:t>Preverjanje pristnosti temelji na poznavanju skupne skrivnosti, torej informacije, ki je znana le obema udeleženima stranema. V našem primeru smo to mi sami in sistem za elektronsko pošto.</a:t>
            </a:r>
            <a:endParaRPr lang="sl-SI" dirty="0"/>
          </a:p>
        </p:txBody>
      </p:sp>
    </p:spTree>
    <p:extLst>
      <p:ext uri="{BB962C8B-B14F-4D97-AF65-F5344CB8AC3E}">
        <p14:creationId xmlns:p14="http://schemas.microsoft.com/office/powerpoint/2010/main" val="2341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(A) – AVTORIZACIJA - ugotavljanje pravic uporabnika v sistemu</a:t>
            </a:r>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13892" y="1556792"/>
            <a:ext cx="4798613" cy="3528392"/>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0436" y="1556792"/>
            <a:ext cx="4798613" cy="3528392"/>
          </a:xfrm>
          <a:prstGeom prst="rect">
            <a:avLst/>
          </a:prstGeom>
        </p:spPr>
      </p:pic>
      <p:sp>
        <p:nvSpPr>
          <p:cNvPr id="3" name="Pravokotnik 2"/>
          <p:cNvSpPr/>
          <p:nvPr/>
        </p:nvSpPr>
        <p:spPr>
          <a:xfrm>
            <a:off x="1413892" y="5214139"/>
            <a:ext cx="9793088" cy="1200329"/>
          </a:xfrm>
          <a:prstGeom prst="rect">
            <a:avLst/>
          </a:prstGeom>
          <a:solidFill>
            <a:schemeClr val="bg1">
              <a:lumMod val="85000"/>
            </a:schemeClr>
          </a:solidFill>
        </p:spPr>
        <p:txBody>
          <a:bodyPr wrap="square">
            <a:spAutoFit/>
          </a:bodyPr>
          <a:lstStyle/>
          <a:p>
            <a:r>
              <a:rPr lang="sl-SI" dirty="0">
                <a:solidFill>
                  <a:srgbClr val="333333"/>
                </a:solidFill>
                <a:latin typeface="Helvetica Neue"/>
              </a:rPr>
              <a:t>Uspešni </a:t>
            </a:r>
            <a:r>
              <a:rPr lang="sl-SI" dirty="0" err="1">
                <a:solidFill>
                  <a:srgbClr val="333333"/>
                </a:solidFill>
                <a:latin typeface="Helvetica Neue"/>
              </a:rPr>
              <a:t>avtentikaciji</a:t>
            </a:r>
            <a:r>
              <a:rPr lang="sl-SI" dirty="0">
                <a:solidFill>
                  <a:srgbClr val="333333"/>
                </a:solidFill>
                <a:latin typeface="Helvetica Neue"/>
              </a:rPr>
              <a:t> sledi običajno postopek </a:t>
            </a:r>
            <a:r>
              <a:rPr lang="sl-SI" b="1" dirty="0">
                <a:solidFill>
                  <a:srgbClr val="333333"/>
                </a:solidFill>
                <a:latin typeface="Helvetica Neue"/>
              </a:rPr>
              <a:t>avtorizacije</a:t>
            </a:r>
            <a:r>
              <a:rPr lang="sl-SI" dirty="0">
                <a:solidFill>
                  <a:srgbClr val="333333"/>
                </a:solidFill>
                <a:latin typeface="Helvetica Neue"/>
              </a:rPr>
              <a:t>, ko sistem ugotovi, do katerega nabiralnika smemo dostopati in katera pooblastila za to imamo. </a:t>
            </a:r>
          </a:p>
          <a:p>
            <a:r>
              <a:rPr lang="sl-SI" dirty="0">
                <a:solidFill>
                  <a:srgbClr val="333333"/>
                </a:solidFill>
                <a:latin typeface="Helvetica Neue"/>
              </a:rPr>
              <a:t>Tako nam denimo ne bo dovolil pregledovati nabiralnikov drugih oseb, bomo pa imeli popoln nadzor nad sporočili v našem nabiralniku.</a:t>
            </a:r>
            <a:endParaRPr lang="sl-SI" dirty="0"/>
          </a:p>
        </p:txBody>
      </p:sp>
    </p:spTree>
    <p:extLst>
      <p:ext uri="{BB962C8B-B14F-4D97-AF65-F5344CB8AC3E}">
        <p14:creationId xmlns:p14="http://schemas.microsoft.com/office/powerpoint/2010/main" val="256417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(A) - BELEŽENJE (ang. </a:t>
            </a:r>
            <a:r>
              <a:rPr lang="sl-SI" dirty="0" err="1"/>
              <a:t>accounting</a:t>
            </a:r>
            <a:r>
              <a:rPr lang="sl-SI" dirty="0"/>
              <a:t>): pregledovanje zabeležene zgodovine dejavnosti uporabnika.</a:t>
            </a:r>
          </a:p>
        </p:txBody>
      </p:sp>
      <p:pic>
        <p:nvPicPr>
          <p:cNvPr id="3" name="Slika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8108" y="1484784"/>
            <a:ext cx="4351123" cy="3199356"/>
          </a:xfrm>
          <a:prstGeom prst="rect">
            <a:avLst/>
          </a:prstGeom>
        </p:spPr>
      </p:pic>
      <p:sp>
        <p:nvSpPr>
          <p:cNvPr id="4" name="Pravokotnik 3"/>
          <p:cNvSpPr/>
          <p:nvPr/>
        </p:nvSpPr>
        <p:spPr>
          <a:xfrm>
            <a:off x="1372268" y="4725144"/>
            <a:ext cx="10225136" cy="2031325"/>
          </a:xfrm>
          <a:prstGeom prst="rect">
            <a:avLst/>
          </a:prstGeom>
          <a:solidFill>
            <a:schemeClr val="bg1">
              <a:lumMod val="85000"/>
            </a:schemeClr>
          </a:solidFill>
        </p:spPr>
        <p:txBody>
          <a:bodyPr wrap="square">
            <a:spAutoFit/>
          </a:bodyPr>
          <a:lstStyle/>
          <a:p>
            <a:r>
              <a:rPr lang="sl-SI" dirty="0">
                <a:solidFill>
                  <a:srgbClr val="333333"/>
                </a:solidFill>
                <a:latin typeface="Helvetica Neue"/>
              </a:rPr>
              <a:t>Zadnji in nič manj pomemben postopek je </a:t>
            </a:r>
            <a:r>
              <a:rPr lang="sl-SI" b="1" dirty="0">
                <a:solidFill>
                  <a:srgbClr val="333333"/>
                </a:solidFill>
                <a:latin typeface="Helvetica Neue"/>
              </a:rPr>
              <a:t>beleženje</a:t>
            </a:r>
            <a:r>
              <a:rPr lang="sl-SI" dirty="0">
                <a:solidFill>
                  <a:srgbClr val="333333"/>
                </a:solidFill>
                <a:latin typeface="Helvetica Neue"/>
              </a:rPr>
              <a:t>. Ker se zlorabe dogajajo, je zelo pomembno imeti na razpolago dnevnik dogodkov, iz katerega lahko razberemo, kdo je opravil ali poskusil opraviti neko dejavnost v sistemu in kdaj. </a:t>
            </a:r>
          </a:p>
          <a:p>
            <a:endParaRPr lang="sl-SI" dirty="0">
              <a:solidFill>
                <a:srgbClr val="333333"/>
              </a:solidFill>
              <a:latin typeface="Helvetica Neue"/>
            </a:endParaRPr>
          </a:p>
          <a:p>
            <a:r>
              <a:rPr lang="sl-SI" dirty="0">
                <a:solidFill>
                  <a:srgbClr val="333333"/>
                </a:solidFill>
                <a:latin typeface="Helvetica Neue"/>
              </a:rPr>
              <a:t>Dobro načrtovan sistem bo vsak neuspešen poskus </a:t>
            </a:r>
            <a:r>
              <a:rPr lang="sl-SI" dirty="0" err="1">
                <a:solidFill>
                  <a:srgbClr val="333333"/>
                </a:solidFill>
                <a:latin typeface="Helvetica Neue"/>
              </a:rPr>
              <a:t>avtentikacije</a:t>
            </a:r>
            <a:r>
              <a:rPr lang="sl-SI" dirty="0">
                <a:solidFill>
                  <a:srgbClr val="333333"/>
                </a:solidFill>
                <a:latin typeface="Helvetica Neue"/>
              </a:rPr>
              <a:t> zabeležil, in če bo neuspelih poskusov več, bo skrbnik sistema pri pregledovanju dnevnika dogodkov to zaznal in zlonamernemu napadalcu onemogočil nadaljnji dostop do storitve.</a:t>
            </a:r>
            <a:endParaRPr lang="sl-SI" dirty="0"/>
          </a:p>
        </p:txBody>
      </p:sp>
    </p:spTree>
    <p:extLst>
      <p:ext uri="{BB962C8B-B14F-4D97-AF65-F5344CB8AC3E}">
        <p14:creationId xmlns:p14="http://schemas.microsoft.com/office/powerpoint/2010/main" val="411025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RAZVOJ STORITVENEGA GOSPODARSTVA</a:t>
            </a:r>
          </a:p>
        </p:txBody>
      </p:sp>
      <p:sp>
        <p:nvSpPr>
          <p:cNvPr id="3" name="Ograda vsebine 2"/>
          <p:cNvSpPr>
            <a:spLocks noGrp="1"/>
          </p:cNvSpPr>
          <p:nvPr>
            <p:ph idx="1"/>
          </p:nvPr>
        </p:nvSpPr>
        <p:spPr>
          <a:xfrm>
            <a:off x="1593437" y="1600200"/>
            <a:ext cx="5293064" cy="4572000"/>
          </a:xfrm>
        </p:spPr>
        <p:txBody>
          <a:bodyPr>
            <a:normAutofit lnSpcReduction="10000"/>
          </a:bodyPr>
          <a:lstStyle/>
          <a:p>
            <a:endParaRPr lang="sl-SI" sz="1800" dirty="0"/>
          </a:p>
          <a:p>
            <a:r>
              <a:rPr lang="sl-SI" sz="1800" dirty="0"/>
              <a:t>Gospodarstvo informacijske družbe v pomembnem delu temelji na delih gospodarstva, ki ne vključujejo predelave materialnih surovin ali izdelave materialnih izdelkov in so posledica razvoja novih tehnologij. </a:t>
            </a:r>
          </a:p>
          <a:p>
            <a:r>
              <a:rPr lang="sl-SI" sz="1800" dirty="0"/>
              <a:t>Večina prihodkov in dela informacijskih družb tako ni več vezana na dejavnost kmetijstva ali industrije, temveč na storitvene dejavnosti.</a:t>
            </a:r>
          </a:p>
          <a:p>
            <a:r>
              <a:rPr lang="sl-SI" sz="1800" dirty="0"/>
              <a:t>Del gospodarstva, ki ne temelji na industriji, imenujemo tudi terciarni sektor ali storitveni sektor. </a:t>
            </a:r>
          </a:p>
          <a:p>
            <a:r>
              <a:rPr lang="sl-SI" sz="1800" dirty="0"/>
              <a:t>Primeri storitvenih dejavnosti terciarnega sektorja so: informacijske storitve, založništvo, izdelava programske opreme, zdravstvo, izobraževanje, mediji in izobraževanje.</a:t>
            </a:r>
            <a:endParaRPr lang="sl-SI" dirty="0"/>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58508" y="2132856"/>
            <a:ext cx="4718298" cy="3774638"/>
          </a:xfrm>
          <a:prstGeom prst="rect">
            <a:avLst/>
          </a:prstGeom>
        </p:spPr>
      </p:pic>
    </p:spTree>
    <p:extLst>
      <p:ext uri="{BB962C8B-B14F-4D97-AF65-F5344CB8AC3E}">
        <p14:creationId xmlns:p14="http://schemas.microsoft.com/office/powerpoint/2010/main" val="37205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a:t>RAČUNALNIŠKI VIRUSI</a:t>
            </a:r>
            <a:endParaRPr lang="sl-SI" altLang="en-US"/>
          </a:p>
        </p:txBody>
      </p:sp>
      <p:sp>
        <p:nvSpPr>
          <p:cNvPr id="216067" name="Ograda vsebine 2"/>
          <p:cNvSpPr>
            <a:spLocks noGrp="1"/>
          </p:cNvSpPr>
          <p:nvPr>
            <p:ph idx="1"/>
          </p:nvPr>
        </p:nvSpPr>
        <p:spPr/>
        <p:txBody>
          <a:bodyPr/>
          <a:lstStyle/>
          <a:p>
            <a:r>
              <a:rPr lang="sl-SI" altLang="en-US"/>
              <a:t>kaj so računalniški virusi, </a:t>
            </a:r>
          </a:p>
          <a:p>
            <a:r>
              <a:rPr lang="sl-SI" altLang="en-US"/>
              <a:t>katere vrste virusov poznamo, </a:t>
            </a:r>
          </a:p>
          <a:p>
            <a:r>
              <a:rPr lang="sl-SI" altLang="en-US"/>
              <a:t>kako se zavarujemo pred virusi, </a:t>
            </a:r>
          </a:p>
          <a:p>
            <a:r>
              <a:rPr lang="sl-SI" altLang="en-US"/>
              <a:t>kaj so antivirusni programi, </a:t>
            </a:r>
          </a:p>
          <a:p>
            <a:r>
              <a:rPr lang="sl-SI" altLang="en-US"/>
              <a:t>kako antivirusni programi delujejo. </a:t>
            </a:r>
          </a:p>
          <a:p>
            <a:endParaRPr lang="sl-SI" altLang="en-US"/>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7" y="2030114"/>
            <a:ext cx="10585176" cy="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7" y="3099823"/>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417637" y="4602832"/>
            <a:ext cx="5162972" cy="954107"/>
          </a:xfrm>
          <a:prstGeom prst="rect">
            <a:avLst/>
          </a:prstGeom>
          <a:solidFill>
            <a:schemeClr val="accent2">
              <a:lumMod val="20000"/>
              <a:lumOff val="80000"/>
            </a:schemeClr>
          </a:solidFill>
        </p:spPr>
        <p:txBody>
          <a:bodyPr wrap="square">
            <a:spAutoFit/>
          </a:bodyPr>
          <a:lstStyle/>
          <a:p>
            <a:pPr algn="ctr">
              <a:defRPr/>
            </a:pPr>
            <a:r>
              <a:rPr lang="sl-SI" sz="14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a:t>
            </a:r>
            <a:r>
              <a:rPr lang="sl-SI" sz="1200" dirty="0">
                <a:latin typeface="Arial" charset="0"/>
              </a:rPr>
              <a:t>. </a:t>
            </a:r>
          </a:p>
        </p:txBody>
      </p:sp>
      <p:pic>
        <p:nvPicPr>
          <p:cNvPr id="10242" name="Picture 2" descr="Antivirusni program - zaščitite se brez namestitve - TOUCHSTUDIO - 031 396  0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0636" y="4364682"/>
            <a:ext cx="3526731" cy="234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885" y="1628800"/>
            <a:ext cx="10441160" cy="234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a:t>Antivirusni programi</a:t>
            </a:r>
          </a:p>
        </p:txBody>
      </p:sp>
      <p:pic>
        <p:nvPicPr>
          <p:cNvPr id="2" name="Slika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50396" y="1916831"/>
            <a:ext cx="4464496" cy="4613313"/>
          </a:xfrm>
          <a:prstGeom prst="rect">
            <a:avLst/>
          </a:prstGeom>
        </p:spPr>
      </p:pic>
      <p:pic>
        <p:nvPicPr>
          <p:cNvPr id="6" name="Slika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892" y="1772816"/>
            <a:ext cx="4284682" cy="4608512"/>
          </a:xfrm>
          <a:prstGeom prst="rect">
            <a:avLst/>
          </a:prstGeom>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a:t>Kako se zavarujemo</a:t>
            </a:r>
          </a:p>
        </p:txBody>
      </p:sp>
      <p:sp>
        <p:nvSpPr>
          <p:cNvPr id="223235" name="Ograda vsebine 2"/>
          <p:cNvSpPr>
            <a:spLocks noGrp="1"/>
          </p:cNvSpPr>
          <p:nvPr>
            <p:ph idx="1"/>
          </p:nvPr>
        </p:nvSpPr>
        <p:spPr/>
        <p:txBody>
          <a:bodyPr/>
          <a:lstStyle/>
          <a:p>
            <a:endParaRPr lang="en-US" altLang="en-US"/>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a:t>RAČUNALNIŠKA OMREŽJA</a:t>
            </a:r>
          </a:p>
        </p:txBody>
      </p:sp>
      <p:sp>
        <p:nvSpPr>
          <p:cNvPr id="224259" name="Podnaslov 6"/>
          <p:cNvSpPr>
            <a:spLocks noGrp="1"/>
          </p:cNvSpPr>
          <p:nvPr>
            <p:ph type="subTitle" idx="1"/>
          </p:nvPr>
        </p:nvSpPr>
        <p:spPr>
          <a:xfrm>
            <a:off x="2055812" y="3228975"/>
            <a:ext cx="7854950" cy="1752600"/>
          </a:xfrm>
        </p:spPr>
        <p:txBody>
          <a:bodyPr/>
          <a:lstStyle/>
          <a:p>
            <a:endParaRPr lang="en-US" altLang="en-US"/>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a:t>Računalniška omrežja </a:t>
            </a:r>
          </a:p>
        </p:txBody>
      </p:sp>
      <p:sp>
        <p:nvSpPr>
          <p:cNvPr id="225283" name="Ograda vsebine 2"/>
          <p:cNvSpPr>
            <a:spLocks noGrp="1"/>
          </p:cNvSpPr>
          <p:nvPr>
            <p:ph idx="1"/>
          </p:nvPr>
        </p:nvSpPr>
        <p:spPr/>
        <p:txBody>
          <a:bodyPr/>
          <a:lstStyle/>
          <a:p>
            <a:r>
              <a:rPr lang="sl-SI" altLang="en-US"/>
              <a:t>Računalniško omrežje predstavlja skupino medsebojno povezanih računalnikov. </a:t>
            </a:r>
          </a:p>
          <a:p>
            <a:endParaRPr lang="sl-SI" altLang="en-US"/>
          </a:p>
        </p:txBody>
      </p:sp>
      <p:pic>
        <p:nvPicPr>
          <p:cNvPr id="225286" name="Picture 7" descr="http://colos.fri.uni-lj.si/ERI/INFORMATIKA/RACUNALNISKA_OMREZJA/slike/kombi.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dirty="0"/>
              <a:t>Značilnosti informacijske družbe:</a:t>
            </a:r>
            <a:br>
              <a:rPr lang="sl-SI" dirty="0"/>
            </a:br>
            <a:r>
              <a:rPr lang="sl-SI" b="1" dirty="0"/>
              <a:t>PRILAGODITEV POKLICEV IN PODROČIJ DELA</a:t>
            </a:r>
          </a:p>
        </p:txBody>
      </p:sp>
      <p:sp>
        <p:nvSpPr>
          <p:cNvPr id="3" name="Ograda vsebine 2"/>
          <p:cNvSpPr>
            <a:spLocks noGrp="1"/>
          </p:cNvSpPr>
          <p:nvPr>
            <p:ph idx="1"/>
          </p:nvPr>
        </p:nvSpPr>
        <p:spPr>
          <a:xfrm>
            <a:off x="1593436" y="1600200"/>
            <a:ext cx="5509087"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V visokotehnološko razvitih družbah večino delovnih mest predstavljajo dejavnosti povezane obdelavo podatkov.</a:t>
            </a:r>
          </a:p>
          <a:p>
            <a:r>
              <a:rPr lang="sl-SI" sz="1800" dirty="0">
                <a:latin typeface="Calibri" panose="020F0502020204030204" pitchFamily="34" charset="0"/>
                <a:cs typeface="Calibri" panose="020F0502020204030204" pitchFamily="34" charset="0"/>
              </a:rPr>
              <a:t>Pomembnost so pridobili poklici, ki zahtevajo:</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več znanja </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ustvarjanje - inovacije</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	- uporabo IKT naprav</a:t>
            </a: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540" y="2060848"/>
            <a:ext cx="4430476" cy="2952497"/>
          </a:xfrm>
          <a:prstGeom prst="rect">
            <a:avLst/>
          </a:prstGeom>
        </p:spPr>
      </p:pic>
    </p:spTree>
    <p:extLst>
      <p:ext uri="{BB962C8B-B14F-4D97-AF65-F5344CB8AC3E}">
        <p14:creationId xmlns:p14="http://schemas.microsoft.com/office/powerpoint/2010/main" val="6066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a:t>Računalniki so lahko v isti sobi, isti stavbi, na različnih koncih mesta ali sveta. </a:t>
            </a:r>
          </a:p>
          <a:p>
            <a:r>
              <a:rPr lang="sl-SI" altLang="en-US"/>
              <a:t>Računalnike povezujemo v omrežja z namenom:</a:t>
            </a:r>
          </a:p>
          <a:p>
            <a:pPr lvl="1"/>
            <a:r>
              <a:rPr lang="sl-SI" altLang="en-US"/>
              <a:t> deljenja skupnih virov (podatkovnih, procesorskih),</a:t>
            </a:r>
          </a:p>
          <a:p>
            <a:pPr lvl="1"/>
            <a:r>
              <a:rPr lang="sl-SI" altLang="en-US"/>
              <a:t> poenotenje dela,</a:t>
            </a:r>
          </a:p>
          <a:p>
            <a:pPr lvl="1"/>
            <a:r>
              <a:rPr lang="sl-SI" altLang="en-US"/>
              <a:t> zmanjšanje cene vzdrževanja in popravil, </a:t>
            </a:r>
          </a:p>
          <a:p>
            <a:pPr lvl="1"/>
            <a:r>
              <a:rPr lang="sl-SI" altLang="en-US"/>
              <a:t>centralni nadzor in </a:t>
            </a:r>
          </a:p>
          <a:p>
            <a:pPr lvl="1"/>
            <a:r>
              <a:rPr lang="sl-SI" altLang="en-US"/>
              <a:t>administracija poslovnih aktivnosti, </a:t>
            </a:r>
          </a:p>
          <a:p>
            <a:pPr lvl="1"/>
            <a:r>
              <a:rPr lang="sl-SI" altLang="en-US"/>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7331" name="Ograda vsebine 2"/>
          <p:cNvSpPr>
            <a:spLocks noGrp="1"/>
          </p:cNvSpPr>
          <p:nvPr>
            <p:ph idx="1"/>
          </p:nvPr>
        </p:nvSpPr>
        <p:spPr/>
        <p:txBody>
          <a:bodyPr/>
          <a:lstStyle/>
          <a:p>
            <a:r>
              <a:rPr lang="sl-SI" altLang="en-US"/>
              <a:t>Po velikosti in z vidika gledanja števila med seboj povezanih računalnikov jih delimo na:</a:t>
            </a:r>
          </a:p>
          <a:p>
            <a:endParaRPr lang="sl-SI" altLang="en-US"/>
          </a:p>
          <a:p>
            <a:pPr lvl="1"/>
            <a:r>
              <a:rPr lang="sl-SI" altLang="en-US"/>
              <a:t>lokalno omrežje - Local Area Network (LAN) </a:t>
            </a:r>
          </a:p>
          <a:p>
            <a:pPr lvl="1"/>
            <a:r>
              <a:rPr lang="sl-SI" altLang="en-US"/>
              <a:t>svetovno omrežje - Wide area network (WAN) </a:t>
            </a:r>
          </a:p>
          <a:p>
            <a:pPr lvl="1"/>
            <a:r>
              <a:rPr lang="sl-SI" altLang="en-US"/>
              <a:t>globalno omrežje - Global area network (GAN)</a:t>
            </a:r>
          </a:p>
          <a:p>
            <a:endParaRPr lang="sl-SI" altLang="en-US"/>
          </a:p>
          <a:p>
            <a:endParaRPr lang="sl-SI" altLang="en-US"/>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a:t>Računalniška omrežja </a:t>
            </a:r>
            <a:endParaRPr lang="sl-SI" altLang="en-US"/>
          </a:p>
        </p:txBody>
      </p:sp>
      <p:sp>
        <p:nvSpPr>
          <p:cNvPr id="228355" name="Ograda vsebine 2"/>
          <p:cNvSpPr>
            <a:spLocks noGrp="1"/>
          </p:cNvSpPr>
          <p:nvPr>
            <p:ph idx="1"/>
          </p:nvPr>
        </p:nvSpPr>
        <p:spPr/>
        <p:txBody>
          <a:bodyPr/>
          <a:lstStyle/>
          <a:p>
            <a:r>
              <a:rPr lang="sl-SI" altLang="en-US"/>
              <a:t>Običajno imamo vse te tipe med seboj povezane in prepletene, kot prikazuje spodnja slika: </a:t>
            </a:r>
            <a:br>
              <a:rPr lang="sl-SI" altLang="en-US"/>
            </a:br>
            <a:endParaRPr lang="sl-SI" altLang="en-US"/>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a:t>T</a:t>
            </a:r>
            <a:r>
              <a:rPr lang="pt-BR" altLang="en-US" b="1"/>
              <a:t>ip</a:t>
            </a:r>
            <a:r>
              <a:rPr lang="sl-SI" altLang="en-US" b="1"/>
              <a:t>i</a:t>
            </a:r>
            <a:r>
              <a:rPr lang="pt-BR" altLang="en-US" b="1"/>
              <a:t> omrežij</a:t>
            </a:r>
            <a:endParaRPr lang="sl-SI" altLang="en-US"/>
          </a:p>
        </p:txBody>
      </p:sp>
      <p:sp>
        <p:nvSpPr>
          <p:cNvPr id="229379" name="Ograda vsebine 2"/>
          <p:cNvSpPr>
            <a:spLocks noGrp="1"/>
          </p:cNvSpPr>
          <p:nvPr>
            <p:ph idx="1"/>
          </p:nvPr>
        </p:nvSpPr>
        <p:spPr/>
        <p:txBody>
          <a:bodyPr/>
          <a:lstStyle/>
          <a:p>
            <a:r>
              <a:rPr lang="sl-SI" altLang="en-US"/>
              <a:t>Glede na organizacijo pa omrežja razdelimo na: </a:t>
            </a:r>
          </a:p>
          <a:p>
            <a:endParaRPr lang="sl-SI" altLang="en-US"/>
          </a:p>
          <a:p>
            <a:pPr lvl="1"/>
            <a:r>
              <a:rPr lang="sl-SI" altLang="en-US"/>
              <a:t>omrežje </a:t>
            </a:r>
            <a:r>
              <a:rPr lang="sl-SI" altLang="en-US" i="1"/>
              <a:t>enak z enakim</a:t>
            </a:r>
            <a:r>
              <a:rPr lang="sl-SI" altLang="en-US"/>
              <a:t> - peer to peer (P2P) </a:t>
            </a:r>
          </a:p>
          <a:p>
            <a:pPr lvl="1"/>
            <a:endParaRPr lang="sl-SI" altLang="en-US"/>
          </a:p>
          <a:p>
            <a:pPr lvl="1"/>
            <a:r>
              <a:rPr lang="sl-SI" altLang="en-US"/>
              <a:t>omrežje </a:t>
            </a:r>
            <a:r>
              <a:rPr lang="sl-SI" altLang="en-US" i="1"/>
              <a:t>klient/strežnik</a:t>
            </a:r>
            <a:r>
              <a:rPr lang="sl-SI" altLang="en-US"/>
              <a:t> (client/server, kjer imamo lahko:</a:t>
            </a:r>
          </a:p>
          <a:p>
            <a:pPr lvl="2"/>
            <a:r>
              <a:rPr lang="sl-SI" altLang="en-US"/>
              <a:t>datotečni strežnik (file server) </a:t>
            </a:r>
          </a:p>
          <a:p>
            <a:pPr lvl="2"/>
            <a:r>
              <a:rPr lang="sl-SI" altLang="en-US"/>
              <a:t>tiskalniški strežnik (print server) </a:t>
            </a:r>
          </a:p>
          <a:p>
            <a:pPr lvl="2"/>
            <a:r>
              <a:rPr lang="sl-SI" altLang="en-US"/>
              <a:t>aplikacijski strežnik (aplication server) </a:t>
            </a:r>
          </a:p>
          <a:p>
            <a:pPr lvl="2"/>
            <a:r>
              <a:rPr lang="sl-SI" altLang="en-US"/>
              <a:t>poštni strežnik (email server) </a:t>
            </a:r>
          </a:p>
          <a:p>
            <a:pPr>
              <a:buFont typeface="Wingdings 2" panose="05020102010507070707" pitchFamily="18" charset="2"/>
              <a:buNone/>
            </a:pPr>
            <a:endParaRPr lang="sl-SI" altLang="en-US"/>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a:bodyPr>
          <a:lstStyle/>
          <a:p>
            <a:r>
              <a:rPr lang="sl-SI" altLang="en-US" sz="2800" b="1"/>
              <a:t>Omrežje enakovrednih partnerjev (peer-to-peer</a:t>
            </a:r>
            <a:r>
              <a:rPr lang="sl-SI" altLang="en-US" b="1"/>
              <a:t>)</a:t>
            </a:r>
            <a:endParaRPr lang="sl-SI" altLang="en-US"/>
          </a:p>
        </p:txBody>
      </p:sp>
      <p:sp>
        <p:nvSpPr>
          <p:cNvPr id="230403" name="Ograda vsebine 2"/>
          <p:cNvSpPr>
            <a:spLocks noGrp="1"/>
          </p:cNvSpPr>
          <p:nvPr>
            <p:ph idx="1"/>
          </p:nvPr>
        </p:nvSpPr>
        <p:spPr/>
        <p:txBody>
          <a:bodyPr/>
          <a:lstStyle/>
          <a:p>
            <a:r>
              <a:rPr lang="sl-SI" altLang="en-US"/>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a:p>
          <a:p>
            <a:r>
              <a:rPr lang="sl-SI" altLang="en-US"/>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a:t>To je struktura omrežja, pri kateri imajo računalniki v omrežju nalogo strežnika ali odjemalca. </a:t>
            </a:r>
          </a:p>
          <a:p>
            <a:br>
              <a:rPr lang="sl-SI" altLang="en-US"/>
            </a:br>
            <a:endParaRPr lang="sl-SI" altLang="en-US"/>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a:t>Strežnik je računalnik, ki za odjemalce upravlja določene naloge (servise), skrbi za omrežje, hrani skupne podatke, upravlja tiskalnik, razdeljuje pošto ipd. </a:t>
            </a:r>
          </a:p>
          <a:p>
            <a:r>
              <a:rPr lang="sl-SI" altLang="en-US"/>
              <a:t>Odjemalec je delovna postaja (osebni računalnik), ki te skupne servise izkorišča. </a:t>
            </a:r>
            <a:br>
              <a:rPr lang="sl-SI" altLang="en-US"/>
            </a:br>
            <a:r>
              <a:rPr lang="sl-SI" altLang="en-US"/>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a:t>Potrebna oprema za rač. mrežo</a:t>
            </a:r>
          </a:p>
        </p:txBody>
      </p:sp>
      <p:sp>
        <p:nvSpPr>
          <p:cNvPr id="233475" name="Ograda vsebine 2"/>
          <p:cNvSpPr>
            <a:spLocks noGrp="1"/>
          </p:cNvSpPr>
          <p:nvPr>
            <p:ph idx="1"/>
          </p:nvPr>
        </p:nvSpPr>
        <p:spPr/>
        <p:txBody>
          <a:bodyPr/>
          <a:lstStyle/>
          <a:p>
            <a:r>
              <a:rPr lang="sl-SI" altLang="en-US"/>
              <a:t>Strežnik </a:t>
            </a:r>
          </a:p>
          <a:p>
            <a:r>
              <a:rPr lang="sl-SI" altLang="en-US"/>
              <a:t>Omrežna kartica </a:t>
            </a:r>
          </a:p>
          <a:p>
            <a:r>
              <a:rPr lang="sl-SI" altLang="en-US"/>
              <a:t>Prenosni mediji </a:t>
            </a:r>
          </a:p>
          <a:p>
            <a:r>
              <a:rPr lang="sl-SI" altLang="en-US"/>
              <a:t>Mrežna strojna oprema </a:t>
            </a:r>
          </a:p>
          <a:p>
            <a:r>
              <a:rPr lang="sl-SI" altLang="en-US"/>
              <a:t>Mrežna programska oprema </a:t>
            </a:r>
          </a:p>
          <a:p>
            <a:endParaRPr lang="sl-SI" altLang="en-US"/>
          </a:p>
        </p:txBody>
      </p:sp>
      <p:pic>
        <p:nvPicPr>
          <p:cNvPr id="233478" name="Picture 2" descr="http://www.sc-nm.com/e-gradivo/OMR/razvejen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4499" name="Ograda vsebine 2"/>
          <p:cNvSpPr>
            <a:spLocks noGrp="1"/>
          </p:cNvSpPr>
          <p:nvPr>
            <p:ph idx="1"/>
          </p:nvPr>
        </p:nvSpPr>
        <p:spPr/>
        <p:txBody>
          <a:bodyPr/>
          <a:lstStyle/>
          <a:p>
            <a:r>
              <a:rPr lang="sl-SI" altLang="en-US" b="1"/>
              <a:t>Mrežne Kartice</a:t>
            </a:r>
          </a:p>
          <a:p>
            <a:endParaRPr lang="sl-SI" altLang="en-US" b="1"/>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5523" name="Ograda vsebine 2"/>
          <p:cNvSpPr>
            <a:spLocks noGrp="1"/>
          </p:cNvSpPr>
          <p:nvPr>
            <p:ph idx="1"/>
          </p:nvPr>
        </p:nvSpPr>
        <p:spPr/>
        <p:txBody>
          <a:bodyPr/>
          <a:lstStyle/>
          <a:p>
            <a:r>
              <a:rPr lang="sl-SI" altLang="en-US" b="1"/>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a:bodyPr>
          <a:lstStyle/>
          <a:p>
            <a:endParaRPr lang="sl-SI" sz="1800" dirty="0"/>
          </a:p>
          <a:p>
            <a:r>
              <a:rPr lang="sl-SI" sz="1800" dirty="0">
                <a:latin typeface="Calibri" panose="020F0502020204030204" pitchFamily="34" charset="0"/>
                <a:cs typeface="Calibri" panose="020F0502020204030204" pitchFamily="34" charset="0"/>
              </a:rPr>
              <a:t>Nedemokratične družbe so tiste, v katerih ima popolno oblast ena oseba ali politična skupina. </a:t>
            </a:r>
          </a:p>
          <a:p>
            <a:r>
              <a:rPr lang="sl-SI" sz="1800" dirty="0">
                <a:latin typeface="Calibri" panose="020F0502020204030204" pitchFamily="34" charset="0"/>
                <a:cs typeface="Calibri" panose="020F0502020204030204" pitchFamily="34" charset="0"/>
              </a:rPr>
              <a:t>Take družbe imenujemo tudi totalitarne družbe. </a:t>
            </a:r>
          </a:p>
          <a:p>
            <a:r>
              <a:rPr lang="sl-SI" sz="1800" dirty="0">
                <a:latin typeface="Calibri" panose="020F0502020204030204" pitchFamily="34" charset="0"/>
                <a:cs typeface="Calibri" panose="020F0502020204030204" pitchFamily="34" charset="0"/>
              </a:rPr>
              <a:t>Totalitarne družbe skušajo nadzirati vse državljane ter njihovo obnašanje in ravnanje. </a:t>
            </a:r>
          </a:p>
          <a:p>
            <a:r>
              <a:rPr lang="sl-SI" sz="1800" dirty="0">
                <a:latin typeface="Calibri" panose="020F0502020204030204" pitchFamily="34" charset="0"/>
                <a:cs typeface="Calibri" panose="020F0502020204030204" pitchFamily="34" charset="0"/>
              </a:rPr>
              <a:t>Za ohranitev oblasti uporabljajo vsa razpoložljiva sredstva, vključno z nasiljem. </a:t>
            </a:r>
          </a:p>
          <a:p>
            <a:r>
              <a:rPr lang="sl-SI" sz="1800" dirty="0">
                <a:latin typeface="Calibri" panose="020F0502020204030204" pitchFamily="34" charset="0"/>
                <a:cs typeface="Calibri" panose="020F0502020204030204" pitchFamily="34" charset="0"/>
              </a:rPr>
              <a:t>Totalitarne družbe so razvoj informacijskih tehnologij izkoristile za povečevanje nadzora nad državljani.</a:t>
            </a:r>
          </a:p>
          <a:p>
            <a:endParaRPr lang="sl-SI" sz="1800" dirty="0">
              <a:latin typeface="Calibri" panose="020F0502020204030204" pitchFamily="34" charset="0"/>
              <a:cs typeface="Calibri" panose="020F0502020204030204" pitchFamily="34" charset="0"/>
            </a:endParaRPr>
          </a:p>
        </p:txBody>
      </p:sp>
      <p:pic>
        <p:nvPicPr>
          <p:cNvPr id="4" name="Slika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6420" y="1600200"/>
            <a:ext cx="5545343" cy="3682454"/>
          </a:xfrm>
          <a:prstGeom prst="rect">
            <a:avLst/>
          </a:prstGeom>
        </p:spPr>
      </p:pic>
    </p:spTree>
    <p:extLst>
      <p:ext uri="{BB962C8B-B14F-4D97-AF65-F5344CB8AC3E}">
        <p14:creationId xmlns:p14="http://schemas.microsoft.com/office/powerpoint/2010/main" val="27403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a:t>Strojna oprema za mrežo</a:t>
            </a:r>
          </a:p>
        </p:txBody>
      </p:sp>
      <p:sp>
        <p:nvSpPr>
          <p:cNvPr id="236547" name="Ograda vsebine 2"/>
          <p:cNvSpPr>
            <a:spLocks noGrp="1"/>
          </p:cNvSpPr>
          <p:nvPr>
            <p:ph idx="1"/>
          </p:nvPr>
        </p:nvSpPr>
        <p:spPr/>
        <p:txBody>
          <a:bodyPr/>
          <a:lstStyle/>
          <a:p>
            <a:endParaRPr lang="sl-SI" altLang="en-US"/>
          </a:p>
          <a:p>
            <a:r>
              <a:rPr lang="sl-SI" altLang="en-US"/>
              <a:t>Mrežna strojna oprema </a:t>
            </a:r>
          </a:p>
          <a:p>
            <a:pPr lvl="1"/>
            <a:r>
              <a:rPr lang="sl-SI" altLang="en-US"/>
              <a:t>koncentrator (</a:t>
            </a:r>
            <a:r>
              <a:rPr lang="sl-SI" altLang="en-US" i="1"/>
              <a:t>hub</a:t>
            </a:r>
            <a:r>
              <a:rPr lang="sl-SI" altLang="en-US"/>
              <a:t>) </a:t>
            </a:r>
          </a:p>
          <a:p>
            <a:pPr lvl="1"/>
            <a:r>
              <a:rPr lang="sl-SI" altLang="en-US"/>
              <a:t>stikalo (</a:t>
            </a:r>
            <a:r>
              <a:rPr lang="sl-SI" altLang="en-US" i="1"/>
              <a:t>switch</a:t>
            </a:r>
            <a:r>
              <a:rPr lang="sl-SI" altLang="en-US"/>
              <a:t>) </a:t>
            </a:r>
          </a:p>
          <a:p>
            <a:pPr lvl="1"/>
            <a:r>
              <a:rPr lang="sl-SI" altLang="en-US"/>
              <a:t>most (</a:t>
            </a:r>
            <a:r>
              <a:rPr lang="sl-SI" altLang="en-US" i="1"/>
              <a:t>bridge</a:t>
            </a:r>
            <a:r>
              <a:rPr lang="sl-SI" altLang="en-US"/>
              <a:t>) </a:t>
            </a:r>
          </a:p>
          <a:p>
            <a:pPr lvl="1"/>
            <a:r>
              <a:rPr lang="sl-SI" altLang="en-US"/>
              <a:t>usmerjevalnik (</a:t>
            </a:r>
            <a:r>
              <a:rPr lang="sl-SI" altLang="en-US" i="1"/>
              <a:t>router</a:t>
            </a:r>
            <a:r>
              <a:rPr lang="sl-SI" altLang="en-US"/>
              <a:t>) </a:t>
            </a:r>
          </a:p>
          <a:p>
            <a:pPr lvl="1"/>
            <a:r>
              <a:rPr lang="sl-SI" altLang="en-US"/>
              <a:t>modem </a:t>
            </a:r>
          </a:p>
          <a:p>
            <a:endParaRPr lang="sl-SI" altLang="en-US"/>
          </a:p>
        </p:txBody>
      </p:sp>
      <p:pic>
        <p:nvPicPr>
          <p:cNvPr id="236550" name="Picture 2" descr="Mrežno stikalo"/>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a:t>Omrežni protokoli</a:t>
            </a:r>
            <a:endParaRPr lang="sl-SI" altLang="en-US"/>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a:t>Internet</a:t>
            </a:r>
            <a:endParaRPr lang="sl-SI" altLang="en-US"/>
          </a:p>
        </p:txBody>
      </p:sp>
      <p:sp>
        <p:nvSpPr>
          <p:cNvPr id="238595" name="Ograda vsebine 2"/>
          <p:cNvSpPr>
            <a:spLocks noGrp="1"/>
          </p:cNvSpPr>
          <p:nvPr>
            <p:ph idx="1"/>
          </p:nvPr>
        </p:nvSpPr>
        <p:spPr/>
        <p:txBody>
          <a:bodyPr/>
          <a:lstStyle/>
          <a:p>
            <a:r>
              <a:rPr lang="sl-SI" altLang="en-US" b="1"/>
              <a:t>Internet </a:t>
            </a:r>
            <a:r>
              <a:rPr lang="sl-SI" altLang="en-US"/>
              <a:t>(tudi medmrežje) </a:t>
            </a:r>
          </a:p>
          <a:p>
            <a:pPr lvl="1"/>
            <a:r>
              <a:rPr lang="sl-SI" altLang="en-US"/>
              <a:t>je v računalniško omrežje, ki povezuje več omrežij. </a:t>
            </a:r>
          </a:p>
          <a:p>
            <a:pPr lvl="1"/>
            <a:r>
              <a:rPr lang="sl-SI" altLang="en-US"/>
              <a:t>V razširjenem izražanju se internet velikokrat nanaša na usluge kot so svetovni splet:</a:t>
            </a:r>
          </a:p>
          <a:p>
            <a:pPr lvl="2"/>
            <a:r>
              <a:rPr lang="sl-SI" altLang="en-US"/>
              <a:t>WWW - brskanje</a:t>
            </a:r>
          </a:p>
          <a:p>
            <a:pPr lvl="2"/>
            <a:r>
              <a:rPr lang="sl-SI" altLang="en-US"/>
              <a:t>elektronska pošta</a:t>
            </a:r>
          </a:p>
          <a:p>
            <a:pPr lvl="2"/>
            <a:r>
              <a:rPr lang="sl-SI" altLang="en-US"/>
              <a:t>ftp </a:t>
            </a:r>
          </a:p>
          <a:p>
            <a:pPr lvl="2"/>
            <a:r>
              <a:rPr lang="sl-SI" altLang="en-US"/>
              <a:t>neposredni klepet (online chat)</a:t>
            </a:r>
          </a:p>
          <a:p>
            <a:pPr lvl="2"/>
            <a:r>
              <a:rPr lang="sl-SI" altLang="en-US"/>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a:t>Intranet</a:t>
            </a:r>
            <a:endParaRPr lang="sl-SI" altLang="en-US"/>
          </a:p>
        </p:txBody>
      </p:sp>
      <p:sp>
        <p:nvSpPr>
          <p:cNvPr id="239619" name="Ograda vsebine 2"/>
          <p:cNvSpPr>
            <a:spLocks noGrp="1"/>
          </p:cNvSpPr>
          <p:nvPr>
            <p:ph idx="1"/>
          </p:nvPr>
        </p:nvSpPr>
        <p:spPr/>
        <p:txBody>
          <a:bodyPr/>
          <a:lstStyle/>
          <a:p>
            <a:r>
              <a:rPr lang="sl-SI" altLang="en-US"/>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a:t>INTERNET - zgodovina</a:t>
            </a:r>
          </a:p>
        </p:txBody>
      </p:sp>
      <p:sp>
        <p:nvSpPr>
          <p:cNvPr id="240643" name="Ograda vsebine 2"/>
          <p:cNvSpPr>
            <a:spLocks noGrp="1"/>
          </p:cNvSpPr>
          <p:nvPr>
            <p:ph idx="1"/>
          </p:nvPr>
        </p:nvSpPr>
        <p:spPr/>
        <p:txBody>
          <a:bodyPr/>
          <a:lstStyle/>
          <a:p>
            <a:r>
              <a:rPr lang="sl-SI" altLang="en-US"/>
              <a:t>Leta 1960 se pojavijo ideje: kako povezat računalnike med seboj?</a:t>
            </a:r>
          </a:p>
          <a:p>
            <a:endParaRPr lang="sl-SI" altLang="en-US"/>
          </a:p>
          <a:p>
            <a:r>
              <a:rPr lang="sl-SI" altLang="en-US"/>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845939" y="428625"/>
            <a:ext cx="9530297" cy="857250"/>
          </a:xfrm>
        </p:spPr>
        <p:txBody>
          <a:bodyPr>
            <a:normAutofit fontScale="90000"/>
          </a:bodyPr>
          <a:lstStyle/>
          <a:p>
            <a:r>
              <a:rPr lang="sl-SI" b="1" dirty="0"/>
              <a:t>NEVARNOSTI INFORMACIJSKIH TEHNOLOGIJ ZA DEMOKRACIJO</a:t>
            </a:r>
          </a:p>
        </p:txBody>
      </p:sp>
      <p:sp>
        <p:nvSpPr>
          <p:cNvPr id="3" name="Ograda vsebine 2"/>
          <p:cNvSpPr>
            <a:spLocks noGrp="1"/>
          </p:cNvSpPr>
          <p:nvPr>
            <p:ph idx="1"/>
          </p:nvPr>
        </p:nvSpPr>
        <p:spPr>
          <a:xfrm>
            <a:off x="1593437" y="1600200"/>
            <a:ext cx="4356960" cy="4997152"/>
          </a:xfrm>
        </p:spPr>
        <p:txBody>
          <a:bodyPr>
            <a:normAutofit fontScale="92500" lnSpcReduction="20000"/>
          </a:bodyPr>
          <a:lstStyle/>
          <a:p>
            <a:endParaRPr lang="sl-SI" sz="1800" dirty="0"/>
          </a:p>
          <a:p>
            <a:pPr marL="0" indent="0">
              <a:buNone/>
            </a:pPr>
            <a:r>
              <a:rPr lang="sl-SI" sz="1800" dirty="0">
                <a:latin typeface="Calibri" panose="020F0502020204030204" pitchFamily="34" charset="0"/>
                <a:cs typeface="Calibri" panose="020F0502020204030204" pitchFamily="34" charset="0"/>
              </a:rPr>
              <a:t>Primeri nadzora z IKT:</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Omejevanje dostopa do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(Dostop do svetovnega spleta je izveden posredno prek požarnih zidov in naprav za nadziranje vsebine komunikacij)</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Blokiranje posameznih internetnih vsebin</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(Blokiranje dostopa do določenih internetnih naslovov je cenzorski poseg držav v svobodno komunikacijo državljanov. Za blokiranje dostopa se najpogosteje uporablja blokada IP-naslovov ali filtriranje domenskih zapisov (DNS).)</a:t>
            </a:r>
          </a:p>
          <a:p>
            <a:pPr marL="0" indent="0">
              <a:buNone/>
            </a:pPr>
            <a:br>
              <a:rPr lang="sl-SI" sz="1800" dirty="0">
                <a:latin typeface="Calibri" panose="020F0502020204030204" pitchFamily="34" charset="0"/>
                <a:cs typeface="Calibri" panose="020F0502020204030204" pitchFamily="34" charset="0"/>
              </a:rPr>
            </a:br>
            <a:r>
              <a:rPr lang="sl-SI" sz="1800" b="1" dirty="0">
                <a:latin typeface="Calibri" panose="020F0502020204030204" pitchFamily="34" charset="0"/>
                <a:cs typeface="Calibri" panose="020F0502020204030204" pitchFamily="34" charset="0"/>
              </a:rPr>
              <a:t>Nadzor komuniciranja</a:t>
            </a:r>
            <a:br>
              <a:rPr lang="sl-SI" sz="1800" dirty="0">
                <a:latin typeface="Calibri" panose="020F0502020204030204" pitchFamily="34" charset="0"/>
                <a:cs typeface="Calibri" panose="020F0502020204030204" pitchFamily="34" charset="0"/>
              </a:rPr>
            </a:br>
            <a:r>
              <a:rPr lang="sl-SI" sz="1800" dirty="0">
                <a:latin typeface="Calibri" panose="020F0502020204030204" pitchFamily="34" charset="0"/>
                <a:cs typeface="Calibri" panose="020F0502020204030204" pitchFamily="34" charset="0"/>
              </a:rPr>
              <a:t>(Prisluškovanje je poseg v temeljno človekovo pravico do zasebnosti in tajnega komuniciranja, zato je v demokratičnih državah prisluškovanje omejeno z zakoni in strogim nadzorom nad prisluškovanjem.)</a:t>
            </a:r>
          </a:p>
          <a:p>
            <a:endParaRPr lang="sl-SI" sz="1800" dirty="0">
              <a:latin typeface="Calibri" panose="020F0502020204030204" pitchFamily="34" charset="0"/>
              <a:cs typeface="Calibri" panose="020F0502020204030204" pitchFamily="34" charset="0"/>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02524" y="1772816"/>
            <a:ext cx="4462682" cy="2963500"/>
          </a:xfrm>
          <a:prstGeom prst="rect">
            <a:avLst/>
          </a:prstGeom>
        </p:spPr>
      </p:pic>
    </p:spTree>
    <p:extLst>
      <p:ext uri="{BB962C8B-B14F-4D97-AF65-F5344CB8AC3E}">
        <p14:creationId xmlns:p14="http://schemas.microsoft.com/office/powerpoint/2010/main" val="73633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a:p>
        </p:txBody>
      </p:sp>
      <p:pic>
        <p:nvPicPr>
          <p:cNvPr id="249862" name="Picture 3" descr="http://colos.fri.uni-lj.si/ERI/INFORMATIKA/RACUNALNISKA_OMREZJA/slike/izmenjavaSporocil.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a:t>URL</a:t>
            </a:r>
          </a:p>
        </p:txBody>
      </p:sp>
      <p:sp>
        <p:nvSpPr>
          <p:cNvPr id="253955" name="Ograda vsebine 2"/>
          <p:cNvSpPr>
            <a:spLocks noGrp="1"/>
          </p:cNvSpPr>
          <p:nvPr>
            <p:ph idx="1"/>
          </p:nvPr>
        </p:nvSpPr>
        <p:spPr/>
        <p:txBody>
          <a:bodyPr/>
          <a:lstStyle/>
          <a:p>
            <a:r>
              <a:rPr lang="sl-SI" altLang="en-US"/>
              <a:t>URL naslov je sestavljen iz :</a:t>
            </a:r>
          </a:p>
          <a:p>
            <a:pPr lvl="1"/>
            <a:r>
              <a:rPr lang="sl-SI" altLang="en-US"/>
              <a:t>protokola: http, ftp, mailto, ... </a:t>
            </a:r>
          </a:p>
          <a:p>
            <a:pPr lvl="1"/>
            <a:r>
              <a:rPr lang="sl-SI" altLang="en-US"/>
              <a:t>naslova gostitelja: www.podjetje.si, 149.212.35.79, ftp.cis.uab.edu </a:t>
            </a:r>
          </a:p>
          <a:p>
            <a:pPr lvl="1"/>
            <a:r>
              <a:rPr lang="sl-SI" altLang="en-US"/>
              <a:t>dokumenta oz. mape na gostiteljskem strežniku: slo/predstavitev.html, programi, pub/hyatt/TB/ </a:t>
            </a:r>
          </a:p>
          <a:p>
            <a:endParaRPr lang="sl-SI" altLang="en-US"/>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a:t>Spletni naslov</a:t>
            </a:r>
            <a:endParaRPr lang="sl-SI" altLang="en-US"/>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br>
              <a:rPr lang="sl-SI" altLang="en-US"/>
            </a:br>
            <a:endParaRPr lang="sl-SI" altLang="en-US"/>
          </a:p>
          <a:p>
            <a:r>
              <a:rPr lang="sl-SI" altLang="en-US" sz="1600"/>
              <a:t>Registracijo domene urejajo registrarji, v Sloveniji to opravlja ARNES. </a:t>
            </a:r>
          </a:p>
          <a:p>
            <a:endParaRPr lang="sl-SI" altLang="en-US"/>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a:t>Brskalnik </a:t>
            </a:r>
            <a:endParaRPr lang="sl-SI" altLang="en-US"/>
          </a:p>
        </p:txBody>
      </p:sp>
      <p:sp>
        <p:nvSpPr>
          <p:cNvPr id="256003" name="Ograda vsebine 2"/>
          <p:cNvSpPr>
            <a:spLocks noGrp="1"/>
          </p:cNvSpPr>
          <p:nvPr>
            <p:ph idx="1"/>
          </p:nvPr>
        </p:nvSpPr>
        <p:spPr/>
        <p:txBody>
          <a:bodyPr/>
          <a:lstStyle/>
          <a:p>
            <a:r>
              <a:rPr lang="pl-PL" altLang="en-US" b="1"/>
              <a:t>Brskalnik </a:t>
            </a:r>
            <a:r>
              <a:rPr lang="pl-PL" altLang="en-US"/>
              <a:t>(</a:t>
            </a:r>
            <a:r>
              <a:rPr lang="pl-PL" altLang="en-US" i="1"/>
              <a:t>browser</a:t>
            </a:r>
            <a:r>
              <a:rPr lang="pl-PL" altLang="en-US"/>
              <a:t>) je program, ki nam omogoča dostop do spletnih strani (WWW). </a:t>
            </a:r>
          </a:p>
          <a:p>
            <a:endParaRPr lang="pl-PL" altLang="en-US"/>
          </a:p>
          <a:p>
            <a:r>
              <a:rPr lang="sl-SI" altLang="en-US"/>
              <a:t>Predstavniki :</a:t>
            </a:r>
          </a:p>
          <a:p>
            <a:pPr lvl="1"/>
            <a:r>
              <a:rPr lang="sl-SI" altLang="en-US"/>
              <a:t>Internet Explorer (krattica IE) </a:t>
            </a:r>
          </a:p>
          <a:p>
            <a:pPr lvl="1"/>
            <a:r>
              <a:rPr lang="sl-SI" altLang="en-US"/>
              <a:t>Firefox </a:t>
            </a:r>
          </a:p>
          <a:p>
            <a:pPr lvl="1"/>
            <a:r>
              <a:rPr lang="sl-SI" altLang="en-US"/>
              <a:t>Opera </a:t>
            </a:r>
          </a:p>
          <a:p>
            <a:pPr lvl="1"/>
            <a:r>
              <a:rPr lang="sl-SI" altLang="en-US"/>
              <a:t>Konquerer </a:t>
            </a:r>
          </a:p>
          <a:p>
            <a:endParaRPr lang="sl-SI" altLang="en-US"/>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a:t>V današnjem času ni več nobena težava priti do podatkov, ki jih potrebujemo za odločanje.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Poplava podatkov, ki so včasih zastareli, popačeni, neustrezni.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Pojav </a:t>
            </a:r>
            <a:r>
              <a:rPr lang="sl-SI" b="1" dirty="0"/>
              <a:t>informacijske onesnaženosti </a:t>
            </a:r>
            <a:r>
              <a:rPr lang="sl-SI" dirty="0"/>
              <a:t>je eden največjih problemov sodobne informacijske družbe.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Informacijska pismenost je sposobnost, da se znajdemo na "smetišču informacij“.</a:t>
            </a:r>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a:t>Delo s spletnimi stranmi</a:t>
            </a:r>
            <a:endParaRPr lang="sl-SI" altLang="en-US"/>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a:t>Shranjevanje spletnega naslova</a:t>
            </a:r>
            <a:r>
              <a:rPr lang="sl-SI" altLang="en-US"/>
              <a:t> </a:t>
            </a:r>
          </a:p>
          <a:p>
            <a:r>
              <a:rPr lang="sl-SI" altLang="en-US"/>
              <a:t>Spletne naslove, ki jih pogosto uporabljamo si shranimo v zaznamke (bookmark): </a:t>
            </a:r>
          </a:p>
          <a:p>
            <a:r>
              <a:rPr lang="sl-SI" altLang="en-US"/>
              <a:t>Zaznamki/Dodaj stran med zaznamke (Firefox) </a:t>
            </a:r>
          </a:p>
          <a:p>
            <a:r>
              <a:rPr lang="sl-SI" altLang="en-US"/>
              <a:t>Priljubljene/Dodaj stran med priljubljene (IE) </a:t>
            </a:r>
          </a:p>
          <a:p>
            <a:pPr>
              <a:buFont typeface="Wingdings 2" panose="05020102010507070707" pitchFamily="18" charset="2"/>
              <a:buNone/>
            </a:pPr>
            <a:endParaRPr lang="sl-SI" altLang="en-US"/>
          </a:p>
          <a:p>
            <a:pPr>
              <a:buFont typeface="Wingdings 2" panose="05020102010507070707" pitchFamily="18" charset="2"/>
              <a:buNone/>
            </a:pPr>
            <a:r>
              <a:rPr lang="sl-SI" altLang="en-US"/>
              <a:t>Brskalniki omogočajo tudi organiziranje zaznamkov, zlaganje v mape itd</a:t>
            </a:r>
          </a:p>
          <a:p>
            <a:endParaRPr lang="sl-SI" altLang="en-US"/>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a:t>ELEKTRONSKA POŠTA</a:t>
            </a:r>
            <a:endParaRPr lang="sl-SI" altLang="en-US"/>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a:p>
        </p:txBody>
      </p:sp>
      <p:pic>
        <p:nvPicPr>
          <p:cNvPr id="262150" name="Picture 2" descr="http://www.mondoblog.it/wp-content/uploads/2006/09/spam_01_400q.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a:t>Nevarnosti interneta</a:t>
            </a:r>
            <a:endParaRPr lang="sl-SI" altLang="en-US"/>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a:t>Gesla</a:t>
            </a:r>
            <a:endParaRPr lang="sl-SI" altLang="en-US"/>
          </a:p>
        </p:txBody>
      </p:sp>
      <p:sp>
        <p:nvSpPr>
          <p:cNvPr id="265219" name="Ograda vsebine 2"/>
          <p:cNvSpPr>
            <a:spLocks noGrp="1"/>
          </p:cNvSpPr>
          <p:nvPr>
            <p:ph idx="1"/>
          </p:nvPr>
        </p:nvSpPr>
        <p:spPr/>
        <p:txBody>
          <a:bodyPr/>
          <a:lstStyle/>
          <a:p>
            <a:r>
              <a:rPr lang="sl-SI" altLang="en-US"/>
              <a:t>Dostop do elektronske pošte, omrežnih sredstev in nekaterih spletišč (pogosto) varujemo z gesli. </a:t>
            </a:r>
          </a:p>
          <a:p>
            <a:endParaRPr lang="sl-SI" altLang="en-US"/>
          </a:p>
          <a:p>
            <a:r>
              <a:rPr lang="sl-SI" altLang="en-US"/>
              <a:t>Ker je </a:t>
            </a:r>
            <a:r>
              <a:rPr lang="sl-SI" altLang="en-US" b="1"/>
              <a:t>geslo </a:t>
            </a:r>
            <a:r>
              <a:rPr lang="sl-SI" altLang="en-US"/>
              <a:t>praktično edina zaščita dostopa do podatkov, jih je potrebno izbrati tako, da bo varnost čim večja. </a:t>
            </a:r>
          </a:p>
          <a:p>
            <a:r>
              <a:rPr lang="sl-SI" altLang="en-US"/>
              <a:t>Ne glede na vse nasvete se zavedajte, da je mogoče praktično vsako geslo zlonamerno pridobiti. </a:t>
            </a:r>
          </a:p>
          <a:p>
            <a:endParaRPr lang="sl-SI" altLang="en-US"/>
          </a:p>
        </p:txBody>
      </p:sp>
      <p:pic>
        <p:nvPicPr>
          <p:cNvPr id="265222" name="Picture 2" descr="http://www.sc-nm.com/e-gradivo/OMR/gesl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a:t>Slabo geslo</a:t>
            </a:r>
            <a:endParaRPr lang="sl-SI" altLang="en-US"/>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a:t>Slabo geslo sestavljeno ali izpeljano iz :</a:t>
            </a:r>
          </a:p>
          <a:p>
            <a:r>
              <a:rPr lang="sl-SI" altLang="en-US"/>
              <a:t>vašega uporabniškega imena</a:t>
            </a:r>
          </a:p>
          <a:p>
            <a:r>
              <a:rPr lang="sl-SI" altLang="en-US"/>
              <a:t>šifre na računalniku</a:t>
            </a:r>
          </a:p>
          <a:p>
            <a:r>
              <a:rPr lang="sl-SI" altLang="en-US"/>
              <a:t>imena in priimka ali iz drugih osebnih podatkov, kot so npr.: </a:t>
            </a:r>
          </a:p>
          <a:p>
            <a:pPr lvl="2"/>
            <a:r>
              <a:rPr lang="sl-SI" altLang="en-US"/>
              <a:t>ime soproga/soproge, </a:t>
            </a:r>
          </a:p>
          <a:p>
            <a:pPr lvl="2"/>
            <a:r>
              <a:rPr lang="sl-SI" altLang="en-US"/>
              <a:t>otrok, staršev, psa, </a:t>
            </a:r>
          </a:p>
          <a:p>
            <a:pPr lvl="2"/>
            <a:r>
              <a:rPr lang="sl-SI" altLang="en-US"/>
              <a:t>ime sodelavca/sodelavke ali prijatelja/prijateljice; </a:t>
            </a:r>
          </a:p>
          <a:p>
            <a:pPr lvl="2"/>
            <a:r>
              <a:rPr lang="sl-SI" altLang="en-US"/>
              <a:t>vaša telefonska številka, registrska tablica avtomobila, </a:t>
            </a:r>
          </a:p>
          <a:p>
            <a:pPr lvl="2"/>
            <a:r>
              <a:rPr lang="sl-SI" altLang="en-US"/>
              <a:t>….</a:t>
            </a:r>
          </a:p>
          <a:p>
            <a:endParaRPr lang="sl-SI" altLang="en-US"/>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5059" name="Ograda vsebine 9"/>
          <p:cNvSpPr>
            <a:spLocks noGrp="1"/>
          </p:cNvSpPr>
          <p:nvPr>
            <p:ph idx="1"/>
          </p:nvPr>
        </p:nvSpPr>
        <p:spPr/>
        <p:txBody>
          <a:bodyPr/>
          <a:lstStyle/>
          <a:p>
            <a:pPr eaLnBrk="1" hangingPunct="1"/>
            <a:r>
              <a:rPr lang="sl-SI" altLang="en-US"/>
              <a:t>Živimo v informacijski dobi.</a:t>
            </a:r>
          </a:p>
          <a:p>
            <a:pPr eaLnBrk="1" hangingPunct="1"/>
            <a:r>
              <a:rPr lang="sl-SI" altLang="en-US"/>
              <a:t>Informacije dajejo smisel današnjemu času.</a:t>
            </a:r>
          </a:p>
          <a:p>
            <a:pPr eaLnBrk="1" hangingPunct="1"/>
            <a:endParaRPr lang="sl-SI" altLang="en-US"/>
          </a:p>
          <a:p>
            <a:pPr eaLnBrk="1" hangingPunct="1"/>
            <a:r>
              <a:rPr lang="sl-SI" altLang="en-US"/>
              <a:t>Kaj je informacija? </a:t>
            </a:r>
          </a:p>
          <a:p>
            <a:pPr eaLnBrk="1" hangingPunct="1"/>
            <a:r>
              <a:rPr lang="sl-SI" altLang="en-US"/>
              <a:t>Kaj podatek?</a:t>
            </a:r>
          </a:p>
          <a:p>
            <a:pPr eaLnBrk="1" hangingPunct="1"/>
            <a:r>
              <a:rPr lang="sl-SI" altLang="en-US"/>
              <a:t>Kaj je informatika?</a:t>
            </a:r>
          </a:p>
          <a:p>
            <a:pPr eaLnBrk="1" hangingPunct="1"/>
            <a:endParaRPr lang="sl-SI" altLang="en-US"/>
          </a:p>
        </p:txBody>
      </p:sp>
      <p:pic>
        <p:nvPicPr>
          <p:cNvPr id="43014" name="Picture 2" descr="http://www.skole.hr/upload/new/images/newsimg/15/Image/skolic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a:p>
        </p:txBody>
      </p:sp>
      <p:sp>
        <p:nvSpPr>
          <p:cNvPr id="66563" name="Rectangle 3"/>
          <p:cNvSpPr>
            <a:spLocks noGrp="1" noChangeArrowheads="1"/>
          </p:cNvSpPr>
          <p:nvPr>
            <p:ph type="body" idx="1"/>
          </p:nvPr>
        </p:nvSpPr>
        <p:spPr/>
        <p:txBody>
          <a:bodyPr/>
          <a:lstStyle/>
          <a:p>
            <a:r>
              <a:rPr lang="en-GB" altLang="en-US">
                <a:solidFill>
                  <a:srgbClr val="000066"/>
                </a:solidFill>
              </a:rPr>
              <a:t>To pomeni da </a:t>
            </a:r>
            <a:r>
              <a:rPr lang="en-GB" altLang="en-US" b="1">
                <a:solidFill>
                  <a:srgbClr val="000066"/>
                </a:solidFill>
              </a:rPr>
              <a:t>informacij </a:t>
            </a:r>
            <a:r>
              <a:rPr lang="en-GB" altLang="en-US">
                <a:solidFill>
                  <a:srgbClr val="000066"/>
                </a:solidFill>
              </a:rPr>
              <a:t>vedno manjka </a:t>
            </a:r>
            <a:r>
              <a:rPr lang="en-GB" altLang="en-US" b="1">
                <a:solidFill>
                  <a:srgbClr val="000066"/>
                </a:solidFill>
              </a:rPr>
              <a:t>ne more jih biti preveč</a:t>
            </a:r>
            <a:r>
              <a:rPr lang="en-GB" altLang="en-US">
                <a:solidFill>
                  <a:srgbClr val="000066"/>
                </a:solidFill>
              </a:rPr>
              <a:t>.</a:t>
            </a:r>
          </a:p>
          <a:p>
            <a:r>
              <a:rPr lang="en-GB" altLang="en-US">
                <a:solidFill>
                  <a:srgbClr val="000066"/>
                </a:solidFill>
              </a:rPr>
              <a:t>Je pa lahko preveč podatkov.</a:t>
            </a:r>
          </a:p>
          <a:p>
            <a:r>
              <a:rPr lang="en-GB" altLang="en-US">
                <a:solidFill>
                  <a:srgbClr val="000066"/>
                </a:solidFill>
              </a:rPr>
              <a:t>Poplava podatkov predstavlja oviro pri odločanju, saj obremenjuje odločevalca.</a:t>
            </a:r>
            <a:endParaRPr lang="sl-SI" altLang="en-US">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br>
              <a:rPr lang="sl-SI" altLang="en-US"/>
            </a:br>
            <a:endParaRPr lang="sl-SI" altLang="en-US"/>
          </a:p>
        </p:txBody>
      </p:sp>
      <p:pic>
        <p:nvPicPr>
          <p:cNvPr id="268294" name="Picture 2" descr="http://www.sc-nm.com/e-gradivo/OMR/kli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a:t>Digitalni podpis in certifikat</a:t>
            </a:r>
            <a:endParaRPr lang="sl-SI" altLang="en-US"/>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a:t>VREDNOST INFORMACIJE</a:t>
            </a:r>
          </a:p>
        </p:txBody>
      </p:sp>
      <p:sp>
        <p:nvSpPr>
          <p:cNvPr id="68611" name="Rectangle 3"/>
          <p:cNvSpPr>
            <a:spLocks noGrp="1" noChangeArrowheads="1"/>
          </p:cNvSpPr>
          <p:nvPr>
            <p:ph type="body" idx="1"/>
          </p:nvPr>
        </p:nvSpPr>
        <p:spPr/>
        <p:txBody>
          <a:bodyPr/>
          <a:lstStyle/>
          <a:p>
            <a:r>
              <a:rPr lang="en-GB" altLang="en-US">
                <a:solidFill>
                  <a:srgbClr val="000066"/>
                </a:solidFill>
              </a:rPr>
              <a:t>Vsaka informacija nekaj stane.</a:t>
            </a:r>
          </a:p>
          <a:p>
            <a:r>
              <a:rPr lang="en-GB" altLang="en-US">
                <a:solidFill>
                  <a:srgbClr val="000066"/>
                </a:solidFill>
              </a:rPr>
              <a:t>Nekatere informacije (oz. rafinirane podatke) je možno tudi kupiti na trgu: storitve svetovalnih firm, “insiderske” informacije, …</a:t>
            </a:r>
          </a:p>
          <a:p>
            <a:r>
              <a:rPr lang="en-GB" altLang="en-US">
                <a:solidFill>
                  <a:srgbClr val="000066"/>
                </a:solidFill>
              </a:rPr>
              <a:t>Informacijo je smiselno pridobiti (plačati), če je pričakovani </a:t>
            </a:r>
            <a:r>
              <a:rPr lang="en-GB" altLang="en-US" b="1">
                <a:solidFill>
                  <a:srgbClr val="000066"/>
                </a:solidFill>
              </a:rPr>
              <a:t>dobiček</a:t>
            </a:r>
            <a:r>
              <a:rPr lang="en-GB" altLang="en-US">
                <a:solidFill>
                  <a:srgbClr val="000066"/>
                </a:solidFill>
              </a:rPr>
              <a:t> večji od </a:t>
            </a:r>
            <a:r>
              <a:rPr lang="en-GB" altLang="en-US" b="1">
                <a:solidFill>
                  <a:srgbClr val="000066"/>
                </a:solidFill>
              </a:rPr>
              <a:t>stroška pridobivanja informacije.</a:t>
            </a:r>
            <a:endParaRPr lang="sl-SI" altLang="en-US" b="1">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74"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69635" name="Ograda vsebine 2"/>
          <p:cNvSpPr>
            <a:spLocks noGrp="1"/>
          </p:cNvSpPr>
          <p:nvPr>
            <p:ph idx="1"/>
          </p:nvPr>
        </p:nvSpPr>
        <p:spPr/>
        <p:txBody>
          <a:bodyPr/>
          <a:lstStyle/>
          <a:p>
            <a:pPr eaLnBrk="1" hangingPunct="1"/>
            <a:r>
              <a:rPr lang="sl-SI" altLang="en-US" b="1"/>
              <a:t>Kdaj je informacija potrebna?</a:t>
            </a:r>
          </a:p>
          <a:p>
            <a:pPr eaLnBrk="1" hangingPunct="1"/>
            <a:endParaRPr lang="sl-SI" altLang="en-US"/>
          </a:p>
          <a:p>
            <a:pPr eaLnBrk="1" hangingPunct="1"/>
            <a:r>
              <a:rPr lang="sl-SI" altLang="en-US"/>
              <a:t>Nekatere odločitve lahko sprejmemo kar tako – mimogrede.</a:t>
            </a:r>
          </a:p>
          <a:p>
            <a:pPr eaLnBrk="1" hangingPunct="1"/>
            <a:r>
              <a:rPr lang="sl-SI" altLang="en-US"/>
              <a:t>Nekatere odločitve pa po tehtnem premisleku in po pridobitvi veliko informacij.</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0659" name="Ograda vsebine 2"/>
          <p:cNvSpPr>
            <a:spLocks noGrp="1"/>
          </p:cNvSpPr>
          <p:nvPr>
            <p:ph idx="1"/>
          </p:nvPr>
        </p:nvSpPr>
        <p:spPr/>
        <p:txBody>
          <a:bodyPr/>
          <a:lstStyle/>
          <a:p>
            <a:pPr eaLnBrk="1" hangingPunct="1"/>
            <a:r>
              <a:rPr lang="sl-SI" altLang="en-US"/>
              <a:t>Vsak, ki se ima za informacijsko pismenega, mora vedeti, kje dobi potrebne podatke, in kako lahko do njih pride.</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buFont typeface="Wingdings 2" panose="05020102010507070707" pitchFamily="18" charset="2"/>
              <a:buNone/>
            </a:pPr>
            <a:r>
              <a:rPr lang="sl-SI" altLang="en-US"/>
              <a:t>In sicer :</a:t>
            </a:r>
          </a:p>
          <a:p>
            <a:pPr eaLnBrk="1" hangingPunct="1">
              <a:buFont typeface="Wingdings 2" panose="05020102010507070707" pitchFamily="18" charset="2"/>
              <a:buNone/>
            </a:pPr>
            <a:r>
              <a:rPr lang="sl-SI" altLang="en-US"/>
              <a:t>v čim krajšem času</a:t>
            </a:r>
          </a:p>
          <a:p>
            <a:pPr eaLnBrk="1" hangingPunct="1">
              <a:buFont typeface="Wingdings 2" panose="05020102010507070707" pitchFamily="18" charset="2"/>
              <a:buNone/>
            </a:pPr>
            <a:r>
              <a:rPr lang="sl-SI" altLang="en-US"/>
              <a:t>in z čim manj </a:t>
            </a:r>
          </a:p>
          <a:p>
            <a:pPr eaLnBrk="1" hangingPunct="1">
              <a:buFont typeface="Wingdings 2" panose="05020102010507070707" pitchFamily="18" charset="2"/>
              <a:buNone/>
            </a:pPr>
            <a:r>
              <a:rPr lang="sl-SI" altLang="en-US"/>
              <a:t>denarja.</a:t>
            </a:r>
          </a:p>
          <a:p>
            <a:pPr eaLnBrk="1" hangingPunct="1"/>
            <a:endParaRPr lang="sl-SI" altLang="en-US"/>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sp>
        <p:nvSpPr>
          <p:cNvPr id="71683" name="Ograda vsebine 2"/>
          <p:cNvSpPr>
            <a:spLocks noGrp="1"/>
          </p:cNvSpPr>
          <p:nvPr>
            <p:ph idx="1"/>
          </p:nvPr>
        </p:nvSpPr>
        <p:spPr/>
        <p:txBody>
          <a:bodyPr/>
          <a:lstStyle/>
          <a:p>
            <a:pPr eaLnBrk="1" hangingPunct="1"/>
            <a:r>
              <a:rPr lang="sl-SI" altLang="en-US"/>
              <a:t>Dobljene podatke človek pretvori v informacije v glavi.</a:t>
            </a:r>
          </a:p>
          <a:p>
            <a:pPr eaLnBrk="1" hangingPunct="1"/>
            <a:r>
              <a:rPr lang="sl-SI" altLang="en-US"/>
              <a:t>Informacijsko pismen posameznik mora imeti dovolj znanja, da podatke prebere, razume in z njimi nadgradi svoje znanje ter sprejeme prave odločitve.</a:t>
            </a:r>
          </a:p>
          <a:p>
            <a:pPr eaLnBrk="1" hangingPunct="1"/>
            <a:endParaRPr lang="sl-SI" altLang="en-US"/>
          </a:p>
        </p:txBody>
      </p:sp>
      <p:pic>
        <p:nvPicPr>
          <p:cNvPr id="5122" name="Picture 2" descr="https://lusy.fri.uni-lj.si/ucbenik/book/1503/img/little_and_large_128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36804" y="3861048"/>
            <a:ext cx="3672408" cy="275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a:t>INFORMACIJSKA PISMENOST</a:t>
            </a:r>
          </a:p>
        </p:txBody>
      </p:sp>
      <p:pic>
        <p:nvPicPr>
          <p:cNvPr id="4098" name="Picture 2" descr="https://lusy.fri.uni-lj.si/ucbenik/book/1503/img/ravni-uporabe-ikt.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8028" y="1988840"/>
            <a:ext cx="6298877" cy="472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73731" name="Ograda vsebine 2"/>
          <p:cNvSpPr>
            <a:spLocks noGrp="1"/>
          </p:cNvSpPr>
          <p:nvPr>
            <p:ph idx="1"/>
          </p:nvPr>
        </p:nvSpPr>
        <p:spPr/>
        <p:txBody>
          <a:bodyPr/>
          <a:lstStyle/>
          <a:p>
            <a:pPr eaLnBrk="1" hangingPunct="1"/>
            <a:r>
              <a:rPr lang="sl-SI" altLang="en-US"/>
              <a:t>Informacijski sistem je sistem kjer se pretakajo podatki in informacije.</a:t>
            </a:r>
          </a:p>
          <a:p>
            <a:pPr eaLnBrk="1" hangingPunct="1"/>
            <a:endParaRPr lang="sl-SI" altLang="en-US"/>
          </a:p>
          <a:p>
            <a:pPr eaLnBrk="1" hangingPunct="1"/>
            <a:r>
              <a:rPr lang="sl-SI" altLang="en-US"/>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a:p>
          <a:p>
            <a:pPr eaLnBrk="1" hangingPunct="1">
              <a:defRPr/>
            </a:pPr>
            <a:r>
              <a:rPr lang="sl-SI"/>
              <a:t>Naloga informacijskega sistema je:</a:t>
            </a:r>
          </a:p>
          <a:p>
            <a:pPr lvl="1" eaLnBrk="1" hangingPunct="1">
              <a:defRPr/>
            </a:pPr>
            <a:r>
              <a:rPr lang="sl-SI"/>
              <a:t>zbiranje podatkov</a:t>
            </a:r>
          </a:p>
          <a:p>
            <a:pPr lvl="1" eaLnBrk="1" hangingPunct="1">
              <a:defRPr/>
            </a:pPr>
            <a:r>
              <a:rPr lang="sl-SI"/>
              <a:t>obdelava in shranjevanje podatkov</a:t>
            </a:r>
          </a:p>
          <a:p>
            <a:pPr lvl="1" eaLnBrk="1" hangingPunct="1">
              <a:defRPr/>
            </a:pPr>
            <a:r>
              <a:rPr lang="sl-SI"/>
              <a:t>posredovanje informacij</a:t>
            </a:r>
          </a:p>
          <a:p>
            <a:pPr eaLnBrk="1" hangingPunct="1">
              <a:defRPr/>
            </a:pPr>
            <a:endParaRPr lang="sl-SI"/>
          </a:p>
        </p:txBody>
      </p:sp>
      <p:pic>
        <p:nvPicPr>
          <p:cNvPr id="65542" name="Picture 2" descr="http://www.minicom.si/slike/omrezja/omrezje_primer.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a:t>TEMELJNI POJMI</a:t>
            </a:r>
          </a:p>
        </p:txBody>
      </p:sp>
      <p:sp>
        <p:nvSpPr>
          <p:cNvPr id="46083" name="Ograda vsebine 2"/>
          <p:cNvSpPr>
            <a:spLocks noGrp="1"/>
          </p:cNvSpPr>
          <p:nvPr>
            <p:ph idx="1"/>
          </p:nvPr>
        </p:nvSpPr>
        <p:spPr/>
        <p:txBody>
          <a:bodyPr/>
          <a:lstStyle/>
          <a:p>
            <a:pPr eaLnBrk="1" hangingPunct="1"/>
            <a:r>
              <a:rPr lang="sl-SI" altLang="en-US" b="1"/>
              <a:t>Podatek</a:t>
            </a:r>
            <a:r>
              <a:rPr lang="sl-SI" altLang="en-US"/>
              <a:t> je sporočilo o določeni stvari oziroma opis njihovega dejanskega stanja. </a:t>
            </a:r>
          </a:p>
          <a:p>
            <a:pPr eaLnBrk="1" hangingPunct="1"/>
            <a:r>
              <a:rPr lang="sl-SI" altLang="en-US"/>
              <a:t>Oblika sporočila je lahko numerična, alfanumerična, govorna ali grafična.</a:t>
            </a:r>
          </a:p>
          <a:p>
            <a:pPr eaLnBrk="1" hangingPunct="1"/>
            <a:r>
              <a:rPr lang="sl-SI" altLang="en-US"/>
              <a:t>Podatek potuje od </a:t>
            </a:r>
            <a:r>
              <a:rPr lang="sl-SI" altLang="en-US" b="1"/>
              <a:t>pošiljatelja</a:t>
            </a:r>
            <a:r>
              <a:rPr lang="sl-SI" altLang="en-US"/>
              <a:t> (oddajnika) do </a:t>
            </a:r>
            <a:r>
              <a:rPr lang="sl-SI" altLang="en-US" b="1"/>
              <a:t>prejemnika</a:t>
            </a:r>
            <a:r>
              <a:rPr lang="sl-SI" altLang="en-US"/>
              <a:t>.</a:t>
            </a:r>
          </a:p>
          <a:p>
            <a:pPr eaLnBrk="1" hangingPunct="1"/>
            <a:r>
              <a:rPr lang="sl-SI" altLang="en-US"/>
              <a:t>Sredstvo prenosa podatka imenujemo </a:t>
            </a:r>
            <a:r>
              <a:rPr lang="sl-SI" altLang="en-US" b="1"/>
              <a:t>medij</a:t>
            </a:r>
            <a:r>
              <a:rPr lang="sl-SI" altLang="en-US"/>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ANALOGNO IN DIGITALNO</a:t>
            </a:r>
          </a:p>
        </p:txBody>
      </p:sp>
      <p:sp>
        <p:nvSpPr>
          <p:cNvPr id="3" name="Označba mesta vsebine 2"/>
          <p:cNvSpPr>
            <a:spLocks noGrp="1"/>
          </p:cNvSpPr>
          <p:nvPr>
            <p:ph idx="1"/>
          </p:nvPr>
        </p:nvSpPr>
        <p:spPr/>
        <p:txBody>
          <a:bodyPr/>
          <a:lstStyle/>
          <a:p>
            <a:pPr marL="0" indent="0">
              <a:buNone/>
            </a:pPr>
            <a:r>
              <a:rPr lang="sl-SI" dirty="0"/>
              <a:t>Vse naprave in stroji so bili do sedaj analogni.</a:t>
            </a:r>
          </a:p>
          <a:p>
            <a:pPr marL="0" indent="0">
              <a:buNone/>
            </a:pPr>
            <a:r>
              <a:rPr lang="sl-SI" dirty="0"/>
              <a:t>Novejši stroji in računalniki pa so postali digitalni, zato so uporabljali tudi digitalne podatke</a:t>
            </a:r>
          </a:p>
        </p:txBody>
      </p:sp>
      <p:pic>
        <p:nvPicPr>
          <p:cNvPr id="7170" name="Picture 2" descr="https://lusy.fri.uni-lj.si/ucbenik/book/1301/img/slika_digitalni_stevec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6036" y="3798168"/>
            <a:ext cx="4629894" cy="135902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usy.fri.uni-lj.si/ucbenik/book/1301/img/slika_analogni_stevec.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9611" y="3789040"/>
            <a:ext cx="5578165" cy="271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2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42</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ZVEZNI ALI ANALOGNI </a:t>
            </a:r>
            <a:br>
              <a:rPr lang="sl-SI" dirty="0"/>
            </a:br>
            <a:r>
              <a:rPr lang="sl-SI" dirty="0"/>
              <a:t>ZAPIS  PODATKOV</a:t>
            </a:r>
          </a:p>
        </p:txBody>
      </p:sp>
      <p:sp>
        <p:nvSpPr>
          <p:cNvPr id="77827" name="Ograda besedila 5"/>
          <p:cNvSpPr>
            <a:spLocks noGrp="1"/>
          </p:cNvSpPr>
          <p:nvPr>
            <p:ph idx="1"/>
          </p:nvPr>
        </p:nvSpPr>
        <p:spPr/>
        <p:txBody>
          <a:bodyPr/>
          <a:lstStyle/>
          <a:p>
            <a:pPr algn="r" eaLnBrk="1" hangingPunct="1"/>
            <a:r>
              <a:rPr lang="sl-SI" altLang="en-US" sz="1800" b="1" dirty="0"/>
              <a:t>ZVEZNO ALI ANALOGNO</a:t>
            </a:r>
          </a:p>
          <a:p>
            <a:pPr eaLnBrk="1" hangingPunct="1"/>
            <a:r>
              <a:rPr lang="sl-SI" altLang="en-US" sz="1800" dirty="0"/>
              <a:t>V vsakdanjem življenju imamo pogosto opravka z zveznimi veličinami. </a:t>
            </a:r>
          </a:p>
          <a:p>
            <a:pPr eaLnBrk="1" hangingPunct="1"/>
            <a:r>
              <a:rPr lang="sl-SI" altLang="en-US" sz="1800" dirty="0"/>
              <a:t>To so na primer fizikalne veličine, ki lahko zavzamejo poljubno vrednost. </a:t>
            </a:r>
          </a:p>
          <a:p>
            <a:pPr eaLnBrk="1" hangingPunct="1"/>
            <a:r>
              <a:rPr lang="sl-SI" altLang="en-US" sz="1800" dirty="0"/>
              <a:t>To je povsem analogno temu, da imamo na premici in celo na daljici neskončno število točk. </a:t>
            </a:r>
          </a:p>
          <a:p>
            <a:pPr eaLnBrk="1" hangingPunct="1"/>
            <a:endParaRPr lang="sl-SI" altLang="en-US" sz="3000" dirty="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5419" y="4059237"/>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a:t>ZVEZNI ALI ANALOGNI </a:t>
            </a:r>
            <a:br>
              <a:rPr lang="sl-SI" dirty="0"/>
            </a:br>
            <a:r>
              <a:rPr lang="sl-SI" dirty="0"/>
              <a:t>ZAPIS  PODATKOV</a:t>
            </a:r>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44</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064" y="1640437"/>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70676" y="3955930"/>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42387" y="340518"/>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
        <p:nvSpPr>
          <p:cNvPr id="8" name="Pravokotnik 7"/>
          <p:cNvSpPr/>
          <p:nvPr/>
        </p:nvSpPr>
        <p:spPr>
          <a:xfrm>
            <a:off x="1185292" y="3984173"/>
            <a:ext cx="4680520" cy="2031325"/>
          </a:xfrm>
          <a:prstGeom prst="rect">
            <a:avLst/>
          </a:prstGeom>
        </p:spPr>
        <p:txBody>
          <a:bodyPr wrap="square">
            <a:spAutoFit/>
          </a:bodyPr>
          <a:lstStyle/>
          <a:p>
            <a:pPr algn="just"/>
            <a:r>
              <a:rPr lang="sl-SI" b="1" dirty="0">
                <a:solidFill>
                  <a:srgbClr val="333333"/>
                </a:solidFill>
                <a:latin typeface="Helvetica Neue"/>
              </a:rPr>
              <a:t>Zvezne vrednosti</a:t>
            </a:r>
            <a:r>
              <a:rPr lang="sl-SI" dirty="0">
                <a:solidFill>
                  <a:srgbClr val="333333"/>
                </a:solidFill>
                <a:latin typeface="Helvetica Neue"/>
              </a:rPr>
              <a:t> praviloma niso zapisane s številom, pač pa v fizikalni količini, recimo višina živega srebra v cevki, raztegnjenost vzmeti, dolžina palice, odmik kazalca od začetne postavitve. V tem primeru je natančnost odvisna tako od točnosti odčitkov kot tudi od samega orodja</a:t>
            </a:r>
            <a:endParaRPr lang="sl-SI" dirty="0"/>
          </a:p>
        </p:txBody>
      </p:sp>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a:t>Diskretno ali digitalno</a:t>
            </a:r>
          </a:p>
          <a:p>
            <a:pPr marL="274320" indent="-274320">
              <a:buClr>
                <a:schemeClr val="accent3"/>
              </a:buClr>
              <a:buFont typeface="Wingdings 2"/>
              <a:buChar char=""/>
              <a:defRPr/>
            </a:pPr>
            <a:endParaRPr lang="sl-SI" b="1" dirty="0"/>
          </a:p>
          <a:p>
            <a:pPr marL="274320" indent="-274320">
              <a:buClr>
                <a:schemeClr val="accent3"/>
              </a:buClr>
              <a:buFont typeface="Wingdings 2"/>
              <a:buChar char=""/>
              <a:defRPr/>
            </a:pPr>
            <a:r>
              <a:rPr lang="sl-SI" dirty="0"/>
              <a:t>Danes se čedalje bolj uveljavljajo digitalne naprave.</a:t>
            </a:r>
          </a:p>
          <a:p>
            <a:pPr marL="274320" indent="-274320">
              <a:buClr>
                <a:schemeClr val="accent3"/>
              </a:buClr>
              <a:buFont typeface="Wingdings 2"/>
              <a:buChar char=""/>
              <a:defRPr/>
            </a:pPr>
            <a:r>
              <a:rPr lang="sl-SI" dirty="0"/>
              <a:t>Digitalne naprave prikazujejo podatke v diskretni ali digitalni obliki.</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Primer digitalni termometer. </a:t>
            </a:r>
          </a:p>
          <a:p>
            <a:pPr marL="274320" indent="-274320">
              <a:buClr>
                <a:schemeClr val="accent3"/>
              </a:buClr>
              <a:buFont typeface="Wingdings 2"/>
              <a:buChar char=""/>
              <a:defRPr/>
            </a:pPr>
            <a:r>
              <a:rPr lang="sl-SI" dirty="0"/>
              <a:t>Ali lahko prikaže vrednost 31.467 </a:t>
            </a:r>
            <a:r>
              <a:rPr lang="sl-SI" baseline="30000" dirty="0"/>
              <a:t>0</a:t>
            </a:r>
            <a:r>
              <a:rPr lang="sl-SI" dirty="0"/>
              <a:t>C ?  </a:t>
            </a:r>
          </a:p>
          <a:p>
            <a:pPr marL="274320" indent="-274320">
              <a:buClr>
                <a:schemeClr val="accent3"/>
              </a:buClr>
              <a:buFont typeface="Wingdings 2"/>
              <a:buChar char=""/>
              <a:defRPr/>
            </a:pPr>
            <a:r>
              <a:rPr lang="sl-SI" dirty="0"/>
              <a:t>Ne. Lahko prikaže 31.4 </a:t>
            </a:r>
            <a:r>
              <a:rPr lang="sl-SI" baseline="30000" dirty="0"/>
              <a:t>0</a:t>
            </a:r>
            <a:r>
              <a:rPr lang="sl-SI" dirty="0"/>
              <a:t>C ali 31.5 </a:t>
            </a:r>
            <a:r>
              <a:rPr lang="sl-SI" baseline="30000" dirty="0"/>
              <a:t>0</a:t>
            </a:r>
            <a:r>
              <a:rPr lang="sl-SI" dirty="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a:t>ANALOGNI V </a:t>
            </a:r>
            <a:br>
              <a:rPr lang="sl-SI" altLang="en-US">
                <a:latin typeface="Arial" panose="020B0604020202020204" pitchFamily="34" charset="0"/>
              </a:rPr>
            </a:br>
            <a:r>
              <a:rPr lang="sl-SI" altLang="en-US"/>
              <a:t>DIGITALNO </a:t>
            </a:r>
            <a:br>
              <a:rPr lang="sl-SI" altLang="en-US">
                <a:latin typeface="Arial" panose="020B0604020202020204" pitchFamily="34" charset="0"/>
              </a:rPr>
            </a:br>
            <a:r>
              <a:rPr lang="sl-SI" altLang="en-US"/>
              <a:t>in nazaj</a:t>
            </a:r>
          </a:p>
        </p:txBody>
      </p:sp>
      <p:pic>
        <p:nvPicPr>
          <p:cNvPr id="69640" name="Picture 8" descr="digi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a:t>DISKRETNI ALI DIGITALNI </a:t>
            </a:r>
            <a:br>
              <a:rPr lang="sl-SI" dirty="0"/>
            </a:br>
            <a:r>
              <a:rPr lang="sl-SI" dirty="0"/>
              <a:t>ZAPIS  PODATKOV</a:t>
            </a:r>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a:t>Podatki v računalniku so zapisani v digitalni obliki.</a:t>
            </a:r>
          </a:p>
          <a:p>
            <a:pPr eaLnBrk="1" hangingPunct="1"/>
            <a:endParaRPr lang="sl-SI" altLang="en-US"/>
          </a:p>
          <a:p>
            <a:pPr eaLnBrk="1" hangingPunct="1">
              <a:buFont typeface="Wingdings 2" panose="05020102010507070707" pitchFamily="18" charset="2"/>
              <a:buNone/>
            </a:pPr>
            <a:r>
              <a:rPr lang="sl-SI" altLang="en-US"/>
              <a:t>  </a:t>
            </a:r>
          </a:p>
          <a:p>
            <a:pPr eaLnBrk="1" hangingPunct="1"/>
            <a:endParaRPr lang="sl-SI" altLang="en-US"/>
          </a:p>
        </p:txBody>
      </p:sp>
      <p:pic>
        <p:nvPicPr>
          <p:cNvPr id="81926" name="Picture 2" descr="http://star.slo-tech.com/testi/grafikulje8/Image2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7822604" y="1196752"/>
            <a:ext cx="3600400" cy="1931988"/>
          </a:xfrm>
        </p:spPr>
        <p:txBody>
          <a:bodyPr>
            <a:normAutofit/>
          </a:bodyPr>
          <a:lstStyle/>
          <a:p>
            <a:pPr algn="ctr" eaLnBrk="1" hangingPunct="1"/>
            <a:r>
              <a:rPr lang="sl-SI" altLang="en-US" dirty="0"/>
              <a:t>ZAPIS PODATKOV V RAČUNALNIKU</a:t>
            </a:r>
          </a:p>
        </p:txBody>
      </p:sp>
      <p:sp>
        <p:nvSpPr>
          <p:cNvPr id="82947" name="Ograda vsebine 2"/>
          <p:cNvSpPr>
            <a:spLocks noGrp="1"/>
          </p:cNvSpPr>
          <p:nvPr>
            <p:ph idx="1"/>
          </p:nvPr>
        </p:nvSpPr>
        <p:spPr>
          <a:xfrm>
            <a:off x="1269876" y="4653135"/>
            <a:ext cx="8939336" cy="1671465"/>
          </a:xfrm>
        </p:spPr>
        <p:txBody>
          <a:bodyPr>
            <a:normAutofit/>
          </a:bodyPr>
          <a:lstStyle/>
          <a:p>
            <a:pPr eaLnBrk="1" hangingPunct="1"/>
            <a:r>
              <a:rPr lang="sl-SI" altLang="en-US" sz="2200" dirty="0"/>
              <a:t>Večina podatkov v vsakdanjem življenju je zapisna  s številkami, črkami in drugimi znaki, slikovno ali z zvokom.</a:t>
            </a:r>
          </a:p>
          <a:p>
            <a:pPr eaLnBrk="1" hangingPunct="1"/>
            <a:endParaRPr lang="sl-SI" altLang="en-US" sz="2200" dirty="0"/>
          </a:p>
          <a:p>
            <a:pPr eaLnBrk="1" hangingPunct="1"/>
            <a:r>
              <a:rPr lang="sl-SI" altLang="en-US" sz="2200" dirty="0"/>
              <a:t>Kaj pa v računalniku?</a:t>
            </a:r>
          </a:p>
          <a:p>
            <a:pPr eaLnBrk="1" hangingPunct="1"/>
            <a:endParaRPr lang="sl-SI" altLang="en-US" sz="2200" dirty="0"/>
          </a:p>
        </p:txBody>
      </p:sp>
      <p:pic>
        <p:nvPicPr>
          <p:cNvPr id="3" name="Slika 2">
            <a:extLst>
              <a:ext uri="{FF2B5EF4-FFF2-40B4-BE49-F238E27FC236}">
                <a16:creationId xmlns:a16="http://schemas.microsoft.com/office/drawing/2014/main" id="{F114EBB7-73CB-4AE3-BD6E-95A860DA75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860" y="0"/>
            <a:ext cx="6048672" cy="4194866"/>
          </a:xfrm>
          <a:prstGeom prst="rect">
            <a:avLst/>
          </a:prstGeom>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a:t>ZAPIS PODATKOV V RAČUNALNIKU</a:t>
            </a:r>
          </a:p>
        </p:txBody>
      </p:sp>
      <p:sp>
        <p:nvSpPr>
          <p:cNvPr id="83971" name="Ograda vsebine 2"/>
          <p:cNvSpPr>
            <a:spLocks noGrp="1"/>
          </p:cNvSpPr>
          <p:nvPr>
            <p:ph idx="1"/>
          </p:nvPr>
        </p:nvSpPr>
        <p:spPr/>
        <p:txBody>
          <a:bodyPr/>
          <a:lstStyle/>
          <a:p>
            <a:pPr eaLnBrk="1" hangingPunct="1"/>
            <a:r>
              <a:rPr lang="sl-SI" altLang="en-US"/>
              <a:t>V računalniku so vsi podatki izraženi s številkami, zato je potrebno vse druge tipe podatkov pretvoriti v številke!</a:t>
            </a:r>
          </a:p>
          <a:p>
            <a:pPr eaLnBrk="1" hangingPunct="1"/>
            <a:endParaRPr lang="sl-SI" altLang="en-US"/>
          </a:p>
          <a:p>
            <a:pPr eaLnBrk="1" hangingPunct="1"/>
            <a:r>
              <a:rPr lang="sl-SI" altLang="en-US"/>
              <a:t>Človek uporablja desetiški številski sistem?</a:t>
            </a:r>
          </a:p>
          <a:p>
            <a:pPr eaLnBrk="1" hangingPunct="1"/>
            <a:endParaRPr lang="sl-SI" altLang="en-US"/>
          </a:p>
          <a:p>
            <a:pPr eaLnBrk="1" hangingPunct="1"/>
            <a:r>
              <a:rPr lang="sl-SI" altLang="en-US"/>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a:t>PRIMER PODATKOV</a:t>
            </a:r>
          </a:p>
        </p:txBody>
      </p:sp>
      <p:sp>
        <p:nvSpPr>
          <p:cNvPr id="47107" name="Ograda vsebine 2"/>
          <p:cNvSpPr>
            <a:spLocks noGrp="1"/>
          </p:cNvSpPr>
          <p:nvPr>
            <p:ph idx="1"/>
          </p:nvPr>
        </p:nvSpPr>
        <p:spPr/>
        <p:txBody>
          <a:bodyPr/>
          <a:lstStyle/>
          <a:p>
            <a:pPr eaLnBrk="1" hangingPunct="1"/>
            <a:r>
              <a:rPr lang="sl-SI" altLang="en-US"/>
              <a:t>temperatura zraka – 35  </a:t>
            </a:r>
            <a:r>
              <a:rPr lang="sl-SI" altLang="en-US" baseline="30000"/>
              <a:t>0</a:t>
            </a:r>
            <a:r>
              <a:rPr lang="sl-SI" altLang="en-US"/>
              <a:t>C</a:t>
            </a:r>
          </a:p>
          <a:p>
            <a:pPr eaLnBrk="1" hangingPunct="1"/>
            <a:r>
              <a:rPr lang="sl-SI" altLang="en-US"/>
              <a:t>velikost čevljev – 46</a:t>
            </a:r>
          </a:p>
          <a:p>
            <a:pPr eaLnBrk="1" hangingPunct="1"/>
            <a:r>
              <a:rPr lang="sl-SI" altLang="en-US"/>
              <a:t>hitrost avtomobila – 180 km/h</a:t>
            </a:r>
          </a:p>
          <a:p>
            <a:pPr eaLnBrk="1" hangingPunct="1"/>
            <a:r>
              <a:rPr lang="sl-SI" altLang="en-US"/>
              <a:t>prometni znak -   </a:t>
            </a:r>
          </a:p>
          <a:p>
            <a:pPr eaLnBrk="1" hangingPunct="1"/>
            <a:r>
              <a:rPr lang="sl-SI" altLang="en-US"/>
              <a:t>nadmorska višina vrha gore – 2864 m</a:t>
            </a:r>
          </a:p>
          <a:p>
            <a:pPr eaLnBrk="1" hangingPunct="1"/>
            <a:endParaRPr lang="sl-SI" altLang="en-US"/>
          </a:p>
        </p:txBody>
      </p:sp>
      <p:pic>
        <p:nvPicPr>
          <p:cNvPr id="47110" name="Picture 2" descr="Prepovedano_kajenj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a:t>V dvojiškem zapisu obstajata za zapis s samo dva znaka: 0 (nič) in 1 (ena).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V računalniku je tak zapis izveden na različne načine:</a:t>
            </a:r>
          </a:p>
          <a:p>
            <a:pPr marL="640080" lvl="1">
              <a:buFont typeface="Wingdings 2"/>
              <a:buChar char=""/>
              <a:defRPr/>
            </a:pPr>
            <a:r>
              <a:rPr lang="sl-SI" dirty="0"/>
              <a:t>Stikalo je sklenjeno (1) ali razklenjeno (0)</a:t>
            </a:r>
          </a:p>
          <a:p>
            <a:pPr marL="640080" lvl="1">
              <a:buFont typeface="Wingdings 2"/>
              <a:buChar char=""/>
              <a:defRPr/>
            </a:pPr>
            <a:r>
              <a:rPr lang="sl-SI" dirty="0"/>
              <a:t>V vodniku je električna napetost (1) ali je ni (0)</a:t>
            </a:r>
          </a:p>
          <a:p>
            <a:pPr marL="640080" lvl="1">
              <a:buFont typeface="Wingdings 2"/>
              <a:buChar char=""/>
              <a:defRPr/>
            </a:pPr>
            <a:r>
              <a:rPr lang="sl-SI" dirty="0"/>
              <a:t>Točka žari (1) ali ne žari (0)</a:t>
            </a:r>
          </a:p>
          <a:p>
            <a:pPr marL="640080" lvl="1">
              <a:buFont typeface="Wingdings 2"/>
              <a:buChar char=""/>
              <a:defRPr/>
            </a:pPr>
            <a:endParaRPr lang="sl-SI" dirty="0"/>
          </a:p>
          <a:p>
            <a:pPr marL="274320" indent="-274320">
              <a:buClr>
                <a:schemeClr val="accent3"/>
              </a:buClr>
              <a:buFont typeface="Wingdings 2"/>
              <a:buChar char=""/>
              <a:defRPr/>
            </a:pPr>
            <a:r>
              <a:rPr lang="sl-SI" dirty="0"/>
              <a:t>Znak, ki zavzame samo dve vrednosti imenujemo </a:t>
            </a:r>
            <a:r>
              <a:rPr lang="sl-SI" dirty="0" err="1"/>
              <a:t>binary</a:t>
            </a:r>
            <a:r>
              <a:rPr lang="sl-SI" dirty="0"/>
              <a:t> </a:t>
            </a:r>
            <a:r>
              <a:rPr lang="sl-SI" dirty="0" err="1"/>
              <a:t>digit</a:t>
            </a:r>
            <a:r>
              <a:rPr lang="sl-SI" dirty="0"/>
              <a:t> - BIT</a:t>
            </a:r>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6019" name="Ograda vsebine 2"/>
          <p:cNvSpPr>
            <a:spLocks noGrp="1"/>
          </p:cNvSpPr>
          <p:nvPr>
            <p:ph idx="1"/>
          </p:nvPr>
        </p:nvSpPr>
        <p:spPr/>
        <p:txBody>
          <a:bodyPr/>
          <a:lstStyle/>
          <a:p>
            <a:pPr eaLnBrk="1" hangingPunct="1"/>
            <a:r>
              <a:rPr lang="sl-SI" altLang="en-US"/>
              <a:t>Vse črke in zanki so zapisani s kombinacijo 0 in 1.</a:t>
            </a:r>
          </a:p>
          <a:p>
            <a:pPr eaLnBrk="1" hangingPunct="1"/>
            <a:r>
              <a:rPr lang="sl-SI" altLang="en-US"/>
              <a:t>Kombinacija 0 in 1 za vsako črko (in znake) je določena v tabeli ASCII - 1970.</a:t>
            </a:r>
          </a:p>
          <a:p>
            <a:pPr eaLnBrk="1" hangingPunct="1"/>
            <a:r>
              <a:rPr lang="sl-SI" altLang="en-US"/>
              <a:t>American Standard Code for Information Interchange – ASCII</a:t>
            </a:r>
          </a:p>
          <a:p>
            <a:pPr eaLnBrk="1" hangingPunct="1"/>
            <a:r>
              <a:rPr lang="sl-SI" altLang="en-US"/>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0100 0000 </a:t>
            </a:r>
            <a:r>
              <a:rPr lang="sl-SI" dirty="0">
                <a:hlinkClick r:id="rId2" action="ppaction://hlinkfile" tooltip="A"/>
              </a:rPr>
              <a:t>A</a:t>
            </a:r>
            <a:r>
              <a:rPr lang="sl-SI" dirty="0"/>
              <a:t> </a:t>
            </a:r>
          </a:p>
          <a:p>
            <a:pPr marL="274320" indent="-274320">
              <a:buClr>
                <a:schemeClr val="accent3"/>
              </a:buClr>
              <a:buFont typeface="Wingdings 2"/>
              <a:buChar char=""/>
              <a:defRPr/>
            </a:pPr>
            <a:r>
              <a:rPr lang="sl-SI" dirty="0"/>
              <a:t>0100 0010 </a:t>
            </a:r>
            <a:r>
              <a:rPr lang="sl-SI" dirty="0">
                <a:hlinkClick r:id="rId3" action="ppaction://hlinkfile" tooltip="B"/>
              </a:rPr>
              <a:t>B</a:t>
            </a:r>
            <a:r>
              <a:rPr lang="sl-SI" dirty="0"/>
              <a:t> </a:t>
            </a:r>
          </a:p>
          <a:p>
            <a:pPr marL="274320" indent="-274320">
              <a:buClr>
                <a:schemeClr val="accent3"/>
              </a:buClr>
              <a:buFont typeface="Wingdings 2"/>
              <a:buChar char=""/>
              <a:defRPr/>
            </a:pPr>
            <a:r>
              <a:rPr lang="sl-SI" dirty="0"/>
              <a:t>0100 0011 </a:t>
            </a:r>
            <a:r>
              <a:rPr lang="sl-SI" dirty="0">
                <a:hlinkClick r:id="rId4" action="ppaction://hlinkfile" tooltip="C"/>
              </a:rPr>
              <a:t>C</a:t>
            </a:r>
            <a:r>
              <a:rPr lang="sl-SI" dirty="0"/>
              <a:t> </a:t>
            </a:r>
          </a:p>
          <a:p>
            <a:pPr marL="274320" indent="-274320">
              <a:buClr>
                <a:schemeClr val="accent3"/>
              </a:buClr>
              <a:buFont typeface="Wingdings 2"/>
              <a:buChar char=""/>
              <a:defRPr/>
            </a:pPr>
            <a:r>
              <a:rPr lang="sl-SI" dirty="0"/>
              <a:t>0100 0100 </a:t>
            </a:r>
            <a:r>
              <a:rPr lang="sl-SI" dirty="0">
                <a:hlinkClick r:id="rId5" action="ppaction://hlinkfile" tooltip="D"/>
              </a:rPr>
              <a:t>D</a:t>
            </a:r>
            <a:r>
              <a:rPr lang="sl-SI" dirty="0"/>
              <a:t> </a:t>
            </a:r>
          </a:p>
          <a:p>
            <a:pPr marL="274320" indent="-274320">
              <a:buClr>
                <a:schemeClr val="accent3"/>
              </a:buClr>
              <a:buFont typeface="Wingdings 2"/>
              <a:buChar char=""/>
              <a:defRPr/>
            </a:pPr>
            <a:r>
              <a:rPr lang="sl-SI" dirty="0"/>
              <a:t>0100 0101 </a:t>
            </a:r>
            <a:r>
              <a:rPr lang="sl-SI" dirty="0">
                <a:hlinkClick r:id="rId6" action="ppaction://hlinkfile" tooltip="E"/>
              </a:rPr>
              <a:t>E</a:t>
            </a:r>
            <a:r>
              <a:rPr lang="sl-SI" dirty="0"/>
              <a:t> </a:t>
            </a:r>
          </a:p>
          <a:p>
            <a:pPr marL="274320" indent="-274320">
              <a:buClr>
                <a:schemeClr val="accent3"/>
              </a:buClr>
              <a:buFont typeface="Wingdings 2"/>
              <a:buChar char=""/>
              <a:defRPr/>
            </a:pPr>
            <a:r>
              <a:rPr lang="sl-SI" dirty="0"/>
              <a:t>0100 0110 </a:t>
            </a:r>
            <a:r>
              <a:rPr lang="sl-SI" dirty="0">
                <a:hlinkClick r:id="rId7" action="ppaction://hlinkfile" tooltip="F"/>
              </a:rPr>
              <a:t>F</a:t>
            </a:r>
            <a:r>
              <a:rPr lang="sl-SI" dirty="0"/>
              <a:t> </a:t>
            </a:r>
          </a:p>
          <a:p>
            <a:pPr marL="274320" indent="-274320">
              <a:buClr>
                <a:schemeClr val="accent3"/>
              </a:buClr>
              <a:buFont typeface="Wingdings 2"/>
              <a:buChar char=""/>
              <a:defRPr/>
            </a:pPr>
            <a:r>
              <a:rPr lang="sl-SI" dirty="0"/>
              <a:t>0100 0111 </a:t>
            </a:r>
            <a:r>
              <a:rPr lang="sl-SI" dirty="0">
                <a:hlinkClick r:id="rId8" action="ppaction://hlinkfile" tooltip="G"/>
              </a:rPr>
              <a:t>G</a:t>
            </a:r>
            <a:r>
              <a:rPr lang="sl-SI" dirty="0"/>
              <a:t> </a:t>
            </a:r>
          </a:p>
          <a:p>
            <a:pPr marL="274320" indent="-274320">
              <a:buClr>
                <a:schemeClr val="accent3"/>
              </a:buClr>
              <a:buFont typeface="Wingdings 2"/>
              <a:buChar char=""/>
              <a:defRPr/>
            </a:pPr>
            <a:r>
              <a:rPr lang="sl-SI" dirty="0"/>
              <a:t>0100 1000 </a:t>
            </a:r>
            <a:r>
              <a:rPr lang="sl-SI" dirty="0">
                <a:hlinkClick r:id="rId9" action="ppaction://hlinkfile" tooltip="H"/>
              </a:rPr>
              <a:t>H</a:t>
            </a:r>
            <a:r>
              <a:rPr lang="sl-SI" dirty="0"/>
              <a:t> </a:t>
            </a:r>
          </a:p>
          <a:p>
            <a:pPr marL="274320" indent="-274320">
              <a:buClr>
                <a:schemeClr val="accent3"/>
              </a:buClr>
              <a:buFont typeface="Wingdings 2"/>
              <a:buChar char=""/>
              <a:defRPr/>
            </a:pPr>
            <a:r>
              <a:rPr lang="sl-SI" dirty="0"/>
              <a:t>0100 1001 </a:t>
            </a:r>
            <a:r>
              <a:rPr lang="sl-SI" dirty="0">
                <a:hlinkClick r:id="rId10" action="ppaction://hlinkfile" tooltip="I"/>
              </a:rPr>
              <a:t>I</a:t>
            </a:r>
            <a:r>
              <a:rPr lang="sl-SI" dirty="0"/>
              <a:t> </a:t>
            </a:r>
          </a:p>
          <a:p>
            <a:pPr marL="274320" indent="-274320">
              <a:buClr>
                <a:schemeClr val="accent3"/>
              </a:buClr>
              <a:buFont typeface="Wingdings 2"/>
              <a:buChar char=""/>
              <a:defRPr/>
            </a:pPr>
            <a:r>
              <a:rPr lang="sl-SI" dirty="0"/>
              <a:t>0100 1010 </a:t>
            </a:r>
            <a:r>
              <a:rPr lang="sl-SI" dirty="0">
                <a:hlinkClick r:id="rId11" action="ppaction://hlinkfile" tooltip="J"/>
              </a:rPr>
              <a:t>J</a:t>
            </a:r>
            <a:r>
              <a:rPr lang="sl-SI" dirty="0"/>
              <a:t> </a:t>
            </a:r>
          </a:p>
          <a:p>
            <a:pPr marL="274320" indent="-274320">
              <a:buClr>
                <a:schemeClr val="accent3"/>
              </a:buClr>
              <a:buFont typeface="Wingdings 2"/>
              <a:buChar char=""/>
              <a:defRPr/>
            </a:pPr>
            <a:r>
              <a:rPr lang="sl-SI" dirty="0"/>
              <a:t>0100 1011 </a:t>
            </a:r>
            <a:r>
              <a:rPr lang="sl-SI" dirty="0">
                <a:hlinkClick r:id="rId12" action="ppaction://hlinkfile" tooltip="K"/>
              </a:rPr>
              <a:t>K</a:t>
            </a:r>
            <a:r>
              <a:rPr lang="sl-SI" dirty="0"/>
              <a:t> </a:t>
            </a:r>
          </a:p>
          <a:p>
            <a:pPr marL="274320" indent="-274320">
              <a:buClr>
                <a:schemeClr val="accent3"/>
              </a:buClr>
              <a:buFont typeface="Wingdings 2"/>
              <a:buChar char=""/>
              <a:defRPr/>
            </a:pPr>
            <a:r>
              <a:rPr lang="sl-SI" dirty="0"/>
              <a:t>0100 1100 </a:t>
            </a:r>
            <a:r>
              <a:rPr lang="sl-SI" dirty="0">
                <a:hlinkClick r:id="rId13" action="ppaction://hlinkfile" tooltip="L"/>
              </a:rPr>
              <a:t>L</a:t>
            </a:r>
            <a:r>
              <a:rPr lang="sl-SI" dirty="0"/>
              <a:t> </a:t>
            </a:r>
          </a:p>
          <a:p>
            <a:pPr marL="274320" indent="-274320">
              <a:buClr>
                <a:schemeClr val="accent3"/>
              </a:buClr>
              <a:buFont typeface="Wingdings 2"/>
              <a:buChar char=""/>
              <a:defRPr/>
            </a:pPr>
            <a:r>
              <a:rPr lang="sl-SI" dirty="0"/>
              <a:t>0100 1101 </a:t>
            </a:r>
            <a:r>
              <a:rPr lang="sl-SI" dirty="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a:t>ASCII TABELA  - 2</a:t>
            </a:r>
            <a:r>
              <a:rPr lang="sl-SI" baseline="30000" dirty="0"/>
              <a:t>8</a:t>
            </a:r>
            <a:r>
              <a:rPr lang="sl-SI" dirty="0"/>
              <a:t> = 256</a:t>
            </a:r>
          </a:p>
          <a:p>
            <a:pPr marL="274320" indent="-274320">
              <a:buClr>
                <a:schemeClr val="accent3"/>
              </a:buClr>
              <a:buFont typeface="Wingdings 2"/>
              <a:buChar char=""/>
              <a:defRPr/>
            </a:pPr>
            <a:r>
              <a:rPr lang="sl-SI" dirty="0"/>
              <a:t>Določenih 256 različnih črk (znakov)</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a:p>
          <a:p>
            <a:pPr eaLnBrk="1" hangingPunct="1">
              <a:lnSpc>
                <a:spcPct val="90000"/>
              </a:lnSpc>
            </a:pPr>
            <a:r>
              <a:rPr lang="sl-SI" altLang="en-US"/>
              <a:t>Več  različnih standardov:</a:t>
            </a:r>
          </a:p>
          <a:p>
            <a:pPr eaLnBrk="1" hangingPunct="1">
              <a:lnSpc>
                <a:spcPct val="90000"/>
              </a:lnSpc>
            </a:pPr>
            <a:endParaRPr lang="sl-SI" altLang="en-US"/>
          </a:p>
          <a:p>
            <a:pPr eaLnBrk="1" hangingPunct="1">
              <a:lnSpc>
                <a:spcPct val="90000"/>
              </a:lnSpc>
            </a:pPr>
            <a:r>
              <a:rPr lang="sl-SI" altLang="en-US"/>
              <a:t>7 BITNA ASCII </a:t>
            </a:r>
            <a:r>
              <a:rPr lang="sl-SI" altLang="en-US" sz="1100"/>
              <a:t>(7 znakov + 1 kontrolni)</a:t>
            </a:r>
          </a:p>
          <a:p>
            <a:pPr eaLnBrk="1" hangingPunct="1">
              <a:lnSpc>
                <a:spcPct val="90000"/>
              </a:lnSpc>
            </a:pPr>
            <a:r>
              <a:rPr lang="sl-SI" altLang="en-US"/>
              <a:t>8 BITNA ASCII</a:t>
            </a:r>
          </a:p>
          <a:p>
            <a:pPr eaLnBrk="1" hangingPunct="1">
              <a:lnSpc>
                <a:spcPct val="90000"/>
              </a:lnSpc>
            </a:pPr>
            <a:r>
              <a:rPr lang="sl-SI" altLang="en-US"/>
              <a:t>ISO 8859</a:t>
            </a:r>
          </a:p>
          <a:p>
            <a:pPr eaLnBrk="1" hangingPunct="1">
              <a:lnSpc>
                <a:spcPct val="90000"/>
              </a:lnSpc>
            </a:pPr>
            <a:r>
              <a:rPr lang="sl-SI" altLang="en-US"/>
              <a:t>ISO 1250</a:t>
            </a:r>
          </a:p>
          <a:p>
            <a:pPr eaLnBrk="1" hangingPunct="1">
              <a:lnSpc>
                <a:spcPct val="90000"/>
              </a:lnSpc>
            </a:pPr>
            <a:endParaRPr lang="sl-SI" altLang="en-US"/>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a:t>UNICODE standard</a:t>
            </a:r>
            <a:endParaRPr lang="en-US" altLang="en-US" dirty="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a:t>Rešitev je 16-bitni standard UNICODE .</a:t>
            </a:r>
          </a:p>
          <a:p>
            <a:pPr marL="274320" indent="-274320">
              <a:buClr>
                <a:schemeClr val="accent3"/>
              </a:buClr>
              <a:buNone/>
              <a:defRPr/>
            </a:pPr>
            <a:r>
              <a:rPr lang="sl-SI" dirty="0"/>
              <a:t>	(</a:t>
            </a:r>
            <a:r>
              <a:rPr lang="sl-SI" i="1" dirty="0" err="1"/>
              <a:t>The</a:t>
            </a:r>
            <a:r>
              <a:rPr lang="sl-SI" i="1" dirty="0"/>
              <a:t> </a:t>
            </a:r>
            <a:r>
              <a:rPr lang="sl-SI" i="1" dirty="0" err="1"/>
              <a:t>universal</a:t>
            </a:r>
            <a:r>
              <a:rPr lang="sl-SI" i="1" dirty="0"/>
              <a:t> </a:t>
            </a:r>
            <a:r>
              <a:rPr lang="sl-SI" i="1" dirty="0" err="1"/>
              <a:t>character</a:t>
            </a:r>
            <a:r>
              <a:rPr lang="sl-SI" i="1" dirty="0"/>
              <a:t> </a:t>
            </a:r>
            <a:r>
              <a:rPr lang="sl-SI" i="1" dirty="0" err="1"/>
              <a:t>encoding</a:t>
            </a:r>
            <a:r>
              <a:rPr lang="sl-SI" dirty="0"/>
              <a:t>).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Torej: vsaka črka (znak) definiran s kombinacijo 16 </a:t>
            </a:r>
            <a:r>
              <a:rPr lang="sl-SI" dirty="0" err="1"/>
              <a:t>enic</a:t>
            </a:r>
            <a:r>
              <a:rPr lang="sl-SI" dirty="0"/>
              <a:t> in ničel.</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sz="2600" dirty="0"/>
              <a:t>V prvih 256 znakih se </a:t>
            </a:r>
            <a:r>
              <a:rPr lang="sl-SI" sz="2600" dirty="0" err="1"/>
              <a:t>Unicode</a:t>
            </a:r>
            <a:r>
              <a:rPr lang="sl-SI" sz="2600" dirty="0"/>
              <a:t> ujema s starim  standardom. </a:t>
            </a:r>
          </a:p>
          <a:p>
            <a:pPr marL="274320" indent="-274320">
              <a:buClr>
                <a:schemeClr val="accent3"/>
              </a:buClr>
              <a:buFont typeface="Wingdings 2"/>
              <a:buChar char=""/>
              <a:defRPr/>
            </a:pPr>
            <a:r>
              <a:rPr lang="sl-SI" sz="2600" dirty="0"/>
              <a:t>Naslednji znaki kodirajo pismenke, potrebne za zapis grščine, cirilice, armenščine, hebrejščine, arabščine, </a:t>
            </a:r>
            <a:r>
              <a:rPr lang="sl-SI" sz="2600" dirty="0" err="1"/>
              <a:t>devanagarija</a:t>
            </a:r>
            <a:r>
              <a:rPr lang="sl-SI" sz="2600" dirty="0"/>
              <a:t>, </a:t>
            </a:r>
            <a:r>
              <a:rPr lang="sl-SI" sz="2600" dirty="0" err="1"/>
              <a:t>bengalščine</a:t>
            </a:r>
            <a:r>
              <a:rPr lang="sl-SI" sz="2600" dirty="0"/>
              <a:t>, </a:t>
            </a:r>
            <a:r>
              <a:rPr lang="sl-SI" sz="2600" dirty="0" err="1"/>
              <a:t>gurmukščine</a:t>
            </a:r>
            <a:r>
              <a:rPr lang="sl-SI" sz="2600" dirty="0"/>
              <a:t>, </a:t>
            </a:r>
            <a:r>
              <a:rPr lang="sl-SI" sz="2600" dirty="0" err="1"/>
              <a:t>orijščine</a:t>
            </a:r>
            <a:r>
              <a:rPr lang="sl-SI" sz="2600" dirty="0"/>
              <a:t>, tamilščine, tajščine, </a:t>
            </a:r>
            <a:r>
              <a:rPr lang="sl-SI" sz="2600" dirty="0" err="1"/>
              <a:t>laoščine</a:t>
            </a:r>
            <a:r>
              <a:rPr lang="sl-SI" sz="2600" dirty="0"/>
              <a:t>, gruzijščine, tibetanščine, japonske </a:t>
            </a:r>
            <a:r>
              <a:rPr lang="sl-SI" sz="2600" dirty="0" err="1"/>
              <a:t>katakane</a:t>
            </a:r>
            <a:r>
              <a:rPr lang="sl-SI" sz="2600" dirty="0"/>
              <a:t>, celoten nabor korejskih </a:t>
            </a:r>
            <a:r>
              <a:rPr lang="sl-SI" sz="2600" dirty="0" err="1"/>
              <a:t>hangulskih</a:t>
            </a:r>
            <a:r>
              <a:rPr lang="sl-SI" sz="2600" dirty="0"/>
              <a:t> pismenk in </a:t>
            </a:r>
            <a:r>
              <a:rPr lang="sl-SI" sz="2600" dirty="0" err="1"/>
              <a:t>unificiranih</a:t>
            </a:r>
            <a:r>
              <a:rPr lang="sl-SI" sz="2600" dirty="0"/>
              <a:t> kitajsko/japonsko/korejskih (CJK).</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NOVI STANDARD: UNICODE (16 bit za vsak znak)  2</a:t>
            </a:r>
            <a:r>
              <a:rPr lang="sl-SI" baseline="30000" dirty="0"/>
              <a:t>16</a:t>
            </a:r>
            <a:r>
              <a:rPr lang="sl-SI" dirty="0"/>
              <a:t>= 65.536</a:t>
            </a:r>
            <a:endParaRPr lang="sl-SI" baseline="30000"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a:t>Cela števila zapišemo z nizom ničel in enic.</a:t>
            </a:r>
          </a:p>
          <a:p>
            <a:pPr eaLnBrk="1" hangingPunct="1"/>
            <a:endParaRPr lang="sl-SI" altLang="en-US"/>
          </a:p>
          <a:p>
            <a:pPr eaLnBrk="1" hangingPunct="1"/>
            <a:r>
              <a:rPr lang="sl-SI" altLang="en-US"/>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a:t>Primer:</a:t>
            </a:r>
          </a:p>
          <a:p>
            <a:pPr eaLnBrk="1" hangingPunct="1"/>
            <a:r>
              <a:rPr lang="sl-SI" altLang="en-US"/>
              <a:t>11 = ? V dvojiškem</a:t>
            </a:r>
          </a:p>
          <a:p>
            <a:pPr eaLnBrk="1" hangingPunct="1"/>
            <a:endParaRPr lang="sl-SI" altLang="en-US"/>
          </a:p>
          <a:p>
            <a:pPr eaLnBrk="1" hangingPunct="1"/>
            <a:r>
              <a:rPr lang="sl-SI" altLang="en-US"/>
              <a:t>11 : 2 = 5, ost.:1</a:t>
            </a:r>
          </a:p>
          <a:p>
            <a:pPr eaLnBrk="1" hangingPunct="1"/>
            <a:r>
              <a:rPr lang="sl-SI" altLang="en-US"/>
              <a:t>  5 : 2 = 2, ost.: 1</a:t>
            </a:r>
          </a:p>
          <a:p>
            <a:pPr eaLnBrk="1" hangingPunct="1"/>
            <a:r>
              <a:rPr lang="sl-SI" altLang="en-US"/>
              <a:t>  2 : 2 = 1, ost.: 0</a:t>
            </a:r>
          </a:p>
          <a:p>
            <a:pPr eaLnBrk="1" hangingPunct="1"/>
            <a:r>
              <a:rPr lang="sl-SI" altLang="en-US"/>
              <a:t>  1 : 2 = 0, ost.: 1</a:t>
            </a:r>
          </a:p>
          <a:p>
            <a:pPr eaLnBrk="1" hangingPunct="1"/>
            <a:r>
              <a:rPr lang="sl-SI" altLang="en-US"/>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a:t>16</a:t>
            </a:r>
            <a:r>
              <a:rPr lang="sl-SI" altLang="en-US" baseline="-25000"/>
              <a:t>10</a:t>
            </a:r>
            <a:r>
              <a:rPr lang="sl-SI" altLang="en-US"/>
              <a:t>=10000</a:t>
            </a:r>
            <a:r>
              <a:rPr lang="sl-SI" altLang="en-US" baseline="-2500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a:p>
          <a:p>
            <a:pPr eaLnBrk="1" hangingPunct="1"/>
            <a:r>
              <a:rPr lang="sl-SI" altLang="en-US"/>
              <a:t>16:2 = 8 + </a:t>
            </a:r>
            <a:r>
              <a:rPr lang="sl-SI" altLang="en-US" b="1"/>
              <a:t>0</a:t>
            </a:r>
            <a:r>
              <a:rPr lang="sl-SI" altLang="en-US"/>
              <a:t>   </a:t>
            </a:r>
          </a:p>
          <a:p>
            <a:pPr eaLnBrk="1" hangingPunct="1"/>
            <a:r>
              <a:rPr lang="sl-SI" altLang="en-US"/>
              <a:t>  8:2 = 4 + </a:t>
            </a:r>
            <a:r>
              <a:rPr lang="sl-SI" altLang="en-US" b="1"/>
              <a:t>0</a:t>
            </a:r>
            <a:endParaRPr lang="sl-SI" altLang="en-US"/>
          </a:p>
          <a:p>
            <a:pPr eaLnBrk="1" hangingPunct="1"/>
            <a:r>
              <a:rPr lang="sl-SI" altLang="en-US"/>
              <a:t>  4:2 = 2 + </a:t>
            </a:r>
            <a:r>
              <a:rPr lang="sl-SI" altLang="en-US" b="1"/>
              <a:t>0</a:t>
            </a:r>
            <a:endParaRPr lang="sl-SI" altLang="en-US"/>
          </a:p>
          <a:p>
            <a:pPr eaLnBrk="1" hangingPunct="1"/>
            <a:r>
              <a:rPr lang="sl-SI" altLang="en-US"/>
              <a:t>  2:2 = 1 + </a:t>
            </a:r>
            <a:r>
              <a:rPr lang="sl-SI" altLang="en-US" b="1"/>
              <a:t>0</a:t>
            </a:r>
            <a:endParaRPr lang="sl-SI" altLang="en-US"/>
          </a:p>
          <a:p>
            <a:pPr eaLnBrk="1" hangingPunct="1"/>
            <a:r>
              <a:rPr lang="sl-SI" altLang="en-US"/>
              <a:t>  1:2 = 0 + </a:t>
            </a:r>
            <a:r>
              <a:rPr lang="sl-SI" altLang="en-US" b="1"/>
              <a:t>1</a:t>
            </a:r>
            <a:endParaRPr lang="sl-SI" altLang="en-US"/>
          </a:p>
          <a:p>
            <a:pPr eaLnBrk="1" hangingPunct="1"/>
            <a:endParaRPr lang="sl-SI" altLang="en-US"/>
          </a:p>
          <a:p>
            <a:pPr eaLnBrk="1" hangingPunct="1"/>
            <a:r>
              <a:rPr lang="sl-SI" altLang="en-US"/>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a:t>Slike so v računalniku shranjene tako, da razdeljena na slikovne točke ali </a:t>
            </a:r>
            <a:r>
              <a:rPr lang="sl-SI" altLang="en-US" sz="2400" dirty="0" err="1"/>
              <a:t>piksle</a:t>
            </a:r>
            <a:r>
              <a:rPr lang="sl-SI" altLang="en-US" sz="2400" dirty="0"/>
              <a:t>.</a:t>
            </a:r>
          </a:p>
          <a:p>
            <a:pPr eaLnBrk="1" hangingPunct="1"/>
            <a:r>
              <a:rPr lang="sl-SI" altLang="en-US" sz="2400" dirty="0"/>
              <a:t>Vsak </a:t>
            </a:r>
            <a:r>
              <a:rPr lang="sl-SI" altLang="en-US" sz="2400" dirty="0" err="1"/>
              <a:t>piksel</a:t>
            </a:r>
            <a:r>
              <a:rPr lang="sl-SI" altLang="en-US" sz="2400" dirty="0"/>
              <a:t> žari na zaslonu v določeni barvi.</a:t>
            </a:r>
          </a:p>
          <a:p>
            <a:pPr eaLnBrk="1" hangingPunct="1"/>
            <a:r>
              <a:rPr lang="sl-SI" altLang="en-US" sz="2400" dirty="0"/>
              <a:t>Taki sliki rečemo BITNA SLIKA.</a:t>
            </a:r>
          </a:p>
          <a:p>
            <a:pPr eaLnBrk="1" hangingPunct="1"/>
            <a:r>
              <a:rPr lang="sl-SI" altLang="en-US" sz="2400" dirty="0"/>
              <a:t>Več kot je </a:t>
            </a:r>
            <a:r>
              <a:rPr lang="sl-SI" altLang="en-US" sz="2400" dirty="0" err="1"/>
              <a:t>pikslov</a:t>
            </a:r>
            <a:r>
              <a:rPr lang="sl-SI" altLang="en-US" sz="2400" dirty="0"/>
              <a:t> kvalitetnejša je slika.</a:t>
            </a:r>
          </a:p>
          <a:p>
            <a:pPr eaLnBrk="1" hangingPunct="1">
              <a:buFont typeface="Wingdings 2" panose="05020102010507070707" pitchFamily="18" charset="2"/>
              <a:buNone/>
            </a:pPr>
            <a:endParaRPr lang="sl-SI" altLang="en-US" dirty="0"/>
          </a:p>
          <a:p>
            <a:pPr eaLnBrk="1" hangingPunct="1"/>
            <a:endParaRPr lang="sl-SI" altLang="en-US" dirty="0"/>
          </a:p>
        </p:txBody>
      </p:sp>
      <p:pic>
        <p:nvPicPr>
          <p:cNvPr id="1026" name="Picture 2" descr="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a:t>Kvaliteta prikaza bitnih slik je odvisna od ločljivosti.</a:t>
            </a:r>
          </a:p>
          <a:p>
            <a:r>
              <a:rPr lang="sl-SI" altLang="en-US" sz="2000" dirty="0"/>
              <a:t>Ločljivost (resolucija)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p>
          <a:p>
            <a:r>
              <a:rPr lang="sl-SI" altLang="en-US" sz="2000" dirty="0"/>
              <a:t>Slika, ki jo prikazuje zaslon monitorja, je resolucije 72 ali 96 </a:t>
            </a:r>
            <a:r>
              <a:rPr lang="sl-SI" altLang="en-US" sz="2000" dirty="0" err="1"/>
              <a:t>ppi</a:t>
            </a:r>
            <a:r>
              <a:rPr lang="sl-SI" altLang="en-US" sz="2000" dirty="0"/>
              <a:t>. </a:t>
            </a:r>
          </a:p>
          <a:p>
            <a:r>
              <a:rPr lang="sl-SI" altLang="en-US" sz="2000" dirty="0"/>
              <a:t>Vendar 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8131" name="Ograda vsebine 2"/>
          <p:cNvSpPr>
            <a:spLocks noGrp="1"/>
          </p:cNvSpPr>
          <p:nvPr>
            <p:ph idx="1"/>
          </p:nvPr>
        </p:nvSpPr>
        <p:spPr/>
        <p:txBody>
          <a:bodyPr/>
          <a:lstStyle/>
          <a:p>
            <a:pPr eaLnBrk="1" hangingPunct="1"/>
            <a:r>
              <a:rPr lang="sl-SI" altLang="en-US"/>
              <a:t>Informacija je podatek (sporočilo), ki nam pove nekaj novega.</a:t>
            </a:r>
          </a:p>
          <a:p>
            <a:pPr eaLnBrk="1" hangingPunct="1"/>
            <a:r>
              <a:rPr lang="sl-SI" altLang="en-US"/>
              <a:t>Ko prejemnik dobi sporočilo in iz njega nekaj razbere (ugotovi) je s tem izvedel nekaj novega. </a:t>
            </a:r>
          </a:p>
          <a:p>
            <a:pPr eaLnBrk="1" hangingPunct="1"/>
            <a:r>
              <a:rPr lang="sl-SI" altLang="en-US"/>
              <a:t>Dobil je informacijo.</a:t>
            </a:r>
          </a:p>
          <a:p>
            <a:pPr eaLnBrk="1" hangingPunct="1"/>
            <a:r>
              <a:rPr lang="sl-SI" altLang="en-US"/>
              <a:t>Informacija nastane samo </a:t>
            </a:r>
          </a:p>
          <a:p>
            <a:pPr lvl="1" eaLnBrk="1" hangingPunct="1">
              <a:buFont typeface="Wingdings 2" panose="05020102010507070707" pitchFamily="18" charset="2"/>
              <a:buNone/>
            </a:pPr>
            <a:r>
              <a:rPr lang="sl-SI" altLang="en-US"/>
              <a:t>v glavah ljudi.</a:t>
            </a:r>
          </a:p>
          <a:p>
            <a:pPr eaLnBrk="1" hangingPunct="1"/>
            <a:endParaRPr lang="sl-SI" altLang="en-US"/>
          </a:p>
        </p:txBody>
      </p:sp>
      <p:pic>
        <p:nvPicPr>
          <p:cNvPr id="46086" name="Picture 2" descr="http://www.zurnal24.si/export/sites/z24/_data/images/tenis/federer_slavje_action.jpg_126390187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a:p>
          <a:p>
            <a:pPr eaLnBrk="1" hangingPunct="1"/>
            <a:r>
              <a:rPr lang="sl-SI" altLang="en-US"/>
              <a:t>Monokromatsko (1 bit – črno ali belo)</a:t>
            </a:r>
          </a:p>
          <a:p>
            <a:pPr eaLnBrk="1" hangingPunct="1"/>
            <a:endParaRPr lang="sl-SI" altLang="en-US"/>
          </a:p>
          <a:p>
            <a:pPr eaLnBrk="1" hangingPunct="1"/>
            <a:endParaRPr lang="sl-SI" altLang="en-US"/>
          </a:p>
          <a:p>
            <a:pPr eaLnBrk="1" hangingPunct="1"/>
            <a:endParaRPr lang="sl-SI" altLang="en-US"/>
          </a:p>
          <a:p>
            <a:pPr eaLnBrk="1" hangingPunct="1"/>
            <a:endParaRPr lang="sl-SI" altLang="en-US"/>
          </a:p>
          <a:p>
            <a:pPr eaLnBrk="1" hangingPunct="1"/>
            <a:r>
              <a:rPr lang="sl-SI" altLang="en-US"/>
              <a:t>16 barv (4 bitna slika)</a:t>
            </a:r>
          </a:p>
        </p:txBody>
      </p:sp>
      <p:pic>
        <p:nvPicPr>
          <p:cNvPr id="95238" name="Slika 7" descr="s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a:t>Opis barve slike s:</a:t>
            </a:r>
          </a:p>
          <a:p>
            <a:endParaRPr lang="sl-SI" altLang="en-US" dirty="0"/>
          </a:p>
          <a:p>
            <a:r>
              <a:rPr lang="sl-SI" altLang="en-US" dirty="0"/>
              <a:t>4 biti  - 2</a:t>
            </a:r>
            <a:r>
              <a:rPr lang="sl-SI" altLang="en-US" baseline="30000" dirty="0"/>
              <a:t>4</a:t>
            </a:r>
            <a:r>
              <a:rPr lang="sl-SI" altLang="en-US" dirty="0"/>
              <a:t> = 16 barv</a:t>
            </a:r>
          </a:p>
          <a:p>
            <a:r>
              <a:rPr lang="sl-SI" altLang="en-US" dirty="0"/>
              <a:t>8 biti – 2</a:t>
            </a:r>
            <a:r>
              <a:rPr lang="sl-SI" altLang="en-US" baseline="30000" dirty="0"/>
              <a:t>8</a:t>
            </a:r>
            <a:r>
              <a:rPr lang="sl-SI" altLang="en-US" dirty="0"/>
              <a:t> = 256 barv</a:t>
            </a:r>
          </a:p>
          <a:p>
            <a:r>
              <a:rPr lang="sl-SI" altLang="en-US" dirty="0"/>
              <a:t>16 biti – 2</a:t>
            </a:r>
            <a:r>
              <a:rPr lang="sl-SI" altLang="en-US" baseline="30000" dirty="0"/>
              <a:t>16</a:t>
            </a:r>
            <a:r>
              <a:rPr lang="sl-SI" altLang="en-US" dirty="0"/>
              <a:t> = 65.536 barv</a:t>
            </a:r>
          </a:p>
          <a:p>
            <a:r>
              <a:rPr lang="sl-SI" altLang="en-US" dirty="0"/>
              <a:t>24 biti – 2</a:t>
            </a:r>
            <a:r>
              <a:rPr lang="sl-SI" altLang="en-US" baseline="30000" dirty="0"/>
              <a:t>24</a:t>
            </a:r>
            <a:r>
              <a:rPr lang="sl-SI" altLang="en-US" dirty="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a:t>na primer ravna črta s krajiščema, krožnica s središčem in polmerom,</a:t>
            </a:r>
          </a:p>
          <a:p>
            <a:r>
              <a:rPr lang="sl-SI" sz="2200" dirty="0"/>
              <a:t>s kombinacijo črt in krivulj lahko narišemo različne predmete. Predmete lahko zapolnimo z barvo, barvnim prelivom ali celo z vzorcem.</a:t>
            </a:r>
            <a:endParaRPr lang="sl-SI" altLang="en-US" sz="2200" dirty="0"/>
          </a:p>
          <a:p>
            <a:pPr eaLnBrk="1" hangingPunct="1">
              <a:buFont typeface="Wingdings 2" panose="05020102010507070707" pitchFamily="18" charset="2"/>
              <a:buNone/>
            </a:pPr>
            <a:endParaRPr lang="sl-SI" altLang="en-US" dirty="0"/>
          </a:p>
          <a:p>
            <a:pPr eaLnBrk="1" hangingPunct="1"/>
            <a:endParaRPr lang="sl-SI" altLang="en-US" dirty="0"/>
          </a:p>
          <a:p>
            <a:pPr eaLnBrk="1" hangingPunct="1"/>
            <a:endParaRPr lang="sl-SI" altLang="en-US" dirty="0"/>
          </a:p>
        </p:txBody>
      </p:sp>
      <p:pic>
        <p:nvPicPr>
          <p:cNvPr id="96263" name="Picture 4" descr="predmetni op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lnSpcReduction="10000"/>
          </a:bodyPr>
          <a:lstStyle/>
          <a:p>
            <a:pPr marL="0" indent="0">
              <a:buNone/>
            </a:pPr>
            <a:r>
              <a:rPr lang="sl-SI" altLang="en-US" sz="2200" dirty="0"/>
              <a:t>Vektorske risbe sestavlja množica geometrijskih oblik, kot so pravokotniki, krogi, krivulje in druge skupine predmetov. </a:t>
            </a:r>
          </a:p>
          <a:p>
            <a:pPr marL="0" indent="0">
              <a:buNone/>
            </a:pPr>
            <a:r>
              <a:rPr lang="sl-SI" altLang="en-US" sz="2200" dirty="0"/>
              <a:t>Programi za risanje in urejanje vektorskih slik v datoteko shranjujejo navodila, kako naj bo slika narisana.</a:t>
            </a:r>
          </a:p>
          <a:p>
            <a:pPr marL="0" indent="0">
              <a:buNone/>
            </a:pPr>
            <a:r>
              <a:rPr lang="sl-SI" altLang="en-US" sz="2200" dirty="0"/>
              <a:t> </a:t>
            </a:r>
          </a:p>
          <a:p>
            <a:pPr marL="0" indent="0">
              <a:buNone/>
            </a:pPr>
            <a:r>
              <a:rPr lang="sl-SI" altLang="en-US" sz="2200" dirty="0"/>
              <a:t>To je ključna razlika med bitnimi in vektorskimi slikami. Ker je vektorska slika matematično določena, jo lahko poljubno povečamo ali pomanjšamo, ne da bi pri tem izgubili kvaliteto slike. </a:t>
            </a:r>
          </a:p>
          <a:p>
            <a:pPr marL="0" indent="0" eaLnBrk="1" hangingPunct="1">
              <a:buNone/>
            </a:pPr>
            <a:endParaRPr lang="sl-SI" altLang="en-US" dirty="0"/>
          </a:p>
          <a:p>
            <a:pPr eaLnBrk="1" hangingPunct="1"/>
            <a:endParaRPr lang="sl-SI" altLang="en-US" dirty="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a:t>Ker je vektorska grafika sestavljena iz objektov, ki so matematično opisani (črte, krivulje), se pri povečavi slike njihova kvaliteta ohrani.</a:t>
            </a:r>
          </a:p>
          <a:p>
            <a:pPr eaLnBrk="1" hangingPunct="1"/>
            <a:endParaRPr lang="sl-SI" altLang="en-US" dirty="0"/>
          </a:p>
        </p:txBody>
      </p:sp>
      <p:pic>
        <p:nvPicPr>
          <p:cNvPr id="983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p>
          <a:p>
            <a:pPr marL="0" indent="0">
              <a:buNone/>
            </a:pPr>
            <a:r>
              <a:rPr lang="sl-SI" altLang="en-US" dirty="0"/>
              <a:t>Vektorsko risbo je nemogoče oblikovati tako, da bi do potankosti izgledala kot bitna slika. Ohranja nenaraven videz.</a:t>
            </a:r>
          </a:p>
          <a:p>
            <a:pPr eaLnBrk="1" hangingPunct="1"/>
            <a:endParaRPr lang="sl-SI" altLang="en-US" dirty="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a:t>
            </a:r>
            <a:r>
              <a:rPr lang="pl-PL" dirty="0"/>
              <a:t>tandardni formati grafike</a:t>
            </a:r>
            <a:endParaRPr lang="en-US" dirty="0"/>
          </a:p>
        </p:txBody>
      </p:sp>
      <p:sp>
        <p:nvSpPr>
          <p:cNvPr id="3" name="Označba mesta vsebine 2"/>
          <p:cNvSpPr>
            <a:spLocks noGrp="1"/>
          </p:cNvSpPr>
          <p:nvPr>
            <p:ph idx="1"/>
          </p:nvPr>
        </p:nvSpPr>
        <p:spPr/>
        <p:txBody>
          <a:bodyPr>
            <a:normAutofit/>
          </a:bodyPr>
          <a:lstStyle/>
          <a:p>
            <a:r>
              <a:rPr lang="sl-SI" dirty="0"/>
              <a:t>BMP Bit Map</a:t>
            </a:r>
          </a:p>
          <a:p>
            <a:pPr lvl="1"/>
            <a:r>
              <a:rPr lang="sl-SI" dirty="0"/>
              <a:t>Podpirajo ga skoraj vsi programi v okolju Windows. </a:t>
            </a:r>
          </a:p>
          <a:p>
            <a:pPr lvl="1"/>
            <a:r>
              <a:rPr lang="sl-SI" dirty="0"/>
              <a:t>Zapis je neodvisen od strojne in programske opreme. </a:t>
            </a:r>
          </a:p>
          <a:p>
            <a:pPr lvl="1"/>
            <a:r>
              <a:rPr lang="sl-SI" dirty="0"/>
              <a:t>Ustvarja 2, 18, 256 ali 16,7 milijona barv. </a:t>
            </a:r>
          </a:p>
          <a:p>
            <a:pPr lvl="1"/>
            <a:r>
              <a:rPr lang="sl-SI" dirty="0"/>
              <a:t>Datoteke so velike, zato omogoča tudi delno stiskanje</a:t>
            </a:r>
          </a:p>
          <a:p>
            <a:r>
              <a:rPr lang="sl-SI" dirty="0"/>
              <a:t>PCX </a:t>
            </a:r>
          </a:p>
          <a:p>
            <a:pPr lvl="1"/>
            <a:r>
              <a:rPr lang="sl-SI" dirty="0"/>
              <a:t>Je eden najstarejših formatov, ki jih kreira program </a:t>
            </a:r>
            <a:r>
              <a:rPr lang="sl-SI" dirty="0" err="1"/>
              <a:t>Paintbrush</a:t>
            </a:r>
            <a:r>
              <a:rPr lang="sl-SI" dirty="0"/>
              <a:t>. Podpira ga večina programov v okolju Windows. Ima pa nekatere pomanjkljivosti: ne podpira sivin, podpira samo model RGB </a:t>
            </a:r>
          </a:p>
          <a:p>
            <a:pPr marL="365760" lvl="1" indent="0">
              <a:buNone/>
            </a:pPr>
            <a:endParaRPr lang="sl-SI" dirty="0"/>
          </a:p>
          <a:p>
            <a:pPr marL="365760" lvl="1" indent="0">
              <a:buNone/>
            </a:pPr>
            <a:endParaRPr lang="sl-SI" dirty="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JPEG Joint Photographic Expert Group</a:t>
            </a:r>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a:t>Kompresiranje</a:t>
            </a:r>
            <a:r>
              <a:rPr lang="sl-SI" sz="2400" dirty="0"/>
              <a:t>/stiskanje JPEG formata povzroči tudi delno izgubo informacije o sliki, zato temu pravimo izgubno stiskanje. </a:t>
            </a:r>
          </a:p>
          <a:p>
            <a:r>
              <a:rPr lang="sl-SI" sz="2400" dirty="0"/>
              <a:t>Fotografije na internetu so zelo pogosto 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kompresijo. 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a:t>INFORMACIJA</a:t>
            </a:r>
          </a:p>
        </p:txBody>
      </p:sp>
      <p:sp>
        <p:nvSpPr>
          <p:cNvPr id="49155" name="Ograda vsebine 2"/>
          <p:cNvSpPr>
            <a:spLocks noGrp="1"/>
          </p:cNvSpPr>
          <p:nvPr>
            <p:ph idx="1"/>
          </p:nvPr>
        </p:nvSpPr>
        <p:spPr/>
        <p:txBody>
          <a:bodyPr/>
          <a:lstStyle/>
          <a:p>
            <a:pPr eaLnBrk="1" hangingPunct="1"/>
            <a:r>
              <a:rPr lang="sl-SI" altLang="en-US" b="1"/>
              <a:t>Podatek:</a:t>
            </a:r>
            <a:r>
              <a:rPr lang="sl-SI" altLang="en-US"/>
              <a:t>        </a:t>
            </a:r>
            <a:br>
              <a:rPr lang="sl-SI" altLang="en-US"/>
            </a:br>
            <a:r>
              <a:rPr lang="sl-SI" altLang="en-US"/>
              <a:t>Termometer kaže 40°C.</a:t>
            </a:r>
          </a:p>
          <a:p>
            <a:pPr eaLnBrk="1" hangingPunct="1"/>
            <a:endParaRPr lang="sl-SI" altLang="en-US"/>
          </a:p>
          <a:p>
            <a:pPr eaLnBrk="1" hangingPunct="1"/>
            <a:r>
              <a:rPr lang="sl-SI" altLang="en-US" b="1"/>
              <a:t>Informacija: </a:t>
            </a:r>
            <a:r>
              <a:rPr lang="sl-SI" altLang="en-US"/>
              <a:t>  </a:t>
            </a:r>
            <a:br>
              <a:rPr lang="sl-SI" altLang="en-US"/>
            </a:br>
            <a:r>
              <a:rPr lang="sl-SI" altLang="en-US"/>
              <a:t>Zunaj  je resnična vročina. </a:t>
            </a:r>
            <a:br>
              <a:rPr lang="sl-SI" altLang="en-US"/>
            </a:br>
            <a:r>
              <a:rPr lang="sl-SI" altLang="en-US" i="1"/>
              <a:t>ali</a:t>
            </a:r>
            <a:br>
              <a:rPr lang="sl-SI" altLang="en-US"/>
            </a:br>
            <a:r>
              <a:rPr lang="sl-SI" altLang="en-US"/>
              <a:t>Nekdo je hudo bolan.</a:t>
            </a:r>
          </a:p>
          <a:p>
            <a:pPr eaLnBrk="1" hangingPunct="1"/>
            <a:endParaRPr lang="sl-SI" altLang="en-US"/>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600" dirty="0" err="1"/>
              <a:t>WebP</a:t>
            </a:r>
            <a:endParaRPr lang="en-US" dirty="0"/>
          </a:p>
        </p:txBody>
      </p:sp>
      <p:sp>
        <p:nvSpPr>
          <p:cNvPr id="3" name="Označba mesta vsebine 2"/>
          <p:cNvSpPr>
            <a:spLocks noGrp="1"/>
          </p:cNvSpPr>
          <p:nvPr>
            <p:ph idx="1"/>
          </p:nvPr>
        </p:nvSpPr>
        <p:spPr/>
        <p:txBody>
          <a:bodyPr>
            <a:normAutofit/>
          </a:bodyPr>
          <a:lstStyle/>
          <a:p>
            <a:r>
              <a:rPr lang="sl-SI" sz="2400" dirty="0" err="1"/>
              <a:t>WebP</a:t>
            </a:r>
            <a:r>
              <a:rPr lang="sl-SI" sz="2400" dirty="0"/>
              <a:t> je slikovni format, ki ga razvija Google in je bil najavljen že leta 2010, vendar še nima širše podpore razen pri brskalniku Google </a:t>
            </a:r>
            <a:r>
              <a:rPr lang="sl-SI" sz="2400" dirty="0" err="1"/>
              <a:t>Chrome</a:t>
            </a:r>
            <a:r>
              <a:rPr lang="sl-SI" sz="2400" dirty="0"/>
              <a:t>. Njegov namen pa je zamenjati obstoječe formate JPG, GIF in PNG in zaradi svoje boljše optimizacije in posledično manjših velikosti izboljšati nalaganje spletnih strani oz. aplikacij.</a:t>
            </a:r>
          </a:p>
          <a:p>
            <a:endParaRPr lang="sl-SI" sz="2400" dirty="0"/>
          </a:p>
          <a:p>
            <a:r>
              <a:rPr lang="sl-SI" sz="2400" dirty="0" err="1"/>
              <a:t>WebP</a:t>
            </a:r>
            <a:r>
              <a:rPr lang="sl-SI" sz="2400" dirty="0"/>
              <a:t> je moderen slikovni format, ki prinaša naprednejšo kompresijo slik za spletne strani. Slike so zaradi naprednejše kompresije bistveno manjše, velikosti slik so tako lahko manjše od 1/4 pa vse do 1/3 brez izgube kvalitete.</a:t>
            </a:r>
          </a:p>
        </p:txBody>
      </p:sp>
    </p:spTree>
    <p:extLst>
      <p:ext uri="{BB962C8B-B14F-4D97-AF65-F5344CB8AC3E}">
        <p14:creationId xmlns:p14="http://schemas.microsoft.com/office/powerpoint/2010/main" val="5991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a:t>ZAPIS SLIK – vektorske slike</a:t>
            </a:r>
          </a:p>
        </p:txBody>
      </p:sp>
      <p:sp>
        <p:nvSpPr>
          <p:cNvPr id="3" name="Ograda vsebine 2"/>
          <p:cNvSpPr>
            <a:spLocks noGrp="1"/>
          </p:cNvSpPr>
          <p:nvPr>
            <p:ph idx="1"/>
          </p:nvPr>
        </p:nvSpPr>
        <p:spPr/>
        <p:txBody>
          <a:bodyPr/>
          <a:lstStyle/>
          <a:p>
            <a:pPr>
              <a:defRPr/>
            </a:pPr>
            <a:r>
              <a:rPr lang="sl-SI" dirty="0"/>
              <a:t>Primer programov z vektorsko grafiko:</a:t>
            </a:r>
          </a:p>
          <a:p>
            <a:pPr>
              <a:buFont typeface="Wingdings 2" panose="05020102010507070707" pitchFamily="18" charset="2"/>
              <a:buNone/>
              <a:defRPr/>
            </a:pPr>
            <a:r>
              <a:rPr lang="sl-SI" dirty="0"/>
              <a:t>	</a:t>
            </a:r>
            <a:r>
              <a:rPr lang="sl-SI" dirty="0" err="1"/>
              <a:t>CorelDraw</a:t>
            </a:r>
            <a:r>
              <a:rPr lang="sl-SI" dirty="0"/>
              <a:t>, </a:t>
            </a:r>
            <a:r>
              <a:rPr lang="sl-SI" dirty="0" err="1"/>
              <a:t>Macromedia</a:t>
            </a:r>
            <a:r>
              <a:rPr lang="sl-SI" dirty="0"/>
              <a:t> </a:t>
            </a:r>
            <a:r>
              <a:rPr lang="sl-SI" dirty="0" err="1"/>
              <a:t>Flach</a:t>
            </a:r>
            <a:r>
              <a:rPr lang="sl-SI" dirty="0"/>
              <a:t>, </a:t>
            </a:r>
            <a:r>
              <a:rPr lang="sl-SI" dirty="0" err="1"/>
              <a:t>Draw</a:t>
            </a:r>
            <a:r>
              <a:rPr lang="sl-SI" dirty="0"/>
              <a:t>, </a:t>
            </a:r>
            <a:r>
              <a:rPr lang="sl-SI" dirty="0" err="1"/>
              <a:t>Autocad</a:t>
            </a:r>
            <a:endParaRPr lang="sl-SI" dirty="0"/>
          </a:p>
          <a:p>
            <a:pPr>
              <a:defRPr/>
            </a:pPr>
            <a:endParaRPr lang="sl-SI" dirty="0"/>
          </a:p>
          <a:p>
            <a:pPr marL="274320" indent="-274320">
              <a:buClr>
                <a:schemeClr val="accent3"/>
              </a:buClr>
              <a:buFont typeface="Wingdings 2"/>
              <a:buChar char=""/>
              <a:defRPr/>
            </a:pPr>
            <a:r>
              <a:rPr lang="sl-SI" dirty="0"/>
              <a:t>Nekaj različnih formatov datotek – VEKTORSKE SLIKE:</a:t>
            </a:r>
          </a:p>
          <a:p>
            <a:pPr marL="274320" indent="-274320">
              <a:buClr>
                <a:schemeClr val="accent3"/>
              </a:buClr>
              <a:buFont typeface="Wingdings 2"/>
              <a:buChar char=""/>
              <a:defRPr/>
            </a:pPr>
            <a:r>
              <a:rPr lang="sl-SI" dirty="0"/>
              <a:t>EPS – </a:t>
            </a:r>
            <a:r>
              <a:rPr lang="sl-SI" dirty="0" err="1"/>
              <a:t>Encapsulated</a:t>
            </a:r>
            <a:r>
              <a:rPr lang="sl-SI" dirty="0"/>
              <a:t> </a:t>
            </a:r>
            <a:r>
              <a:rPr lang="sl-SI" dirty="0" err="1"/>
              <a:t>PostScript</a:t>
            </a:r>
            <a:endParaRPr lang="sl-SI" dirty="0"/>
          </a:p>
          <a:p>
            <a:pPr marL="274320" indent="-274320">
              <a:buClr>
                <a:schemeClr val="accent3"/>
              </a:buClr>
              <a:buFont typeface="Wingdings 2"/>
              <a:buChar char=""/>
              <a:defRPr/>
            </a:pPr>
            <a:r>
              <a:rPr lang="sl-SI" dirty="0"/>
              <a:t>SWF – </a:t>
            </a:r>
            <a:r>
              <a:rPr lang="sl-SI" dirty="0" err="1"/>
              <a:t>Shockwave</a:t>
            </a:r>
            <a:r>
              <a:rPr lang="sl-SI" dirty="0"/>
              <a:t> </a:t>
            </a:r>
            <a:r>
              <a:rPr lang="sl-SI" dirty="0" err="1"/>
              <a:t>Flash</a:t>
            </a:r>
            <a:endParaRPr lang="sl-SI" dirty="0"/>
          </a:p>
          <a:p>
            <a:pPr marL="274320" indent="-274320">
              <a:buClr>
                <a:schemeClr val="accent3"/>
              </a:buClr>
              <a:buFont typeface="Wingdings 2"/>
              <a:buChar char=""/>
              <a:defRPr/>
            </a:pPr>
            <a:r>
              <a:rPr lang="sl-SI" dirty="0"/>
              <a:t>PDF – </a:t>
            </a:r>
            <a:r>
              <a:rPr lang="sl-SI" dirty="0" err="1"/>
              <a:t>Portable</a:t>
            </a:r>
            <a:r>
              <a:rPr lang="sl-SI" dirty="0"/>
              <a:t> </a:t>
            </a:r>
            <a:r>
              <a:rPr lang="sl-SI" dirty="0" err="1"/>
              <a:t>Document</a:t>
            </a:r>
            <a:r>
              <a:rPr lang="sl-SI" dirty="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Model kjer vsako barvo predstavimo kot vsoto rdeče (R), zelene (G) in modre barve (B). Je barvni sistem, na katerem temelji delovanje monitorjev. Če vsako barvo predstavimo z 8 biti, imamo na voljo okoli 16,7 milijona barvnih in sivih odtenkov.</a:t>
            </a:r>
          </a:p>
          <a:p>
            <a:pPr>
              <a:defRPr/>
            </a:pPr>
            <a:r>
              <a:rPr lang="sl-SI" sz="2400" dirty="0"/>
              <a:t>Vsaka 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err="1"/>
              <a:t>Key</a:t>
            </a:r>
            <a:r>
              <a:rPr lang="sl-SI" sz="2400" dirty="0"/>
              <a:t> </a:t>
            </a:r>
            <a:r>
              <a:rPr lang="sl-SI" sz="2400" dirty="0" err="1"/>
              <a:t>color</a:t>
            </a:r>
            <a:r>
              <a:rPr lang="sl-SI" sz="2400" dirty="0"/>
              <a:t>) kot ključno barvo za dosego črnih kontrastov.</a:t>
            </a:r>
          </a:p>
          <a:p>
            <a:pPr>
              <a:defRPr/>
            </a:pPr>
            <a:r>
              <a:rPr lang="sl-SI" sz="2400" dirty="0"/>
              <a:t>Te barve včasih imenujemo tudi obdelovalne barve, ker jih uporabljamo v procesu štiri-barvnega tiskanja.</a:t>
            </a:r>
          </a:p>
          <a:p>
            <a:pPr>
              <a:defRPr/>
            </a:pPr>
            <a:r>
              <a:rPr lang="sl-SI" sz="2400" dirty="0"/>
              <a:t>Če 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a:t>Barvna globina določa število barv, ki jih lahko zavzamejo slikovne pike, ki sestavljajo sliko. Barvno globino označujemo s številom bitov na piko (</a:t>
            </a:r>
            <a:r>
              <a:rPr lang="sl-SI" sz="2400" dirty="0" err="1"/>
              <a:t>bpp</a:t>
            </a:r>
            <a:r>
              <a:rPr lang="sl-SI" sz="2400" dirty="0"/>
              <a:t>-bit per </a:t>
            </a:r>
            <a:r>
              <a:rPr lang="sl-SI" sz="2400" dirty="0" err="1"/>
              <a:t>pixel</a:t>
            </a:r>
            <a:r>
              <a:rPr lang="sl-SI" sz="2400" dirty="0"/>
              <a:t>).</a:t>
            </a:r>
          </a:p>
          <a:p>
            <a:pPr>
              <a:defRPr/>
            </a:pPr>
            <a:r>
              <a:rPr lang="sl-SI" sz="2400" dirty="0"/>
              <a:t>Starejšim 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a:t>Današnji računalniki uporabljajo 32 bitov za barvni prikaz, pri čemer je število barv enako kot pri kot 24 bitnem načinu. Dodatnih osem bitov se uporablja za prikaz prosojnosti.</a:t>
            </a:r>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a:t>Zvočni zapis lahko shranimo v računalniku.</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a:t>Zvočno valovanje ima določeno amplitudo (jakost zvoka) in frekvenco (višina zvoka).</a:t>
            </a:r>
          </a:p>
          <a:p>
            <a:pPr eaLnBrk="1" hangingPunct="1">
              <a:buFont typeface="Wingdings 2" panose="05020102010507070707" pitchFamily="18" charset="2"/>
              <a:buNone/>
            </a:pPr>
            <a:endParaRPr lang="sl-SI" altLang="en-US"/>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a:t>Računalnik preko mikrofona zazna zvok ter beleži jakost in višino zvoka.</a:t>
            </a:r>
          </a:p>
          <a:p>
            <a:pPr eaLnBrk="1" hangingPunct="1"/>
            <a:r>
              <a:rPr lang="sl-SI" altLang="en-US"/>
              <a:t>Za kakovosten zapis zvoka mora računalnik zaznati (odčitati ) jakost in višino zvoka 44.100 krat v sekundi (HI-FI). </a:t>
            </a:r>
          </a:p>
          <a:p>
            <a:pPr eaLnBrk="1" hangingPunct="1"/>
            <a:r>
              <a:rPr lang="sl-SI" altLang="en-US"/>
              <a:t>Vsako dobljeno vrednost računalnik zapiše  s 16 biti.</a:t>
            </a:r>
          </a:p>
          <a:p>
            <a:pPr eaLnBrk="1" hangingPunct="1"/>
            <a:endParaRPr lang="sl-SI" altLang="en-US"/>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5014292" y="-793750"/>
            <a:ext cx="4032448" cy="1587500"/>
          </a:xfrm>
        </p:spPr>
        <p:txBody>
          <a:bodyPr/>
          <a:lstStyle/>
          <a:p>
            <a:pPr algn="ctr" eaLnBrk="1" hangingPunct="1"/>
            <a:r>
              <a:rPr lang="sl-SI" altLang="en-US" dirty="0"/>
              <a:t>ZAPIS  ZVOKA</a:t>
            </a:r>
          </a:p>
        </p:txBody>
      </p:sp>
      <p:sp>
        <p:nvSpPr>
          <p:cNvPr id="7" name="Ograda besedila 6"/>
          <p:cNvSpPr>
            <a:spLocks noGrp="1"/>
          </p:cNvSpPr>
          <p:nvPr>
            <p:ph type="body" idx="1"/>
          </p:nvPr>
        </p:nvSpPr>
        <p:spPr>
          <a:xfrm>
            <a:off x="8974732" y="116632"/>
            <a:ext cx="2592387" cy="658812"/>
          </a:xfrm>
        </p:spPr>
        <p:txBody>
          <a:bodyPr>
            <a:normAutofit/>
          </a:bodyPr>
          <a:lstStyle/>
          <a:p>
            <a:pPr>
              <a:buClr>
                <a:schemeClr val="accent3"/>
              </a:buClr>
              <a:defRPr/>
            </a:pPr>
            <a:r>
              <a:rPr lang="sl-SI" dirty="0"/>
              <a:t>AVDO FORMATI:</a:t>
            </a:r>
          </a:p>
        </p:txBody>
      </p:sp>
      <p:sp>
        <p:nvSpPr>
          <p:cNvPr id="103428" name="Ograda vsebine 2"/>
          <p:cNvSpPr>
            <a:spLocks noGrp="1"/>
          </p:cNvSpPr>
          <p:nvPr>
            <p:ph sz="quarter" idx="2"/>
          </p:nvPr>
        </p:nvSpPr>
        <p:spPr>
          <a:xfrm>
            <a:off x="5374332" y="793750"/>
            <a:ext cx="6552727" cy="6019627"/>
          </a:xfrm>
        </p:spPr>
        <p:txBody>
          <a:bodyPr>
            <a:noAutofit/>
          </a:bodyPr>
          <a:lstStyle/>
          <a:p>
            <a:pPr marL="0" indent="0" eaLnBrk="1" hangingPunct="1">
              <a:lnSpc>
                <a:spcPct val="90000"/>
              </a:lnSpc>
              <a:buNone/>
            </a:pPr>
            <a:r>
              <a:rPr lang="sl-SI" altLang="en-US" sz="1200" dirty="0"/>
              <a:t>Različni digitalni avdio formati določajo kakovost in vrsto kompresije, kar vpliva na velikost in reproduciranju izvirnega zvoka. </a:t>
            </a:r>
            <a:br>
              <a:rPr lang="sl-SI" altLang="en-US" sz="1200" dirty="0"/>
            </a:br>
            <a:br>
              <a:rPr lang="sl-SI" altLang="en-US" sz="1200" dirty="0"/>
            </a:br>
            <a:r>
              <a:rPr lang="sl-SI" altLang="en-US" sz="1200" dirty="0"/>
              <a:t>Glede na namen uporabe se uporabljajo različni avdio format:</a:t>
            </a:r>
            <a:br>
              <a:rPr lang="sl-SI" altLang="en-US" sz="1200" dirty="0"/>
            </a:br>
            <a:r>
              <a:rPr lang="sl-SI" altLang="en-US" sz="1200" b="1" dirty="0"/>
              <a:t>NEKOMPRESIRANI</a:t>
            </a:r>
            <a:r>
              <a:rPr lang="sl-SI" altLang="en-US" sz="1200" dirty="0"/>
              <a:t> (</a:t>
            </a:r>
            <a:r>
              <a:rPr lang="sl-SI" altLang="en-US" sz="1200" dirty="0" err="1"/>
              <a:t>Uncompressed</a:t>
            </a:r>
            <a:r>
              <a:rPr lang="sl-SI" altLang="en-US" sz="1200" dirty="0"/>
              <a:t>) formati, ki ohranjajo visoko kakovost zvoka, vendar zasedajo precej prostora:</a:t>
            </a:r>
            <a:br>
              <a:rPr lang="sl-SI" altLang="en-US" sz="1200" dirty="0"/>
            </a:br>
            <a:br>
              <a:rPr lang="sl-SI" altLang="en-US" sz="1200" b="1" dirty="0"/>
            </a:br>
            <a:r>
              <a:rPr lang="sl-SI" altLang="en-US" sz="1200" b="1" dirty="0"/>
              <a:t>WAV (</a:t>
            </a:r>
            <a:r>
              <a:rPr lang="sl-SI" altLang="en-US" sz="1200" b="1" dirty="0" err="1"/>
              <a:t>Waveform</a:t>
            </a:r>
            <a:r>
              <a:rPr lang="sl-SI" altLang="en-US" sz="1200" b="1" dirty="0"/>
              <a:t> </a:t>
            </a:r>
            <a:r>
              <a:rPr lang="sl-SI" altLang="en-US" sz="1200" b="1" dirty="0" err="1"/>
              <a:t>Audio</a:t>
            </a:r>
            <a:r>
              <a:rPr lang="sl-SI" altLang="en-US" sz="1200" b="1" dirty="0"/>
              <a:t>) </a:t>
            </a:r>
            <a:r>
              <a:rPr lang="sl-SI" altLang="en-US" sz="1200" dirty="0"/>
              <a:t>format, ki sta ga razvila IBM in Microsoft leta 1991. </a:t>
            </a:r>
            <a:br>
              <a:rPr lang="sl-SI" altLang="en-US" sz="1200" dirty="0"/>
            </a:br>
            <a:r>
              <a:rPr lang="sl-SI" altLang="en-US" sz="1200" dirty="0"/>
              <a:t>Je </a:t>
            </a:r>
            <a:r>
              <a:rPr lang="sl-SI" altLang="en-US" sz="1200" dirty="0" err="1"/>
              <a:t>nekrompresian</a:t>
            </a:r>
            <a:r>
              <a:rPr lang="sl-SI" altLang="en-US" sz="1200" dirty="0"/>
              <a:t> format. WAV datoteke so zelo priljubljene, saj jih podpirajo skoraj vsi avdio predvajalniki in programska oprema. Podpira vzorčenje do 192 kHz ter bitno globino do 32 bitov.</a:t>
            </a:r>
          </a:p>
          <a:p>
            <a:pPr marL="0" indent="0" eaLnBrk="1" hangingPunct="1">
              <a:lnSpc>
                <a:spcPct val="90000"/>
              </a:lnSpc>
              <a:buNone/>
            </a:pPr>
            <a:r>
              <a:rPr lang="sl-SI" altLang="en-US" sz="1200" b="1" dirty="0"/>
              <a:t>AIFF (</a:t>
            </a:r>
            <a:r>
              <a:rPr lang="sl-SI" altLang="en-US" sz="1200" b="1" dirty="0" err="1"/>
              <a:t>Audio</a:t>
            </a:r>
            <a:r>
              <a:rPr lang="sl-SI" altLang="en-US" sz="1200" b="1" dirty="0"/>
              <a:t> </a:t>
            </a:r>
            <a:r>
              <a:rPr lang="sl-SI" altLang="en-US" sz="1200" b="1" dirty="0" err="1"/>
              <a:t>Interchange</a:t>
            </a:r>
            <a:r>
              <a:rPr lang="sl-SI" altLang="en-US" sz="1200" b="1" dirty="0"/>
              <a:t> File Format) </a:t>
            </a:r>
            <a:r>
              <a:rPr lang="sl-SI" altLang="en-US" sz="1200" dirty="0"/>
              <a:t>je avdio format, ki ga je razvila Apple leta 1988. </a:t>
            </a:r>
            <a:br>
              <a:rPr lang="sl-SI" altLang="en-US" sz="1200" dirty="0"/>
            </a:br>
            <a:r>
              <a:rPr lang="sl-SI" altLang="en-US" sz="1200" dirty="0"/>
              <a:t>Je </a:t>
            </a:r>
            <a:r>
              <a:rPr lang="sl-SI" altLang="en-US" sz="1200" dirty="0" err="1"/>
              <a:t>nekrompresiran</a:t>
            </a:r>
            <a:r>
              <a:rPr lang="sl-SI" altLang="en-US" sz="1200" dirty="0"/>
              <a:t> (</a:t>
            </a:r>
            <a:r>
              <a:rPr lang="sl-SI" altLang="en-US" sz="1200" dirty="0" err="1"/>
              <a:t>uncompressed</a:t>
            </a:r>
            <a:r>
              <a:rPr lang="sl-SI" altLang="en-US" sz="1200" dirty="0"/>
              <a:t>) format, ki omogoča shranjevanje metapodatkov, kar WAV datoteke ne omogočajo, kar jih naredi bolj primerne za uporabo v profesionalnem avdio okolju. Čeprav je bil AIFF prvotno razvit za Apple naprave, danes deluje na skoraj vseh platformah in napravah. Podpira vzorčenje do 192 kHz ter bitno globino do 32 bitov.</a:t>
            </a:r>
          </a:p>
          <a:p>
            <a:pPr marL="0" indent="0" eaLnBrk="1" hangingPunct="1">
              <a:lnSpc>
                <a:spcPct val="90000"/>
              </a:lnSpc>
              <a:buNone/>
            </a:pPr>
            <a:r>
              <a:rPr lang="sl-SI" altLang="en-US" sz="1200" b="1" dirty="0"/>
              <a:t>KOMPRESIRANI</a:t>
            </a:r>
            <a:r>
              <a:rPr lang="sl-SI" altLang="en-US" sz="1200" dirty="0"/>
              <a:t> (</a:t>
            </a:r>
            <a:r>
              <a:rPr lang="sl-SI" altLang="en-US" sz="1200" dirty="0" err="1"/>
              <a:t>Lossy</a:t>
            </a:r>
            <a:r>
              <a:rPr lang="sl-SI" altLang="en-US" sz="1200" dirty="0"/>
              <a:t> </a:t>
            </a:r>
            <a:r>
              <a:rPr lang="sl-SI" altLang="en-US" sz="1200" dirty="0" err="1"/>
              <a:t>compressed</a:t>
            </a:r>
            <a:r>
              <a:rPr lang="sl-SI" altLang="en-US" sz="1200" dirty="0"/>
              <a:t>) formati, ki zmanjšujejo velikost datotek in kakovost datotek:</a:t>
            </a:r>
          </a:p>
          <a:p>
            <a:pPr marL="0" indent="0" eaLnBrk="1" hangingPunct="1">
              <a:lnSpc>
                <a:spcPct val="90000"/>
              </a:lnSpc>
              <a:buNone/>
            </a:pPr>
            <a:r>
              <a:rPr lang="sl-SI" altLang="en-US" sz="1200" b="1" dirty="0"/>
              <a:t>MP3 (MPEG </a:t>
            </a:r>
            <a:r>
              <a:rPr lang="sl-SI" altLang="en-US" sz="1200" b="1" dirty="0" err="1"/>
              <a:t>Audio</a:t>
            </a:r>
            <a:r>
              <a:rPr lang="sl-SI" altLang="en-US" sz="1200" b="1" dirty="0"/>
              <a:t> </a:t>
            </a:r>
            <a:r>
              <a:rPr lang="sl-SI" altLang="en-US" sz="1200" b="1" dirty="0" err="1"/>
              <a:t>Layer</a:t>
            </a:r>
            <a:r>
              <a:rPr lang="sl-SI" altLang="en-US" sz="1200" b="1" dirty="0"/>
              <a:t> III) </a:t>
            </a:r>
            <a:r>
              <a:rPr lang="sl-SI" altLang="en-US" sz="1200" dirty="0"/>
              <a:t>format je bil razvit leta 1993. Gre za </a:t>
            </a:r>
            <a:r>
              <a:rPr lang="sl-SI" altLang="en-US" sz="1200" dirty="0" err="1"/>
              <a:t>kompresiran</a:t>
            </a:r>
            <a:r>
              <a:rPr lang="sl-SI" altLang="en-US" sz="1200" dirty="0"/>
              <a:t> format, kar olajša deljenje in prenašanje. Kljub kompresiji MP3 ohranja sprejemljivo kakovost zvoka, kar je razlog za njegovo široko uporabo v digitalni glasbi in na spletu. Podpira vzorčenje do 48 kHz ter bitno globino do 16 bitov.</a:t>
            </a:r>
          </a:p>
          <a:p>
            <a:pPr marL="0" indent="0" eaLnBrk="1" hangingPunct="1">
              <a:lnSpc>
                <a:spcPct val="90000"/>
              </a:lnSpc>
              <a:buNone/>
            </a:pPr>
            <a:r>
              <a:rPr lang="sl-SI" altLang="en-US" sz="1200" b="1" dirty="0"/>
              <a:t>BREZIZGUBEN </a:t>
            </a:r>
            <a:r>
              <a:rPr lang="sl-SI" altLang="en-US" sz="1200" dirty="0"/>
              <a:t>(</a:t>
            </a:r>
            <a:r>
              <a:rPr lang="sl-SI" altLang="en-US" sz="1200" dirty="0" err="1"/>
              <a:t>Losless</a:t>
            </a:r>
            <a:r>
              <a:rPr lang="sl-SI" altLang="en-US" sz="1200" dirty="0"/>
              <a:t> </a:t>
            </a:r>
            <a:r>
              <a:rPr lang="sl-SI" altLang="en-US" sz="1200" dirty="0" err="1"/>
              <a:t>compression</a:t>
            </a:r>
            <a:r>
              <a:rPr lang="sl-SI" altLang="en-US" sz="1200" dirty="0"/>
              <a:t>) formati, ki ohranjajo izvirno kakovost zvoka, hkrati pa zmanjšujejo velikost datotek:</a:t>
            </a:r>
          </a:p>
          <a:p>
            <a:pPr marL="0" indent="0" eaLnBrk="1" hangingPunct="1">
              <a:lnSpc>
                <a:spcPct val="90000"/>
              </a:lnSpc>
              <a:buNone/>
            </a:pPr>
            <a:r>
              <a:rPr lang="sl-SI" altLang="en-US" sz="1200" b="1" dirty="0"/>
              <a:t>FLAC (FREE LOSSLESS AUDIO CODEC)</a:t>
            </a:r>
            <a:r>
              <a:rPr lang="sl-SI" altLang="en-US" sz="1200" dirty="0"/>
              <a:t> je odprtokodni format, ki omogoča </a:t>
            </a:r>
            <a:r>
              <a:rPr lang="sl-SI" altLang="en-US" sz="1200" dirty="0" err="1"/>
              <a:t>brezkompresijsko</a:t>
            </a:r>
            <a:r>
              <a:rPr lang="sl-SI" altLang="en-US" sz="1200" dirty="0"/>
              <a:t> shranjevanje zvoka. Ta format je priljubljen med avdiofili in tistimi, ki iščejo visoko kakovost zvoka. FLAC omogoča shranjevanje avdio vsebine brez izgube kakovosti in je dostopen širokemu spektru uporabnikov ter platform. Podpira vzorčenje do 192 kHz ter bitno globino do 24 bitov</a:t>
            </a:r>
          </a:p>
        </p:txBody>
      </p:sp>
      <p:pic>
        <p:nvPicPr>
          <p:cNvPr id="4098" name="Picture 2" descr="Pourquoi on aime écouter des chansons en boucle ? - Marie Claire">
            <a:extLst>
              <a:ext uri="{FF2B5EF4-FFF2-40B4-BE49-F238E27FC236}">
                <a16:creationId xmlns:a16="http://schemas.microsoft.com/office/drawing/2014/main" id="{13ED318E-1681-4F0B-B5DE-58A3A9F70C8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97868" y="0"/>
            <a:ext cx="41764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413892" y="2151046"/>
            <a:ext cx="2376388" cy="4175124"/>
          </a:xfrm>
        </p:spPr>
        <p:txBody>
          <a:bodyPr/>
          <a:lstStyle/>
          <a:p>
            <a:pPr eaLnBrk="1" hangingPunct="1">
              <a:buFont typeface="Wingdings 2" panose="05020102010507070707" pitchFamily="18" charset="2"/>
              <a:buNone/>
            </a:pPr>
            <a:r>
              <a:rPr lang="sl-SI" altLang="en-US" sz="2400" b="1" dirty="0"/>
              <a:t>v računalniku</a:t>
            </a:r>
          </a:p>
          <a:p>
            <a:pPr eaLnBrk="1" hangingPunct="1"/>
            <a:endParaRPr lang="sl-SI" altLang="en-US" sz="2400" b="1" dirty="0"/>
          </a:p>
          <a:p>
            <a:pPr algn="ctr" eaLnBrk="1" hangingPunct="1"/>
            <a:r>
              <a:rPr lang="sl-SI" altLang="en-US" sz="2400" dirty="0"/>
              <a:t>Zapis slik je v primerjavi s tekstom zavzame veliko prostora v računalniku (na disku).</a:t>
            </a:r>
          </a:p>
          <a:p>
            <a:pPr eaLnBrk="1" hangingPunct="1"/>
            <a:endParaRPr lang="sl-SI" altLang="en-US" sz="2400" dirty="0"/>
          </a:p>
          <a:p>
            <a:pPr eaLnBrk="1" hangingPunct="1"/>
            <a:endParaRPr lang="sl-SI" altLang="en-US" sz="2400" dirty="0"/>
          </a:p>
        </p:txBody>
      </p:sp>
      <p:pic>
        <p:nvPicPr>
          <p:cNvPr id="4" name="Slika 3">
            <a:extLst>
              <a:ext uri="{FF2B5EF4-FFF2-40B4-BE49-F238E27FC236}">
                <a16:creationId xmlns:a16="http://schemas.microsoft.com/office/drawing/2014/main" id="{ADBA5B01-289A-4D93-9DB7-8F23E891FE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63" b="4851"/>
          <a:stretch/>
        </p:blipFill>
        <p:spPr>
          <a:xfrm>
            <a:off x="4294212" y="1268760"/>
            <a:ext cx="7422813" cy="4221088"/>
          </a:xfrm>
          <a:prstGeom prst="rect">
            <a:avLst/>
          </a:prstGeom>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a:t>Informacije, ki jih človek dobiva, zmanjšujejo njegovo stopnjo neznanja. </a:t>
            </a:r>
            <a:endParaRPr lang="sl-SI" altLang="en-US">
              <a:latin typeface="Arial" panose="020B0604020202020204" pitchFamily="34" charset="0"/>
            </a:endParaRPr>
          </a:p>
          <a:p>
            <a:pPr eaLnBrk="1" hangingPunct="1"/>
            <a:endParaRPr lang="sl-SI" altLang="en-US">
              <a:latin typeface="Arial" panose="020B0604020202020204" pitchFamily="34" charset="0"/>
            </a:endParaRPr>
          </a:p>
          <a:p>
            <a:pPr eaLnBrk="1" hangingPunct="1"/>
            <a:r>
              <a:rPr lang="sl-SI" altLang="en-US" b="1"/>
              <a:t>Znanje</a:t>
            </a:r>
            <a:r>
              <a:rPr lang="sl-SI" altLang="en-US"/>
              <a:t> je torej zbirka informacij, ki smo jih pridobili, in s katerimi si sestavljamo našo sliko realnosti. </a:t>
            </a:r>
          </a:p>
          <a:p>
            <a:pPr eaLnBrk="1" hangingPunct="1"/>
            <a:endParaRPr lang="sl-SI" altLang="en-US"/>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Za kvaliteten video posnetek potrebujemo vsaj 25 slik na sekundo, kar zahteva precejšno količino pomnilnika.</a:t>
            </a:r>
          </a:p>
          <a:p>
            <a:pPr marL="274320" indent="-274320">
              <a:buClr>
                <a:schemeClr val="accent3"/>
              </a:buClr>
              <a:buFont typeface="Wingdings 2"/>
              <a:buChar char=""/>
              <a:defRPr/>
            </a:pPr>
            <a:endParaRPr lang="sl-SI" dirty="0"/>
          </a:p>
          <a:p>
            <a:pPr marL="274320" indent="-274320">
              <a:buClr>
                <a:schemeClr val="accent3"/>
              </a:buClr>
              <a:buFont typeface="Wingdings 2"/>
              <a:buChar char=""/>
              <a:defRPr/>
            </a:pPr>
            <a:r>
              <a:rPr lang="sl-SI" dirty="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a:t>STROJNA OPREMA</a:t>
            </a:r>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a:t>ZDENKO POTOČAR, univ.dipl.org</a:t>
            </a:r>
            <a:r>
              <a:rPr lang="sl-SI" altLang="en-US" sz="200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računske operacije.</a:t>
            </a:r>
          </a:p>
          <a:p>
            <a:r>
              <a:rPr lang="sl-SI" altLang="en-US" sz="2000" dirty="0"/>
              <a:t>Prva računala so verjetno iznašli Babilonci okoli leta 2400 pr. n. št. </a:t>
            </a:r>
          </a:p>
          <a:p>
            <a:pPr eaLnBrk="1" hangingPunct="1"/>
            <a:r>
              <a:rPr lang="sl-SI" altLang="en-US" sz="2000" dirty="0"/>
              <a:t>Računali so tako, da so premikali kamenčke (kroglice) po gladki površini oziroma 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https://lusy.fri.uni-lj.si/ucbenik/book/1301/img/4932737690_7b1df08b1c.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7692" y="4582610"/>
            <a:ext cx="3100096" cy="206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a:t>1645: </a:t>
            </a:r>
            <a:r>
              <a:rPr lang="sl-SI" altLang="en-US" dirty="0" err="1"/>
              <a:t>Blaise</a:t>
            </a:r>
            <a:r>
              <a:rPr lang="sl-SI" altLang="en-US" dirty="0"/>
              <a:t> Pascal (1623-1662) – </a:t>
            </a:r>
          </a:p>
          <a:p>
            <a:pPr eaLnBrk="1" hangingPunct="1"/>
            <a:r>
              <a:rPr lang="sl-SI" altLang="en-US" dirty="0"/>
              <a:t>prva naprava za računati, ki se je tudi prodajala</a:t>
            </a:r>
          </a:p>
          <a:p>
            <a:r>
              <a:rPr lang="sl-SI" altLang="en-US" dirty="0"/>
              <a:t>Pascalov seštevalni stroj je sestavljen iz vzvodov in koles na oseh. Lahko je sešteval 5-mestna števila. </a:t>
            </a:r>
          </a:p>
        </p:txBody>
      </p:sp>
      <p:pic>
        <p:nvPicPr>
          <p:cNvPr id="111623" name="Picture 4" descr="Image:Arts et Metiers Pascaline dsc03869.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a:t>1834 Charles </a:t>
            </a:r>
            <a:r>
              <a:rPr lang="sl-SI" altLang="en-US" dirty="0" err="1"/>
              <a:t>Babbage</a:t>
            </a:r>
            <a:r>
              <a:rPr lang="sl-SI" altLang="en-US" dirty="0"/>
              <a:t> izdela zasnovo mehanske naprave, ki naj bi računala, imela pomnilnik, ter sprejemala ukaze na karticah. Ker je bila tehnična izvedba za tisti čas  prezahtevna, ni bila dokončana. </a:t>
            </a:r>
          </a:p>
          <a:p>
            <a:pPr eaLnBrk="1" hangingPunct="1"/>
            <a:r>
              <a:rPr lang="sl-SI" altLang="en-US" dirty="0"/>
              <a:t>Izdelali so jo po originalnih načrtih leta 1991 in je delovala brez napak!</a:t>
            </a:r>
          </a:p>
          <a:p>
            <a:pPr eaLnBrk="1" hangingPunct="1"/>
            <a:endParaRPr lang="sl-SI" altLang="en-US" dirty="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a:p>
        </p:txBody>
      </p:sp>
      <p:pic>
        <p:nvPicPr>
          <p:cNvPr id="113670" name="Slika 5" descr="Hollerith%20Tabulato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4691" name="Ograda vsebine 2"/>
          <p:cNvSpPr>
            <a:spLocks noGrp="1"/>
          </p:cNvSpPr>
          <p:nvPr>
            <p:ph idx="1"/>
          </p:nvPr>
        </p:nvSpPr>
        <p:spPr/>
        <p:txBody>
          <a:bodyPr/>
          <a:lstStyle/>
          <a:p>
            <a:pPr eaLnBrk="1" hangingPunct="1"/>
            <a:r>
              <a:rPr lang="sl-SI" altLang="en-US" dirty="0"/>
              <a:t>1945	Nastanek von Neumannovega modela računalnika, ki ima </a:t>
            </a:r>
            <a:r>
              <a:rPr lang="sl-SI" altLang="en-US" u="sng" dirty="0"/>
              <a:t>pomnilnik,</a:t>
            </a:r>
            <a:r>
              <a:rPr lang="sl-SI" altLang="en-US" dirty="0"/>
              <a:t> </a:t>
            </a:r>
            <a:r>
              <a:rPr lang="sl-SI" altLang="en-US" u="sng" dirty="0"/>
              <a:t>procesno</a:t>
            </a:r>
            <a:r>
              <a:rPr lang="sl-SI" altLang="en-US" dirty="0"/>
              <a:t> in </a:t>
            </a:r>
            <a:r>
              <a:rPr lang="sl-SI" altLang="en-US" u="sng" dirty="0"/>
              <a:t>vhodno/izhodno</a:t>
            </a:r>
            <a:r>
              <a:rPr lang="sl-SI" altLang="en-US" dirty="0"/>
              <a:t> enoto. </a:t>
            </a:r>
          </a:p>
          <a:p>
            <a:pPr eaLnBrk="1" hangingPunct="1"/>
            <a:r>
              <a:rPr lang="sl-SI" altLang="en-US" dirty="0"/>
              <a:t>Model velja še danes.</a:t>
            </a:r>
          </a:p>
          <a:p>
            <a:pPr eaLnBrk="1" hangingPunct="1"/>
            <a:endParaRPr lang="sl-SI" altLang="en-US" dirty="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5. 11. 2024</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a:p>
        </p:txBody>
      </p:sp>
      <p:pic>
        <p:nvPicPr>
          <p:cNvPr id="115718" name="Slika 5" descr="eniac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a:p>
        </p:txBody>
      </p:sp>
      <p:sp>
        <p:nvSpPr>
          <p:cNvPr id="116739" name="Ograda vsebine 2"/>
          <p:cNvSpPr>
            <a:spLocks noGrp="1"/>
          </p:cNvSpPr>
          <p:nvPr>
            <p:ph idx="1"/>
          </p:nvPr>
        </p:nvSpPr>
        <p:spPr/>
        <p:txBody>
          <a:bodyPr/>
          <a:lstStyle/>
          <a:p>
            <a:pPr eaLnBrk="1" hangingPunct="1"/>
            <a:endParaRPr lang="sl-SI" altLang="en-US"/>
          </a:p>
          <a:p>
            <a:pPr eaLnBrk="1" hangingPunct="1"/>
            <a:r>
              <a:rPr lang="sl-SI" altLang="en-US"/>
              <a:t>Mehansko namizno računalo iz sredine 20. stoletja, po domače imenovano "kofemaln"</a:t>
            </a:r>
          </a:p>
          <a:p>
            <a:pPr eaLnBrk="1" hangingPunct="1"/>
            <a:endParaRPr lang="sl-SI" altLang="en-US"/>
          </a:p>
        </p:txBody>
      </p:sp>
      <p:pic>
        <p:nvPicPr>
          <p:cNvPr id="116742" name="Picture 2" descr="Slika:Calculator walther hg.jpg">
            <a:hlinkClick r:id="rId2"/>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7763" name="Ograda vsebine 2"/>
          <p:cNvSpPr>
            <a:spLocks noGrp="1"/>
          </p:cNvSpPr>
          <p:nvPr>
            <p:ph idx="1"/>
          </p:nvPr>
        </p:nvSpPr>
        <p:spPr/>
        <p:txBody>
          <a:bodyPr/>
          <a:lstStyle/>
          <a:p>
            <a:pPr eaLnBrk="1" hangingPunct="1"/>
            <a:r>
              <a:rPr lang="sl-SI" altLang="en-US"/>
              <a:t>1971	V podjetju Intel izumijo mikroprocesor – čip, ki vsebuje večino logičnih sestavin računalnika. </a:t>
            </a:r>
          </a:p>
          <a:p>
            <a:pPr eaLnBrk="1" hangingPunct="1"/>
            <a:endParaRPr lang="sl-SI" altLang="en-US"/>
          </a:p>
        </p:txBody>
      </p:sp>
      <p:pic>
        <p:nvPicPr>
          <p:cNvPr id="117766" name="Slika 5" descr="Intel_197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a:t>ZGODOVINA RAČUNALNIŠTVA</a:t>
            </a:r>
          </a:p>
        </p:txBody>
      </p:sp>
      <p:sp>
        <p:nvSpPr>
          <p:cNvPr id="118787" name="Ograda vsebine 2"/>
          <p:cNvSpPr>
            <a:spLocks noGrp="1"/>
          </p:cNvSpPr>
          <p:nvPr>
            <p:ph idx="1"/>
          </p:nvPr>
        </p:nvSpPr>
        <p:spPr/>
        <p:txBody>
          <a:bodyPr/>
          <a:lstStyle/>
          <a:p>
            <a:pPr eaLnBrk="1" hangingPunct="1"/>
            <a:r>
              <a:rPr lang="sl-SI" altLang="en-US"/>
              <a:t>1975	Pojavijo se prvi mikroračunalniki (ALTAIR).</a:t>
            </a:r>
          </a:p>
          <a:p>
            <a:pPr eaLnBrk="1" hangingPunct="1"/>
            <a:r>
              <a:rPr lang="sl-SI" altLang="en-US"/>
              <a:t>1981	IBM predstavi prvi osebni računalnik.</a:t>
            </a:r>
          </a:p>
          <a:p>
            <a:pPr eaLnBrk="1" hangingPunct="1"/>
            <a:endParaRPr lang="sl-SI" altLang="en-US"/>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a:t>IBM Personal </a:t>
            </a:r>
            <a:r>
              <a:rPr lang="sl-SI" altLang="en-US" dirty="0" err="1"/>
              <a:t>Computer</a:t>
            </a:r>
            <a:r>
              <a:rPr lang="sl-SI" altLang="en-US" dirty="0"/>
              <a:t> XT, </a:t>
            </a:r>
          </a:p>
          <a:p>
            <a:r>
              <a:rPr lang="sl-SI" altLang="en-US" dirty="0"/>
              <a:t>krajše IBM PC XT. je bil objavljen 1983. </a:t>
            </a:r>
          </a:p>
          <a:p>
            <a:r>
              <a:rPr lang="sl-SI" altLang="en-US" dirty="0"/>
              <a:t>To je bil eden prvih računalnikov s standardnim trdim diskom (10MB). Imel je 128 kB pomnilnika, 360 kB dvostranskim disketnim pogonom, </a:t>
            </a:r>
          </a:p>
          <a:p>
            <a:r>
              <a:rPr lang="sl-SI" altLang="en-US" dirty="0"/>
              <a:t>mikroprocesorjem  Intel 8088 frekvence 4.77 MHz. Imel je lahko matematični </a:t>
            </a:r>
            <a:r>
              <a:rPr lang="sl-SI" altLang="en-US" dirty="0" err="1"/>
              <a:t>koprocesor</a:t>
            </a:r>
            <a:r>
              <a:rPr lang="sl-SI" altLang="en-US" dirty="0"/>
              <a:t> 8087); Operacijski sistem je bil  PC-DOS 2.0</a:t>
            </a:r>
          </a:p>
        </p:txBody>
      </p:sp>
      <p:pic>
        <p:nvPicPr>
          <p:cNvPr id="119814" name="Ograda vsebine 5" descr="pc x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a:t>GENERACIJE RAČUNALNIKOV</a:t>
            </a:r>
          </a:p>
        </p:txBody>
      </p:sp>
      <p:sp>
        <p:nvSpPr>
          <p:cNvPr id="121859" name="Ograda vsebine 2"/>
          <p:cNvSpPr>
            <a:spLocks noGrp="1"/>
          </p:cNvSpPr>
          <p:nvPr>
            <p:ph idx="1"/>
          </p:nvPr>
        </p:nvSpPr>
        <p:spPr/>
        <p:txBody>
          <a:bodyPr/>
          <a:lstStyle/>
          <a:p>
            <a:pPr eaLnBrk="1" hangingPunct="1"/>
            <a:r>
              <a:rPr lang="sl-SI" altLang="en-US"/>
              <a:t>Prva generacija – </a:t>
            </a:r>
          </a:p>
          <a:p>
            <a:pPr eaLnBrk="1" hangingPunct="1">
              <a:buFont typeface="Wingdings 2" panose="05020102010507070707" pitchFamily="18" charset="2"/>
              <a:buNone/>
            </a:pPr>
            <a:r>
              <a:rPr lang="sl-SI" altLang="en-US"/>
              <a:t>	računalniki, ki temeljijo </a:t>
            </a:r>
            <a:r>
              <a:rPr lang="sl-SI" altLang="en-US" b="1"/>
              <a:t>relejih in elektronkah</a:t>
            </a:r>
          </a:p>
          <a:p>
            <a:pPr eaLnBrk="1" hangingPunct="1"/>
            <a:endParaRPr lang="sl-SI" altLang="en-US"/>
          </a:p>
          <a:p>
            <a:pPr eaLnBrk="1" hangingPunct="1"/>
            <a:r>
              <a:rPr lang="sl-SI" altLang="en-US"/>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9803432" cy="857250"/>
          </a:xfrm>
        </p:spPr>
        <p:txBody>
          <a:bodyPr>
            <a:normAutofit fontScale="90000"/>
          </a:bodyPr>
          <a:lstStyle/>
          <a:p>
            <a:r>
              <a:rPr lang="pl-PL" altLang="en-US" b="1" dirty="0"/>
              <a:t>DRUGA GENERACIJA</a:t>
            </a:r>
            <a:r>
              <a:rPr lang="pl-PL" altLang="en-US" dirty="0"/>
              <a:t> – računalniki iz tranzistorjev </a:t>
            </a:r>
            <a:r>
              <a:rPr lang="sl-SI" b="1" dirty="0"/>
              <a:t> (1956–1963)</a:t>
            </a:r>
            <a:endParaRPr lang="pl-PL" altLang="en-US" dirty="0"/>
          </a:p>
        </p:txBody>
      </p:sp>
      <p:sp>
        <p:nvSpPr>
          <p:cNvPr id="122883" name="Ograda vsebine 2"/>
          <p:cNvSpPr>
            <a:spLocks noGrp="1"/>
          </p:cNvSpPr>
          <p:nvPr>
            <p:ph idx="1"/>
          </p:nvPr>
        </p:nvSpPr>
        <p:spPr>
          <a:xfrm>
            <a:off x="1979613" y="1935164"/>
            <a:ext cx="8329613" cy="1779587"/>
          </a:xfrm>
        </p:spPr>
        <p:txBody>
          <a:bodyPr>
            <a:normAutofit/>
          </a:bodyPr>
          <a:lstStyle/>
          <a:p>
            <a:pPr eaLnBrk="1" hangingPunct="1"/>
            <a:r>
              <a:rPr lang="sl-SI" altLang="en-US" dirty="0"/>
              <a:t>Odkritje polprevodnikov, ki so pomenili zaradi manjše velikosti in porabe električne energije nov preskok v razvoju. </a:t>
            </a:r>
          </a:p>
          <a:p>
            <a:pPr eaLnBrk="1" hangingPunct="1"/>
            <a:endParaRPr lang="sl-SI" altLang="en-US" dirty="0"/>
          </a:p>
        </p:txBody>
      </p:sp>
      <p:sp>
        <p:nvSpPr>
          <p:cNvPr id="122887" name="PoljeZBesedilom 6"/>
          <p:cNvSpPr txBox="1">
            <a:spLocks noChangeArrowheads="1"/>
          </p:cNvSpPr>
          <p:nvPr/>
        </p:nvSpPr>
        <p:spPr bwMode="auto">
          <a:xfrm>
            <a:off x="2205980" y="3776341"/>
            <a:ext cx="46805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400" dirty="0"/>
              <a:t>Tranzistorji so hitrejši od relejev in elektronk, prav tako porabijo za svoje delovanje manj električnega toka, se manj segrevajo in se ne pokvarijo zlahka</a:t>
            </a:r>
          </a:p>
          <a:p>
            <a:pPr eaLnBrk="1" hangingPunct="1"/>
            <a:endParaRPr lang="sl-SI" altLang="en-US" dirty="0"/>
          </a:p>
        </p:txBody>
      </p:sp>
      <p:pic>
        <p:nvPicPr>
          <p:cNvPr id="9218" name="Picture 2" descr="https://lusy.fri.uni-lj.si/ucbenik/book/1301/img/slika_tranzisto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35772" y="3501008"/>
            <a:ext cx="3238960" cy="322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normAutofit fontScale="90000"/>
          </a:bodyPr>
          <a:lstStyle/>
          <a:p>
            <a:r>
              <a:rPr lang="sl-SI" altLang="en-US" dirty="0"/>
              <a:t>TRETJA GENERACIJA – računalniki, ki temeljijo na integriranih vezjih </a:t>
            </a:r>
            <a:r>
              <a:rPr lang="sl-SI" b="1" dirty="0"/>
              <a:t>(1964–1971)</a:t>
            </a:r>
            <a:endParaRPr lang="sl-SI" altLang="en-US" dirty="0"/>
          </a:p>
        </p:txBody>
      </p:sp>
      <p:pic>
        <p:nvPicPr>
          <p:cNvPr id="8194" name="Picture 2" descr="https://lusy.fri.uni-lj.si/ucbenik/book/1301/img/slika_rac_gorenje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38628" y="4269449"/>
            <a:ext cx="2582687" cy="24100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usy.fri.uni-lj.si/ucbenik/book/1301/img/slika_emz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4065" y="4377909"/>
            <a:ext cx="4282653" cy="2480091"/>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1629916" y="1680898"/>
            <a:ext cx="9909249" cy="2308324"/>
          </a:xfrm>
          <a:prstGeom prst="rect">
            <a:avLst/>
          </a:prstGeom>
        </p:spPr>
        <p:txBody>
          <a:bodyPr wrap="square">
            <a:spAutoFit/>
          </a:bodyPr>
          <a:lstStyle/>
          <a:p>
            <a:r>
              <a:rPr lang="sl-SI" b="1" dirty="0">
                <a:solidFill>
                  <a:srgbClr val="333333"/>
                </a:solidFill>
                <a:latin typeface="Helvetica Neue"/>
              </a:rPr>
              <a:t>Čipi (integrirana vezja)</a:t>
            </a:r>
            <a:r>
              <a:rPr lang="sl-SI" dirty="0">
                <a:solidFill>
                  <a:srgbClr val="333333"/>
                </a:solidFill>
                <a:latin typeface="Helvetica Neue"/>
              </a:rPr>
              <a:t> – tranzistorji so se pomanjšali in bili postavljeni na </a:t>
            </a:r>
            <a:r>
              <a:rPr lang="sl-SI" b="1" dirty="0">
                <a:solidFill>
                  <a:srgbClr val="333333"/>
                </a:solidFill>
                <a:latin typeface="Helvetica Neue"/>
              </a:rPr>
              <a:t>silicijevo ploščico</a:t>
            </a:r>
            <a:r>
              <a:rPr lang="sl-SI" dirty="0">
                <a:solidFill>
                  <a:srgbClr val="333333"/>
                </a:solidFill>
                <a:latin typeface="Helvetica Neue"/>
              </a:rPr>
              <a:t>. Čipi so drastično povečali hitrost in učinkovitost računalnika.</a:t>
            </a:r>
          </a:p>
          <a:p>
            <a:endParaRPr lang="sl-SI" dirty="0">
              <a:solidFill>
                <a:srgbClr val="333333"/>
              </a:solidFill>
              <a:latin typeface="Helvetica Neue"/>
            </a:endParaRPr>
          </a:p>
          <a:p>
            <a:pPr algn="just"/>
            <a:r>
              <a:rPr lang="sl-SI" dirty="0">
                <a:solidFill>
                  <a:srgbClr val="333333"/>
                </a:solidFill>
                <a:latin typeface="Helvetica Neue"/>
              </a:rPr>
              <a:t>Vhod in izhod: tipkovnica in monitor.</a:t>
            </a:r>
          </a:p>
          <a:p>
            <a:pPr algn="just"/>
            <a:endParaRPr lang="sl-SI" dirty="0">
              <a:solidFill>
                <a:srgbClr val="333333"/>
              </a:solidFill>
              <a:latin typeface="Helvetica Neue"/>
            </a:endParaRPr>
          </a:p>
          <a:p>
            <a:pPr algn="just"/>
            <a:r>
              <a:rPr lang="sl-SI" dirty="0">
                <a:solidFill>
                  <a:srgbClr val="333333"/>
                </a:solidFill>
                <a:latin typeface="Helvetica Neue"/>
              </a:rPr>
              <a:t>Programiranje: razvili so se postopkovni in opisni programski jeziki, na primer BASIC, LOGO in Pascal.</a:t>
            </a:r>
          </a:p>
          <a:p>
            <a:pPr algn="just"/>
            <a:r>
              <a:rPr lang="sl-SI" dirty="0">
                <a:solidFill>
                  <a:srgbClr val="333333"/>
                </a:solidFill>
                <a:latin typeface="Helvetica Neue"/>
              </a:rPr>
              <a:t>Programska oprema: v računalnikih so že nameščeni operacijski sistemi.</a:t>
            </a:r>
            <a:endParaRPr lang="sl-SI" b="0" i="0" dirty="0">
              <a:solidFill>
                <a:srgbClr val="333333"/>
              </a:solidFill>
              <a:effectLst/>
              <a:latin typeface="Helvetica Neue"/>
            </a:endParaRPr>
          </a:p>
        </p:txBody>
      </p:sp>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485900" y="428625"/>
            <a:ext cx="10297144" cy="857250"/>
          </a:xfrm>
        </p:spPr>
        <p:txBody>
          <a:bodyPr>
            <a:normAutofit fontScale="90000"/>
          </a:bodyPr>
          <a:lstStyle/>
          <a:p>
            <a:r>
              <a:rPr lang="sl-SI" altLang="en-US" b="1" dirty="0"/>
              <a:t>ČETRTA GENERACIJA </a:t>
            </a:r>
            <a:r>
              <a:rPr lang="sl-SI" altLang="en-US" dirty="0"/>
              <a:t>– mikroprocesor </a:t>
            </a:r>
            <a:r>
              <a:rPr lang="sl-SI" b="1" dirty="0"/>
              <a:t>(1971–zdaj)</a:t>
            </a:r>
            <a:r>
              <a:rPr lang="sl-SI" altLang="en-US" dirty="0"/>
              <a:t> </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sz="2000" dirty="0"/>
              <a:t>Intel je z izdelavo prvega mikroprocesorja leta 1974 povzročil nezadržen plaz izdelave računalnikov, ki so bili poceni in primerni za osebno rabo doma. </a:t>
            </a:r>
          </a:p>
          <a:p>
            <a:pPr eaLnBrk="1" hangingPunct="1"/>
            <a:r>
              <a:rPr lang="sl-SI" altLang="en-US" sz="2000" dirty="0"/>
              <a:t>IBM izdela prvi PC (</a:t>
            </a:r>
            <a:r>
              <a:rPr lang="sl-SI" altLang="en-US" sz="2000" i="1" dirty="0"/>
              <a:t>Personal </a:t>
            </a:r>
            <a:r>
              <a:rPr lang="sl-SI" altLang="en-US" sz="2000" i="1" dirty="0" err="1"/>
              <a:t>Computer</a:t>
            </a:r>
            <a:r>
              <a:rPr lang="sl-SI" altLang="en-US" sz="2000" dirty="0"/>
              <a:t>), ki je vzpodbudil s svojo enostavnostjo izdelavo programske opreme za skoraj vsa področja. </a:t>
            </a:r>
          </a:p>
          <a:p>
            <a:pPr eaLnBrk="1" hangingPunct="1"/>
            <a:r>
              <a:rPr lang="sl-SI" altLang="en-US" sz="2000" dirty="0"/>
              <a:t>Pojavijo se različni pisarniški paketi, ki so pomagali oblikovati besedilo in preglednice, programi so pomagali pri risanju, začele so se pojavljati prve komercialne igrice.</a:t>
            </a:r>
          </a:p>
          <a:p>
            <a:pPr eaLnBrk="1" hangingPunct="1"/>
            <a:endParaRPr lang="sl-SI" altLang="en-US" sz="2000" dirty="0"/>
          </a:p>
        </p:txBody>
      </p:sp>
      <p:pic>
        <p:nvPicPr>
          <p:cNvPr id="124934" name="Picture 2" descr="chi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700" y="4437112"/>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66552" y="1731193"/>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th_16x9">
  <a:themeElements>
    <a:clrScheme name="Oranžno-rdeč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15300</Words>
  <Application>Microsoft Office PowerPoint</Application>
  <PresentationFormat>Po meri</PresentationFormat>
  <Paragraphs>1705</Paragraphs>
  <Slides>302</Slides>
  <Notes>6</Notes>
  <HiddenSlides>0</HiddenSlides>
  <MMClips>0</MMClips>
  <ScaleCrop>false</ScaleCrop>
  <HeadingPairs>
    <vt:vector size="8" baseType="variant">
      <vt:variant>
        <vt:lpstr>Uporabljene pisave</vt:lpstr>
      </vt:variant>
      <vt:variant>
        <vt:i4>12</vt:i4>
      </vt:variant>
      <vt:variant>
        <vt:lpstr>Tema</vt:lpstr>
      </vt:variant>
      <vt:variant>
        <vt:i4>1</vt:i4>
      </vt:variant>
      <vt:variant>
        <vt:lpstr>Vdelani OLE strežniki</vt:lpstr>
      </vt:variant>
      <vt:variant>
        <vt:i4>0</vt:i4>
      </vt:variant>
      <vt:variant>
        <vt:lpstr>Naslovi diapozitivov</vt:lpstr>
      </vt:variant>
      <vt:variant>
        <vt:i4>302</vt:i4>
      </vt:variant>
    </vt:vector>
  </HeadingPairs>
  <TitlesOfParts>
    <vt:vector size="315" baseType="lpstr">
      <vt:lpstr>Arial</vt:lpstr>
      <vt:lpstr>Calibri</vt:lpstr>
      <vt:lpstr>Constantia</vt:lpstr>
      <vt:lpstr>Euphemia</vt:lpstr>
      <vt:lpstr>Helvetica Neue</vt:lpstr>
      <vt:lpstr>Menlo</vt:lpstr>
      <vt:lpstr>Merriweather</vt:lpstr>
      <vt:lpstr>Monotype Sorts</vt:lpstr>
      <vt:lpstr>Tahoma</vt:lpstr>
      <vt:lpstr>Times New Roman</vt:lpstr>
      <vt:lpstr>Verdana</vt:lpstr>
      <vt:lpstr>Wingdings 2</vt:lpstr>
      <vt:lpstr>Math_16x9</vt:lpstr>
      <vt:lpstr>INFORMATIKA  </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DRUŽBA IN RAZVOJ INFORMACIJKIH TEHNOLOGIJ</vt:lpstr>
      <vt:lpstr>VLOGA IN POMEN INFORMACIJ V SODOBNI DRUŽBI</vt:lpstr>
      <vt:lpstr>INFORMACIJSKA DRUŽBA</vt:lpstr>
      <vt:lpstr>VPLIV INFORMACIJSKIH TEHNOLOGIJ NA RAZVOJ DRUŽBE</vt:lpstr>
      <vt:lpstr>Značilnosti informacijske družbe: VISOKA STOPNJA TEHNOLOŠKEGA RAZVOJA</vt:lpstr>
      <vt:lpstr>Značilnosti informacijske družbe: RAZVOJ STORITVENEGA GOSPODARSTVA</vt:lpstr>
      <vt:lpstr>Značilnosti informacijske družbe: PRILAGODITEV POKLICEV IN PODROČIJ DELA</vt:lpstr>
      <vt:lpstr>NEVARNOSTI INFORMACIJSKIH TEHNOLOGIJ ZA DEMOKRACIJO</vt:lpstr>
      <vt:lpstr>NEVARNOSTI INFORMACIJSKIH TEHNOLOGIJ ZA DEMOKRACIJO</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ANALOGNO IN DIGITALNO</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WebP</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DRUGA GENERACIJA – računalniki iz tranzistorjev  (1956–1963)</vt:lpstr>
      <vt:lpstr>TRETJA GENERACIJA – računalniki, ki temeljijo na integriranih vezjih (1964–1971)</vt:lpstr>
      <vt:lpstr>ČETRTA GENERACIJA – mikroprocesor (1971–zdaj) </vt:lpstr>
      <vt:lpstr>PETA GENERACIJA (prihodnost)</vt:lpstr>
      <vt:lpstr>GENERACIJE RAČUNALNIKOV</vt:lpstr>
      <vt:lpstr>ZANIMIVOST:</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NAPAJALNIKI</vt:lpstr>
      <vt:lpstr>NAPAJALNIKI</vt:lpstr>
      <vt:lpstr>SISTEMI ZA BREZPREKINITVENO ELEKTRICNO NAPAJANJE (UPS)</vt:lpstr>
      <vt:lpstr>SISTEMI ZA BREZPREKINITVENO ELEKTRICNO NAPAJANJE (UPS)</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GRAFIČNI UPORABNIŠKI VMESNIK</vt:lpstr>
      <vt:lpstr> GONILNIKI NAPRAV</vt:lpstr>
      <vt:lpstr>DATOTEČNI SITEM</vt:lpstr>
      <vt:lpstr>DATOTEKE</vt:lpstr>
      <vt:lpstr>NASLAVLJANJE DATOTEK IN POTI DO DATOTEKE</vt:lpstr>
      <vt:lpstr>Uporabniška programska oprema</vt:lpstr>
      <vt:lpstr>Lastništvo programske opreme</vt:lpstr>
      <vt:lpstr>ODPRTA PROGRAMSKA OPREMA: Odprtokodna programska oprema (open source software)</vt:lpstr>
      <vt:lpstr>ODPRTA PROGRAMSKA OPREMA: Odprtokodna programska oprema (open source software)</vt:lpstr>
      <vt:lpstr>Avtorji odprte kode</vt:lpstr>
      <vt:lpstr>ZAPRTA PROGRAMSKA OPREMA</vt:lpstr>
      <vt:lpstr>JAVNA PROGRAMSKA OPREMA</vt:lpstr>
      <vt:lpstr>Lastništvo programske opreme</vt:lpstr>
      <vt:lpstr>UPORABNIKI IN VARNOST</vt:lpstr>
      <vt:lpstr>UPORABNIKI IN VARNOST</vt:lpstr>
      <vt:lpstr>(I) – IDENTIFIKACIJA - predstavitev uporabnika</vt:lpstr>
      <vt:lpstr>AVTENTIKACIJA - preverjanje pristnosti uporabnika</vt:lpstr>
      <vt:lpstr>(A) – AVTORIZACIJA - ugotavljanje pravic uporabnika v sistemu</vt:lpstr>
      <vt:lpstr>(A) - BELEŽENJE (ang. accounting): pregledovanje zabeležene zgodovine dejavnosti uporabnika.</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2024-11-05T10:34:41Z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