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4.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5.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6.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7.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2"/>
  </p:sldMasterIdLst>
  <p:notesMasterIdLst>
    <p:notesMasterId r:id="rId331"/>
  </p:notesMasterIdLst>
  <p:handoutMasterIdLst>
    <p:handoutMasterId r:id="rId332"/>
  </p:handoutMasterIdLst>
  <p:sldIdLst>
    <p:sldId id="256" r:id="rId3"/>
    <p:sldId id="389" r:id="rId4"/>
    <p:sldId id="390" r:id="rId5"/>
    <p:sldId id="391" r:id="rId6"/>
    <p:sldId id="392" r:id="rId7"/>
    <p:sldId id="393" r:id="rId8"/>
    <p:sldId id="394" r:id="rId9"/>
    <p:sldId id="395" r:id="rId10"/>
    <p:sldId id="396" r:id="rId11"/>
    <p:sldId id="397" r:id="rId12"/>
    <p:sldId id="398" r:id="rId13"/>
    <p:sldId id="399" r:id="rId14"/>
    <p:sldId id="400" r:id="rId15"/>
    <p:sldId id="401" r:id="rId16"/>
    <p:sldId id="402" r:id="rId17"/>
    <p:sldId id="403" r:id="rId18"/>
    <p:sldId id="404" r:id="rId19"/>
    <p:sldId id="405" r:id="rId20"/>
    <p:sldId id="406" r:id="rId21"/>
    <p:sldId id="619" r:id="rId22"/>
    <p:sldId id="407" r:id="rId23"/>
    <p:sldId id="408" r:id="rId24"/>
    <p:sldId id="621" r:id="rId25"/>
    <p:sldId id="620" r:id="rId26"/>
    <p:sldId id="622" r:id="rId27"/>
    <p:sldId id="623" r:id="rId28"/>
    <p:sldId id="624" r:id="rId29"/>
    <p:sldId id="625" r:id="rId30"/>
    <p:sldId id="410" r:id="rId31"/>
    <p:sldId id="411" r:id="rId32"/>
    <p:sldId id="412" r:id="rId33"/>
    <p:sldId id="413" r:id="rId34"/>
    <p:sldId id="414" r:id="rId35"/>
    <p:sldId id="415" r:id="rId36"/>
    <p:sldId id="416" r:id="rId37"/>
    <p:sldId id="417" r:id="rId38"/>
    <p:sldId id="418" r:id="rId39"/>
    <p:sldId id="419" r:id="rId40"/>
    <p:sldId id="420" r:id="rId41"/>
    <p:sldId id="421" r:id="rId42"/>
    <p:sldId id="655" r:id="rId43"/>
    <p:sldId id="656" r:id="rId44"/>
    <p:sldId id="657" r:id="rId45"/>
    <p:sldId id="658" r:id="rId46"/>
    <p:sldId id="659" r:id="rId47"/>
    <p:sldId id="660" r:id="rId48"/>
    <p:sldId id="661" r:id="rId49"/>
    <p:sldId id="662" r:id="rId50"/>
    <p:sldId id="626" r:id="rId51"/>
    <p:sldId id="579" r:id="rId52"/>
    <p:sldId id="580" r:id="rId53"/>
    <p:sldId id="581" r:id="rId54"/>
    <p:sldId id="582" r:id="rId55"/>
    <p:sldId id="583" r:id="rId56"/>
    <p:sldId id="584" r:id="rId57"/>
    <p:sldId id="585" r:id="rId58"/>
    <p:sldId id="586" r:id="rId59"/>
    <p:sldId id="587" r:id="rId60"/>
    <p:sldId id="588" r:id="rId61"/>
    <p:sldId id="589" r:id="rId62"/>
    <p:sldId id="590" r:id="rId63"/>
    <p:sldId id="591" r:id="rId64"/>
    <p:sldId id="592" r:id="rId65"/>
    <p:sldId id="593" r:id="rId66"/>
    <p:sldId id="594" r:id="rId67"/>
    <p:sldId id="595" r:id="rId68"/>
    <p:sldId id="596" r:id="rId69"/>
    <p:sldId id="597" r:id="rId70"/>
    <p:sldId id="598" r:id="rId71"/>
    <p:sldId id="599" r:id="rId72"/>
    <p:sldId id="600" r:id="rId73"/>
    <p:sldId id="601" r:id="rId74"/>
    <p:sldId id="602" r:id="rId75"/>
    <p:sldId id="603" r:id="rId76"/>
    <p:sldId id="604" r:id="rId77"/>
    <p:sldId id="605" r:id="rId78"/>
    <p:sldId id="606" r:id="rId79"/>
    <p:sldId id="646" r:id="rId80"/>
    <p:sldId id="607" r:id="rId81"/>
    <p:sldId id="608" r:id="rId82"/>
    <p:sldId id="609" r:id="rId83"/>
    <p:sldId id="610" r:id="rId84"/>
    <p:sldId id="611" r:id="rId85"/>
    <p:sldId id="612" r:id="rId86"/>
    <p:sldId id="613" r:id="rId87"/>
    <p:sldId id="614" r:id="rId88"/>
    <p:sldId id="615" r:id="rId89"/>
    <p:sldId id="616" r:id="rId90"/>
    <p:sldId id="617" r:id="rId91"/>
    <p:sldId id="618" r:id="rId92"/>
    <p:sldId id="453" r:id="rId93"/>
    <p:sldId id="348" r:id="rId94"/>
    <p:sldId id="262" r:id="rId95"/>
    <p:sldId id="263" r:id="rId96"/>
    <p:sldId id="264" r:id="rId97"/>
    <p:sldId id="265" r:id="rId98"/>
    <p:sldId id="266" r:id="rId99"/>
    <p:sldId id="267" r:id="rId100"/>
    <p:sldId id="268" r:id="rId101"/>
    <p:sldId id="269" r:id="rId102"/>
    <p:sldId id="270" r:id="rId103"/>
    <p:sldId id="271" r:id="rId104"/>
    <p:sldId id="349" r:id="rId105"/>
    <p:sldId id="273" r:id="rId106"/>
    <p:sldId id="274" r:id="rId107"/>
    <p:sldId id="275" r:id="rId108"/>
    <p:sldId id="276" r:id="rId109"/>
    <p:sldId id="277" r:id="rId110"/>
    <p:sldId id="278" r:id="rId111"/>
    <p:sldId id="627" r:id="rId112"/>
    <p:sldId id="279" r:id="rId113"/>
    <p:sldId id="280" r:id="rId114"/>
    <p:sldId id="281" r:id="rId115"/>
    <p:sldId id="282" r:id="rId116"/>
    <p:sldId id="283" r:id="rId117"/>
    <p:sldId id="284" r:id="rId118"/>
    <p:sldId id="285" r:id="rId119"/>
    <p:sldId id="287" r:id="rId120"/>
    <p:sldId id="288" r:id="rId121"/>
    <p:sldId id="286" r:id="rId122"/>
    <p:sldId id="290" r:id="rId123"/>
    <p:sldId id="293" r:id="rId124"/>
    <p:sldId id="294" r:id="rId125"/>
    <p:sldId id="295" r:id="rId126"/>
    <p:sldId id="350" r:id="rId127"/>
    <p:sldId id="351" r:id="rId128"/>
    <p:sldId id="355" r:id="rId129"/>
    <p:sldId id="380" r:id="rId130"/>
    <p:sldId id="299" r:id="rId131"/>
    <p:sldId id="300" r:id="rId132"/>
    <p:sldId id="301" r:id="rId133"/>
    <p:sldId id="302" r:id="rId134"/>
    <p:sldId id="303" r:id="rId135"/>
    <p:sldId id="304" r:id="rId136"/>
    <p:sldId id="305" r:id="rId137"/>
    <p:sldId id="306" r:id="rId138"/>
    <p:sldId id="307" r:id="rId139"/>
    <p:sldId id="308" r:id="rId140"/>
    <p:sldId id="309" r:id="rId141"/>
    <p:sldId id="310" r:id="rId142"/>
    <p:sldId id="311" r:id="rId143"/>
    <p:sldId id="312" r:id="rId144"/>
    <p:sldId id="313" r:id="rId145"/>
    <p:sldId id="314" r:id="rId146"/>
    <p:sldId id="315" r:id="rId147"/>
    <p:sldId id="316" r:id="rId148"/>
    <p:sldId id="317" r:id="rId149"/>
    <p:sldId id="318" r:id="rId150"/>
    <p:sldId id="319" r:id="rId151"/>
    <p:sldId id="320" r:id="rId152"/>
    <p:sldId id="321" r:id="rId153"/>
    <p:sldId id="322" r:id="rId154"/>
    <p:sldId id="323" r:id="rId155"/>
    <p:sldId id="367" r:id="rId156"/>
    <p:sldId id="377" r:id="rId157"/>
    <p:sldId id="324" r:id="rId158"/>
    <p:sldId id="378" r:id="rId159"/>
    <p:sldId id="368" r:id="rId160"/>
    <p:sldId id="370" r:id="rId161"/>
    <p:sldId id="373" r:id="rId162"/>
    <p:sldId id="365" r:id="rId163"/>
    <p:sldId id="386" r:id="rId164"/>
    <p:sldId id="561" r:id="rId165"/>
    <p:sldId id="387" r:id="rId166"/>
    <p:sldId id="532" r:id="rId167"/>
    <p:sldId id="374" r:id="rId168"/>
    <p:sldId id="375" r:id="rId169"/>
    <p:sldId id="376" r:id="rId170"/>
    <p:sldId id="366" r:id="rId171"/>
    <p:sldId id="371" r:id="rId172"/>
    <p:sldId id="379" r:id="rId173"/>
    <p:sldId id="329" r:id="rId174"/>
    <p:sldId id="328" r:id="rId175"/>
    <p:sldId id="535" r:id="rId176"/>
    <p:sldId id="381" r:id="rId177"/>
    <p:sldId id="533" r:id="rId178"/>
    <p:sldId id="534" r:id="rId179"/>
    <p:sldId id="663" r:id="rId180"/>
    <p:sldId id="272" r:id="rId181"/>
    <p:sldId id="537" r:id="rId182"/>
    <p:sldId id="331" r:id="rId183"/>
    <p:sldId id="529" r:id="rId184"/>
    <p:sldId id="530" r:id="rId185"/>
    <p:sldId id="531" r:id="rId186"/>
    <p:sldId id="332" r:id="rId187"/>
    <p:sldId id="538" r:id="rId188"/>
    <p:sldId id="664" r:id="rId189"/>
    <p:sldId id="665" r:id="rId190"/>
    <p:sldId id="666" r:id="rId191"/>
    <p:sldId id="289" r:id="rId192"/>
    <p:sldId id="667" r:id="rId193"/>
    <p:sldId id="551" r:id="rId194"/>
    <p:sldId id="554" r:id="rId195"/>
    <p:sldId id="541" r:id="rId196"/>
    <p:sldId id="542" r:id="rId197"/>
    <p:sldId id="543" r:id="rId198"/>
    <p:sldId id="544" r:id="rId199"/>
    <p:sldId id="545" r:id="rId200"/>
    <p:sldId id="546" r:id="rId201"/>
    <p:sldId id="548" r:id="rId202"/>
    <p:sldId id="549" r:id="rId203"/>
    <p:sldId id="550" r:id="rId204"/>
    <p:sldId id="556" r:id="rId205"/>
    <p:sldId id="552" r:id="rId206"/>
    <p:sldId id="553" r:id="rId207"/>
    <p:sldId id="555" r:id="rId208"/>
    <p:sldId id="388" r:id="rId209"/>
    <p:sldId id="335" r:id="rId210"/>
    <p:sldId id="559" r:id="rId211"/>
    <p:sldId id="336" r:id="rId212"/>
    <p:sldId id="337" r:id="rId213"/>
    <p:sldId id="338" r:id="rId214"/>
    <p:sldId id="558" r:id="rId215"/>
    <p:sldId id="339" r:id="rId216"/>
    <p:sldId id="340" r:id="rId217"/>
    <p:sldId id="560" r:id="rId218"/>
    <p:sldId id="341" r:id="rId219"/>
    <p:sldId id="342" r:id="rId220"/>
    <p:sldId id="628" r:id="rId221"/>
    <p:sldId id="629" r:id="rId222"/>
    <p:sldId id="630" r:id="rId223"/>
    <p:sldId id="631" r:id="rId224"/>
    <p:sldId id="562" r:id="rId225"/>
    <p:sldId id="563" r:id="rId226"/>
    <p:sldId id="564" r:id="rId227"/>
    <p:sldId id="565" r:id="rId228"/>
    <p:sldId id="566" r:id="rId229"/>
    <p:sldId id="567" r:id="rId230"/>
    <p:sldId id="568" r:id="rId231"/>
    <p:sldId id="569" r:id="rId232"/>
    <p:sldId id="571" r:id="rId233"/>
    <p:sldId id="570" r:id="rId234"/>
    <p:sldId id="557" r:id="rId235"/>
    <p:sldId id="455" r:id="rId236"/>
    <p:sldId id="456" r:id="rId237"/>
    <p:sldId id="457" r:id="rId238"/>
    <p:sldId id="458" r:id="rId239"/>
    <p:sldId id="459" r:id="rId240"/>
    <p:sldId id="460" r:id="rId241"/>
    <p:sldId id="461" r:id="rId242"/>
    <p:sldId id="462" r:id="rId243"/>
    <p:sldId id="463" r:id="rId244"/>
    <p:sldId id="464" r:id="rId245"/>
    <p:sldId id="465" r:id="rId246"/>
    <p:sldId id="638" r:id="rId247"/>
    <p:sldId id="639" r:id="rId248"/>
    <p:sldId id="466" r:id="rId249"/>
    <p:sldId id="635" r:id="rId250"/>
    <p:sldId id="636" r:id="rId251"/>
    <p:sldId id="469" r:id="rId252"/>
    <p:sldId id="470" r:id="rId253"/>
    <p:sldId id="575" r:id="rId254"/>
    <p:sldId id="634" r:id="rId255"/>
    <p:sldId id="576" r:id="rId256"/>
    <p:sldId id="632" r:id="rId257"/>
    <p:sldId id="633" r:id="rId258"/>
    <p:sldId id="475" r:id="rId259"/>
    <p:sldId id="640" r:id="rId260"/>
    <p:sldId id="641" r:id="rId261"/>
    <p:sldId id="642" r:id="rId262"/>
    <p:sldId id="643" r:id="rId263"/>
    <p:sldId id="644" r:id="rId264"/>
    <p:sldId id="645" r:id="rId265"/>
    <p:sldId id="476" r:id="rId266"/>
    <p:sldId id="477" r:id="rId267"/>
    <p:sldId id="478" r:id="rId268"/>
    <p:sldId id="479" r:id="rId269"/>
    <p:sldId id="480" r:id="rId270"/>
    <p:sldId id="481" r:id="rId271"/>
    <p:sldId id="482" r:id="rId272"/>
    <p:sldId id="483" r:id="rId273"/>
    <p:sldId id="484" r:id="rId274"/>
    <p:sldId id="485" r:id="rId275"/>
    <p:sldId id="486" r:id="rId276"/>
    <p:sldId id="487" r:id="rId277"/>
    <p:sldId id="488" r:id="rId278"/>
    <p:sldId id="489" r:id="rId279"/>
    <p:sldId id="490" r:id="rId280"/>
    <p:sldId id="491" r:id="rId281"/>
    <p:sldId id="492" r:id="rId282"/>
    <p:sldId id="493" r:id="rId283"/>
    <p:sldId id="494" r:id="rId284"/>
    <p:sldId id="495" r:id="rId285"/>
    <p:sldId id="496" r:id="rId286"/>
    <p:sldId id="497" r:id="rId287"/>
    <p:sldId id="498" r:id="rId288"/>
    <p:sldId id="499" r:id="rId289"/>
    <p:sldId id="500" r:id="rId290"/>
    <p:sldId id="501" r:id="rId291"/>
    <p:sldId id="502" r:id="rId292"/>
    <p:sldId id="503" r:id="rId293"/>
    <p:sldId id="504" r:id="rId294"/>
    <p:sldId id="505" r:id="rId295"/>
    <p:sldId id="506" r:id="rId296"/>
    <p:sldId id="507" r:id="rId297"/>
    <p:sldId id="508" r:id="rId298"/>
    <p:sldId id="509" r:id="rId299"/>
    <p:sldId id="510" r:id="rId300"/>
    <p:sldId id="511" r:id="rId301"/>
    <p:sldId id="512" r:id="rId302"/>
    <p:sldId id="513" r:id="rId303"/>
    <p:sldId id="514" r:id="rId304"/>
    <p:sldId id="515" r:id="rId305"/>
    <p:sldId id="516" r:id="rId306"/>
    <p:sldId id="517" r:id="rId307"/>
    <p:sldId id="518" r:id="rId308"/>
    <p:sldId id="519" r:id="rId309"/>
    <p:sldId id="520" r:id="rId310"/>
    <p:sldId id="521" r:id="rId311"/>
    <p:sldId id="522" r:id="rId312"/>
    <p:sldId id="523" r:id="rId313"/>
    <p:sldId id="524" r:id="rId314"/>
    <p:sldId id="525" r:id="rId315"/>
    <p:sldId id="526" r:id="rId316"/>
    <p:sldId id="527" r:id="rId317"/>
    <p:sldId id="528" r:id="rId318"/>
    <p:sldId id="647" r:id="rId319"/>
    <p:sldId id="257" r:id="rId320"/>
    <p:sldId id="259" r:id="rId321"/>
    <p:sldId id="260" r:id="rId322"/>
    <p:sldId id="261" r:id="rId323"/>
    <p:sldId id="648" r:id="rId324"/>
    <p:sldId id="649" r:id="rId325"/>
    <p:sldId id="650" r:id="rId326"/>
    <p:sldId id="651" r:id="rId327"/>
    <p:sldId id="652" r:id="rId328"/>
    <p:sldId id="653" r:id="rId329"/>
    <p:sldId id="654" r:id="rId330"/>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321">
          <p15:clr>
            <a:srgbClr val="A4A3A4"/>
          </p15:clr>
        </p15:guide>
        <p15:guide id="5" pos="3839">
          <p15:clr>
            <a:srgbClr val="A4A3A4"/>
          </p15:clr>
        </p15:guide>
        <p15:guide id="6" pos="1007">
          <p15:clr>
            <a:srgbClr val="A4A3A4"/>
          </p15:clr>
        </p15:guide>
        <p15:guide id="7" pos="717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0262" autoAdjust="0"/>
    <p:restoredTop sz="94660"/>
  </p:normalViewPr>
  <p:slideViewPr>
    <p:cSldViewPr showGuides="1">
      <p:cViewPr varScale="1">
        <p:scale>
          <a:sx n="40" d="100"/>
          <a:sy n="40" d="100"/>
        </p:scale>
        <p:origin x="17" y="2067"/>
      </p:cViewPr>
      <p:guideLst>
        <p:guide orient="horz" pos="2160"/>
        <p:guide orient="horz" pos="1008"/>
        <p:guide orient="horz" pos="3888"/>
        <p:guide orient="horz" pos="321"/>
        <p:guide pos="3839"/>
        <p:guide pos="1007"/>
        <p:guide pos="7173"/>
      </p:guideLst>
    </p:cSldViewPr>
  </p:slideViewPr>
  <p:notesTextViewPr>
    <p:cViewPr>
      <p:scale>
        <a:sx n="1" d="1"/>
        <a:sy n="1" d="1"/>
      </p:scale>
      <p:origin x="0" y="0"/>
    </p:cViewPr>
  </p:notesTextViewPr>
  <p:sorterViewPr>
    <p:cViewPr>
      <p:scale>
        <a:sx n="200" d="100"/>
        <a:sy n="200" d="100"/>
      </p:scale>
      <p:origin x="0" y="-141034"/>
    </p:cViewPr>
  </p:sorterViewPr>
  <p:notesViewPr>
    <p:cSldViewPr showGuides="1">
      <p:cViewPr varScale="1">
        <p:scale>
          <a:sx n="102" d="100"/>
          <a:sy n="102" d="100"/>
        </p:scale>
        <p:origin x="4334" y="65"/>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324" Type="http://schemas.openxmlformats.org/officeDocument/2006/relationships/slide" Target="slides/slide322.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335" Type="http://schemas.openxmlformats.org/officeDocument/2006/relationships/theme" Target="theme/theme1.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315" Type="http://schemas.openxmlformats.org/officeDocument/2006/relationships/slide" Target="slides/slide313.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326" Type="http://schemas.openxmlformats.org/officeDocument/2006/relationships/slide" Target="slides/slide324.xml"/><Relationship Id="rId65" Type="http://schemas.openxmlformats.org/officeDocument/2006/relationships/slide" Target="slides/slide63.xml"/><Relationship Id="rId130" Type="http://schemas.openxmlformats.org/officeDocument/2006/relationships/slide" Target="slides/slide128.xml"/><Relationship Id="rId172" Type="http://schemas.openxmlformats.org/officeDocument/2006/relationships/slide" Target="slides/slide170.xml"/><Relationship Id="rId228" Type="http://schemas.openxmlformats.org/officeDocument/2006/relationships/slide" Target="slides/slide226.xml"/><Relationship Id="rId281" Type="http://schemas.openxmlformats.org/officeDocument/2006/relationships/slide" Target="slides/slide279.xml"/><Relationship Id="rId34" Type="http://schemas.openxmlformats.org/officeDocument/2006/relationships/slide" Target="slides/slide32.xml"/><Relationship Id="rId76" Type="http://schemas.openxmlformats.org/officeDocument/2006/relationships/slide" Target="slides/slide74.xml"/><Relationship Id="rId141" Type="http://schemas.openxmlformats.org/officeDocument/2006/relationships/slide" Target="slides/slide139.xml"/><Relationship Id="rId7" Type="http://schemas.openxmlformats.org/officeDocument/2006/relationships/slide" Target="slides/slide5.xml"/><Relationship Id="rId183" Type="http://schemas.openxmlformats.org/officeDocument/2006/relationships/slide" Target="slides/slide181.xml"/><Relationship Id="rId239" Type="http://schemas.openxmlformats.org/officeDocument/2006/relationships/slide" Target="slides/slide237.xml"/><Relationship Id="rId250" Type="http://schemas.openxmlformats.org/officeDocument/2006/relationships/slide" Target="slides/slide248.xml"/><Relationship Id="rId292" Type="http://schemas.openxmlformats.org/officeDocument/2006/relationships/slide" Target="slides/slide290.xml"/><Relationship Id="rId306" Type="http://schemas.openxmlformats.org/officeDocument/2006/relationships/slide" Target="slides/slide304.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327" Type="http://schemas.openxmlformats.org/officeDocument/2006/relationships/slide" Target="slides/slide325.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17" Type="http://schemas.openxmlformats.org/officeDocument/2006/relationships/slide" Target="slides/slide315.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293" Type="http://schemas.openxmlformats.org/officeDocument/2006/relationships/slide" Target="slides/slide291.xml"/><Relationship Id="rId307" Type="http://schemas.openxmlformats.org/officeDocument/2006/relationships/slide" Target="slides/slide305.xml"/><Relationship Id="rId328" Type="http://schemas.openxmlformats.org/officeDocument/2006/relationships/slide" Target="slides/slide326.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318" Type="http://schemas.openxmlformats.org/officeDocument/2006/relationships/slide" Target="slides/slide316.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slide" Target="slides/slide306.xml"/><Relationship Id="rId329" Type="http://schemas.openxmlformats.org/officeDocument/2006/relationships/slide" Target="slides/slide327.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19" Type="http://schemas.openxmlformats.org/officeDocument/2006/relationships/slide" Target="slides/slide317.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330" Type="http://schemas.openxmlformats.org/officeDocument/2006/relationships/slide" Target="slides/slide328.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slide" Target="slides/slide307.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320" Type="http://schemas.openxmlformats.org/officeDocument/2006/relationships/slide" Target="slides/slide318.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slide" Target="slides/slide308.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331" Type="http://schemas.openxmlformats.org/officeDocument/2006/relationships/notesMaster" Target="notesMasters/notesMaster1.xml"/><Relationship Id="rId1" Type="http://schemas.openxmlformats.org/officeDocument/2006/relationships/customXml" Target="../customXml/item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openxmlformats.org/officeDocument/2006/relationships/slide" Target="slides/slide319.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332" Type="http://schemas.openxmlformats.org/officeDocument/2006/relationships/handoutMaster" Target="handoutMasters/handoutMaster1.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1.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322" Type="http://schemas.openxmlformats.org/officeDocument/2006/relationships/slide" Target="slides/slide320.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slide" Target="slides/slide310.xml"/><Relationship Id="rId333" Type="http://schemas.openxmlformats.org/officeDocument/2006/relationships/presProps" Target="presProps.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323" Type="http://schemas.openxmlformats.org/officeDocument/2006/relationships/slide" Target="slides/slide32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313" Type="http://schemas.openxmlformats.org/officeDocument/2006/relationships/slide" Target="slides/slide31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334" Type="http://schemas.openxmlformats.org/officeDocument/2006/relationships/viewProps" Target="viewProps.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303" Type="http://schemas.openxmlformats.org/officeDocument/2006/relationships/slide" Target="slides/slide30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314" Type="http://schemas.openxmlformats.org/officeDocument/2006/relationships/slide" Target="slides/slide312.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325" Type="http://schemas.openxmlformats.org/officeDocument/2006/relationships/slide" Target="slides/slide323.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336" Type="http://schemas.openxmlformats.org/officeDocument/2006/relationships/tableStyles" Target="tableStyles.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6" Type="http://schemas.openxmlformats.org/officeDocument/2006/relationships/slide" Target="slides/slide4.xml"/><Relationship Id="rId238" Type="http://schemas.openxmlformats.org/officeDocument/2006/relationships/slide" Target="slides/slide236.xml"/><Relationship Id="rId291" Type="http://schemas.openxmlformats.org/officeDocument/2006/relationships/slide" Target="slides/slide289.xml"/><Relationship Id="rId305" Type="http://schemas.openxmlformats.org/officeDocument/2006/relationships/slide" Target="slides/slide303.xml"/><Relationship Id="rId44" Type="http://schemas.openxmlformats.org/officeDocument/2006/relationships/slide" Target="slides/slide42.xml"/><Relationship Id="rId86" Type="http://schemas.openxmlformats.org/officeDocument/2006/relationships/slide" Target="slides/slide84.xml"/><Relationship Id="rId151" Type="http://schemas.openxmlformats.org/officeDocument/2006/relationships/slide" Target="slides/slide149.xml"/><Relationship Id="rId193" Type="http://schemas.openxmlformats.org/officeDocument/2006/relationships/slide" Target="slides/slide191.xml"/><Relationship Id="rId207" Type="http://schemas.openxmlformats.org/officeDocument/2006/relationships/slide" Target="slides/slide205.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316" Type="http://schemas.openxmlformats.org/officeDocument/2006/relationships/slide" Target="slides/slide314.xml"/><Relationship Id="rId55" Type="http://schemas.openxmlformats.org/officeDocument/2006/relationships/slide" Target="slides/slide53.xml"/><Relationship Id="rId97" Type="http://schemas.openxmlformats.org/officeDocument/2006/relationships/slide" Target="slides/slide95.xml"/><Relationship Id="rId120" Type="http://schemas.openxmlformats.org/officeDocument/2006/relationships/slide" Target="slides/slide118.xml"/><Relationship Id="rId162" Type="http://schemas.openxmlformats.org/officeDocument/2006/relationships/slide" Target="slides/slide160.xml"/><Relationship Id="rId218" Type="http://schemas.openxmlformats.org/officeDocument/2006/relationships/slide" Target="slides/slide216.xml"/><Relationship Id="rId271" Type="http://schemas.openxmlformats.org/officeDocument/2006/relationships/slide" Target="slides/slide26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F483B7-3AC1-48AB-8C3A-7624F370CCB0}" type="doc">
      <dgm:prSet loTypeId="urn:microsoft.com/office/officeart/2005/8/layout/hierarchy1" loCatId="hierarchy" qsTypeId="urn:microsoft.com/office/officeart/2005/8/quickstyle/simple4" qsCatId="simple" csTypeId="urn:microsoft.com/office/officeart/2005/8/colors/accent1_2" csCatId="accent1"/>
      <dgm:spPr/>
      <dgm:t>
        <a:bodyPr/>
        <a:lstStyle/>
        <a:p>
          <a:endParaRPr lang="en-US"/>
        </a:p>
      </dgm:t>
    </dgm:pt>
    <dgm:pt modelId="{A9015F06-F354-47E2-AE4B-924A3234429A}">
      <dgm:prSet/>
      <dgm:spPr/>
      <dgm:t>
        <a:bodyPr/>
        <a:lstStyle/>
        <a:p>
          <a:r>
            <a:rPr lang="sl-SI"/>
            <a:t>Vgrajeni senzorji in programska oprema</a:t>
          </a:r>
          <a:endParaRPr lang="en-US"/>
        </a:p>
      </dgm:t>
    </dgm:pt>
    <dgm:pt modelId="{6BDEACB8-37CE-44C6-AAD5-8568F380EE2F}" type="parTrans" cxnId="{F1F1ECED-5456-48C6-AED0-9421DB86F652}">
      <dgm:prSet/>
      <dgm:spPr/>
      <dgm:t>
        <a:bodyPr/>
        <a:lstStyle/>
        <a:p>
          <a:endParaRPr lang="en-US"/>
        </a:p>
      </dgm:t>
    </dgm:pt>
    <dgm:pt modelId="{013549D8-45C3-4CA8-9858-BECDCC147C8D}" type="sibTrans" cxnId="{F1F1ECED-5456-48C6-AED0-9421DB86F652}">
      <dgm:prSet/>
      <dgm:spPr/>
      <dgm:t>
        <a:bodyPr/>
        <a:lstStyle/>
        <a:p>
          <a:endParaRPr lang="en-US"/>
        </a:p>
      </dgm:t>
    </dgm:pt>
    <dgm:pt modelId="{F25B1C67-67AE-4466-9092-269D479A1BD7}">
      <dgm:prSet/>
      <dgm:spPr/>
      <dgm:t>
        <a:bodyPr/>
        <a:lstStyle/>
        <a:p>
          <a:r>
            <a:rPr lang="sl-SI"/>
            <a:t>Povezanost v omrežje (Wi-Fi, Bluetooth, mobilna obrežja)</a:t>
          </a:r>
          <a:endParaRPr lang="en-US"/>
        </a:p>
      </dgm:t>
    </dgm:pt>
    <dgm:pt modelId="{00A6F04E-96B3-4E1C-BF0A-1C8FDE5B96AD}" type="parTrans" cxnId="{D1D9ABF6-8756-40A1-BE01-B68B485EF268}">
      <dgm:prSet/>
      <dgm:spPr/>
      <dgm:t>
        <a:bodyPr/>
        <a:lstStyle/>
        <a:p>
          <a:endParaRPr lang="en-US"/>
        </a:p>
      </dgm:t>
    </dgm:pt>
    <dgm:pt modelId="{932F39AC-EA5A-4186-9D81-BE72BA86C776}" type="sibTrans" cxnId="{D1D9ABF6-8756-40A1-BE01-B68B485EF268}">
      <dgm:prSet/>
      <dgm:spPr/>
      <dgm:t>
        <a:bodyPr/>
        <a:lstStyle/>
        <a:p>
          <a:endParaRPr lang="en-US"/>
        </a:p>
      </dgm:t>
    </dgm:pt>
    <dgm:pt modelId="{4044F436-C44B-469E-AFE1-EC7537806A22}">
      <dgm:prSet/>
      <dgm:spPr/>
      <dgm:t>
        <a:bodyPr/>
        <a:lstStyle/>
        <a:p>
          <a:r>
            <a:rPr lang="sl-SI"/>
            <a:t>Platforme za shrambo, obdelavo in analizo podatkov (Google Cloud)</a:t>
          </a:r>
          <a:endParaRPr lang="en-US"/>
        </a:p>
      </dgm:t>
    </dgm:pt>
    <dgm:pt modelId="{110EF91F-3EB6-4F66-87BE-C0FEACCA9939}" type="parTrans" cxnId="{33B8B973-7224-4946-98EB-3819994DF3AE}">
      <dgm:prSet/>
      <dgm:spPr/>
      <dgm:t>
        <a:bodyPr/>
        <a:lstStyle/>
        <a:p>
          <a:endParaRPr lang="en-US"/>
        </a:p>
      </dgm:t>
    </dgm:pt>
    <dgm:pt modelId="{A9BB437B-A975-414C-B5C7-4E753B6C4B2B}" type="sibTrans" cxnId="{33B8B973-7224-4946-98EB-3819994DF3AE}">
      <dgm:prSet/>
      <dgm:spPr/>
      <dgm:t>
        <a:bodyPr/>
        <a:lstStyle/>
        <a:p>
          <a:endParaRPr lang="en-US"/>
        </a:p>
      </dgm:t>
    </dgm:pt>
    <dgm:pt modelId="{1EEF3FED-1E40-4B80-8E01-5C4B39CE85F8}">
      <dgm:prSet/>
      <dgm:spPr/>
      <dgm:t>
        <a:bodyPr/>
        <a:lstStyle/>
        <a:p>
          <a:r>
            <a:rPr lang="sl-SI"/>
            <a:t>Sistemi za varovanje podatkov (šifriranje, avtentikacija, nadzor dostopa)</a:t>
          </a:r>
          <a:endParaRPr lang="en-US"/>
        </a:p>
      </dgm:t>
    </dgm:pt>
    <dgm:pt modelId="{432D4180-6FEB-43B6-ABA1-97428E221F18}" type="parTrans" cxnId="{593AD453-EBBB-4A4B-A809-162384A9FD97}">
      <dgm:prSet/>
      <dgm:spPr/>
      <dgm:t>
        <a:bodyPr/>
        <a:lstStyle/>
        <a:p>
          <a:endParaRPr lang="en-US"/>
        </a:p>
      </dgm:t>
    </dgm:pt>
    <dgm:pt modelId="{D48689A5-3BAF-4361-A226-4453BB7A1A68}" type="sibTrans" cxnId="{593AD453-EBBB-4A4B-A809-162384A9FD97}">
      <dgm:prSet/>
      <dgm:spPr/>
      <dgm:t>
        <a:bodyPr/>
        <a:lstStyle/>
        <a:p>
          <a:endParaRPr lang="en-US"/>
        </a:p>
      </dgm:t>
    </dgm:pt>
    <dgm:pt modelId="{C19A8E1D-7BAB-4239-A70B-5BE734E40CA3}" type="pres">
      <dgm:prSet presAssocID="{D9F483B7-3AC1-48AB-8C3A-7624F370CCB0}" presName="hierChild1" presStyleCnt="0">
        <dgm:presLayoutVars>
          <dgm:chPref val="1"/>
          <dgm:dir/>
          <dgm:animOne val="branch"/>
          <dgm:animLvl val="lvl"/>
          <dgm:resizeHandles/>
        </dgm:presLayoutVars>
      </dgm:prSet>
      <dgm:spPr/>
    </dgm:pt>
    <dgm:pt modelId="{5FFACE3C-DB76-45D4-A0D8-56823A9C7CD1}" type="pres">
      <dgm:prSet presAssocID="{A9015F06-F354-47E2-AE4B-924A3234429A}" presName="hierRoot1" presStyleCnt="0"/>
      <dgm:spPr/>
    </dgm:pt>
    <dgm:pt modelId="{15CE84B1-5873-4DFB-A683-6DFB11938D31}" type="pres">
      <dgm:prSet presAssocID="{A9015F06-F354-47E2-AE4B-924A3234429A}" presName="composite" presStyleCnt="0"/>
      <dgm:spPr/>
    </dgm:pt>
    <dgm:pt modelId="{5CF37D04-AD15-490C-9E9A-726133029411}" type="pres">
      <dgm:prSet presAssocID="{A9015F06-F354-47E2-AE4B-924A3234429A}" presName="background" presStyleLbl="node0" presStyleIdx="0" presStyleCnt="4"/>
      <dgm:spPr/>
    </dgm:pt>
    <dgm:pt modelId="{C71A137F-05F7-48EF-A0AD-168D1D7EEB2C}" type="pres">
      <dgm:prSet presAssocID="{A9015F06-F354-47E2-AE4B-924A3234429A}" presName="text" presStyleLbl="fgAcc0" presStyleIdx="0" presStyleCnt="4">
        <dgm:presLayoutVars>
          <dgm:chPref val="3"/>
        </dgm:presLayoutVars>
      </dgm:prSet>
      <dgm:spPr/>
    </dgm:pt>
    <dgm:pt modelId="{4924308D-8F99-44EA-95B3-1784D4ECC239}" type="pres">
      <dgm:prSet presAssocID="{A9015F06-F354-47E2-AE4B-924A3234429A}" presName="hierChild2" presStyleCnt="0"/>
      <dgm:spPr/>
    </dgm:pt>
    <dgm:pt modelId="{CDE79C12-32EA-458F-80BE-F9A11C2892B4}" type="pres">
      <dgm:prSet presAssocID="{F25B1C67-67AE-4466-9092-269D479A1BD7}" presName="hierRoot1" presStyleCnt="0"/>
      <dgm:spPr/>
    </dgm:pt>
    <dgm:pt modelId="{2FDE6F12-544A-4B25-B462-2ADBA0FBCF79}" type="pres">
      <dgm:prSet presAssocID="{F25B1C67-67AE-4466-9092-269D479A1BD7}" presName="composite" presStyleCnt="0"/>
      <dgm:spPr/>
    </dgm:pt>
    <dgm:pt modelId="{674460FB-738B-49C3-9E17-680EF05663FB}" type="pres">
      <dgm:prSet presAssocID="{F25B1C67-67AE-4466-9092-269D479A1BD7}" presName="background" presStyleLbl="node0" presStyleIdx="1" presStyleCnt="4"/>
      <dgm:spPr/>
    </dgm:pt>
    <dgm:pt modelId="{3B1FF63C-734F-41D7-AFED-3D918B5D1898}" type="pres">
      <dgm:prSet presAssocID="{F25B1C67-67AE-4466-9092-269D479A1BD7}" presName="text" presStyleLbl="fgAcc0" presStyleIdx="1" presStyleCnt="4">
        <dgm:presLayoutVars>
          <dgm:chPref val="3"/>
        </dgm:presLayoutVars>
      </dgm:prSet>
      <dgm:spPr/>
    </dgm:pt>
    <dgm:pt modelId="{1D0D59E1-452C-4637-ADCA-8DC342E99C1F}" type="pres">
      <dgm:prSet presAssocID="{F25B1C67-67AE-4466-9092-269D479A1BD7}" presName="hierChild2" presStyleCnt="0"/>
      <dgm:spPr/>
    </dgm:pt>
    <dgm:pt modelId="{E43B59EF-F581-4321-8114-CC73C52A9453}" type="pres">
      <dgm:prSet presAssocID="{4044F436-C44B-469E-AFE1-EC7537806A22}" presName="hierRoot1" presStyleCnt="0"/>
      <dgm:spPr/>
    </dgm:pt>
    <dgm:pt modelId="{57EB2A34-246B-469D-991D-0D7C12A8A886}" type="pres">
      <dgm:prSet presAssocID="{4044F436-C44B-469E-AFE1-EC7537806A22}" presName="composite" presStyleCnt="0"/>
      <dgm:spPr/>
    </dgm:pt>
    <dgm:pt modelId="{4C290E41-AEA3-41BD-8435-4CA37FF95AAC}" type="pres">
      <dgm:prSet presAssocID="{4044F436-C44B-469E-AFE1-EC7537806A22}" presName="background" presStyleLbl="node0" presStyleIdx="2" presStyleCnt="4"/>
      <dgm:spPr/>
    </dgm:pt>
    <dgm:pt modelId="{FA8AED0A-0EA7-409D-BFBD-7D5C949D294C}" type="pres">
      <dgm:prSet presAssocID="{4044F436-C44B-469E-AFE1-EC7537806A22}" presName="text" presStyleLbl="fgAcc0" presStyleIdx="2" presStyleCnt="4">
        <dgm:presLayoutVars>
          <dgm:chPref val="3"/>
        </dgm:presLayoutVars>
      </dgm:prSet>
      <dgm:spPr/>
    </dgm:pt>
    <dgm:pt modelId="{7A88401F-6B79-45E5-8DD3-6D2719A78590}" type="pres">
      <dgm:prSet presAssocID="{4044F436-C44B-469E-AFE1-EC7537806A22}" presName="hierChild2" presStyleCnt="0"/>
      <dgm:spPr/>
    </dgm:pt>
    <dgm:pt modelId="{9F5F2E96-5344-4609-8B97-1996DAC913FB}" type="pres">
      <dgm:prSet presAssocID="{1EEF3FED-1E40-4B80-8E01-5C4B39CE85F8}" presName="hierRoot1" presStyleCnt="0"/>
      <dgm:spPr/>
    </dgm:pt>
    <dgm:pt modelId="{8F8C976A-8A6F-4D1F-BBD4-841A2E510919}" type="pres">
      <dgm:prSet presAssocID="{1EEF3FED-1E40-4B80-8E01-5C4B39CE85F8}" presName="composite" presStyleCnt="0"/>
      <dgm:spPr/>
    </dgm:pt>
    <dgm:pt modelId="{C0293F8D-0504-411F-8E0D-D9CA7BDFFF4E}" type="pres">
      <dgm:prSet presAssocID="{1EEF3FED-1E40-4B80-8E01-5C4B39CE85F8}" presName="background" presStyleLbl="node0" presStyleIdx="3" presStyleCnt="4"/>
      <dgm:spPr/>
    </dgm:pt>
    <dgm:pt modelId="{3AC443B1-B587-4562-ADF7-383729EAEA3A}" type="pres">
      <dgm:prSet presAssocID="{1EEF3FED-1E40-4B80-8E01-5C4B39CE85F8}" presName="text" presStyleLbl="fgAcc0" presStyleIdx="3" presStyleCnt="4">
        <dgm:presLayoutVars>
          <dgm:chPref val="3"/>
        </dgm:presLayoutVars>
      </dgm:prSet>
      <dgm:spPr/>
    </dgm:pt>
    <dgm:pt modelId="{7CD8D6AD-5DD3-4511-BA1A-686815319A8F}" type="pres">
      <dgm:prSet presAssocID="{1EEF3FED-1E40-4B80-8E01-5C4B39CE85F8}" presName="hierChild2" presStyleCnt="0"/>
      <dgm:spPr/>
    </dgm:pt>
  </dgm:ptLst>
  <dgm:cxnLst>
    <dgm:cxn modelId="{33B8B973-7224-4946-98EB-3819994DF3AE}" srcId="{D9F483B7-3AC1-48AB-8C3A-7624F370CCB0}" destId="{4044F436-C44B-469E-AFE1-EC7537806A22}" srcOrd="2" destOrd="0" parTransId="{110EF91F-3EB6-4F66-87BE-C0FEACCA9939}" sibTransId="{A9BB437B-A975-414C-B5C7-4E753B6C4B2B}"/>
    <dgm:cxn modelId="{593AD453-EBBB-4A4B-A809-162384A9FD97}" srcId="{D9F483B7-3AC1-48AB-8C3A-7624F370CCB0}" destId="{1EEF3FED-1E40-4B80-8E01-5C4B39CE85F8}" srcOrd="3" destOrd="0" parTransId="{432D4180-6FEB-43B6-ABA1-97428E221F18}" sibTransId="{D48689A5-3BAF-4361-A226-4453BB7A1A68}"/>
    <dgm:cxn modelId="{35080277-5AF3-4DE2-B696-FEAB8AD3390A}" type="presOf" srcId="{F25B1C67-67AE-4466-9092-269D479A1BD7}" destId="{3B1FF63C-734F-41D7-AFED-3D918B5D1898}" srcOrd="0" destOrd="0" presId="urn:microsoft.com/office/officeart/2005/8/layout/hierarchy1"/>
    <dgm:cxn modelId="{CDA9C858-9B9B-4589-8415-E237A70BBF4D}" type="presOf" srcId="{1EEF3FED-1E40-4B80-8E01-5C4B39CE85F8}" destId="{3AC443B1-B587-4562-ADF7-383729EAEA3A}" srcOrd="0" destOrd="0" presId="urn:microsoft.com/office/officeart/2005/8/layout/hierarchy1"/>
    <dgm:cxn modelId="{3C01CCA3-6839-451F-B0B8-E8DFAC4E276D}" type="presOf" srcId="{D9F483B7-3AC1-48AB-8C3A-7624F370CCB0}" destId="{C19A8E1D-7BAB-4239-A70B-5BE734E40CA3}" srcOrd="0" destOrd="0" presId="urn:microsoft.com/office/officeart/2005/8/layout/hierarchy1"/>
    <dgm:cxn modelId="{FE8BEDCC-9DC1-4E00-8F22-C50AB668AF55}" type="presOf" srcId="{A9015F06-F354-47E2-AE4B-924A3234429A}" destId="{C71A137F-05F7-48EF-A0AD-168D1D7EEB2C}" srcOrd="0" destOrd="0" presId="urn:microsoft.com/office/officeart/2005/8/layout/hierarchy1"/>
    <dgm:cxn modelId="{BD16F3D1-0B85-4BDC-8A81-76561B836DBA}" type="presOf" srcId="{4044F436-C44B-469E-AFE1-EC7537806A22}" destId="{FA8AED0A-0EA7-409D-BFBD-7D5C949D294C}" srcOrd="0" destOrd="0" presId="urn:microsoft.com/office/officeart/2005/8/layout/hierarchy1"/>
    <dgm:cxn modelId="{F1F1ECED-5456-48C6-AED0-9421DB86F652}" srcId="{D9F483B7-3AC1-48AB-8C3A-7624F370CCB0}" destId="{A9015F06-F354-47E2-AE4B-924A3234429A}" srcOrd="0" destOrd="0" parTransId="{6BDEACB8-37CE-44C6-AAD5-8568F380EE2F}" sibTransId="{013549D8-45C3-4CA8-9858-BECDCC147C8D}"/>
    <dgm:cxn modelId="{D1D9ABF6-8756-40A1-BE01-B68B485EF268}" srcId="{D9F483B7-3AC1-48AB-8C3A-7624F370CCB0}" destId="{F25B1C67-67AE-4466-9092-269D479A1BD7}" srcOrd="1" destOrd="0" parTransId="{00A6F04E-96B3-4E1C-BF0A-1C8FDE5B96AD}" sibTransId="{932F39AC-EA5A-4186-9D81-BE72BA86C776}"/>
    <dgm:cxn modelId="{23A74829-9036-45E1-A5DB-3447BF5EF6D6}" type="presParOf" srcId="{C19A8E1D-7BAB-4239-A70B-5BE734E40CA3}" destId="{5FFACE3C-DB76-45D4-A0D8-56823A9C7CD1}" srcOrd="0" destOrd="0" presId="urn:microsoft.com/office/officeart/2005/8/layout/hierarchy1"/>
    <dgm:cxn modelId="{6EC32A13-109F-417A-BA77-B40ED624461D}" type="presParOf" srcId="{5FFACE3C-DB76-45D4-A0D8-56823A9C7CD1}" destId="{15CE84B1-5873-4DFB-A683-6DFB11938D31}" srcOrd="0" destOrd="0" presId="urn:microsoft.com/office/officeart/2005/8/layout/hierarchy1"/>
    <dgm:cxn modelId="{5F44CF2C-531E-48A6-9E6D-6B23BEEE743A}" type="presParOf" srcId="{15CE84B1-5873-4DFB-A683-6DFB11938D31}" destId="{5CF37D04-AD15-490C-9E9A-726133029411}" srcOrd="0" destOrd="0" presId="urn:microsoft.com/office/officeart/2005/8/layout/hierarchy1"/>
    <dgm:cxn modelId="{94F25D07-7C32-4F8B-BA1B-7A4776BF7B96}" type="presParOf" srcId="{15CE84B1-5873-4DFB-A683-6DFB11938D31}" destId="{C71A137F-05F7-48EF-A0AD-168D1D7EEB2C}" srcOrd="1" destOrd="0" presId="urn:microsoft.com/office/officeart/2005/8/layout/hierarchy1"/>
    <dgm:cxn modelId="{9984D85A-4D1B-4728-AE26-711A530A9D6D}" type="presParOf" srcId="{5FFACE3C-DB76-45D4-A0D8-56823A9C7CD1}" destId="{4924308D-8F99-44EA-95B3-1784D4ECC239}" srcOrd="1" destOrd="0" presId="urn:microsoft.com/office/officeart/2005/8/layout/hierarchy1"/>
    <dgm:cxn modelId="{EE4430ED-5343-4D35-917A-5F63225FB489}" type="presParOf" srcId="{C19A8E1D-7BAB-4239-A70B-5BE734E40CA3}" destId="{CDE79C12-32EA-458F-80BE-F9A11C2892B4}" srcOrd="1" destOrd="0" presId="urn:microsoft.com/office/officeart/2005/8/layout/hierarchy1"/>
    <dgm:cxn modelId="{237AF9B6-E5A4-40B2-B9A9-823382C067C1}" type="presParOf" srcId="{CDE79C12-32EA-458F-80BE-F9A11C2892B4}" destId="{2FDE6F12-544A-4B25-B462-2ADBA0FBCF79}" srcOrd="0" destOrd="0" presId="urn:microsoft.com/office/officeart/2005/8/layout/hierarchy1"/>
    <dgm:cxn modelId="{0928CD32-CA7D-4BC7-9A42-F2499F9117F6}" type="presParOf" srcId="{2FDE6F12-544A-4B25-B462-2ADBA0FBCF79}" destId="{674460FB-738B-49C3-9E17-680EF05663FB}" srcOrd="0" destOrd="0" presId="urn:microsoft.com/office/officeart/2005/8/layout/hierarchy1"/>
    <dgm:cxn modelId="{4E799845-0696-485A-B396-1D0B26A60082}" type="presParOf" srcId="{2FDE6F12-544A-4B25-B462-2ADBA0FBCF79}" destId="{3B1FF63C-734F-41D7-AFED-3D918B5D1898}" srcOrd="1" destOrd="0" presId="urn:microsoft.com/office/officeart/2005/8/layout/hierarchy1"/>
    <dgm:cxn modelId="{F1D11E46-D835-4685-8817-F76B85BB5FC5}" type="presParOf" srcId="{CDE79C12-32EA-458F-80BE-F9A11C2892B4}" destId="{1D0D59E1-452C-4637-ADCA-8DC342E99C1F}" srcOrd="1" destOrd="0" presId="urn:microsoft.com/office/officeart/2005/8/layout/hierarchy1"/>
    <dgm:cxn modelId="{90914662-D648-4D7F-A4CE-CC2DDF956935}" type="presParOf" srcId="{C19A8E1D-7BAB-4239-A70B-5BE734E40CA3}" destId="{E43B59EF-F581-4321-8114-CC73C52A9453}" srcOrd="2" destOrd="0" presId="urn:microsoft.com/office/officeart/2005/8/layout/hierarchy1"/>
    <dgm:cxn modelId="{145A42D4-5AE5-411E-845B-82E696725DDE}" type="presParOf" srcId="{E43B59EF-F581-4321-8114-CC73C52A9453}" destId="{57EB2A34-246B-469D-991D-0D7C12A8A886}" srcOrd="0" destOrd="0" presId="urn:microsoft.com/office/officeart/2005/8/layout/hierarchy1"/>
    <dgm:cxn modelId="{2609DA2A-5EF9-4108-A850-54C325E444CD}" type="presParOf" srcId="{57EB2A34-246B-469D-991D-0D7C12A8A886}" destId="{4C290E41-AEA3-41BD-8435-4CA37FF95AAC}" srcOrd="0" destOrd="0" presId="urn:microsoft.com/office/officeart/2005/8/layout/hierarchy1"/>
    <dgm:cxn modelId="{3AF11C52-3D22-45BE-899E-DDF046826F1B}" type="presParOf" srcId="{57EB2A34-246B-469D-991D-0D7C12A8A886}" destId="{FA8AED0A-0EA7-409D-BFBD-7D5C949D294C}" srcOrd="1" destOrd="0" presId="urn:microsoft.com/office/officeart/2005/8/layout/hierarchy1"/>
    <dgm:cxn modelId="{1F67A0FD-FFA6-42A0-8743-58264E94B4BD}" type="presParOf" srcId="{E43B59EF-F581-4321-8114-CC73C52A9453}" destId="{7A88401F-6B79-45E5-8DD3-6D2719A78590}" srcOrd="1" destOrd="0" presId="urn:microsoft.com/office/officeart/2005/8/layout/hierarchy1"/>
    <dgm:cxn modelId="{F57F81DB-D499-4226-826B-725E8C621912}" type="presParOf" srcId="{C19A8E1D-7BAB-4239-A70B-5BE734E40CA3}" destId="{9F5F2E96-5344-4609-8B97-1996DAC913FB}" srcOrd="3" destOrd="0" presId="urn:microsoft.com/office/officeart/2005/8/layout/hierarchy1"/>
    <dgm:cxn modelId="{E21406D7-5E4F-41E6-9D3C-B0BBE75BE494}" type="presParOf" srcId="{9F5F2E96-5344-4609-8B97-1996DAC913FB}" destId="{8F8C976A-8A6F-4D1F-BBD4-841A2E510919}" srcOrd="0" destOrd="0" presId="urn:microsoft.com/office/officeart/2005/8/layout/hierarchy1"/>
    <dgm:cxn modelId="{D4B50ADD-DF38-4713-9310-36B6EF25979C}" type="presParOf" srcId="{8F8C976A-8A6F-4D1F-BBD4-841A2E510919}" destId="{C0293F8D-0504-411F-8E0D-D9CA7BDFFF4E}" srcOrd="0" destOrd="0" presId="urn:microsoft.com/office/officeart/2005/8/layout/hierarchy1"/>
    <dgm:cxn modelId="{10CE0F3F-E79B-403B-BB69-052219AE6C38}" type="presParOf" srcId="{8F8C976A-8A6F-4D1F-BBD4-841A2E510919}" destId="{3AC443B1-B587-4562-ADF7-383729EAEA3A}" srcOrd="1" destOrd="0" presId="urn:microsoft.com/office/officeart/2005/8/layout/hierarchy1"/>
    <dgm:cxn modelId="{01967A1D-C9FD-4B10-B117-CD800CB440D8}" type="presParOf" srcId="{9F5F2E96-5344-4609-8B97-1996DAC913FB}" destId="{7CD8D6AD-5DD3-4511-BA1A-686815319A8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37D04-AD15-490C-9E9A-726133029411}">
      <dsp:nvSpPr>
        <dsp:cNvPr id="0" name=""/>
        <dsp:cNvSpPr/>
      </dsp:nvSpPr>
      <dsp:spPr>
        <a:xfrm>
          <a:off x="2901" y="1024892"/>
          <a:ext cx="2071594" cy="1315462"/>
        </a:xfrm>
        <a:prstGeom prst="roundRect">
          <a:avLst>
            <a:gd name="adj" fmla="val 10000"/>
          </a:avLst>
        </a:prstGeom>
        <a:gradFill rotWithShape="0">
          <a:gsLst>
            <a:gs pos="0">
              <a:schemeClr val="accent1">
                <a:hueOff val="0"/>
                <a:satOff val="0"/>
                <a:lumOff val="0"/>
                <a:alphaOff val="0"/>
                <a:satMod val="103000"/>
                <a:lumMod val="118000"/>
              </a:schemeClr>
            </a:gs>
            <a:gs pos="50000">
              <a:schemeClr val="accent1">
                <a:hueOff val="0"/>
                <a:satOff val="0"/>
                <a:lumOff val="0"/>
                <a:alphaOff val="0"/>
                <a:satMod val="89000"/>
                <a:lumMod val="91000"/>
              </a:schemeClr>
            </a:gs>
            <a:gs pos="100000">
              <a:schemeClr val="accent1">
                <a:hueOff val="0"/>
                <a:satOff val="0"/>
                <a:lumOff val="0"/>
                <a:alphaOff val="0"/>
                <a:lumMod val="6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71A137F-05F7-48EF-A0AD-168D1D7EEB2C}">
      <dsp:nvSpPr>
        <dsp:cNvPr id="0" name=""/>
        <dsp:cNvSpPr/>
      </dsp:nvSpPr>
      <dsp:spPr>
        <a:xfrm>
          <a:off x="233078" y="1243561"/>
          <a:ext cx="2071594" cy="131546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l-SI" sz="1600" kern="1200"/>
            <a:t>Vgrajeni senzorji in programska oprema</a:t>
          </a:r>
          <a:endParaRPr lang="en-US" sz="1600" kern="1200"/>
        </a:p>
      </dsp:txBody>
      <dsp:txXfrm>
        <a:off x="271607" y="1282090"/>
        <a:ext cx="1994536" cy="1238404"/>
      </dsp:txXfrm>
    </dsp:sp>
    <dsp:sp modelId="{674460FB-738B-49C3-9E17-680EF05663FB}">
      <dsp:nvSpPr>
        <dsp:cNvPr id="0" name=""/>
        <dsp:cNvSpPr/>
      </dsp:nvSpPr>
      <dsp:spPr>
        <a:xfrm>
          <a:off x="2534849" y="1024892"/>
          <a:ext cx="2071594" cy="1315462"/>
        </a:xfrm>
        <a:prstGeom prst="roundRect">
          <a:avLst>
            <a:gd name="adj" fmla="val 10000"/>
          </a:avLst>
        </a:prstGeom>
        <a:gradFill rotWithShape="0">
          <a:gsLst>
            <a:gs pos="0">
              <a:schemeClr val="accent1">
                <a:hueOff val="0"/>
                <a:satOff val="0"/>
                <a:lumOff val="0"/>
                <a:alphaOff val="0"/>
                <a:satMod val="103000"/>
                <a:lumMod val="118000"/>
              </a:schemeClr>
            </a:gs>
            <a:gs pos="50000">
              <a:schemeClr val="accent1">
                <a:hueOff val="0"/>
                <a:satOff val="0"/>
                <a:lumOff val="0"/>
                <a:alphaOff val="0"/>
                <a:satMod val="89000"/>
                <a:lumMod val="91000"/>
              </a:schemeClr>
            </a:gs>
            <a:gs pos="100000">
              <a:schemeClr val="accent1">
                <a:hueOff val="0"/>
                <a:satOff val="0"/>
                <a:lumOff val="0"/>
                <a:alphaOff val="0"/>
                <a:lumMod val="6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B1FF63C-734F-41D7-AFED-3D918B5D1898}">
      <dsp:nvSpPr>
        <dsp:cNvPr id="0" name=""/>
        <dsp:cNvSpPr/>
      </dsp:nvSpPr>
      <dsp:spPr>
        <a:xfrm>
          <a:off x="2765026" y="1243561"/>
          <a:ext cx="2071594" cy="131546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l-SI" sz="1600" kern="1200"/>
            <a:t>Povezanost v omrežje (Wi-Fi, Bluetooth, mobilna obrežja)</a:t>
          </a:r>
          <a:endParaRPr lang="en-US" sz="1600" kern="1200"/>
        </a:p>
      </dsp:txBody>
      <dsp:txXfrm>
        <a:off x="2803555" y="1282090"/>
        <a:ext cx="1994536" cy="1238404"/>
      </dsp:txXfrm>
    </dsp:sp>
    <dsp:sp modelId="{4C290E41-AEA3-41BD-8435-4CA37FF95AAC}">
      <dsp:nvSpPr>
        <dsp:cNvPr id="0" name=""/>
        <dsp:cNvSpPr/>
      </dsp:nvSpPr>
      <dsp:spPr>
        <a:xfrm>
          <a:off x="5066798" y="1024892"/>
          <a:ext cx="2071594" cy="1315462"/>
        </a:xfrm>
        <a:prstGeom prst="roundRect">
          <a:avLst>
            <a:gd name="adj" fmla="val 10000"/>
          </a:avLst>
        </a:prstGeom>
        <a:gradFill rotWithShape="0">
          <a:gsLst>
            <a:gs pos="0">
              <a:schemeClr val="accent1">
                <a:hueOff val="0"/>
                <a:satOff val="0"/>
                <a:lumOff val="0"/>
                <a:alphaOff val="0"/>
                <a:satMod val="103000"/>
                <a:lumMod val="118000"/>
              </a:schemeClr>
            </a:gs>
            <a:gs pos="50000">
              <a:schemeClr val="accent1">
                <a:hueOff val="0"/>
                <a:satOff val="0"/>
                <a:lumOff val="0"/>
                <a:alphaOff val="0"/>
                <a:satMod val="89000"/>
                <a:lumMod val="91000"/>
              </a:schemeClr>
            </a:gs>
            <a:gs pos="100000">
              <a:schemeClr val="accent1">
                <a:hueOff val="0"/>
                <a:satOff val="0"/>
                <a:lumOff val="0"/>
                <a:alphaOff val="0"/>
                <a:lumMod val="6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A8AED0A-0EA7-409D-BFBD-7D5C949D294C}">
      <dsp:nvSpPr>
        <dsp:cNvPr id="0" name=""/>
        <dsp:cNvSpPr/>
      </dsp:nvSpPr>
      <dsp:spPr>
        <a:xfrm>
          <a:off x="5296975" y="1243561"/>
          <a:ext cx="2071594" cy="131546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l-SI" sz="1600" kern="1200"/>
            <a:t>Platforme za shrambo, obdelavo in analizo podatkov (Google Cloud)</a:t>
          </a:r>
          <a:endParaRPr lang="en-US" sz="1600" kern="1200"/>
        </a:p>
      </dsp:txBody>
      <dsp:txXfrm>
        <a:off x="5335504" y="1282090"/>
        <a:ext cx="1994536" cy="1238404"/>
      </dsp:txXfrm>
    </dsp:sp>
    <dsp:sp modelId="{C0293F8D-0504-411F-8E0D-D9CA7BDFFF4E}">
      <dsp:nvSpPr>
        <dsp:cNvPr id="0" name=""/>
        <dsp:cNvSpPr/>
      </dsp:nvSpPr>
      <dsp:spPr>
        <a:xfrm>
          <a:off x="7598746" y="1024892"/>
          <a:ext cx="2071594" cy="1315462"/>
        </a:xfrm>
        <a:prstGeom prst="roundRect">
          <a:avLst>
            <a:gd name="adj" fmla="val 10000"/>
          </a:avLst>
        </a:prstGeom>
        <a:gradFill rotWithShape="0">
          <a:gsLst>
            <a:gs pos="0">
              <a:schemeClr val="accent1">
                <a:hueOff val="0"/>
                <a:satOff val="0"/>
                <a:lumOff val="0"/>
                <a:alphaOff val="0"/>
                <a:satMod val="103000"/>
                <a:lumMod val="118000"/>
              </a:schemeClr>
            </a:gs>
            <a:gs pos="50000">
              <a:schemeClr val="accent1">
                <a:hueOff val="0"/>
                <a:satOff val="0"/>
                <a:lumOff val="0"/>
                <a:alphaOff val="0"/>
                <a:satMod val="89000"/>
                <a:lumMod val="91000"/>
              </a:schemeClr>
            </a:gs>
            <a:gs pos="100000">
              <a:schemeClr val="accent1">
                <a:hueOff val="0"/>
                <a:satOff val="0"/>
                <a:lumOff val="0"/>
                <a:alphaOff val="0"/>
                <a:lumMod val="6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AC443B1-B587-4562-ADF7-383729EAEA3A}">
      <dsp:nvSpPr>
        <dsp:cNvPr id="0" name=""/>
        <dsp:cNvSpPr/>
      </dsp:nvSpPr>
      <dsp:spPr>
        <a:xfrm>
          <a:off x="7828923" y="1243561"/>
          <a:ext cx="2071594" cy="131546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l-SI" sz="1600" kern="1200"/>
            <a:t>Sistemi za varovanje podatkov (šifriranje, avtentikacija, nadzor dostopa)</a:t>
          </a:r>
          <a:endParaRPr lang="en-US" sz="1600" kern="1200"/>
        </a:p>
      </dsp:txBody>
      <dsp:txXfrm>
        <a:off x="7867452" y="1282090"/>
        <a:ext cx="1994536" cy="123840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Ograda datum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B7646E-8811-423A-9C42-2CBFADA00A96}" type="datetimeFigureOut">
              <a:rPr lang="en-US" smtClean="0"/>
              <a:t>11/14/2024</a:t>
            </a:fld>
            <a:endParaRPr lang="en-US"/>
          </a:p>
        </p:txBody>
      </p:sp>
      <p:sp>
        <p:nvSpPr>
          <p:cNvPr id="4" name="Ograda no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Ograda številke diapoz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360E59-1627-4404-ACC5-51C744AB0F27}" type="slidenum">
              <a:rPr lang="en-US" smtClean="0"/>
              <a:t>‹#›</a:t>
            </a:fld>
            <a:endParaRPr lang="en-US"/>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solidFill>
              </a:defRPr>
            </a:lvl1pPr>
          </a:lstStyle>
          <a:p>
            <a:endParaRPr lang="sl-SI" noProof="0" dirty="0"/>
          </a:p>
        </p:txBody>
      </p:sp>
      <p:sp>
        <p:nvSpPr>
          <p:cNvPr id="3" name="Ograda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solidFill>
              </a:defRPr>
            </a:lvl1pPr>
          </a:lstStyle>
          <a:p>
            <a:fld id="{D677E230-58DD-43ED-96A1-552DDAB53532}" type="datetimeFigureOut">
              <a:rPr lang="sl-SI" noProof="0" smtClean="0"/>
              <a:pPr/>
              <a:t>14. 11. 2024</a:t>
            </a:fld>
            <a:endParaRPr lang="sl-SI" noProof="0" dirty="0"/>
          </a:p>
        </p:txBody>
      </p:sp>
      <p:sp>
        <p:nvSpPr>
          <p:cNvPr id="4" name="Ograda stranske slike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sl-SI" noProof="0" dirty="0"/>
          </a:p>
        </p:txBody>
      </p:sp>
      <p:sp>
        <p:nvSpPr>
          <p:cNvPr id="5" name="Ograda opomb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l-SI" noProof="0" dirty="0"/>
              <a:t>Uredite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6" name="Ograda no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1"/>
                </a:solidFill>
              </a:defRPr>
            </a:lvl1pPr>
          </a:lstStyle>
          <a:p>
            <a:endParaRPr lang="sl-SI" noProof="0" dirty="0"/>
          </a:p>
        </p:txBody>
      </p:sp>
      <p:sp>
        <p:nvSpPr>
          <p:cNvPr id="7" name="Ograda številke diapoz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1"/>
                </a:solidFill>
              </a:defRPr>
            </a:lvl1pPr>
          </a:lstStyle>
          <a:p>
            <a:fld id="{841221E5-7225-48EB-A4EE-420E7BFCF705}" type="slidenum">
              <a:rPr lang="sl-SI" noProof="0" smtClean="0"/>
              <a:pPr/>
              <a:t>‹#›</a:t>
            </a:fld>
            <a:endParaRPr lang="sl-SI" noProof="0" dirty="0"/>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1</a:t>
            </a:fld>
            <a:endParaRPr lang="sl-SI" noProof="0" dirty="0"/>
          </a:p>
        </p:txBody>
      </p:sp>
    </p:spTree>
    <p:extLst>
      <p:ext uri="{BB962C8B-B14F-4D97-AF65-F5344CB8AC3E}">
        <p14:creationId xmlns:p14="http://schemas.microsoft.com/office/powerpoint/2010/main" val="2733862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224</a:t>
            </a:fld>
            <a:endParaRPr lang="sl-SI" noProof="0" dirty="0"/>
          </a:p>
        </p:txBody>
      </p:sp>
    </p:spTree>
    <p:extLst>
      <p:ext uri="{BB962C8B-B14F-4D97-AF65-F5344CB8AC3E}">
        <p14:creationId xmlns:p14="http://schemas.microsoft.com/office/powerpoint/2010/main" val="844467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239</a:t>
            </a:fld>
            <a:endParaRPr lang="sl-SI" noProof="0" dirty="0"/>
          </a:p>
        </p:txBody>
      </p:sp>
    </p:spTree>
    <p:extLst>
      <p:ext uri="{BB962C8B-B14F-4D97-AF65-F5344CB8AC3E}">
        <p14:creationId xmlns:p14="http://schemas.microsoft.com/office/powerpoint/2010/main" val="2528654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3</a:t>
            </a:fld>
            <a:endParaRPr lang="sl-SI" noProof="0" dirty="0"/>
          </a:p>
        </p:txBody>
      </p:sp>
    </p:spTree>
    <p:extLst>
      <p:ext uri="{BB962C8B-B14F-4D97-AF65-F5344CB8AC3E}">
        <p14:creationId xmlns:p14="http://schemas.microsoft.com/office/powerpoint/2010/main" val="2734600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353D80A-5EFF-4673-9BB8-FD931A286708}" type="slidenum">
              <a:rPr lang="sl-SI" altLang="en-US">
                <a:latin typeface="Calibri" panose="020F0502020204030204" pitchFamily="34" charset="0"/>
              </a:rPr>
              <a:pPr eaLnBrk="1" hangingPunct="1"/>
              <a:t>9</a:t>
            </a:fld>
            <a:endParaRPr lang="sl-SI" altLang="en-US">
              <a:latin typeface="Calibri" panose="020F0502020204030204" pitchFamily="34" charset="0"/>
            </a:endParaRPr>
          </a:p>
        </p:txBody>
      </p:sp>
      <p:sp>
        <p:nvSpPr>
          <p:cNvPr id="271363" name="Rectangle 7"/>
          <p:cNvSpPr txBox="1">
            <a:spLocks noGrp="1" noChangeArrowheads="1"/>
          </p:cNvSpPr>
          <p:nvPr/>
        </p:nvSpPr>
        <p:spPr bwMode="auto">
          <a:xfrm>
            <a:off x="3886200" y="8688388"/>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575" tIns="47619" rIns="91575" bIns="47619" anchor="b"/>
          <a:lstStyle>
            <a:lvl1pPr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1pPr>
            <a:lvl2pPr marL="742950" indent="-28575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2pPr>
            <a:lvl3pPr marL="1143000" indent="-22860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3pPr>
            <a:lvl4pPr marL="1600200" indent="-22860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4pPr>
            <a:lvl5pPr marL="2057400" indent="-22860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9pPr>
          </a:lstStyle>
          <a:p>
            <a:pPr algn="r">
              <a:lnSpc>
                <a:spcPct val="101000"/>
              </a:lnSpc>
              <a:spcBef>
                <a:spcPts val="300"/>
              </a:spcBef>
              <a:buClr>
                <a:srgbClr val="000000"/>
              </a:buClr>
              <a:buSzPct val="100000"/>
              <a:buFont typeface="Tahoma" panose="020B0604030504040204" pitchFamily="34" charset="0"/>
              <a:buChar char="•"/>
            </a:pPr>
            <a:fld id="{95FE3267-B9A4-4619-9466-7CC790C30120}" type="slidenum">
              <a:rPr lang="en-GB" altLang="en-US" sz="1200">
                <a:solidFill>
                  <a:srgbClr val="000000"/>
                </a:solidFill>
                <a:latin typeface="Calibri" panose="020F0502020204030204" pitchFamily="34" charset="0"/>
                <a:cs typeface="Arial" panose="020B0604020202020204" pitchFamily="34" charset="0"/>
              </a:rPr>
              <a:pPr algn="r">
                <a:lnSpc>
                  <a:spcPct val="101000"/>
                </a:lnSpc>
                <a:spcBef>
                  <a:spcPts val="300"/>
                </a:spcBef>
                <a:buClr>
                  <a:srgbClr val="000000"/>
                </a:buClr>
                <a:buSzPct val="100000"/>
                <a:buFont typeface="Tahoma" panose="020B0604030504040204" pitchFamily="34" charset="0"/>
                <a:buChar char="•"/>
              </a:pPr>
              <a:t>9</a:t>
            </a:fld>
            <a:endParaRPr lang="en-GB" altLang="en-US" sz="1200">
              <a:solidFill>
                <a:srgbClr val="000000"/>
              </a:solidFill>
              <a:latin typeface="Calibri" panose="020F0502020204030204" pitchFamily="34" charset="0"/>
              <a:cs typeface="Arial" panose="020B0604020202020204" pitchFamily="34" charset="0"/>
            </a:endParaRPr>
          </a:p>
        </p:txBody>
      </p:sp>
      <p:sp>
        <p:nvSpPr>
          <p:cNvPr id="271364" name="Rectangle 1"/>
          <p:cNvSpPr>
            <a:spLocks noGrp="1" noRot="1" noChangeAspect="1" noChangeArrowheads="1" noTextEdit="1"/>
          </p:cNvSpPr>
          <p:nvPr>
            <p:ph type="sldImg"/>
          </p:nvPr>
        </p:nvSpPr>
        <p:spPr bwMode="auto">
          <a:xfrm>
            <a:off x="381000" y="685800"/>
            <a:ext cx="6092825"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5" name="Rectangle 2"/>
          <p:cNvSpPr>
            <a:spLocks noGrp="1" noChangeArrowheads="1"/>
          </p:cNvSpPr>
          <p:nvPr>
            <p:ph type="body" idx="1"/>
          </p:nvPr>
        </p:nvSpPr>
        <p:spPr bwMode="auto">
          <a:xfrm>
            <a:off x="914400" y="4343400"/>
            <a:ext cx="5027613" cy="3513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numCol="1" anchor="ctr" anchorCtr="0" compatLnSpc="1">
            <a:prstTxWarp prst="textNoShape">
              <a:avLst/>
            </a:prstTxWarp>
          </a:bodyPr>
          <a:lstStyle/>
          <a:p>
            <a:endParaRPr lang="en-US" altLang="en-US"/>
          </a:p>
        </p:txBody>
      </p:sp>
    </p:spTree>
    <p:extLst>
      <p:ext uri="{BB962C8B-B14F-4D97-AF65-F5344CB8AC3E}">
        <p14:creationId xmlns:p14="http://schemas.microsoft.com/office/powerpoint/2010/main" val="4152130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6" name="Označba mesta noge 5">
            <a:extLst>
              <a:ext uri="{FF2B5EF4-FFF2-40B4-BE49-F238E27FC236}">
                <a16:creationId xmlns:a16="http://schemas.microsoft.com/office/drawing/2014/main" id="{9BFBFBE4-BE55-F109-A6F9-3F3D5BD7BDD3}"/>
              </a:ext>
            </a:extLst>
          </p:cNvPr>
          <p:cNvSpPr>
            <a:spLocks noGrp="1"/>
          </p:cNvSpPr>
          <p:nvPr>
            <p:ph type="ftr" sz="quarter" idx="4"/>
          </p:nvPr>
        </p:nvSpPr>
        <p:spPr/>
        <p:txBody>
          <a:bodyPr/>
          <a:lstStyle/>
          <a:p>
            <a:r>
              <a:rPr lang="en-US"/>
              <a:t>2024/2025</a:t>
            </a:r>
          </a:p>
        </p:txBody>
      </p:sp>
      <p:sp>
        <p:nvSpPr>
          <p:cNvPr id="7" name="Označba mesta datuma 6">
            <a:extLst>
              <a:ext uri="{FF2B5EF4-FFF2-40B4-BE49-F238E27FC236}">
                <a16:creationId xmlns:a16="http://schemas.microsoft.com/office/drawing/2014/main" id="{D69FD0A3-1153-9642-55B5-8126C7EE42FD}"/>
              </a:ext>
            </a:extLst>
          </p:cNvPr>
          <p:cNvSpPr>
            <a:spLocks noGrp="1"/>
          </p:cNvSpPr>
          <p:nvPr>
            <p:ph type="dt" idx="1"/>
          </p:nvPr>
        </p:nvSpPr>
        <p:spPr/>
        <p:txBody>
          <a:bodyPr/>
          <a:lstStyle/>
          <a:p>
            <a:r>
              <a:rPr lang="en-US"/>
              <a:t>2024/2025</a:t>
            </a:r>
          </a:p>
        </p:txBody>
      </p:sp>
    </p:spTree>
    <p:extLst>
      <p:ext uri="{BB962C8B-B14F-4D97-AF65-F5344CB8AC3E}">
        <p14:creationId xmlns:p14="http://schemas.microsoft.com/office/powerpoint/2010/main" val="1878347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6" name="Označba mesta noge 5">
            <a:extLst>
              <a:ext uri="{FF2B5EF4-FFF2-40B4-BE49-F238E27FC236}">
                <a16:creationId xmlns:a16="http://schemas.microsoft.com/office/drawing/2014/main" id="{D8F63E90-188F-4170-CBCF-22C9B408F34F}"/>
              </a:ext>
            </a:extLst>
          </p:cNvPr>
          <p:cNvSpPr>
            <a:spLocks noGrp="1"/>
          </p:cNvSpPr>
          <p:nvPr>
            <p:ph type="ftr" sz="quarter" idx="4"/>
          </p:nvPr>
        </p:nvSpPr>
        <p:spPr/>
        <p:txBody>
          <a:bodyPr/>
          <a:lstStyle/>
          <a:p>
            <a:r>
              <a:rPr lang="en-US"/>
              <a:t>2024/2025</a:t>
            </a:r>
          </a:p>
        </p:txBody>
      </p:sp>
      <p:sp>
        <p:nvSpPr>
          <p:cNvPr id="7" name="Označba mesta datuma 6">
            <a:extLst>
              <a:ext uri="{FF2B5EF4-FFF2-40B4-BE49-F238E27FC236}">
                <a16:creationId xmlns:a16="http://schemas.microsoft.com/office/drawing/2014/main" id="{B02319C8-649D-1F4F-BFCB-7D1C7B0F6B3A}"/>
              </a:ext>
            </a:extLst>
          </p:cNvPr>
          <p:cNvSpPr>
            <a:spLocks noGrp="1"/>
          </p:cNvSpPr>
          <p:nvPr>
            <p:ph type="dt" idx="1"/>
          </p:nvPr>
        </p:nvSpPr>
        <p:spPr/>
        <p:txBody>
          <a:bodyPr/>
          <a:lstStyle/>
          <a:p>
            <a:r>
              <a:rPr lang="en-US"/>
              <a:t>2024/2025</a:t>
            </a:r>
          </a:p>
        </p:txBody>
      </p:sp>
    </p:spTree>
    <p:extLst>
      <p:ext uri="{BB962C8B-B14F-4D97-AF65-F5344CB8AC3E}">
        <p14:creationId xmlns:p14="http://schemas.microsoft.com/office/powerpoint/2010/main" val="547474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dirty="0">
              <a:solidFill>
                <a:schemeClr val="accent1">
                  <a:lumMod val="75000"/>
                </a:schemeClr>
              </a:solidFill>
            </a:endParaRPr>
          </a:p>
        </p:txBody>
      </p:sp>
      <p:sp>
        <p:nvSpPr>
          <p:cNvPr id="6" name="Označba mesta noge 5">
            <a:extLst>
              <a:ext uri="{FF2B5EF4-FFF2-40B4-BE49-F238E27FC236}">
                <a16:creationId xmlns:a16="http://schemas.microsoft.com/office/drawing/2014/main" id="{79DF89F5-2E50-C346-EFCD-DCB62AA55F1F}"/>
              </a:ext>
            </a:extLst>
          </p:cNvPr>
          <p:cNvSpPr>
            <a:spLocks noGrp="1"/>
          </p:cNvSpPr>
          <p:nvPr>
            <p:ph type="ftr" sz="quarter" idx="4"/>
          </p:nvPr>
        </p:nvSpPr>
        <p:spPr/>
        <p:txBody>
          <a:bodyPr/>
          <a:lstStyle/>
          <a:p>
            <a:r>
              <a:rPr lang="en-US"/>
              <a:t>2024/2025</a:t>
            </a:r>
          </a:p>
        </p:txBody>
      </p:sp>
      <p:sp>
        <p:nvSpPr>
          <p:cNvPr id="7" name="Označba mesta datuma 6">
            <a:extLst>
              <a:ext uri="{FF2B5EF4-FFF2-40B4-BE49-F238E27FC236}">
                <a16:creationId xmlns:a16="http://schemas.microsoft.com/office/drawing/2014/main" id="{A79D9792-9C35-9390-808C-70343848D128}"/>
              </a:ext>
            </a:extLst>
          </p:cNvPr>
          <p:cNvSpPr>
            <a:spLocks noGrp="1"/>
          </p:cNvSpPr>
          <p:nvPr>
            <p:ph type="dt" idx="1"/>
          </p:nvPr>
        </p:nvSpPr>
        <p:spPr/>
        <p:txBody>
          <a:bodyPr/>
          <a:lstStyle/>
          <a:p>
            <a:r>
              <a:rPr lang="en-US"/>
              <a:t>2024/2025</a:t>
            </a:r>
          </a:p>
        </p:txBody>
      </p:sp>
    </p:spTree>
    <p:extLst>
      <p:ext uri="{BB962C8B-B14F-4D97-AF65-F5344CB8AC3E}">
        <p14:creationId xmlns:p14="http://schemas.microsoft.com/office/powerpoint/2010/main" val="1911961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p>
        </p:txBody>
      </p:sp>
      <p:sp>
        <p:nvSpPr>
          <p:cNvPr id="6" name="Označba mesta noge 5">
            <a:extLst>
              <a:ext uri="{FF2B5EF4-FFF2-40B4-BE49-F238E27FC236}">
                <a16:creationId xmlns:a16="http://schemas.microsoft.com/office/drawing/2014/main" id="{FBAA11FC-A438-8689-4BEB-8B12B203D1EE}"/>
              </a:ext>
            </a:extLst>
          </p:cNvPr>
          <p:cNvSpPr>
            <a:spLocks noGrp="1"/>
          </p:cNvSpPr>
          <p:nvPr>
            <p:ph type="ftr" sz="quarter" idx="4"/>
          </p:nvPr>
        </p:nvSpPr>
        <p:spPr/>
        <p:txBody>
          <a:bodyPr/>
          <a:lstStyle/>
          <a:p>
            <a:r>
              <a:rPr lang="en-US"/>
              <a:t>2024/2025</a:t>
            </a:r>
          </a:p>
        </p:txBody>
      </p:sp>
      <p:sp>
        <p:nvSpPr>
          <p:cNvPr id="7" name="Označba mesta datuma 6">
            <a:extLst>
              <a:ext uri="{FF2B5EF4-FFF2-40B4-BE49-F238E27FC236}">
                <a16:creationId xmlns:a16="http://schemas.microsoft.com/office/drawing/2014/main" id="{A691C20D-58FA-EB81-CF96-38C50BAE6EBA}"/>
              </a:ext>
            </a:extLst>
          </p:cNvPr>
          <p:cNvSpPr>
            <a:spLocks noGrp="1"/>
          </p:cNvSpPr>
          <p:nvPr>
            <p:ph type="dt" idx="1"/>
          </p:nvPr>
        </p:nvSpPr>
        <p:spPr/>
        <p:txBody>
          <a:bodyPr/>
          <a:lstStyle/>
          <a:p>
            <a:r>
              <a:rPr lang="en-US"/>
              <a:t>2024/2025</a:t>
            </a:r>
          </a:p>
        </p:txBody>
      </p:sp>
    </p:spTree>
    <p:extLst>
      <p:ext uri="{BB962C8B-B14F-4D97-AF65-F5344CB8AC3E}">
        <p14:creationId xmlns:p14="http://schemas.microsoft.com/office/powerpoint/2010/main" val="876562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6" name="Označba mesta noge 5">
            <a:extLst>
              <a:ext uri="{FF2B5EF4-FFF2-40B4-BE49-F238E27FC236}">
                <a16:creationId xmlns:a16="http://schemas.microsoft.com/office/drawing/2014/main" id="{7A74EE39-DEAC-2E97-4CF2-F1440B065F94}"/>
              </a:ext>
            </a:extLst>
          </p:cNvPr>
          <p:cNvSpPr>
            <a:spLocks noGrp="1"/>
          </p:cNvSpPr>
          <p:nvPr>
            <p:ph type="ftr" sz="quarter" idx="4"/>
          </p:nvPr>
        </p:nvSpPr>
        <p:spPr/>
        <p:txBody>
          <a:bodyPr/>
          <a:lstStyle/>
          <a:p>
            <a:r>
              <a:rPr lang="en-US"/>
              <a:t>2024/2025</a:t>
            </a:r>
          </a:p>
        </p:txBody>
      </p:sp>
      <p:sp>
        <p:nvSpPr>
          <p:cNvPr id="7" name="Označba mesta datuma 6">
            <a:extLst>
              <a:ext uri="{FF2B5EF4-FFF2-40B4-BE49-F238E27FC236}">
                <a16:creationId xmlns:a16="http://schemas.microsoft.com/office/drawing/2014/main" id="{45D68850-7C25-37EA-246E-B9863492DF01}"/>
              </a:ext>
            </a:extLst>
          </p:cNvPr>
          <p:cNvSpPr>
            <a:spLocks noGrp="1"/>
          </p:cNvSpPr>
          <p:nvPr>
            <p:ph type="dt" idx="1"/>
          </p:nvPr>
        </p:nvSpPr>
        <p:spPr/>
        <p:txBody>
          <a:bodyPr/>
          <a:lstStyle/>
          <a:p>
            <a:r>
              <a:rPr lang="en-US"/>
              <a:t>2024/2025</a:t>
            </a:r>
          </a:p>
        </p:txBody>
      </p:sp>
    </p:spTree>
    <p:extLst>
      <p:ext uri="{BB962C8B-B14F-4D97-AF65-F5344CB8AC3E}">
        <p14:creationId xmlns:p14="http://schemas.microsoft.com/office/powerpoint/2010/main" val="3370975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101</a:t>
            </a:fld>
            <a:endParaRPr lang="sl-SI" noProof="0" dirty="0"/>
          </a:p>
        </p:txBody>
      </p:sp>
    </p:spTree>
    <p:extLst>
      <p:ext uri="{BB962C8B-B14F-4D97-AF65-F5344CB8AC3E}">
        <p14:creationId xmlns:p14="http://schemas.microsoft.com/office/powerpoint/2010/main" val="4240066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slideMaster" Target="../slideMasters/slideMaster1.xml"/><Relationship Id="rId17" Type="http://schemas.microsoft.com/office/2007/relationships/hdphoto" Target="../media/hdphoto2.wdp"/><Relationship Id="rId2" Type="http://schemas.openxmlformats.org/officeDocument/2006/relationships/tags" Target="../tags/tag2.xml"/><Relationship Id="rId16" Type="http://schemas.openxmlformats.org/officeDocument/2006/relationships/image" Target="../media/image2.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NULL" TargetMode="Externa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slideMaster" Target="../slideMasters/slideMaster1.xml"/><Relationship Id="rId4" Type="http://schemas.openxmlformats.org/officeDocument/2006/relationships/tags" Target="../tags/tag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sp>
        <p:nvSpPr>
          <p:cNvPr id="8" name="Pravokotnik 7"/>
          <p:cNvSpPr/>
          <p:nvPr/>
        </p:nvSpPr>
        <p:spPr>
          <a:xfrm>
            <a:off x="11579384"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9" name="Pravokotnik 8"/>
          <p:cNvSpPr/>
          <p:nvPr/>
        </p:nvSpPr>
        <p:spPr>
          <a:xfrm>
            <a:off x="11274663" y="5638800"/>
            <a:ext cx="304721" cy="1219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0" name="Pravokotnik 9"/>
          <p:cNvSpPr/>
          <p:nvPr/>
        </p:nvSpPr>
        <p:spPr>
          <a:xfrm>
            <a:off x="121888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1" name="Pravokotnik 10"/>
          <p:cNvSpPr/>
          <p:nvPr/>
        </p:nvSpPr>
        <p:spPr>
          <a:xfrm>
            <a:off x="0" y="0"/>
            <a:ext cx="121888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2" name="Pravokotnik 11"/>
          <p:cNvSpPr/>
          <p:nvPr/>
        </p:nvSpPr>
        <p:spPr>
          <a:xfrm>
            <a:off x="0" y="5638800"/>
            <a:ext cx="12188825" cy="12192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13" name="Raven povezovalnik 12"/>
          <p:cNvCxnSpPr/>
          <p:nvPr/>
        </p:nvCxnSpPr>
        <p:spPr bwMode="white">
          <a:xfrm>
            <a:off x="11573293"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Pravokotnik 13"/>
          <p:cNvSpPr/>
          <p:nvPr/>
        </p:nvSpPr>
        <p:spPr>
          <a:xfrm>
            <a:off x="17665" y="5631204"/>
            <a:ext cx="1216152" cy="1214868"/>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15" name="Raven povezovalnik 14"/>
          <p:cNvCxnSpPr/>
          <p:nvPr/>
        </p:nvCxnSpPr>
        <p:spPr bwMode="white">
          <a:xfrm>
            <a:off x="1218884"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ven povezovalnik 15"/>
          <p:cNvCxnSpPr/>
          <p:nvPr/>
        </p:nvCxnSpPr>
        <p:spPr bwMode="white">
          <a:xfrm>
            <a:off x="0" y="5631204"/>
            <a:ext cx="18283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slov 1"/>
          <p:cNvSpPr>
            <a:spLocks noGrp="1"/>
          </p:cNvSpPr>
          <p:nvPr>
            <p:ph type="ctrTitle"/>
          </p:nvPr>
        </p:nvSpPr>
        <p:spPr>
          <a:xfrm>
            <a:off x="2428669" y="1600200"/>
            <a:ext cx="8329031" cy="2680127"/>
          </a:xfrm>
        </p:spPr>
        <p:txBody>
          <a:bodyPr>
            <a:noAutofit/>
          </a:bodyPr>
          <a:lstStyle>
            <a:lvl1pPr>
              <a:defRPr sz="5400"/>
            </a:lvl1pPr>
          </a:lstStyle>
          <a:p>
            <a:r>
              <a:rPr lang="sl-SI" noProof="0"/>
              <a:t>Uredite slog naslova matrice</a:t>
            </a:r>
            <a:endParaRPr lang="sl-SI" noProof="0" dirty="0"/>
          </a:p>
        </p:txBody>
      </p:sp>
      <p:sp>
        <p:nvSpPr>
          <p:cNvPr id="3" name="Podnaslov 2"/>
          <p:cNvSpPr>
            <a:spLocks noGrp="1"/>
          </p:cNvSpPr>
          <p:nvPr>
            <p:ph type="subTitle" idx="1"/>
          </p:nvPr>
        </p:nvSpPr>
        <p:spPr>
          <a:xfrm>
            <a:off x="2428669" y="4344915"/>
            <a:ext cx="7516442" cy="1116085"/>
          </a:xfrm>
        </p:spPr>
        <p:txBody>
          <a:bodyPr>
            <a:normAutofit/>
          </a:bodyPr>
          <a:lstStyle>
            <a:lvl1pPr marL="0" indent="0" algn="l">
              <a:spcBef>
                <a:spcPts val="0"/>
              </a:spcBef>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noProof="0"/>
              <a:t>Uredite slog podnaslova matrice</a:t>
            </a:r>
            <a:endParaRPr lang="sl-SI" noProof="0" dirty="0"/>
          </a:p>
        </p:txBody>
      </p:sp>
      <p:sp>
        <p:nvSpPr>
          <p:cNvPr id="4" name="Ograda datuma 3"/>
          <p:cNvSpPr>
            <a:spLocks noGrp="1"/>
          </p:cNvSpPr>
          <p:nvPr>
            <p:ph type="dt" sz="half" idx="10"/>
          </p:nvPr>
        </p:nvSpPr>
        <p:spPr/>
        <p:txBody>
          <a:bodyPr/>
          <a:lstStyle>
            <a:lvl1pPr>
              <a:defRPr>
                <a:solidFill>
                  <a:schemeClr val="bg1"/>
                </a:solidFill>
              </a:defRPr>
            </a:lvl1pPr>
          </a:lstStyle>
          <a:p>
            <a:fld id="{07EAD4AC-8B38-4511-BC82-73204CFD89B5}" type="datetime1">
              <a:rPr lang="sl-SI" noProof="0" smtClean="0"/>
              <a:t>14. 11. 2024</a:t>
            </a:fld>
            <a:endParaRPr lang="sl-SI" noProof="0" dirty="0"/>
          </a:p>
        </p:txBody>
      </p:sp>
      <p:sp>
        <p:nvSpPr>
          <p:cNvPr id="5" name="Ograda noge 4"/>
          <p:cNvSpPr>
            <a:spLocks noGrp="1"/>
          </p:cNvSpPr>
          <p:nvPr>
            <p:ph type="ftr" sz="quarter" idx="11"/>
          </p:nvPr>
        </p:nvSpPr>
        <p:spPr/>
        <p:txBody>
          <a:bodyPr/>
          <a:lstStyle>
            <a:lvl1pPr>
              <a:defRPr>
                <a:solidFill>
                  <a:schemeClr val="bg1"/>
                </a:solidFill>
              </a:defRPr>
            </a:lvl1p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lvl1pPr>
              <a:defRPr>
                <a:solidFill>
                  <a:schemeClr val="bg1"/>
                </a:solidFill>
              </a:defRPr>
            </a:lvl1pPr>
          </a:lstStyle>
          <a:p>
            <a:fld id="{7DC1BBB0-96F0-4077-A278-0F3FB5C104D3}" type="slidenum">
              <a:rPr lang="sl-SI" noProof="0" smtClean="0"/>
              <a:pPr/>
              <a:t>‹#›</a:t>
            </a:fld>
            <a:endParaRPr lang="sl-SI" noProof="0" dirty="0"/>
          </a:p>
        </p:txBody>
      </p:sp>
      <p:sp>
        <p:nvSpPr>
          <p:cNvPr id="7" name="PoljeZBesedilom 6"/>
          <p:cNvSpPr txBox="1"/>
          <p:nvPr userDrawn="1"/>
        </p:nvSpPr>
        <p:spPr>
          <a:xfrm>
            <a:off x="9144" y="6077584"/>
            <a:ext cx="1191748" cy="341632"/>
          </a:xfrm>
          <a:prstGeom prst="rect">
            <a:avLst/>
          </a:prstGeom>
          <a:noFill/>
        </p:spPr>
        <p:txBody>
          <a:bodyPr wrap="square" rtlCol="0">
            <a:spAutoFit/>
          </a:bodyPr>
          <a:lstStyle/>
          <a:p>
            <a:pPr algn="ctr">
              <a:lnSpc>
                <a:spcPct val="90000"/>
              </a:lnSpc>
            </a:pPr>
            <a:r>
              <a:rPr lang="sl-SI" sz="1800" dirty="0">
                <a:solidFill>
                  <a:schemeClr val="bg1"/>
                </a:solidFill>
              </a:rPr>
              <a:t>Z@P</a:t>
            </a:r>
            <a:endParaRPr lang="en-US" sz="1800" dirty="0">
              <a:solidFill>
                <a:schemeClr val="bg1"/>
              </a:solidFill>
            </a:endParaRPr>
          </a:p>
        </p:txBody>
      </p:sp>
    </p:spTree>
    <p:extLst>
      <p:ext uri="{BB962C8B-B14F-4D97-AF65-F5344CB8AC3E}">
        <p14:creationId xmlns:p14="http://schemas.microsoft.com/office/powerpoint/2010/main" val="381795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a:t>Uredite slog naslova matrice</a:t>
            </a:r>
            <a:endParaRPr lang="sl-SI" noProof="0" dirty="0"/>
          </a:p>
        </p:txBody>
      </p:sp>
      <p:sp>
        <p:nvSpPr>
          <p:cNvPr id="3" name="Ograda navpičnega besedila 2"/>
          <p:cNvSpPr>
            <a:spLocks noGrp="1"/>
          </p:cNvSpPr>
          <p:nvPr>
            <p:ph type="body" orient="vert" idx="1"/>
          </p:nvPr>
        </p:nvSpPr>
        <p:spPr/>
        <p:txBody>
          <a:bodyPr vert="eaVert"/>
          <a:lstStyle>
            <a:lvl5pPr>
              <a:defRPr/>
            </a:lvl5pPr>
            <a:lvl6pPr>
              <a:defRPr/>
            </a:lvl6pPr>
            <a:lvl7pPr>
              <a:defRPr/>
            </a:lvl7pPr>
            <a:lvl8pPr>
              <a:defRPr/>
            </a:lvl8pPr>
            <a:lvl9pPr>
              <a:defRPr/>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datuma 3"/>
          <p:cNvSpPr>
            <a:spLocks noGrp="1"/>
          </p:cNvSpPr>
          <p:nvPr>
            <p:ph type="dt" sz="half" idx="10"/>
          </p:nvPr>
        </p:nvSpPr>
        <p:spPr/>
        <p:txBody>
          <a:bodyPr/>
          <a:lstStyle/>
          <a:p>
            <a:fld id="{F9F01A25-FCF3-44A7-BFB5-830738BF308D}" type="datetime1">
              <a:rPr lang="sl-SI" noProof="0" smtClean="0"/>
              <a:t>14. 11. 2024</a:t>
            </a:fld>
            <a:endParaRPr lang="sl-SI" noProof="0" dirty="0"/>
          </a:p>
        </p:txBody>
      </p:sp>
      <p:sp>
        <p:nvSpPr>
          <p:cNvPr id="5" name="Ograda noge 4"/>
          <p:cNvSpPr>
            <a:spLocks noGrp="1"/>
          </p:cNvSpPr>
          <p:nvPr>
            <p:ph type="ftr" sz="quarter" idx="11"/>
          </p:nvPr>
        </p:nvSpPr>
        <p:spPr/>
        <p:txBody>
          <a:body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204088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Navpični naslov in besedilo">
    <p:spTree>
      <p:nvGrpSpPr>
        <p:cNvPr id="1" name=""/>
        <p:cNvGrpSpPr/>
        <p:nvPr/>
      </p:nvGrpSpPr>
      <p:grpSpPr>
        <a:xfrm>
          <a:off x="0" y="0"/>
          <a:ext cx="0" cy="0"/>
          <a:chOff x="0" y="0"/>
          <a:chExt cx="0" cy="0"/>
        </a:xfrm>
      </p:grpSpPr>
      <p:sp>
        <p:nvSpPr>
          <p:cNvPr id="7" name="Pravokotnik 6"/>
          <p:cNvSpPr/>
          <p:nvPr/>
        </p:nvSpPr>
        <p:spPr>
          <a:xfrm>
            <a:off x="11884104"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8" name="Pravokotnik 7"/>
          <p:cNvSpPr/>
          <p:nvPr/>
        </p:nvSpPr>
        <p:spPr>
          <a:xfrm>
            <a:off x="61714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9" name="Pravokotnik 8"/>
          <p:cNvSpPr/>
          <p:nvPr/>
        </p:nvSpPr>
        <p:spPr>
          <a:xfrm>
            <a:off x="0" y="0"/>
            <a:ext cx="609441" cy="6858000"/>
          </a:xfrm>
          <a:prstGeom prst="rect">
            <a:avLst/>
          </a:prstGeom>
          <a:solidFill>
            <a:schemeClr val="accent1">
              <a:lumMod val="7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0" name="Pravokotnik 9"/>
          <p:cNvSpPr/>
          <p:nvPr/>
        </p:nvSpPr>
        <p:spPr>
          <a:xfrm>
            <a:off x="617143" y="736219"/>
            <a:ext cx="609441"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cxnSp>
        <p:nvCxnSpPr>
          <p:cNvPr id="11" name="Raven povezovalnik 10"/>
          <p:cNvCxnSpPr/>
          <p:nvPr/>
        </p:nvCxnSpPr>
        <p:spPr bwMode="white">
          <a:xfrm>
            <a:off x="617143" y="7362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aven povezovalnik 11"/>
          <p:cNvCxnSpPr/>
          <p:nvPr/>
        </p:nvCxnSpPr>
        <p:spPr bwMode="white">
          <a:xfrm>
            <a:off x="617143" y="13458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Pi"/>
          <p:cNvSpPr>
            <a:spLocks/>
          </p:cNvSpPr>
          <p:nvPr/>
        </p:nvSpPr>
        <p:spPr bwMode="white">
          <a:xfrm rot="5400000">
            <a:off x="756095" y="898102"/>
            <a:ext cx="336023" cy="294097"/>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l-SI" noProof="0" dirty="0"/>
          </a:p>
        </p:txBody>
      </p:sp>
      <p:cxnSp>
        <p:nvCxnSpPr>
          <p:cNvPr id="14" name="Raven povezovalnik 13"/>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vpični naslov 1"/>
          <p:cNvSpPr>
            <a:spLocks noGrp="1"/>
          </p:cNvSpPr>
          <p:nvPr>
            <p:ph type="title" orient="vert"/>
          </p:nvPr>
        </p:nvSpPr>
        <p:spPr>
          <a:xfrm>
            <a:off x="9599612" y="685800"/>
            <a:ext cx="1787526" cy="5486400"/>
          </a:xfrm>
        </p:spPr>
        <p:txBody>
          <a:bodyPr vert="eaVert"/>
          <a:lstStyle/>
          <a:p>
            <a:r>
              <a:rPr lang="sl-SI" noProof="0"/>
              <a:t>Uredite slog naslova matrice</a:t>
            </a:r>
            <a:endParaRPr lang="sl-SI" noProof="0" dirty="0"/>
          </a:p>
        </p:txBody>
      </p:sp>
      <p:sp>
        <p:nvSpPr>
          <p:cNvPr id="3" name="Ograda navpičnega besedila 2"/>
          <p:cNvSpPr>
            <a:spLocks noGrp="1"/>
          </p:cNvSpPr>
          <p:nvPr>
            <p:ph type="body" orient="vert" idx="1"/>
          </p:nvPr>
        </p:nvSpPr>
        <p:spPr>
          <a:xfrm>
            <a:off x="1598613" y="685800"/>
            <a:ext cx="7848599" cy="5486400"/>
          </a:xfrm>
        </p:spPr>
        <p:txBody>
          <a:bodyPr vert="eaVert"/>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datuma 3"/>
          <p:cNvSpPr>
            <a:spLocks noGrp="1"/>
          </p:cNvSpPr>
          <p:nvPr>
            <p:ph type="dt" sz="half" idx="10"/>
          </p:nvPr>
        </p:nvSpPr>
        <p:spPr/>
        <p:txBody>
          <a:bodyPr/>
          <a:lstStyle/>
          <a:p>
            <a:fld id="{60AF0F28-A962-4AF2-A1C1-306568C3588D}" type="datetime1">
              <a:rPr lang="sl-SI" noProof="0" smtClean="0"/>
              <a:t>14. 11. 2024</a:t>
            </a:fld>
            <a:endParaRPr lang="sl-SI" noProof="0" dirty="0"/>
          </a:p>
        </p:txBody>
      </p:sp>
      <p:sp>
        <p:nvSpPr>
          <p:cNvPr id="5" name="Ograda noge 4"/>
          <p:cNvSpPr>
            <a:spLocks noGrp="1"/>
          </p:cNvSpPr>
          <p:nvPr>
            <p:ph type="ftr" sz="quarter" idx="11"/>
          </p:nvPr>
        </p:nvSpPr>
        <p:spPr/>
        <p:txBody>
          <a:body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61281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8" name="Rectangle 41712_#color_$lt2_$lt1-2497&amp;1692"/>
          <p:cNvSpPr/>
          <p:nvPr userDrawn="1">
            <p:custDataLst>
              <p:tags r:id="rId1"/>
            </p:custDataLst>
          </p:nvPr>
        </p:nvSpPr>
        <p:spPr>
          <a:xfrm>
            <a:off x="0" y="0"/>
            <a:ext cx="12188825" cy="6858000"/>
          </a:xfrm>
          <a:prstGeom prst="rect">
            <a:avLst/>
          </a:prstGeom>
          <a:gradFill>
            <a:gsLst>
              <a:gs pos="0">
                <a:schemeClr val="bg2">
                  <a:alpha val="100000"/>
                </a:schemeClr>
              </a:gs>
              <a:gs pos="100000">
                <a:schemeClr val="bg1">
                  <a:alpha val="20000"/>
                </a:schemeClr>
              </a:gs>
            </a:gsLst>
            <a:lin ang="21068358"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sz="1799"/>
          </a:p>
        </p:txBody>
      </p:sp>
      <p:sp>
        <p:nvSpPr>
          <p:cNvPr id="9" name="Ellipse 3 (Stroke)_#color_$accent1_$accent1-2499&amp;1970"/>
          <p:cNvSpPr/>
          <p:nvPr userDrawn="1">
            <p:custDataLst>
              <p:tags r:id="rId2"/>
            </p:custDataLst>
          </p:nvPr>
        </p:nvSpPr>
        <p:spPr>
          <a:xfrm rot="18000000">
            <a:off x="606703" y="531052"/>
            <a:ext cx="1512791" cy="1512397"/>
          </a:xfrm>
          <a:custGeom>
            <a:avLst/>
            <a:gdLst/>
            <a:ahLst/>
            <a:cxnLst/>
            <a:rect l="l" t="t" r="r" b="b"/>
            <a:pathLst>
              <a:path w="1512791" h="1512791">
                <a:moveTo>
                  <a:pt x="756395" y="1258791"/>
                </a:moveTo>
                <a:cubicBezTo>
                  <a:pt x="1033860" y="1258791"/>
                  <a:pt x="1258791" y="1033860"/>
                  <a:pt x="1258791" y="756395"/>
                </a:cubicBezTo>
                <a:cubicBezTo>
                  <a:pt x="1258791" y="478930"/>
                  <a:pt x="1033860" y="254000"/>
                  <a:pt x="756395" y="254000"/>
                </a:cubicBezTo>
                <a:cubicBezTo>
                  <a:pt x="478930" y="254000"/>
                  <a:pt x="254000" y="478930"/>
                  <a:pt x="254000" y="756395"/>
                </a:cubicBezTo>
                <a:cubicBezTo>
                  <a:pt x="254000" y="1033860"/>
                  <a:pt x="478930" y="1258791"/>
                  <a:pt x="756395" y="1258791"/>
                </a:cubicBezTo>
                <a:moveTo>
                  <a:pt x="756395" y="1512786"/>
                </a:moveTo>
                <a:cubicBezTo>
                  <a:pt x="1174140" y="1512786"/>
                  <a:pt x="1512786" y="1174140"/>
                  <a:pt x="1512786" y="756395"/>
                </a:cubicBezTo>
                <a:cubicBezTo>
                  <a:pt x="1512786" y="338649"/>
                  <a:pt x="1174140" y="0"/>
                  <a:pt x="756395" y="0"/>
                </a:cubicBezTo>
                <a:cubicBezTo>
                  <a:pt x="338649" y="0"/>
                  <a:pt x="0" y="338649"/>
                  <a:pt x="0" y="756395"/>
                </a:cubicBezTo>
                <a:cubicBezTo>
                  <a:pt x="0" y="1174140"/>
                  <a:pt x="338649" y="1512786"/>
                  <a:pt x="756395" y="1512786"/>
                </a:cubicBezTo>
              </a:path>
            </a:pathLst>
          </a:custGeom>
          <a:gradFill>
            <a:gsLst>
              <a:gs pos="0">
                <a:schemeClr val="accent1">
                  <a:alpha val="50000"/>
                </a:schemeClr>
              </a:gs>
              <a:gs pos="100000">
                <a:schemeClr val="accent1">
                  <a:alpha val="0"/>
                </a:schemeClr>
              </a:gs>
            </a:gsLst>
            <a:lin ang="6032969"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11" name="Ellipse 2 (Stroke)_#color_$accent1_$accent1-2499&amp;1973"/>
          <p:cNvSpPr/>
          <p:nvPr userDrawn="1">
            <p:custDataLst>
              <p:tags r:id="rId3"/>
            </p:custDataLst>
          </p:nvPr>
        </p:nvSpPr>
        <p:spPr>
          <a:xfrm>
            <a:off x="4653474" y="1287994"/>
            <a:ext cx="7535348" cy="5570007"/>
          </a:xfrm>
          <a:custGeom>
            <a:avLst/>
            <a:gdLst/>
            <a:ahLst/>
            <a:cxnLst/>
            <a:rect l="l" t="t" r="r" b="b"/>
            <a:pathLst>
              <a:path w="7537311" h="5570007">
                <a:moveTo>
                  <a:pt x="7537310" y="1653197"/>
                </a:moveTo>
                <a:cubicBezTo>
                  <a:pt x="7210044" y="1223395"/>
                  <a:pt x="6793840" y="850050"/>
                  <a:pt x="6296724" y="563039"/>
                </a:cubicBezTo>
                <a:cubicBezTo>
                  <a:pt x="4289158" y="-596028"/>
                  <a:pt x="1722107" y="91815"/>
                  <a:pt x="563039" y="2099374"/>
                </a:cubicBezTo>
                <a:cubicBezTo>
                  <a:pt x="-70213" y="3196196"/>
                  <a:pt x="-152173" y="4460037"/>
                  <a:pt x="231184" y="5570004"/>
                </a:cubicBezTo>
                <a:lnTo>
                  <a:pt x="3268116" y="5570004"/>
                </a:lnTo>
                <a:cubicBezTo>
                  <a:pt x="2554262" y="5087214"/>
                  <a:pt x="2325154" y="4127310"/>
                  <a:pt x="2762745" y="3369374"/>
                </a:cubicBezTo>
                <a:cubicBezTo>
                  <a:pt x="3220402" y="2576678"/>
                  <a:pt x="4234028" y="2305075"/>
                  <a:pt x="5026724" y="2762745"/>
                </a:cubicBezTo>
                <a:cubicBezTo>
                  <a:pt x="5819419" y="3220402"/>
                  <a:pt x="6091022" y="4234028"/>
                  <a:pt x="5633364" y="5026724"/>
                </a:cubicBezTo>
                <a:cubicBezTo>
                  <a:pt x="5503774" y="5251171"/>
                  <a:pt x="5329619" y="5433835"/>
                  <a:pt x="5128539" y="5570004"/>
                </a:cubicBezTo>
                <a:lnTo>
                  <a:pt x="7537310" y="5570004"/>
                </a:lnTo>
                <a:lnTo>
                  <a:pt x="7537310" y="1653197"/>
                </a:lnTo>
              </a:path>
            </a:pathLst>
          </a:custGeom>
          <a:gradFill>
            <a:gsLst>
              <a:gs pos="0">
                <a:schemeClr val="accent1">
                  <a:alpha val="80000"/>
                </a:schemeClr>
              </a:gs>
              <a:gs pos="100000">
                <a:schemeClr val="accent1">
                  <a:alpha val="0"/>
                </a:schemeClr>
              </a:gs>
            </a:gsLst>
            <a:lin ang="11735572"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12" name="Ellipse 1 (Stroke)_#color_$accent1_$accent1-2499&amp;1976"/>
          <p:cNvSpPr/>
          <p:nvPr userDrawn="1">
            <p:custDataLst>
              <p:tags r:id="rId4"/>
            </p:custDataLst>
          </p:nvPr>
        </p:nvSpPr>
        <p:spPr>
          <a:xfrm>
            <a:off x="5060140" y="1"/>
            <a:ext cx="7128681" cy="5729093"/>
          </a:xfrm>
          <a:custGeom>
            <a:avLst/>
            <a:gdLst/>
            <a:ahLst/>
            <a:cxnLst/>
            <a:rect l="l" t="t" r="r" b="b"/>
            <a:pathLst>
              <a:path w="7130538" h="5729093">
                <a:moveTo>
                  <a:pt x="2597976" y="0"/>
                </a:moveTo>
                <a:cubicBezTo>
                  <a:pt x="2888412" y="1061763"/>
                  <a:pt x="3581235" y="2013877"/>
                  <a:pt x="4609846" y="2607742"/>
                </a:cubicBezTo>
                <a:cubicBezTo>
                  <a:pt x="5403393" y="3065894"/>
                  <a:pt x="6281674" y="3244367"/>
                  <a:pt x="7130542" y="3173730"/>
                </a:cubicBezTo>
                <a:lnTo>
                  <a:pt x="7130542" y="5719559"/>
                </a:lnTo>
                <a:cubicBezTo>
                  <a:pt x="5849061" y="5787123"/>
                  <a:pt x="4533989" y="5496890"/>
                  <a:pt x="3339846" y="4807445"/>
                </a:cubicBezTo>
                <a:cubicBezTo>
                  <a:pt x="1494117" y="3741814"/>
                  <a:pt x="329867" y="1949120"/>
                  <a:pt x="0" y="0"/>
                </a:cubicBezTo>
                <a:lnTo>
                  <a:pt x="2597976" y="0"/>
                </a:lnTo>
              </a:path>
            </a:pathLst>
          </a:custGeom>
          <a:gradFill>
            <a:gsLst>
              <a:gs pos="0">
                <a:schemeClr val="accent1">
                  <a:alpha val="80000"/>
                </a:schemeClr>
              </a:gs>
              <a:gs pos="100000">
                <a:schemeClr val="accent1">
                  <a:alpha val="0"/>
                </a:schemeClr>
              </a:gs>
            </a:gsLst>
            <a:lin ang="6032969"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pic>
        <p:nvPicPr>
          <p:cNvPr id="13" name="图片 12" descr="C:/Users/kingsoft/AppData/Local/Temp/fig2wpp/@png2x_pic1-2490&amp;1162.png"/>
          <p:cNvPicPr>
            <a:picLocks noChangeAspect="1"/>
          </p:cNvPicPr>
          <p:nvPr userDrawn="1">
            <p:custDataLst>
              <p:tags r:id="rId5"/>
            </p:custDataLst>
          </p:nvPr>
        </p:nvPicPr>
        <p:blipFill>
          <a:blip r:embed="rId13" r:link="rId15">
            <a:duotone>
              <a:schemeClr val="accent1">
                <a:shade val="45000"/>
                <a:satMod val="135000"/>
              </a:schemeClr>
              <a:prstClr val="white"/>
            </a:duotone>
            <a:extLst>
              <a:ext uri="{BEBA8EAE-BF5A-486C-A8C5-ECC9F3942E4B}">
                <a14:imgProps xmlns:a14="http://schemas.microsoft.com/office/drawing/2010/main">
                  <a14:imgLayer r:embed="rId14">
                    <a14:imgEffect>
                      <a14:brightnessContrast bright="-25000" contrast="60000"/>
                    </a14:imgEffect>
                    <a14:imgEffect>
                      <a14:colorTemperature colorTemp="5900"/>
                    </a14:imgEffect>
                    <a14:imgEffect>
                      <a14:saturation sat="400000"/>
                    </a14:imgEffect>
                  </a14:imgLayer>
                </a14:imgProps>
              </a:ext>
            </a:extLst>
          </a:blip>
          <a:stretch>
            <a:fillRect/>
          </a:stretch>
        </p:blipFill>
        <p:spPr>
          <a:xfrm>
            <a:off x="5916659" y="0"/>
            <a:ext cx="6272166" cy="6858000"/>
          </a:xfrm>
          <a:prstGeom prst="rect">
            <a:avLst/>
          </a:prstGeom>
        </p:spPr>
      </p:pic>
      <p:pic>
        <p:nvPicPr>
          <p:cNvPr id="15" name="图片 14" descr="C:/Users/kingsoft/AppData/Local/Temp/fig2wpp/@png2x_pic2-2497&amp;1319.png"/>
          <p:cNvPicPr>
            <a:picLocks noChangeAspect="1"/>
          </p:cNvPicPr>
          <p:nvPr userDrawn="1">
            <p:custDataLst>
              <p:tags r:id="rId6"/>
            </p:custDataLst>
          </p:nvPr>
        </p:nvPicPr>
        <p:blipFill>
          <a:blip r:embed="rId16" r:link="rId15">
            <a:duotone>
              <a:schemeClr val="accent1">
                <a:shade val="45000"/>
                <a:satMod val="135000"/>
              </a:schemeClr>
              <a:prstClr val="white"/>
            </a:duotone>
            <a:extLst>
              <a:ext uri="{BEBA8EAE-BF5A-486C-A8C5-ECC9F3942E4B}">
                <a14:imgProps xmlns:a14="http://schemas.microsoft.com/office/drawing/2010/main">
                  <a14:imgLayer r:embed="rId17">
                    <a14:imgEffect>
                      <a14:brightnessContrast bright="-25000" contrast="60000"/>
                    </a14:imgEffect>
                  </a14:imgLayer>
                </a14:imgProps>
              </a:ext>
            </a:extLst>
          </a:blip>
          <a:stretch>
            <a:fillRect/>
          </a:stretch>
        </p:blipFill>
        <p:spPr>
          <a:xfrm>
            <a:off x="7927815" y="870585"/>
            <a:ext cx="3312567" cy="3271520"/>
          </a:xfrm>
          <a:prstGeom prst="rect">
            <a:avLst/>
          </a:prstGeom>
        </p:spPr>
      </p:pic>
      <p:sp>
        <p:nvSpPr>
          <p:cNvPr id="2" name="标题 1"/>
          <p:cNvSpPr>
            <a:spLocks noGrp="1"/>
          </p:cNvSpPr>
          <p:nvPr>
            <p:ph type="ctrTitle" hasCustomPrompt="1"/>
            <p:custDataLst>
              <p:tags r:id="rId7"/>
            </p:custDataLst>
          </p:nvPr>
        </p:nvSpPr>
        <p:spPr>
          <a:xfrm>
            <a:off x="975615" y="1194896"/>
            <a:ext cx="6073943" cy="4459954"/>
          </a:xfrm>
        </p:spPr>
        <p:txBody>
          <a:bodyPr wrap="square" anchor="ctr">
            <a:normAutofit/>
          </a:bodyPr>
          <a:lstStyle>
            <a:lvl1pPr algn="l">
              <a:lnSpc>
                <a:spcPct val="100000"/>
              </a:lnSpc>
              <a:defRPr sz="5798">
                <a:solidFill>
                  <a:schemeClr val="tx2"/>
                </a:solidFill>
                <a:latin typeface="+mj-lt"/>
              </a:defRPr>
            </a:lvl1pPr>
          </a:lstStyle>
          <a:p>
            <a:r>
              <a:rPr lang="en-US">
                <a:latin typeface="+mj-lt"/>
              </a:rPr>
              <a:t>Xiaomi14s Mobile Phone Product Launch Presentation</a:t>
            </a:r>
            <a:endParaRPr lang="en-US" dirty="0"/>
          </a:p>
        </p:txBody>
      </p:sp>
      <p:sp>
        <p:nvSpPr>
          <p:cNvPr id="4" name="日期占位符 3"/>
          <p:cNvSpPr>
            <a:spLocks noGrp="1"/>
          </p:cNvSpPr>
          <p:nvPr>
            <p:ph type="dt" sz="half" idx="10"/>
            <p:custDataLst>
              <p:tags r:id="rId8"/>
            </p:custDataLst>
          </p:nvPr>
        </p:nvSpPr>
        <p:spPr/>
        <p:txBody>
          <a:bodyPr wrap="square">
            <a:normAutofit/>
          </a:bodyPr>
          <a:lstStyle/>
          <a:p>
            <a:r>
              <a:rPr lang="sl-SI"/>
              <a:t>Date Area</a:t>
            </a:r>
            <a:endParaRPr lang="en-US"/>
          </a:p>
        </p:txBody>
      </p:sp>
      <p:sp>
        <p:nvSpPr>
          <p:cNvPr id="5" name="页脚占位符 4"/>
          <p:cNvSpPr>
            <a:spLocks noGrp="1"/>
          </p:cNvSpPr>
          <p:nvPr>
            <p:ph type="ftr" sz="quarter" idx="11"/>
            <p:custDataLst>
              <p:tags r:id="rId9"/>
            </p:custDataLst>
          </p:nvPr>
        </p:nvSpPr>
        <p:spPr/>
        <p:txBody>
          <a:bodyPr>
            <a:normAutofit/>
          </a:bodyPr>
          <a:lstStyle/>
          <a:p>
            <a:r>
              <a:rPr lang="en-US"/>
              <a:t>2024/2025                  KLARA OMERZEL</a:t>
            </a:r>
            <a:endParaRPr lang="en-US" dirty="0"/>
          </a:p>
        </p:txBody>
      </p:sp>
      <p:sp>
        <p:nvSpPr>
          <p:cNvPr id="6" name="灯片编号占位符 5"/>
          <p:cNvSpPr>
            <a:spLocks noGrp="1"/>
          </p:cNvSpPr>
          <p:nvPr>
            <p:ph type="sldNum" sz="quarter" idx="12"/>
            <p:custDataLst>
              <p:tags r:id="rId10"/>
            </p:custDataLst>
          </p:nvPr>
        </p:nvSpPr>
        <p:spPr>
          <a:xfrm>
            <a:off x="8608357" y="6356351"/>
            <a:ext cx="2742486" cy="365125"/>
          </a:xfrm>
        </p:spPr>
        <p:txBody>
          <a:bodyPr wrap="square">
            <a:normAutofit/>
          </a:bodyPr>
          <a:lstStyle/>
          <a:p>
            <a:fld id="{BE5F26B5-172A-4DC2-B0B7-181CFC56B87C}" type="slidenum">
              <a:rPr lang="en-US" smtClean="0"/>
              <a:t>‹#›</a:t>
            </a:fld>
            <a:endParaRPr lang="en-US"/>
          </a:p>
        </p:txBody>
      </p:sp>
      <p:sp>
        <p:nvSpPr>
          <p:cNvPr id="24" name="署名占位符 10"/>
          <p:cNvSpPr>
            <a:spLocks noGrp="1"/>
          </p:cNvSpPr>
          <p:nvPr>
            <p:ph type="body" sz="quarter" idx="17" hasCustomPrompt="1"/>
            <p:custDataLst>
              <p:tags r:id="rId11"/>
            </p:custDataLst>
          </p:nvPr>
        </p:nvSpPr>
        <p:spPr>
          <a:xfrm>
            <a:off x="975616" y="5747947"/>
            <a:ext cx="5264235" cy="534160"/>
          </a:xfrm>
        </p:spPr>
        <p:txBody>
          <a:bodyPr wrap="square" anchor="t">
            <a:normAutofit/>
          </a:bodyPr>
          <a:lstStyle>
            <a:lvl1pPr marL="0" indent="0" algn="l">
              <a:lnSpc>
                <a:spcPct val="100000"/>
              </a:lnSpc>
              <a:buNone/>
              <a:defRPr sz="2399">
                <a:solidFill>
                  <a:schemeClr val="tx2"/>
                </a:solidFill>
                <a:latin typeface="+mn-lt"/>
              </a:defRPr>
            </a:lvl1pPr>
          </a:lstStyle>
          <a:p>
            <a:pPr lvl="0"/>
            <a:r>
              <a:rPr lang="en-US" dirty="0">
                <a:latin typeface="+mn-lt"/>
              </a:rPr>
              <a:t>Click to add text</a:t>
            </a:r>
            <a:endParaRPr lang="en-US" dirty="0"/>
          </a:p>
        </p:txBody>
      </p:sp>
    </p:spTree>
    <p:extLst>
      <p:ext uri="{BB962C8B-B14F-4D97-AF65-F5344CB8AC3E}">
        <p14:creationId xmlns:p14="http://schemas.microsoft.com/office/powerpoint/2010/main" val="3196403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695819" y="360000"/>
            <a:ext cx="10797188" cy="720000"/>
          </a:xfrm>
        </p:spPr>
        <p:txBody>
          <a:bodyPr wrap="square" lIns="0" tIns="0" rIns="0" bIns="0">
            <a:normAutofit/>
          </a:bodyPr>
          <a:lstStyle>
            <a:lvl1pPr algn="l" fontAlgn="base">
              <a:defRPr sz="3199">
                <a:solidFill>
                  <a:schemeClr val="tx1"/>
                </a:solidFill>
              </a:defRPr>
            </a:lvl1pPr>
          </a:lstStyle>
          <a:p>
            <a:r>
              <a:rPr lang="en-US" dirty="0"/>
              <a:t>Click to add title</a:t>
            </a:r>
          </a:p>
        </p:txBody>
      </p:sp>
      <p:sp>
        <p:nvSpPr>
          <p:cNvPr id="3" name="日期占位符 2"/>
          <p:cNvSpPr>
            <a:spLocks noGrp="1"/>
          </p:cNvSpPr>
          <p:nvPr>
            <p:ph type="dt" sz="half" idx="10"/>
            <p:custDataLst>
              <p:tags r:id="rId2"/>
            </p:custDataLst>
          </p:nvPr>
        </p:nvSpPr>
        <p:spPr/>
        <p:txBody>
          <a:bodyPr wrap="square">
            <a:normAutofit/>
          </a:bodyPr>
          <a:lstStyle/>
          <a:p>
            <a:r>
              <a:rPr lang="sl-SI"/>
              <a:t>Date Area</a:t>
            </a:r>
            <a:endParaRPr lang="en-US"/>
          </a:p>
        </p:txBody>
      </p:sp>
      <p:sp>
        <p:nvSpPr>
          <p:cNvPr id="4" name="页脚占位符 3"/>
          <p:cNvSpPr>
            <a:spLocks noGrp="1"/>
          </p:cNvSpPr>
          <p:nvPr>
            <p:ph type="ftr" sz="quarter" idx="11"/>
            <p:custDataLst>
              <p:tags r:id="rId3"/>
            </p:custDataLst>
          </p:nvPr>
        </p:nvSpPr>
        <p:spPr/>
        <p:txBody>
          <a:bodyPr/>
          <a:lstStyle/>
          <a:p>
            <a:r>
              <a:rPr lang="en-US"/>
              <a:t>2024/2025                  KLARA OMERZEL</a:t>
            </a:r>
            <a:endParaRPr lang="en-US" dirty="0"/>
          </a:p>
        </p:txBody>
      </p:sp>
      <p:sp>
        <p:nvSpPr>
          <p:cNvPr id="5" name="灯片编号占位符 4"/>
          <p:cNvSpPr>
            <a:spLocks noGrp="1"/>
          </p:cNvSpPr>
          <p:nvPr>
            <p:ph type="sldNum" sz="quarter" idx="12"/>
            <p:custDataLst>
              <p:tags r:id="rId4"/>
            </p:custDataLst>
          </p:nvPr>
        </p:nvSpPr>
        <p:spPr/>
        <p:txBody>
          <a:bodyPr wrap="square">
            <a:normAutofit/>
          </a:bodyPr>
          <a:lstStyle/>
          <a:p>
            <a:fld id="{49AE70B2-8BF9-45C0-BB95-33D1B9D3A854}" type="slidenum">
              <a:rPr lang="en-US" smtClean="0"/>
              <a:t>‹#›</a:t>
            </a:fld>
            <a:endParaRPr lang="en-US" dirty="0"/>
          </a:p>
        </p:txBody>
      </p:sp>
    </p:spTree>
    <p:extLst>
      <p:ext uri="{BB962C8B-B14F-4D97-AF65-F5344CB8AC3E}">
        <p14:creationId xmlns:p14="http://schemas.microsoft.com/office/powerpoint/2010/main" val="3221910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a:t>Uredite slog naslova matrice</a:t>
            </a:r>
            <a:endParaRPr lang="sl-SI" noProof="0" dirty="0"/>
          </a:p>
        </p:txBody>
      </p:sp>
      <p:sp>
        <p:nvSpPr>
          <p:cNvPr id="3" name="Ograda vsebine 2"/>
          <p:cNvSpPr>
            <a:spLocks noGrp="1"/>
          </p:cNvSpPr>
          <p:nvPr>
            <p:ph idx="1"/>
          </p:nvPr>
        </p:nvSpPr>
        <p:spPr/>
        <p:txBody>
          <a:bodyPr/>
          <a:lstStyle>
            <a:lvl5pPr>
              <a:defRPr/>
            </a:lvl5pPr>
            <a:lvl6pPr>
              <a:defRPr/>
            </a:lvl6pPr>
            <a:lvl7pPr>
              <a:defRPr/>
            </a:lvl7pPr>
            <a:lvl8pPr>
              <a:defRPr/>
            </a:lvl8pPr>
            <a:lvl9pPr>
              <a:defRPr/>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datuma 3"/>
          <p:cNvSpPr>
            <a:spLocks noGrp="1"/>
          </p:cNvSpPr>
          <p:nvPr>
            <p:ph type="dt" sz="half" idx="10"/>
          </p:nvPr>
        </p:nvSpPr>
        <p:spPr/>
        <p:txBody>
          <a:bodyPr/>
          <a:lstStyle/>
          <a:p>
            <a:fld id="{201DA25B-3714-4796-A3A6-FAD13D7C4BDD}" type="datetime1">
              <a:rPr lang="sl-SI" noProof="0" smtClean="0"/>
              <a:t>14. 11. 2024</a:t>
            </a:fld>
            <a:endParaRPr lang="sl-SI" noProof="0" dirty="0"/>
          </a:p>
        </p:txBody>
      </p:sp>
      <p:sp>
        <p:nvSpPr>
          <p:cNvPr id="5" name="Ograda noge 4"/>
          <p:cNvSpPr>
            <a:spLocks noGrp="1"/>
          </p:cNvSpPr>
          <p:nvPr>
            <p:ph type="ftr" sz="quarter" idx="11"/>
          </p:nvPr>
        </p:nvSpPr>
        <p:spPr/>
        <p:txBody>
          <a:body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218553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Glava odseka">
    <p:spTree>
      <p:nvGrpSpPr>
        <p:cNvPr id="1" name=""/>
        <p:cNvGrpSpPr/>
        <p:nvPr/>
      </p:nvGrpSpPr>
      <p:grpSpPr>
        <a:xfrm>
          <a:off x="0" y="0"/>
          <a:ext cx="0" cy="0"/>
          <a:chOff x="0" y="0"/>
          <a:chExt cx="0" cy="0"/>
        </a:xfrm>
      </p:grpSpPr>
      <p:sp>
        <p:nvSpPr>
          <p:cNvPr id="19" name="Pravokotnik 18"/>
          <p:cNvSpPr/>
          <p:nvPr/>
        </p:nvSpPr>
        <p:spPr>
          <a:xfrm>
            <a:off x="11579384"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0" name="Pravokotnik 19"/>
          <p:cNvSpPr/>
          <p:nvPr/>
        </p:nvSpPr>
        <p:spPr>
          <a:xfrm>
            <a:off x="11274663" y="5638800"/>
            <a:ext cx="304721" cy="1219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4" name="Pravokotnik 23"/>
          <p:cNvSpPr/>
          <p:nvPr/>
        </p:nvSpPr>
        <p:spPr>
          <a:xfrm>
            <a:off x="1216152"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1" name="Pravokotnik 20"/>
          <p:cNvSpPr/>
          <p:nvPr/>
        </p:nvSpPr>
        <p:spPr>
          <a:xfrm>
            <a:off x="0" y="5638800"/>
            <a:ext cx="12188825" cy="12192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22" name="Raven povezovalnik 21"/>
          <p:cNvCxnSpPr/>
          <p:nvPr/>
        </p:nvCxnSpPr>
        <p:spPr bwMode="white">
          <a:xfrm>
            <a:off x="11573293"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ravokotnik 15"/>
          <p:cNvSpPr/>
          <p:nvPr/>
        </p:nvSpPr>
        <p:spPr>
          <a:xfrm>
            <a:off x="0" y="5643132"/>
            <a:ext cx="1216152" cy="1214868"/>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8" name="Pi"/>
          <p:cNvSpPr>
            <a:spLocks/>
          </p:cNvSpPr>
          <p:nvPr/>
        </p:nvSpPr>
        <p:spPr bwMode="white">
          <a:xfrm>
            <a:off x="276462" y="6032500"/>
            <a:ext cx="593189" cy="519176"/>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121899" tIns="60949" rIns="121899" bIns="60949" numCol="1" anchor="t" anchorCtr="0" compatLnSpc="1">
            <a:prstTxWarp prst="textNoShape">
              <a:avLst/>
            </a:prstTxWarp>
          </a:bodyPr>
          <a:lstStyle/>
          <a:p>
            <a:endParaRPr lang="sl-SI" noProof="0" dirty="0"/>
          </a:p>
        </p:txBody>
      </p:sp>
      <p:cxnSp>
        <p:nvCxnSpPr>
          <p:cNvPr id="23" name="Raven povezovalnik 22"/>
          <p:cNvCxnSpPr/>
          <p:nvPr/>
        </p:nvCxnSpPr>
        <p:spPr bwMode="white">
          <a:xfrm>
            <a:off x="1216152"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Pravokotnik 25"/>
          <p:cNvSpPr/>
          <p:nvPr/>
        </p:nvSpPr>
        <p:spPr>
          <a:xfrm>
            <a:off x="11579384" y="0"/>
            <a:ext cx="609441"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7" name="Pravokotnik 26"/>
          <p:cNvSpPr/>
          <p:nvPr/>
        </p:nvSpPr>
        <p:spPr>
          <a:xfrm>
            <a:off x="11274663" y="0"/>
            <a:ext cx="304721"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8" name="Pravokotnik 27"/>
          <p:cNvSpPr/>
          <p:nvPr/>
        </p:nvSpPr>
        <p:spPr>
          <a:xfrm>
            <a:off x="1218883" y="0"/>
            <a:ext cx="609441"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9" name="Pravokotnik 28"/>
          <p:cNvSpPr/>
          <p:nvPr/>
        </p:nvSpPr>
        <p:spPr>
          <a:xfrm>
            <a:off x="-2" y="0"/>
            <a:ext cx="1218883"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30" name="Pravokotnik 29"/>
          <p:cNvSpPr/>
          <p:nvPr/>
        </p:nvSpPr>
        <p:spPr>
          <a:xfrm>
            <a:off x="0" y="0"/>
            <a:ext cx="12188825" cy="6096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31" name="Raven povezovalnik 30"/>
          <p:cNvCxnSpPr/>
          <p:nvPr/>
        </p:nvCxnSpPr>
        <p:spPr bwMode="white">
          <a:xfrm>
            <a:off x="11573293" y="0"/>
            <a:ext cx="0" cy="609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Pravokotnik 31"/>
          <p:cNvSpPr/>
          <p:nvPr/>
        </p:nvSpPr>
        <p:spPr>
          <a:xfrm>
            <a:off x="0" y="0"/>
            <a:ext cx="1216152"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33" name="Raven povezovalnik 32"/>
          <p:cNvCxnSpPr/>
          <p:nvPr/>
        </p:nvCxnSpPr>
        <p:spPr bwMode="white">
          <a:xfrm>
            <a:off x="1218884" y="0"/>
            <a:ext cx="0" cy="609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Ograda datuma 3"/>
          <p:cNvSpPr>
            <a:spLocks noGrp="1"/>
          </p:cNvSpPr>
          <p:nvPr>
            <p:ph type="dt" sz="half" idx="10"/>
          </p:nvPr>
        </p:nvSpPr>
        <p:spPr/>
        <p:txBody>
          <a:bodyPr/>
          <a:lstStyle>
            <a:lvl1pPr>
              <a:defRPr>
                <a:solidFill>
                  <a:schemeClr val="bg1"/>
                </a:solidFill>
              </a:defRPr>
            </a:lvl1pPr>
          </a:lstStyle>
          <a:p>
            <a:fld id="{09C819BF-6CD9-4C45-BBB4-97744F3D9EA7}" type="datetime1">
              <a:rPr lang="sl-SI" noProof="0" smtClean="0"/>
              <a:t>14. 11. 2024</a:t>
            </a:fld>
            <a:endParaRPr lang="sl-SI" noProof="0" dirty="0"/>
          </a:p>
        </p:txBody>
      </p:sp>
      <p:sp>
        <p:nvSpPr>
          <p:cNvPr id="5" name="Ograda noge 4"/>
          <p:cNvSpPr>
            <a:spLocks noGrp="1"/>
          </p:cNvSpPr>
          <p:nvPr>
            <p:ph type="ftr" sz="quarter" idx="11"/>
          </p:nvPr>
        </p:nvSpPr>
        <p:spPr/>
        <p:txBody>
          <a:bodyPr/>
          <a:lstStyle>
            <a:lvl1pPr>
              <a:defRPr>
                <a:solidFill>
                  <a:schemeClr val="bg1"/>
                </a:solidFill>
              </a:defRPr>
            </a:lvl1p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lvl1pPr>
              <a:defRPr>
                <a:solidFill>
                  <a:schemeClr val="bg1"/>
                </a:solidFill>
              </a:defRPr>
            </a:lvl1pPr>
          </a:lstStyle>
          <a:p>
            <a:fld id="{7DC1BBB0-96F0-4077-A278-0F3FB5C104D3}" type="slidenum">
              <a:rPr lang="sl-SI" noProof="0" smtClean="0"/>
              <a:pPr/>
              <a:t>‹#›</a:t>
            </a:fld>
            <a:endParaRPr lang="sl-SI" noProof="0" dirty="0"/>
          </a:p>
        </p:txBody>
      </p:sp>
      <p:sp>
        <p:nvSpPr>
          <p:cNvPr id="2" name="Naslov 1"/>
          <p:cNvSpPr>
            <a:spLocks noGrp="1"/>
          </p:cNvSpPr>
          <p:nvPr>
            <p:ph type="title"/>
          </p:nvPr>
        </p:nvSpPr>
        <p:spPr>
          <a:xfrm>
            <a:off x="1598613" y="1600201"/>
            <a:ext cx="8283272" cy="2654064"/>
          </a:xfrm>
        </p:spPr>
        <p:txBody>
          <a:bodyPr anchor="b">
            <a:normAutofit/>
          </a:bodyPr>
          <a:lstStyle>
            <a:lvl1pPr algn="l">
              <a:defRPr sz="5400" b="0" cap="none" baseline="0"/>
            </a:lvl1pPr>
          </a:lstStyle>
          <a:p>
            <a:r>
              <a:rPr lang="sl-SI" noProof="0"/>
              <a:t>Uredite slog naslova matrice</a:t>
            </a:r>
            <a:endParaRPr lang="sl-SI" noProof="0" dirty="0"/>
          </a:p>
        </p:txBody>
      </p:sp>
      <p:sp>
        <p:nvSpPr>
          <p:cNvPr id="3" name="Ograda besedila 2"/>
          <p:cNvSpPr>
            <a:spLocks noGrp="1"/>
          </p:cNvSpPr>
          <p:nvPr>
            <p:ph type="body" idx="1"/>
          </p:nvPr>
        </p:nvSpPr>
        <p:spPr>
          <a:xfrm>
            <a:off x="1598613" y="4259996"/>
            <a:ext cx="7264623" cy="1150203"/>
          </a:xfrm>
        </p:spPr>
        <p:txBody>
          <a:bodyPr anchor="t">
            <a:normAutofit/>
          </a:bodyPr>
          <a:lstStyle>
            <a:lvl1pPr marL="0" indent="0">
              <a:spcBef>
                <a:spcPts val="0"/>
              </a:spcBef>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noProof="0"/>
              <a:t>Uredite sloge besedila matrice</a:t>
            </a:r>
          </a:p>
        </p:txBody>
      </p:sp>
    </p:spTree>
    <p:extLst>
      <p:ext uri="{BB962C8B-B14F-4D97-AF65-F5344CB8AC3E}">
        <p14:creationId xmlns:p14="http://schemas.microsoft.com/office/powerpoint/2010/main" val="323446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a:t>Uredite slog naslova matrice</a:t>
            </a:r>
            <a:endParaRPr lang="sl-SI" noProof="0" dirty="0"/>
          </a:p>
        </p:txBody>
      </p:sp>
      <p:sp>
        <p:nvSpPr>
          <p:cNvPr id="3" name="Ograda vsebine 2"/>
          <p:cNvSpPr>
            <a:spLocks noGrp="1"/>
          </p:cNvSpPr>
          <p:nvPr>
            <p:ph sz="half" idx="1"/>
          </p:nvPr>
        </p:nvSpPr>
        <p:spPr>
          <a:xfrm>
            <a:off x="1593436" y="1600200"/>
            <a:ext cx="4814586"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vsebine 3"/>
          <p:cNvSpPr>
            <a:spLocks noGrp="1"/>
          </p:cNvSpPr>
          <p:nvPr>
            <p:ph sz="half" idx="2"/>
          </p:nvPr>
        </p:nvSpPr>
        <p:spPr>
          <a:xfrm>
            <a:off x="6561651" y="1600200"/>
            <a:ext cx="4814586" cy="4572000"/>
          </a:xfrm>
        </p:spPr>
        <p:txBody>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5" name="Ograda datuma 4"/>
          <p:cNvSpPr>
            <a:spLocks noGrp="1"/>
          </p:cNvSpPr>
          <p:nvPr>
            <p:ph type="dt" sz="half" idx="10"/>
          </p:nvPr>
        </p:nvSpPr>
        <p:spPr/>
        <p:txBody>
          <a:bodyPr/>
          <a:lstStyle/>
          <a:p>
            <a:fld id="{82496EFB-E016-4B5A-8F59-DC6D850C0387}" type="datetime1">
              <a:rPr lang="sl-SI" noProof="0" smtClean="0"/>
              <a:t>14. 11. 2024</a:t>
            </a:fld>
            <a:endParaRPr lang="sl-SI" noProof="0" dirty="0"/>
          </a:p>
        </p:txBody>
      </p:sp>
      <p:sp>
        <p:nvSpPr>
          <p:cNvPr id="6" name="Ograda noge 5"/>
          <p:cNvSpPr>
            <a:spLocks noGrp="1"/>
          </p:cNvSpPr>
          <p:nvPr>
            <p:ph type="ftr" sz="quarter" idx="11"/>
          </p:nvPr>
        </p:nvSpPr>
        <p:spPr/>
        <p:txBody>
          <a:bodyPr/>
          <a:lstStyle/>
          <a:p>
            <a:r>
              <a:rPr lang="sl-SI" noProof="0"/>
              <a:t>Zdenko Potočar</a:t>
            </a:r>
            <a:endParaRPr lang="sl-SI" noProof="0" dirty="0"/>
          </a:p>
        </p:txBody>
      </p:sp>
      <p:sp>
        <p:nvSpPr>
          <p:cNvPr id="7" name="Ograda številke diapozitiva 6"/>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123911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1593436" y="177800"/>
            <a:ext cx="9782801" cy="1239837"/>
          </a:xfrm>
        </p:spPr>
        <p:txBody>
          <a:bodyPr/>
          <a:lstStyle>
            <a:lvl1pPr>
              <a:defRPr/>
            </a:lvl1pPr>
          </a:lstStyle>
          <a:p>
            <a:r>
              <a:rPr lang="sl-SI" noProof="0"/>
              <a:t>Uredite slog naslova matrice</a:t>
            </a:r>
            <a:endParaRPr lang="sl-SI" noProof="0" dirty="0"/>
          </a:p>
        </p:txBody>
      </p:sp>
      <p:sp>
        <p:nvSpPr>
          <p:cNvPr id="3" name="Ograda besedila 2"/>
          <p:cNvSpPr>
            <a:spLocks noGrp="1"/>
          </p:cNvSpPr>
          <p:nvPr>
            <p:ph type="body" idx="1"/>
          </p:nvPr>
        </p:nvSpPr>
        <p:spPr>
          <a:xfrm>
            <a:off x="1593436" y="1499616"/>
            <a:ext cx="4818888" cy="938784"/>
          </a:xfrm>
        </p:spPr>
        <p:txBody>
          <a:bodyPr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noProof="0"/>
              <a:t>Uredite sloge besedila matrice</a:t>
            </a:r>
          </a:p>
        </p:txBody>
      </p:sp>
      <p:sp>
        <p:nvSpPr>
          <p:cNvPr id="4" name="Ograda vsebine 3"/>
          <p:cNvSpPr>
            <a:spLocks noGrp="1"/>
          </p:cNvSpPr>
          <p:nvPr>
            <p:ph sz="half" idx="2"/>
          </p:nvPr>
        </p:nvSpPr>
        <p:spPr>
          <a:xfrm>
            <a:off x="1593436" y="2514706"/>
            <a:ext cx="4814586" cy="365749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5" name="Ograda besedila 4"/>
          <p:cNvSpPr>
            <a:spLocks noGrp="1"/>
          </p:cNvSpPr>
          <p:nvPr>
            <p:ph type="body" sz="quarter" idx="3"/>
          </p:nvPr>
        </p:nvSpPr>
        <p:spPr>
          <a:xfrm>
            <a:off x="6557349" y="1499616"/>
            <a:ext cx="4818888" cy="938784"/>
          </a:xfrm>
        </p:spPr>
        <p:txBody>
          <a:bodyPr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noProof="0"/>
              <a:t>Uredite sloge besedila matrice</a:t>
            </a:r>
          </a:p>
        </p:txBody>
      </p:sp>
      <p:sp>
        <p:nvSpPr>
          <p:cNvPr id="6" name="Ograda vsebine 5"/>
          <p:cNvSpPr>
            <a:spLocks noGrp="1"/>
          </p:cNvSpPr>
          <p:nvPr>
            <p:ph sz="quarter" idx="4"/>
          </p:nvPr>
        </p:nvSpPr>
        <p:spPr>
          <a:xfrm>
            <a:off x="6557349" y="2514600"/>
            <a:ext cx="4818888" cy="365556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7" name="Ograda datuma 6"/>
          <p:cNvSpPr>
            <a:spLocks noGrp="1"/>
          </p:cNvSpPr>
          <p:nvPr>
            <p:ph type="dt" sz="half" idx="10"/>
          </p:nvPr>
        </p:nvSpPr>
        <p:spPr/>
        <p:txBody>
          <a:bodyPr/>
          <a:lstStyle/>
          <a:p>
            <a:fld id="{B1F79476-9FC8-47A2-9FFD-F7C7E0A9DBC6}" type="datetime1">
              <a:rPr lang="sl-SI" noProof="0" smtClean="0"/>
              <a:t>14. 11. 2024</a:t>
            </a:fld>
            <a:endParaRPr lang="sl-SI" noProof="0" dirty="0"/>
          </a:p>
        </p:txBody>
      </p:sp>
      <p:sp>
        <p:nvSpPr>
          <p:cNvPr id="8" name="Ograda noge 7"/>
          <p:cNvSpPr>
            <a:spLocks noGrp="1"/>
          </p:cNvSpPr>
          <p:nvPr>
            <p:ph type="ftr" sz="quarter" idx="11"/>
          </p:nvPr>
        </p:nvSpPr>
        <p:spPr/>
        <p:txBody>
          <a:bodyPr/>
          <a:lstStyle/>
          <a:p>
            <a:r>
              <a:rPr lang="sl-SI" noProof="0"/>
              <a:t>Zdenko Potočar</a:t>
            </a:r>
            <a:endParaRPr lang="sl-SI" noProof="0" dirty="0"/>
          </a:p>
        </p:txBody>
      </p:sp>
      <p:sp>
        <p:nvSpPr>
          <p:cNvPr id="9" name="Ograda številke diapozitiva 8"/>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213835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a:t>Uredite slog naslova matrice</a:t>
            </a:r>
            <a:endParaRPr lang="sl-SI" noProof="0" dirty="0"/>
          </a:p>
        </p:txBody>
      </p:sp>
      <p:sp>
        <p:nvSpPr>
          <p:cNvPr id="3" name="Ograda datuma 2"/>
          <p:cNvSpPr>
            <a:spLocks noGrp="1"/>
          </p:cNvSpPr>
          <p:nvPr>
            <p:ph type="dt" sz="half" idx="10"/>
          </p:nvPr>
        </p:nvSpPr>
        <p:spPr/>
        <p:txBody>
          <a:bodyPr/>
          <a:lstStyle/>
          <a:p>
            <a:fld id="{F059AC74-83BF-4196-B8E5-BD0A8F4904BE}" type="datetime1">
              <a:rPr lang="sl-SI" noProof="0" smtClean="0"/>
              <a:t>14. 11. 2024</a:t>
            </a:fld>
            <a:endParaRPr lang="sl-SI" noProof="0" dirty="0"/>
          </a:p>
        </p:txBody>
      </p:sp>
      <p:sp>
        <p:nvSpPr>
          <p:cNvPr id="4" name="Ograda noge 3"/>
          <p:cNvSpPr>
            <a:spLocks noGrp="1"/>
          </p:cNvSpPr>
          <p:nvPr>
            <p:ph type="ftr" sz="quarter" idx="11"/>
          </p:nvPr>
        </p:nvSpPr>
        <p:spPr/>
        <p:txBody>
          <a:bodyPr/>
          <a:lstStyle/>
          <a:p>
            <a:r>
              <a:rPr lang="sl-SI" noProof="0"/>
              <a:t>Zdenko Potočar</a:t>
            </a:r>
            <a:endParaRPr lang="sl-SI" noProof="0" dirty="0"/>
          </a:p>
        </p:txBody>
      </p:sp>
      <p:sp>
        <p:nvSpPr>
          <p:cNvPr id="5" name="Ograda številke diapozitiva 4"/>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316357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azen">
    <p:spTree>
      <p:nvGrpSpPr>
        <p:cNvPr id="1" name=""/>
        <p:cNvGrpSpPr/>
        <p:nvPr/>
      </p:nvGrpSpPr>
      <p:grpSpPr>
        <a:xfrm>
          <a:off x="0" y="0"/>
          <a:ext cx="0" cy="0"/>
          <a:chOff x="0" y="0"/>
          <a:chExt cx="0" cy="0"/>
        </a:xfrm>
      </p:grpSpPr>
      <p:sp>
        <p:nvSpPr>
          <p:cNvPr id="5" name="Pravokotnik 4"/>
          <p:cNvSpPr/>
          <p:nvPr/>
        </p:nvSpPr>
        <p:spPr>
          <a:xfrm>
            <a:off x="626239" y="0"/>
            <a:ext cx="30472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6" name="Pravokotnik 5"/>
          <p:cNvSpPr/>
          <p:nvPr/>
        </p:nvSpPr>
        <p:spPr>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cxnSp>
        <p:nvCxnSpPr>
          <p:cNvPr id="7" name="Raven povezovalnik 6"/>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Pravokotnik 7"/>
          <p:cNvSpPr/>
          <p:nvPr/>
        </p:nvSpPr>
        <p:spPr>
          <a:xfrm>
            <a:off x="10969942" y="0"/>
            <a:ext cx="922621" cy="6858000"/>
          </a:xfrm>
          <a:prstGeom prst="rect">
            <a:avLst/>
          </a:prstGeom>
          <a:solidFill>
            <a:schemeClr val="accent1">
              <a:lumMod val="75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9" name="Pravokotnik 8"/>
          <p:cNvSpPr/>
          <p:nvPr/>
        </p:nvSpPr>
        <p:spPr>
          <a:xfrm>
            <a:off x="11892563"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2" name="Ograda datuma 1"/>
          <p:cNvSpPr>
            <a:spLocks noGrp="1"/>
          </p:cNvSpPr>
          <p:nvPr>
            <p:ph type="dt" sz="half" idx="10"/>
          </p:nvPr>
        </p:nvSpPr>
        <p:spPr/>
        <p:txBody>
          <a:bodyPr/>
          <a:lstStyle/>
          <a:p>
            <a:fld id="{6787C0BE-BF48-476A-B0C8-B78A1051D94C}" type="datetime1">
              <a:rPr lang="sl-SI" noProof="0" smtClean="0"/>
              <a:t>14. 11. 2024</a:t>
            </a:fld>
            <a:endParaRPr lang="sl-SI" noProof="0" dirty="0"/>
          </a:p>
        </p:txBody>
      </p:sp>
      <p:sp>
        <p:nvSpPr>
          <p:cNvPr id="3" name="Ograda noge 2"/>
          <p:cNvSpPr>
            <a:spLocks noGrp="1"/>
          </p:cNvSpPr>
          <p:nvPr>
            <p:ph type="ftr" sz="quarter" idx="11"/>
          </p:nvPr>
        </p:nvSpPr>
        <p:spPr/>
        <p:txBody>
          <a:bodyPr/>
          <a:lstStyle/>
          <a:p>
            <a:r>
              <a:rPr lang="sl-SI" noProof="0"/>
              <a:t>Zdenko Potočar</a:t>
            </a:r>
            <a:endParaRPr lang="sl-SI" noProof="0" dirty="0"/>
          </a:p>
        </p:txBody>
      </p:sp>
      <p:sp>
        <p:nvSpPr>
          <p:cNvPr id="4" name="Ograda številke diapozitiva 3"/>
          <p:cNvSpPr>
            <a:spLocks noGrp="1"/>
          </p:cNvSpPr>
          <p:nvPr>
            <p:ph type="sldNum" sz="quarter" idx="12"/>
          </p:nvPr>
        </p:nvSpPr>
        <p:spPr/>
        <p:txBody>
          <a:bodyPr/>
          <a:lstStyle>
            <a:lvl1pPr>
              <a:defRPr>
                <a:solidFill>
                  <a:schemeClr val="bg1"/>
                </a:solidFill>
              </a:defRPr>
            </a:lvl1pPr>
          </a:lstStyle>
          <a:p>
            <a:fld id="{7DC1BBB0-96F0-4077-A278-0F3FB5C104D3}" type="slidenum">
              <a:rPr lang="sl-SI" noProof="0" smtClean="0"/>
              <a:pPr/>
              <a:t>‹#›</a:t>
            </a:fld>
            <a:endParaRPr lang="sl-SI" noProof="0" dirty="0"/>
          </a:p>
        </p:txBody>
      </p:sp>
    </p:spTree>
    <p:extLst>
      <p:ext uri="{BB962C8B-B14F-4D97-AF65-F5344CB8AC3E}">
        <p14:creationId xmlns:p14="http://schemas.microsoft.com/office/powerpoint/2010/main" val="17838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Naslov in vsebina">
    <p:spTree>
      <p:nvGrpSpPr>
        <p:cNvPr id="1" name=""/>
        <p:cNvGrpSpPr/>
        <p:nvPr/>
      </p:nvGrpSpPr>
      <p:grpSpPr>
        <a:xfrm>
          <a:off x="0" y="0"/>
          <a:ext cx="0" cy="0"/>
          <a:chOff x="0" y="0"/>
          <a:chExt cx="0" cy="0"/>
        </a:xfrm>
      </p:grpSpPr>
      <p:sp>
        <p:nvSpPr>
          <p:cNvPr id="8" name="Pravokotnik 7"/>
          <p:cNvSpPr/>
          <p:nvPr/>
        </p:nvSpPr>
        <p:spPr>
          <a:xfrm>
            <a:off x="621792" y="0"/>
            <a:ext cx="4147717"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9" name="Pravokotnik 8"/>
          <p:cNvSpPr/>
          <p:nvPr/>
        </p:nvSpPr>
        <p:spPr>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cxnSp>
        <p:nvCxnSpPr>
          <p:cNvPr id="10" name="Raven povezovalnik 9"/>
          <p:cNvCxnSpPr/>
          <p:nvPr/>
        </p:nvCxnSpPr>
        <p:spPr bwMode="white">
          <a:xfrm>
            <a:off x="621792"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Pravokotnik 10"/>
          <p:cNvSpPr/>
          <p:nvPr/>
        </p:nvSpPr>
        <p:spPr>
          <a:xfrm>
            <a:off x="11884104" y="0"/>
            <a:ext cx="30472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2" name="Naslov 1"/>
          <p:cNvSpPr>
            <a:spLocks noGrp="1"/>
          </p:cNvSpPr>
          <p:nvPr>
            <p:ph type="title"/>
          </p:nvPr>
        </p:nvSpPr>
        <p:spPr bwMode="white">
          <a:xfrm>
            <a:off x="1074240" y="381000"/>
            <a:ext cx="3293422" cy="1371600"/>
          </a:xfrm>
        </p:spPr>
        <p:txBody>
          <a:bodyPr anchor="b">
            <a:normAutofit/>
          </a:bodyPr>
          <a:lstStyle>
            <a:lvl1pPr algn="l">
              <a:defRPr sz="2800" b="0" cap="all" baseline="0">
                <a:solidFill>
                  <a:schemeClr val="bg1"/>
                </a:solidFill>
              </a:defRPr>
            </a:lvl1pPr>
          </a:lstStyle>
          <a:p>
            <a:r>
              <a:rPr lang="sl-SI" noProof="0"/>
              <a:t>Uredite slog naslova matrice</a:t>
            </a:r>
            <a:endParaRPr lang="sl-SI" noProof="0" dirty="0"/>
          </a:p>
        </p:txBody>
      </p:sp>
      <p:sp>
        <p:nvSpPr>
          <p:cNvPr id="3" name="Ograda vsebine 2"/>
          <p:cNvSpPr>
            <a:spLocks noGrp="1"/>
          </p:cNvSpPr>
          <p:nvPr>
            <p:ph idx="1"/>
          </p:nvPr>
        </p:nvSpPr>
        <p:spPr>
          <a:xfrm>
            <a:off x="5180251" y="482600"/>
            <a:ext cx="6195986" cy="56896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baseline="0"/>
            </a:lvl8pPr>
            <a:lvl9pPr>
              <a:defRPr sz="1800" baseline="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besedila 3"/>
          <p:cNvSpPr>
            <a:spLocks noGrp="1"/>
          </p:cNvSpPr>
          <p:nvPr>
            <p:ph type="body" sz="half" idx="2"/>
          </p:nvPr>
        </p:nvSpPr>
        <p:spPr bwMode="white">
          <a:xfrm>
            <a:off x="1074240" y="1828800"/>
            <a:ext cx="3293422" cy="4343400"/>
          </a:xfrm>
        </p:spPr>
        <p:txBody>
          <a:bodyPr>
            <a:normAutofit/>
          </a:bodyPr>
          <a:lstStyle>
            <a:lvl1pPr marL="0" indent="0">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noProof="0"/>
              <a:t>Uredite sloge besedila matrice</a:t>
            </a:r>
          </a:p>
        </p:txBody>
      </p:sp>
      <p:sp>
        <p:nvSpPr>
          <p:cNvPr id="5" name="Ograda datuma 4"/>
          <p:cNvSpPr>
            <a:spLocks noGrp="1"/>
          </p:cNvSpPr>
          <p:nvPr>
            <p:ph type="dt" sz="half" idx="10"/>
          </p:nvPr>
        </p:nvSpPr>
        <p:spPr/>
        <p:txBody>
          <a:bodyPr/>
          <a:lstStyle/>
          <a:p>
            <a:fld id="{93456C6D-9670-4C17-BFCB-301C026596BC}" type="datetime1">
              <a:rPr lang="sl-SI" noProof="0" smtClean="0"/>
              <a:t>14. 11. 2024</a:t>
            </a:fld>
            <a:endParaRPr lang="sl-SI" noProof="0" dirty="0"/>
          </a:p>
        </p:txBody>
      </p:sp>
      <p:sp>
        <p:nvSpPr>
          <p:cNvPr id="6" name="Ograda noge 5"/>
          <p:cNvSpPr>
            <a:spLocks noGrp="1"/>
          </p:cNvSpPr>
          <p:nvPr>
            <p:ph type="ftr" sz="quarter" idx="11"/>
          </p:nvPr>
        </p:nvSpPr>
        <p:spPr/>
        <p:txBody>
          <a:bodyPr/>
          <a:lstStyle/>
          <a:p>
            <a:r>
              <a:rPr lang="sl-SI" noProof="0"/>
              <a:t>Zdenko Potočar</a:t>
            </a:r>
            <a:endParaRPr lang="sl-SI" noProof="0" dirty="0"/>
          </a:p>
        </p:txBody>
      </p:sp>
      <p:sp>
        <p:nvSpPr>
          <p:cNvPr id="7" name="Ograda številke diapozitiva 6"/>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351804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Naslov in slika">
    <p:spTree>
      <p:nvGrpSpPr>
        <p:cNvPr id="1" name=""/>
        <p:cNvGrpSpPr/>
        <p:nvPr/>
      </p:nvGrpSpPr>
      <p:grpSpPr>
        <a:xfrm>
          <a:off x="0" y="0"/>
          <a:ext cx="0" cy="0"/>
          <a:chOff x="0" y="0"/>
          <a:chExt cx="0" cy="0"/>
        </a:xfrm>
      </p:grpSpPr>
      <p:sp>
        <p:nvSpPr>
          <p:cNvPr id="11" name="Pravokotnik 10"/>
          <p:cNvSpPr/>
          <p:nvPr/>
        </p:nvSpPr>
        <p:spPr>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8" name="Pravokotnik 7"/>
          <p:cNvSpPr/>
          <p:nvPr/>
        </p:nvSpPr>
        <p:spPr>
          <a:xfrm>
            <a:off x="11884104" y="0"/>
            <a:ext cx="30472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9" name="Pravokotnik 8"/>
          <p:cNvSpPr/>
          <p:nvPr/>
        </p:nvSpPr>
        <p:spPr>
          <a:xfrm>
            <a:off x="4875530" y="0"/>
            <a:ext cx="7017034"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2" name="Naslov 1"/>
          <p:cNvSpPr>
            <a:spLocks noGrp="1"/>
          </p:cNvSpPr>
          <p:nvPr>
            <p:ph type="title"/>
          </p:nvPr>
        </p:nvSpPr>
        <p:spPr>
          <a:xfrm>
            <a:off x="1074240" y="381000"/>
            <a:ext cx="3293422" cy="1371600"/>
          </a:xfrm>
        </p:spPr>
        <p:txBody>
          <a:bodyPr anchor="b">
            <a:normAutofit/>
          </a:bodyPr>
          <a:lstStyle>
            <a:lvl1pPr algn="l">
              <a:defRPr sz="2800" b="0" cap="all" baseline="0">
                <a:solidFill>
                  <a:schemeClr val="tx1">
                    <a:lumMod val="75000"/>
                  </a:schemeClr>
                </a:solidFill>
              </a:defRPr>
            </a:lvl1pPr>
          </a:lstStyle>
          <a:p>
            <a:r>
              <a:rPr lang="sl-SI" noProof="0"/>
              <a:t>Uredite slog naslova matrice</a:t>
            </a:r>
            <a:endParaRPr lang="sl-SI" noProof="0" dirty="0"/>
          </a:p>
        </p:txBody>
      </p:sp>
      <p:sp>
        <p:nvSpPr>
          <p:cNvPr id="3" name="Ograda slike 2"/>
          <p:cNvSpPr>
            <a:spLocks noGrp="1"/>
          </p:cNvSpPr>
          <p:nvPr>
            <p:ph type="pic" idx="1"/>
          </p:nvPr>
        </p:nvSpPr>
        <p:spPr bwMode="auto">
          <a:xfrm>
            <a:off x="5180251" y="482600"/>
            <a:ext cx="6195986" cy="5689600"/>
          </a:xfrm>
          <a:ln w="19050">
            <a:solidFill>
              <a:schemeClr val="bg1"/>
            </a:solidFill>
          </a:ln>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noProof="0"/>
              <a:t>Kliknite ikono, če želite dodati sliko</a:t>
            </a:r>
            <a:endParaRPr lang="sl-SI" noProof="0" dirty="0"/>
          </a:p>
        </p:txBody>
      </p:sp>
      <p:sp>
        <p:nvSpPr>
          <p:cNvPr id="4" name="Ograda besedila 3"/>
          <p:cNvSpPr>
            <a:spLocks noGrp="1"/>
          </p:cNvSpPr>
          <p:nvPr>
            <p:ph type="body" sz="half" idx="2"/>
          </p:nvPr>
        </p:nvSpPr>
        <p:spPr>
          <a:xfrm>
            <a:off x="1074240" y="1828800"/>
            <a:ext cx="3293422"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noProof="0"/>
              <a:t>Uredite sloge besedila matrice</a:t>
            </a:r>
          </a:p>
        </p:txBody>
      </p:sp>
      <p:sp>
        <p:nvSpPr>
          <p:cNvPr id="5" name="Ograda datuma 4"/>
          <p:cNvSpPr>
            <a:spLocks noGrp="1"/>
          </p:cNvSpPr>
          <p:nvPr>
            <p:ph type="dt" sz="half" idx="10"/>
          </p:nvPr>
        </p:nvSpPr>
        <p:spPr/>
        <p:txBody>
          <a:bodyPr/>
          <a:lstStyle/>
          <a:p>
            <a:fld id="{F2037CD0-687D-4371-9760-3BC55E285324}" type="datetime1">
              <a:rPr lang="sl-SI" noProof="0" smtClean="0"/>
              <a:t>14. 11. 2024</a:t>
            </a:fld>
            <a:endParaRPr lang="sl-SI" noProof="0" dirty="0"/>
          </a:p>
        </p:txBody>
      </p:sp>
      <p:sp>
        <p:nvSpPr>
          <p:cNvPr id="6" name="Ograda noge 5"/>
          <p:cNvSpPr>
            <a:spLocks noGrp="1"/>
          </p:cNvSpPr>
          <p:nvPr>
            <p:ph type="ftr" sz="quarter" idx="11"/>
          </p:nvPr>
        </p:nvSpPr>
        <p:spPr/>
        <p:txBody>
          <a:bodyPr/>
          <a:lstStyle/>
          <a:p>
            <a:r>
              <a:rPr lang="sl-SI" noProof="0"/>
              <a:t>Zdenko Potočar</a:t>
            </a:r>
            <a:endParaRPr lang="sl-SI" noProof="0" dirty="0"/>
          </a:p>
        </p:txBody>
      </p:sp>
      <p:sp>
        <p:nvSpPr>
          <p:cNvPr id="7" name="Ograda številke diapozitiva 6"/>
          <p:cNvSpPr>
            <a:spLocks noGrp="1"/>
          </p:cNvSpPr>
          <p:nvPr>
            <p:ph type="sldNum" sz="quarter" idx="12"/>
          </p:nvPr>
        </p:nvSpPr>
        <p:spPr/>
        <p:txBody>
          <a:bodyPr/>
          <a:lstStyle/>
          <a:p>
            <a:fld id="{7DC1BBB0-96F0-4077-A278-0F3FB5C104D3}" type="slidenum">
              <a:rPr lang="sl-SI" noProof="0" smtClean="0"/>
              <a:t>‹#›</a:t>
            </a:fld>
            <a:endParaRPr lang="sl-SI" noProof="0" dirty="0"/>
          </a:p>
        </p:txBody>
      </p:sp>
      <p:cxnSp>
        <p:nvCxnSpPr>
          <p:cNvPr id="10" name="Raven povezovalnik 9"/>
          <p:cNvCxnSpPr/>
          <p:nvPr/>
        </p:nvCxnSpPr>
        <p:spPr bwMode="white">
          <a:xfrm>
            <a:off x="11879867"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90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Pravokotnik 6"/>
          <p:cNvSpPr/>
          <p:nvPr/>
        </p:nvSpPr>
        <p:spPr>
          <a:xfrm>
            <a:off x="11884104"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8" name="Pravokotnik 7"/>
          <p:cNvSpPr/>
          <p:nvPr/>
        </p:nvSpPr>
        <p:spPr>
          <a:xfrm>
            <a:off x="61714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9" name="Pravokotnik 8"/>
          <p:cNvSpPr/>
          <p:nvPr/>
        </p:nvSpPr>
        <p:spPr>
          <a:xfrm>
            <a:off x="0" y="0"/>
            <a:ext cx="609441" cy="6858000"/>
          </a:xfrm>
          <a:prstGeom prst="rect">
            <a:avLst/>
          </a:prstGeom>
          <a:solidFill>
            <a:schemeClr val="accent1">
              <a:lumMod val="7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3" name="Pravokotnik 12"/>
          <p:cNvSpPr/>
          <p:nvPr/>
        </p:nvSpPr>
        <p:spPr>
          <a:xfrm>
            <a:off x="611717" y="736219"/>
            <a:ext cx="609441"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cxnSp>
        <p:nvCxnSpPr>
          <p:cNvPr id="14" name="Raven povezovalnik 13"/>
          <p:cNvCxnSpPr/>
          <p:nvPr/>
        </p:nvCxnSpPr>
        <p:spPr bwMode="white">
          <a:xfrm>
            <a:off x="617143" y="7362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ven povezovalnik 14"/>
          <p:cNvCxnSpPr/>
          <p:nvPr/>
        </p:nvCxnSpPr>
        <p:spPr bwMode="white">
          <a:xfrm>
            <a:off x="617143" y="13458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ven povezovalnik 15"/>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Ograda naslova 1"/>
          <p:cNvSpPr>
            <a:spLocks noGrp="1"/>
          </p:cNvSpPr>
          <p:nvPr>
            <p:ph type="title"/>
          </p:nvPr>
        </p:nvSpPr>
        <p:spPr>
          <a:xfrm>
            <a:off x="1593436" y="177800"/>
            <a:ext cx="9782801" cy="1239837"/>
          </a:xfrm>
          <a:prstGeom prst="rect">
            <a:avLst/>
          </a:prstGeom>
        </p:spPr>
        <p:txBody>
          <a:bodyPr vert="horz" lIns="91440" tIns="45720" rIns="91440" bIns="45720" rtlCol="0" anchor="b">
            <a:normAutofit/>
          </a:bodyPr>
          <a:lstStyle/>
          <a:p>
            <a:r>
              <a:rPr lang="sl-SI" noProof="0" dirty="0"/>
              <a:t>Uredite slog naslova matrice</a:t>
            </a:r>
          </a:p>
        </p:txBody>
      </p:sp>
      <p:sp>
        <p:nvSpPr>
          <p:cNvPr id="3" name="Ograda besedila 2"/>
          <p:cNvSpPr>
            <a:spLocks noGrp="1"/>
          </p:cNvSpPr>
          <p:nvPr>
            <p:ph type="body" idx="1"/>
          </p:nvPr>
        </p:nvSpPr>
        <p:spPr>
          <a:xfrm>
            <a:off x="1593436" y="1600200"/>
            <a:ext cx="9782801" cy="4572000"/>
          </a:xfrm>
          <a:prstGeom prst="rect">
            <a:avLst/>
          </a:prstGeom>
        </p:spPr>
        <p:txBody>
          <a:bodyPr vert="horz" lIns="91440" tIns="45720" rIns="91440" bIns="45720" rtlCol="0">
            <a:normAutofit/>
          </a:bodyPr>
          <a:lstStyle/>
          <a:p>
            <a:pPr lvl="0"/>
            <a:r>
              <a:rPr lang="sl-SI" noProof="0" dirty="0"/>
              <a:t>Uredite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4" name="Ograda datuma 3"/>
          <p:cNvSpPr>
            <a:spLocks noGrp="1"/>
          </p:cNvSpPr>
          <p:nvPr>
            <p:ph type="dt" sz="half" idx="2"/>
          </p:nvPr>
        </p:nvSpPr>
        <p:spPr>
          <a:xfrm>
            <a:off x="5180250" y="6356351"/>
            <a:ext cx="1218883" cy="365125"/>
          </a:xfrm>
          <a:prstGeom prst="rect">
            <a:avLst/>
          </a:prstGeom>
        </p:spPr>
        <p:txBody>
          <a:bodyPr vert="horz" lIns="91440" tIns="45720" rIns="91440" bIns="45720" rtlCol="0" anchor="ctr"/>
          <a:lstStyle>
            <a:lvl1pPr algn="l">
              <a:defRPr sz="1200" cap="all" baseline="0">
                <a:solidFill>
                  <a:schemeClr val="tx1">
                    <a:lumMod val="60000"/>
                    <a:lumOff val="40000"/>
                  </a:schemeClr>
                </a:solidFill>
              </a:defRPr>
            </a:lvl1pPr>
          </a:lstStyle>
          <a:p>
            <a:fld id="{0D53237A-CCDB-4BB9-AF02-C6F6BA077A3D}" type="datetime1">
              <a:rPr lang="sl-SI" noProof="0" smtClean="0"/>
              <a:t>14. 11. 2024</a:t>
            </a:fld>
            <a:endParaRPr lang="sl-SI" noProof="0" dirty="0"/>
          </a:p>
        </p:txBody>
      </p:sp>
      <p:sp>
        <p:nvSpPr>
          <p:cNvPr id="5" name="Ograda noge 4"/>
          <p:cNvSpPr>
            <a:spLocks noGrp="1"/>
          </p:cNvSpPr>
          <p:nvPr>
            <p:ph type="ftr" sz="quarter" idx="3"/>
          </p:nvPr>
        </p:nvSpPr>
        <p:spPr>
          <a:xfrm>
            <a:off x="6595933" y="6356351"/>
            <a:ext cx="3974065" cy="365125"/>
          </a:xfrm>
          <a:prstGeom prst="rect">
            <a:avLst/>
          </a:prstGeom>
        </p:spPr>
        <p:txBody>
          <a:bodyPr vert="horz" lIns="91440" tIns="45720" rIns="91440" bIns="45720" rtlCol="0" anchor="ctr"/>
          <a:lstStyle>
            <a:lvl1pPr algn="ctr">
              <a:defRPr sz="1200" cap="all" baseline="0">
                <a:solidFill>
                  <a:schemeClr val="tx1">
                    <a:lumMod val="60000"/>
                    <a:lumOff val="40000"/>
                  </a:schemeClr>
                </a:solidFill>
              </a:defRPr>
            </a:lvl1pPr>
          </a:lstStyle>
          <a:p>
            <a:r>
              <a:rPr lang="sl-SI" noProof="0"/>
              <a:t>Zdenko Potočar</a:t>
            </a:r>
            <a:endParaRPr lang="sl-SI" noProof="0" dirty="0"/>
          </a:p>
        </p:txBody>
      </p:sp>
      <p:sp>
        <p:nvSpPr>
          <p:cNvPr id="6" name="Ograda številke diapozitiva 5"/>
          <p:cNvSpPr>
            <a:spLocks noGrp="1"/>
          </p:cNvSpPr>
          <p:nvPr>
            <p:ph type="sldNum" sz="quarter" idx="4"/>
          </p:nvPr>
        </p:nvSpPr>
        <p:spPr>
          <a:xfrm>
            <a:off x="10766796" y="6356351"/>
            <a:ext cx="609441" cy="365125"/>
          </a:xfrm>
          <a:prstGeom prst="rect">
            <a:avLst/>
          </a:prstGeom>
        </p:spPr>
        <p:txBody>
          <a:bodyPr vert="horz" lIns="91440" tIns="45720" rIns="91440" bIns="45720" rtlCol="0" anchor="ctr"/>
          <a:lstStyle>
            <a:lvl1pPr algn="r">
              <a:defRPr sz="1200" cap="all" baseline="0">
                <a:solidFill>
                  <a:schemeClr val="tx1">
                    <a:lumMod val="60000"/>
                    <a:lumOff val="40000"/>
                  </a:schemeClr>
                </a:solidFill>
              </a:defRPr>
            </a:lvl1pPr>
          </a:lstStyle>
          <a:p>
            <a:fld id="{7DC1BBB0-96F0-4077-A278-0F3FB5C104D3}" type="slidenum">
              <a:rPr lang="sl-SI" noProof="0" smtClean="0"/>
              <a:pPr/>
              <a:t>‹#›</a:t>
            </a:fld>
            <a:endParaRPr lang="sl-SI" noProof="0" dirty="0"/>
          </a:p>
        </p:txBody>
      </p:sp>
      <p:sp>
        <p:nvSpPr>
          <p:cNvPr id="10" name="PoljeZBesedilom 9"/>
          <p:cNvSpPr txBox="1"/>
          <p:nvPr userDrawn="1"/>
        </p:nvSpPr>
        <p:spPr>
          <a:xfrm>
            <a:off x="624846" y="736219"/>
            <a:ext cx="596311" cy="535531"/>
          </a:xfrm>
          <a:prstGeom prst="rect">
            <a:avLst/>
          </a:prstGeom>
          <a:noFill/>
        </p:spPr>
        <p:txBody>
          <a:bodyPr wrap="square" rtlCol="0">
            <a:spAutoFit/>
          </a:bodyPr>
          <a:lstStyle/>
          <a:p>
            <a:pPr algn="ctr">
              <a:lnSpc>
                <a:spcPct val="90000"/>
              </a:lnSpc>
            </a:pPr>
            <a:r>
              <a:rPr lang="sl-SI" sz="3200" dirty="0">
                <a:solidFill>
                  <a:schemeClr val="bg1"/>
                </a:solidFill>
              </a:rPr>
              <a:t>@</a:t>
            </a:r>
            <a:endParaRPr lang="en-US" sz="3200" dirty="0">
              <a:solidFill>
                <a:schemeClr val="bg1"/>
              </a:solidFill>
            </a:endParaRPr>
          </a:p>
        </p:txBody>
      </p:sp>
    </p:spTree>
    <p:extLst>
      <p:ext uri="{BB962C8B-B14F-4D97-AF65-F5344CB8AC3E}">
        <p14:creationId xmlns:p14="http://schemas.microsoft.com/office/powerpoint/2010/main" val="2054322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lumMod val="75000"/>
            </a:schemeClr>
          </a:solidFill>
          <a:latin typeface="+mj-lt"/>
          <a:ea typeface="+mj-ea"/>
          <a:cs typeface="+mj-cs"/>
        </a:defRPr>
      </a:lvl1pPr>
    </p:titleStyle>
    <p:body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image" Target="../media/image6.jpeg"/><Relationship Id="rId3" Type="http://schemas.openxmlformats.org/officeDocument/2006/relationships/slide" Target="slide2.xml"/><Relationship Id="rId7" Type="http://schemas.openxmlformats.org/officeDocument/2006/relationships/image" Target="../media/image4.jpeg"/><Relationship Id="rId12" Type="http://schemas.openxmlformats.org/officeDocument/2006/relationships/slide" Target="slide272.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91.xml"/><Relationship Id="rId11" Type="http://schemas.openxmlformats.org/officeDocument/2006/relationships/slide" Target="slide75.xml"/><Relationship Id="rId5" Type="http://schemas.openxmlformats.org/officeDocument/2006/relationships/slide" Target="slide121.xml"/><Relationship Id="rId15" Type="http://schemas.openxmlformats.org/officeDocument/2006/relationships/slide" Target="slide92.xml"/><Relationship Id="rId10" Type="http://schemas.openxmlformats.org/officeDocument/2006/relationships/image" Target="../media/image5.jpeg"/><Relationship Id="rId4" Type="http://schemas.openxmlformats.org/officeDocument/2006/relationships/image" Target="../media/image3.jpeg"/><Relationship Id="rId9" Type="http://schemas.openxmlformats.org/officeDocument/2006/relationships/slide" Target="slide236.xml"/><Relationship Id="rId14" Type="http://schemas.openxmlformats.org/officeDocument/2006/relationships/slide" Target="slide265.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slide" Target="slide9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13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13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2.xml"/><Relationship Id="rId5" Type="http://schemas.openxmlformats.org/officeDocument/2006/relationships/image" Target="../media/image142.jpeg"/><Relationship Id="rId4" Type="http://schemas.openxmlformats.org/officeDocument/2006/relationships/hyperlink" Target="http://wiki.fmf.uni-lj.si/wiki/Slika:Citalec_kod.jpg"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image" Target="../media/image163.png"/><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66.png"/><Relationship Id="rId10" Type="http://schemas.openxmlformats.org/officeDocument/2006/relationships/image" Target="../media/image171.png"/><Relationship Id="rId4" Type="http://schemas.openxmlformats.org/officeDocument/2006/relationships/image" Target="../media/image165.png"/><Relationship Id="rId9" Type="http://schemas.openxmlformats.org/officeDocument/2006/relationships/image" Target="../media/image170.png"/></Relationships>
</file>

<file path=ppt/slides/_rels/slide163.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image" Target="../media/image172.png"/><Relationship Id="rId1" Type="http://schemas.openxmlformats.org/officeDocument/2006/relationships/slideLayout" Target="../slideLayouts/slideLayout7.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164.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image" Target="../media/image179.png"/><Relationship Id="rId1" Type="http://schemas.openxmlformats.org/officeDocument/2006/relationships/slideLayout" Target="../slideLayouts/slideLayout7.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 Id="rId9" Type="http://schemas.openxmlformats.org/officeDocument/2006/relationships/image" Target="../media/image186.png"/></Relationships>
</file>

<file path=ppt/slides/_rels/slide16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89.gif"/><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hyperlink" Target="http://upload.wikimedia.org/wikipedia/sl/b/be/Mbo.jpg" TargetMode="Externa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2.xml"/><Relationship Id="rId6" Type="http://schemas.openxmlformats.org/officeDocument/2006/relationships/image" Target="../media/image197.jpeg"/><Relationship Id="rId5" Type="http://schemas.openxmlformats.org/officeDocument/2006/relationships/image" Target="../media/image196.jpeg"/><Relationship Id="rId4" Type="http://schemas.openxmlformats.org/officeDocument/2006/relationships/image" Target="../media/image195.jpe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hyperlink" Target="https://youtu.be/wI0upu9eVcw?si=yuFnxzaXjPNT54iX" TargetMode="External"/><Relationship Id="rId1" Type="http://schemas.openxmlformats.org/officeDocument/2006/relationships/slideLayout" Target="../slideLayouts/slideLayout2.xml"/><Relationship Id="rId4" Type="http://schemas.openxmlformats.org/officeDocument/2006/relationships/image" Target="../media/image211.png"/></Relationships>
</file>

<file path=ppt/slides/_rels/slide188.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image" Target="../media/image214.png"/></Relationships>
</file>

<file path=ppt/slides/_rels/slide189.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jpeg"/><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204.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png"/><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207.xml.rels><?xml version="1.0" encoding="UTF-8" standalone="yes"?>
<Relationships xmlns="http://schemas.openxmlformats.org/package/2006/relationships"><Relationship Id="rId3" Type="http://schemas.openxmlformats.org/officeDocument/2006/relationships/hyperlink" Target="https://www.youtube.com/watch?v=kdmLvl1n82U" TargetMode="External"/><Relationship Id="rId2" Type="http://schemas.openxmlformats.org/officeDocument/2006/relationships/hyperlink" Target="https://www.youtube.com/watch?v=3owqvmMf6No" TargetMode="External"/><Relationship Id="rId1" Type="http://schemas.openxmlformats.org/officeDocument/2006/relationships/slideLayout" Target="../slideLayouts/slideLayout2.xml"/><Relationship Id="rId5" Type="http://schemas.openxmlformats.org/officeDocument/2006/relationships/image" Target="../media/image231.png"/><Relationship Id="rId4" Type="http://schemas.openxmlformats.org/officeDocument/2006/relationships/hyperlink" Target="https://www.youtube.com/watch?v=wteUW2sL7bc" TargetMode="External"/></Relationships>
</file>

<file path=ppt/slides/_rels/slide208.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hyperlink" Target="https://www.youtube.com/watch?v=ESpL4a08kVE" TargetMode="Externa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243.emf"/><Relationship Id="rId2" Type="http://schemas.openxmlformats.org/officeDocument/2006/relationships/image" Target="../media/image242.emf"/><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246.emf"/><Relationship Id="rId2" Type="http://schemas.openxmlformats.org/officeDocument/2006/relationships/image" Target="../media/image245.emf"/><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2.xml"/><Relationship Id="rId5" Type="http://schemas.openxmlformats.org/officeDocument/2006/relationships/image" Target="../media/image252.png"/><Relationship Id="rId4" Type="http://schemas.openxmlformats.org/officeDocument/2006/relationships/image" Target="../media/image251.png"/></Relationships>
</file>

<file path=ppt/slides/_rels/slide233.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slide" Target="slide234.xml"/><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73.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2.xml"/><Relationship Id="rId4" Type="http://schemas.openxmlformats.org/officeDocument/2006/relationships/image" Target="../media/image277.png"/></Relationships>
</file>

<file path=ppt/slides/_rels/slide262.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1.png"/><Relationship Id="rId1" Type="http://schemas.openxmlformats.org/officeDocument/2006/relationships/slideLayout" Target="../slideLayouts/slideLayout2.xml"/><Relationship Id="rId4" Type="http://schemas.openxmlformats.org/officeDocument/2006/relationships/image" Target="../media/image283.jpeg"/></Relationships>
</file>

<file path=ppt/slides/_rels/slide266.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image" Target="../media/image286.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image" Target="../media/image28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294.jpeg"/><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2" Type="http://schemas.openxmlformats.org/officeDocument/2006/relationships/image" Target="../media/image295.jpe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296.jpe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297.jpe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299.jpe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300.jpe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303.jpe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hyperlink" Target="http://www.computerhistory.org/internet_history/full_size_images/sage.jpg" TargetMode="Externa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7.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hyperlink" Target="http://www.vipro.si/Logotipi/UPC%20TELEMACH.jpg" TargetMode="External"/><Relationship Id="rId2" Type="http://schemas.openxmlformats.org/officeDocument/2006/relationships/image" Target="../media/image306.png"/><Relationship Id="rId1" Type="http://schemas.openxmlformats.org/officeDocument/2006/relationships/slideLayout" Target="../slideLayouts/slideLayout2.xml"/><Relationship Id="rId6" Type="http://schemas.openxmlformats.org/officeDocument/2006/relationships/image" Target="../media/image308.jpeg"/><Relationship Id="rId5" Type="http://schemas.openxmlformats.org/officeDocument/2006/relationships/hyperlink" Target="http://www.amis.net/web2/index.php?content=01" TargetMode="External"/><Relationship Id="rId4" Type="http://schemas.openxmlformats.org/officeDocument/2006/relationships/image" Target="../media/image307.jpeg"/></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image" Target="../media/image309.jpe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31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hyperlink" Target="http://www.marengo.lib.ia.us/use-the-library/classes/resolveuid/1ccf898325fd2731a79b68b2f07a646b" TargetMode="Externa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image" Target="../media/image313.jpe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image" Target="../media/image314.jpe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hyperlink" Target="https://www.youtube.com/watch?v=a3LS4HGhosc" TargetMode="External"/><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315.png"/><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3" Type="http://schemas.openxmlformats.org/officeDocument/2006/relationships/hyperlink" Target="https://www.youtube.com/shorts/IqrnKSRrw20" TargetMode="External"/><Relationship Id="rId2" Type="http://schemas.openxmlformats.org/officeDocument/2006/relationships/image" Target="../media/image317.png"/><Relationship Id="rId1" Type="http://schemas.openxmlformats.org/officeDocument/2006/relationships/slideLayout" Target="../slideLayouts/slideLayout2.xml"/><Relationship Id="rId4" Type="http://schemas.openxmlformats.org/officeDocument/2006/relationships/hyperlink" Target="https://www.youtube.com/watch?v=Tl1YkbdcEgU" TargetMode="Externa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3.w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8.xml"/><Relationship Id="rId1" Type="http://schemas.openxmlformats.org/officeDocument/2006/relationships/tags" Target="../tags/tag17.xml"/></Relationships>
</file>

<file path=ppt/slides/_rels/slide42.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image" Target="../media/image40.jpeg"/><Relationship Id="rId3" Type="http://schemas.openxmlformats.org/officeDocument/2006/relationships/tags" Target="../tags/tag21.xml"/><Relationship Id="rId7" Type="http://schemas.openxmlformats.org/officeDocument/2006/relationships/tags" Target="../tags/tag25.xml"/><Relationship Id="rId12" Type="http://schemas.openxmlformats.org/officeDocument/2006/relationships/notesSlide" Target="../notesSlides/notesSlide4.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slideLayout" Target="../slideLayouts/slideLayout13.xml"/><Relationship Id="rId5" Type="http://schemas.openxmlformats.org/officeDocument/2006/relationships/tags" Target="../tags/tag23.xml"/><Relationship Id="rId10" Type="http://schemas.openxmlformats.org/officeDocument/2006/relationships/tags" Target="../tags/tag28.xml"/><Relationship Id="rId4" Type="http://schemas.openxmlformats.org/officeDocument/2006/relationships/tags" Target="../tags/tag22.xml"/><Relationship Id="rId9" Type="http://schemas.openxmlformats.org/officeDocument/2006/relationships/tags" Target="../tags/tag27.xml"/></Relationships>
</file>

<file path=ppt/slides/_rels/slide4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tags" Target="../tags/tag41.xml"/><Relationship Id="rId18" Type="http://schemas.openxmlformats.org/officeDocument/2006/relationships/tags" Target="../tags/tag46.xml"/><Relationship Id="rId26" Type="http://schemas.openxmlformats.org/officeDocument/2006/relationships/image" Target="../media/image41.GIF"/><Relationship Id="rId3" Type="http://schemas.openxmlformats.org/officeDocument/2006/relationships/tags" Target="../tags/tag31.xml"/><Relationship Id="rId21" Type="http://schemas.openxmlformats.org/officeDocument/2006/relationships/tags" Target="../tags/tag49.xml"/><Relationship Id="rId7" Type="http://schemas.openxmlformats.org/officeDocument/2006/relationships/tags" Target="../tags/tag35.xml"/><Relationship Id="rId12" Type="http://schemas.openxmlformats.org/officeDocument/2006/relationships/tags" Target="../tags/tag40.xml"/><Relationship Id="rId17" Type="http://schemas.openxmlformats.org/officeDocument/2006/relationships/tags" Target="../tags/tag45.xml"/><Relationship Id="rId25" Type="http://schemas.openxmlformats.org/officeDocument/2006/relationships/slideLayout" Target="../slideLayouts/slideLayout13.xml"/><Relationship Id="rId2" Type="http://schemas.openxmlformats.org/officeDocument/2006/relationships/tags" Target="../tags/tag30.xml"/><Relationship Id="rId16" Type="http://schemas.openxmlformats.org/officeDocument/2006/relationships/tags" Target="../tags/tag44.xml"/><Relationship Id="rId20" Type="http://schemas.openxmlformats.org/officeDocument/2006/relationships/tags" Target="../tags/tag48.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tags" Target="../tags/tag39.xml"/><Relationship Id="rId24" Type="http://schemas.openxmlformats.org/officeDocument/2006/relationships/tags" Target="../tags/tag52.xml"/><Relationship Id="rId5" Type="http://schemas.openxmlformats.org/officeDocument/2006/relationships/tags" Target="../tags/tag33.xml"/><Relationship Id="rId15" Type="http://schemas.openxmlformats.org/officeDocument/2006/relationships/tags" Target="../tags/tag43.xml"/><Relationship Id="rId23" Type="http://schemas.openxmlformats.org/officeDocument/2006/relationships/tags" Target="../tags/tag51.xml"/><Relationship Id="rId10" Type="http://schemas.openxmlformats.org/officeDocument/2006/relationships/tags" Target="../tags/tag38.xml"/><Relationship Id="rId19" Type="http://schemas.openxmlformats.org/officeDocument/2006/relationships/tags" Target="../tags/tag47.xml"/><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tags" Target="../tags/tag42.xml"/><Relationship Id="rId22" Type="http://schemas.openxmlformats.org/officeDocument/2006/relationships/tags" Target="../tags/tag50.xml"/></Relationships>
</file>

<file path=ppt/slides/_rels/slide44.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slideLayout" Target="../slideLayouts/slideLayout13.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tags" Target="../tags/tag64.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tags" Target="../tags/tag63.xml"/><Relationship Id="rId5" Type="http://schemas.openxmlformats.org/officeDocument/2006/relationships/tags" Target="../tags/tag57.xml"/><Relationship Id="rId15" Type="http://schemas.openxmlformats.org/officeDocument/2006/relationships/image" Target="../media/image42.jpeg"/><Relationship Id="rId10" Type="http://schemas.openxmlformats.org/officeDocument/2006/relationships/tags" Target="../tags/tag62.xml"/><Relationship Id="rId4" Type="http://schemas.openxmlformats.org/officeDocument/2006/relationships/tags" Target="../tags/tag56.xml"/><Relationship Id="rId9" Type="http://schemas.openxmlformats.org/officeDocument/2006/relationships/tags" Target="../tags/tag61.xml"/><Relationship Id="rId14" Type="http://schemas.openxmlformats.org/officeDocument/2006/relationships/notesSlide" Target="../notesSlides/notesSlide5.xml"/></Relationships>
</file>

<file path=ppt/slides/_rels/slide45.xml.rels><?xml version="1.0" encoding="UTF-8" standalone="yes"?>
<Relationships xmlns="http://schemas.openxmlformats.org/package/2006/relationships"><Relationship Id="rId8" Type="http://schemas.openxmlformats.org/officeDocument/2006/relationships/tags" Target="../tags/tag72.xml"/><Relationship Id="rId13" Type="http://schemas.openxmlformats.org/officeDocument/2006/relationships/tags" Target="../tags/tag77.xml"/><Relationship Id="rId18" Type="http://schemas.openxmlformats.org/officeDocument/2006/relationships/tags" Target="../tags/tag82.xml"/><Relationship Id="rId26" Type="http://schemas.openxmlformats.org/officeDocument/2006/relationships/tags" Target="../tags/tag90.xml"/><Relationship Id="rId3" Type="http://schemas.openxmlformats.org/officeDocument/2006/relationships/tags" Target="../tags/tag67.xml"/><Relationship Id="rId21" Type="http://schemas.openxmlformats.org/officeDocument/2006/relationships/tags" Target="../tags/tag85.xml"/><Relationship Id="rId7" Type="http://schemas.openxmlformats.org/officeDocument/2006/relationships/tags" Target="../tags/tag71.xml"/><Relationship Id="rId12" Type="http://schemas.openxmlformats.org/officeDocument/2006/relationships/tags" Target="../tags/tag76.xml"/><Relationship Id="rId17" Type="http://schemas.openxmlformats.org/officeDocument/2006/relationships/tags" Target="../tags/tag81.xml"/><Relationship Id="rId25" Type="http://schemas.openxmlformats.org/officeDocument/2006/relationships/tags" Target="../tags/tag89.xml"/><Relationship Id="rId2" Type="http://schemas.openxmlformats.org/officeDocument/2006/relationships/tags" Target="../tags/tag66.xml"/><Relationship Id="rId16" Type="http://schemas.openxmlformats.org/officeDocument/2006/relationships/tags" Target="../tags/tag80.xml"/><Relationship Id="rId20" Type="http://schemas.openxmlformats.org/officeDocument/2006/relationships/tags" Target="../tags/tag84.xml"/><Relationship Id="rId29" Type="http://schemas.openxmlformats.org/officeDocument/2006/relationships/tags" Target="../tags/tag93.xml"/><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tags" Target="../tags/tag75.xml"/><Relationship Id="rId24" Type="http://schemas.openxmlformats.org/officeDocument/2006/relationships/tags" Target="../tags/tag88.xml"/><Relationship Id="rId5" Type="http://schemas.openxmlformats.org/officeDocument/2006/relationships/tags" Target="../tags/tag69.xml"/><Relationship Id="rId15" Type="http://schemas.openxmlformats.org/officeDocument/2006/relationships/tags" Target="../tags/tag79.xml"/><Relationship Id="rId23" Type="http://schemas.openxmlformats.org/officeDocument/2006/relationships/tags" Target="../tags/tag87.xml"/><Relationship Id="rId28" Type="http://schemas.openxmlformats.org/officeDocument/2006/relationships/tags" Target="../tags/tag92.xml"/><Relationship Id="rId10" Type="http://schemas.openxmlformats.org/officeDocument/2006/relationships/tags" Target="../tags/tag74.xml"/><Relationship Id="rId19" Type="http://schemas.openxmlformats.org/officeDocument/2006/relationships/tags" Target="../tags/tag83.xml"/><Relationship Id="rId4" Type="http://schemas.openxmlformats.org/officeDocument/2006/relationships/tags" Target="../tags/tag68.xml"/><Relationship Id="rId9" Type="http://schemas.openxmlformats.org/officeDocument/2006/relationships/tags" Target="../tags/tag73.xml"/><Relationship Id="rId14" Type="http://schemas.openxmlformats.org/officeDocument/2006/relationships/tags" Target="../tags/tag78.xml"/><Relationship Id="rId22" Type="http://schemas.openxmlformats.org/officeDocument/2006/relationships/tags" Target="../tags/tag86.xml"/><Relationship Id="rId27" Type="http://schemas.openxmlformats.org/officeDocument/2006/relationships/tags" Target="../tags/tag91.xml"/><Relationship Id="rId30"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tags" Target="../tags/tag101.xml"/><Relationship Id="rId13" Type="http://schemas.openxmlformats.org/officeDocument/2006/relationships/tags" Target="../tags/tag106.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tags" Target="../tags/tag105.xml"/><Relationship Id="rId2" Type="http://schemas.openxmlformats.org/officeDocument/2006/relationships/tags" Target="../tags/tag95.xml"/><Relationship Id="rId16" Type="http://schemas.openxmlformats.org/officeDocument/2006/relationships/image" Target="../media/image43.png"/><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tags" Target="../tags/tag104.xml"/><Relationship Id="rId5" Type="http://schemas.openxmlformats.org/officeDocument/2006/relationships/tags" Target="../tags/tag98.xml"/><Relationship Id="rId15" Type="http://schemas.openxmlformats.org/officeDocument/2006/relationships/notesSlide" Target="../notesSlides/notesSlide6.xml"/><Relationship Id="rId10" Type="http://schemas.openxmlformats.org/officeDocument/2006/relationships/tags" Target="../tags/tag103.xml"/><Relationship Id="rId4" Type="http://schemas.openxmlformats.org/officeDocument/2006/relationships/tags" Target="../tags/tag97.xml"/><Relationship Id="rId9" Type="http://schemas.openxmlformats.org/officeDocument/2006/relationships/tags" Target="../tags/tag102.xml"/><Relationship Id="rId14"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8" Type="http://schemas.openxmlformats.org/officeDocument/2006/relationships/tags" Target="../tags/tag114.xml"/><Relationship Id="rId13" Type="http://schemas.openxmlformats.org/officeDocument/2006/relationships/notesSlide" Target="../notesSlides/notesSlide7.xml"/><Relationship Id="rId3" Type="http://schemas.openxmlformats.org/officeDocument/2006/relationships/tags" Target="../tags/tag109.xml"/><Relationship Id="rId7" Type="http://schemas.openxmlformats.org/officeDocument/2006/relationships/tags" Target="../tags/tag113.xml"/><Relationship Id="rId12" Type="http://schemas.openxmlformats.org/officeDocument/2006/relationships/slideLayout" Target="../slideLayouts/slideLayout13.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11" Type="http://schemas.openxmlformats.org/officeDocument/2006/relationships/tags" Target="../tags/tag117.xml"/><Relationship Id="rId5" Type="http://schemas.openxmlformats.org/officeDocument/2006/relationships/tags" Target="../tags/tag111.xml"/><Relationship Id="rId10" Type="http://schemas.openxmlformats.org/officeDocument/2006/relationships/tags" Target="../tags/tag116.xml"/><Relationship Id="rId4" Type="http://schemas.openxmlformats.org/officeDocument/2006/relationships/tags" Target="../tags/tag110.xml"/><Relationship Id="rId9" Type="http://schemas.openxmlformats.org/officeDocument/2006/relationships/tags" Target="../tags/tag115.xml"/><Relationship Id="rId14" Type="http://schemas.openxmlformats.org/officeDocument/2006/relationships/image" Target="../media/image44.jpeg"/></Relationships>
</file>

<file path=ppt/slides/_rels/slide4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120.xml"/><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notesSlide" Target="../notesSlides/notesSlide8.xml"/><Relationship Id="rId11" Type="http://schemas.openxmlformats.org/officeDocument/2006/relationships/image" Target="../media/image49.png"/><Relationship Id="rId5" Type="http://schemas.openxmlformats.org/officeDocument/2006/relationships/slideLayout" Target="../slideLayouts/slideLayout13.xml"/><Relationship Id="rId10" Type="http://schemas.openxmlformats.org/officeDocument/2006/relationships/image" Target="../media/image48.png"/><Relationship Id="rId4" Type="http://schemas.openxmlformats.org/officeDocument/2006/relationships/tags" Target="../tags/tag121.xml"/><Relationship Id="rId9"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www.tadej.info/wp-content/uploads/2007/11/parica.jpg"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http://sl.wikipedia.org/wiki/G" TargetMode="External"/><Relationship Id="rId13" Type="http://schemas.openxmlformats.org/officeDocument/2006/relationships/hyperlink" Target="http://sl.wikipedia.org/wiki/L" TargetMode="External"/><Relationship Id="rId3" Type="http://schemas.openxmlformats.org/officeDocument/2006/relationships/hyperlink" Target="http://sl.wikipedia.org/wiki/B" TargetMode="External"/><Relationship Id="rId7" Type="http://schemas.openxmlformats.org/officeDocument/2006/relationships/hyperlink" Target="http://sl.wikipedia.org/wiki/F" TargetMode="External"/><Relationship Id="rId12" Type="http://schemas.openxmlformats.org/officeDocument/2006/relationships/hyperlink" Target="http://sl.wikipedia.org/wiki/K" TargetMode="External"/><Relationship Id="rId2" Type="http://schemas.openxmlformats.org/officeDocument/2006/relationships/hyperlink" Target="http://sl.wikipedia.org/wiki/A" TargetMode="External"/><Relationship Id="rId1" Type="http://schemas.openxmlformats.org/officeDocument/2006/relationships/slideLayout" Target="../slideLayouts/slideLayout4.xml"/><Relationship Id="rId6" Type="http://schemas.openxmlformats.org/officeDocument/2006/relationships/hyperlink" Target="http://sl.wikipedia.org/wiki/E" TargetMode="External"/><Relationship Id="rId11" Type="http://schemas.openxmlformats.org/officeDocument/2006/relationships/hyperlink" Target="http://sl.wikipedia.org/wiki/J" TargetMode="External"/><Relationship Id="rId5" Type="http://schemas.openxmlformats.org/officeDocument/2006/relationships/hyperlink" Target="http://sl.wikipedia.org/wiki/D" TargetMode="External"/><Relationship Id="rId10" Type="http://schemas.openxmlformats.org/officeDocument/2006/relationships/hyperlink" Target="http://sl.wikipedia.org/wiki/I" TargetMode="External"/><Relationship Id="rId4" Type="http://schemas.openxmlformats.org/officeDocument/2006/relationships/hyperlink" Target="http://sl.wikipedia.org/wiki/C" TargetMode="External"/><Relationship Id="rId9" Type="http://schemas.openxmlformats.org/officeDocument/2006/relationships/hyperlink" Target="http://sl.wikipedia.org/wiki/H" TargetMode="External"/><Relationship Id="rId14" Type="http://schemas.openxmlformats.org/officeDocument/2006/relationships/hyperlink" Target="http://sl.wikipedia.org/wiki/M"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7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sourcejuice.com/2008/03/11/share-your-expertise-cameron-adair-on-purchase-order-financing/sl/"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gi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 Target="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l.wikipedia.org/wiki/Abak" TargetMode="Externa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9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upload.wikimedia.org/wikipedia/commons/8/80/Arts_et_Metiers_Pascaline_dsc03869.jpg"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upload.wikimedia.org/wikipedia/commons/c/c4/Calculator_walther_hg.jp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2133972" y="692696"/>
            <a:ext cx="9498391" cy="2736304"/>
          </a:xfrm>
        </p:spPr>
        <p:txBody>
          <a:bodyPr/>
          <a:lstStyle/>
          <a:p>
            <a:pPr defTabSz="914400">
              <a:lnSpc>
                <a:spcPct val="90000"/>
              </a:lnSpc>
              <a:spcBef>
                <a:spcPts val="0"/>
              </a:spcBef>
              <a:buNone/>
            </a:pPr>
            <a:r>
              <a:rPr lang="sl-SI" sz="8800" b="1" i="0" dirty="0">
                <a:solidFill>
                  <a:srgbClr val="465562">
                    <a:lumMod val="75000"/>
                  </a:srgbClr>
                </a:solidFill>
                <a:latin typeface="Euphemia"/>
                <a:ea typeface="+mj-ea"/>
                <a:cs typeface="+mj-cs"/>
              </a:rPr>
              <a:t>INFORMATIKA</a:t>
            </a:r>
            <a:br>
              <a:rPr lang="sl-SI" sz="8800" b="1" i="0" dirty="0">
                <a:solidFill>
                  <a:srgbClr val="465562">
                    <a:lumMod val="75000"/>
                  </a:srgbClr>
                </a:solidFill>
                <a:latin typeface="Euphemia"/>
                <a:ea typeface="+mj-ea"/>
                <a:cs typeface="+mj-cs"/>
              </a:rPr>
            </a:br>
            <a:br>
              <a:rPr lang="sl-SI" sz="3200" b="1" i="0" dirty="0">
                <a:solidFill>
                  <a:srgbClr val="465562">
                    <a:lumMod val="75000"/>
                  </a:srgbClr>
                </a:solidFill>
                <a:latin typeface="Euphemia"/>
                <a:ea typeface="+mj-ea"/>
                <a:cs typeface="+mj-cs"/>
              </a:rPr>
            </a:br>
            <a:endParaRPr lang="sl-SI" sz="3200" b="1" i="0" dirty="0">
              <a:solidFill>
                <a:srgbClr val="465562">
                  <a:lumMod val="75000"/>
                </a:srgbClr>
              </a:solidFill>
              <a:latin typeface="Euphemia"/>
              <a:ea typeface="+mj-ea"/>
              <a:cs typeface="+mj-cs"/>
            </a:endParaRPr>
          </a:p>
        </p:txBody>
      </p:sp>
      <p:sp>
        <p:nvSpPr>
          <p:cNvPr id="3" name="Podnaslov 2"/>
          <p:cNvSpPr>
            <a:spLocks noGrp="1"/>
          </p:cNvSpPr>
          <p:nvPr>
            <p:ph type="subTitle" idx="1"/>
          </p:nvPr>
        </p:nvSpPr>
        <p:spPr>
          <a:xfrm>
            <a:off x="1989956" y="6021288"/>
            <a:ext cx="7516442" cy="360039"/>
          </a:xfrm>
        </p:spPr>
        <p:txBody>
          <a:bodyPr>
            <a:normAutofit lnSpcReduction="10000"/>
          </a:bodyPr>
          <a:lstStyle/>
          <a:p>
            <a:r>
              <a:rPr lang="sl-SI" altLang="en-US" sz="2000" b="1" dirty="0"/>
              <a:t>ZDENKO POTOČAR, univ.dipl.org</a:t>
            </a:r>
            <a:r>
              <a:rPr lang="sl-SI" altLang="en-US" sz="2000" dirty="0"/>
              <a:t>.</a:t>
            </a:r>
          </a:p>
        </p:txBody>
      </p:sp>
      <p:pic>
        <p:nvPicPr>
          <p:cNvPr id="6" name="Picture 2" descr="http://www.sc-nm.com/e-gradivo/rai.jp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349971" y="3932485"/>
            <a:ext cx="1079500" cy="76993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Text Box 8">
            <a:hlinkClick r:id="rId5" action="ppaction://hlinksldjump"/>
          </p:cNvPr>
          <p:cNvSpPr txBox="1">
            <a:spLocks noChangeArrowheads="1"/>
          </p:cNvSpPr>
          <p:nvPr/>
        </p:nvSpPr>
        <p:spPr bwMode="auto">
          <a:xfrm>
            <a:off x="1700683" y="4869111"/>
            <a:ext cx="23764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t>Osnovni pojmi informacijske tehnologije</a:t>
            </a:r>
          </a:p>
        </p:txBody>
      </p:sp>
      <p:pic>
        <p:nvPicPr>
          <p:cNvPr id="8" name="Picture 4" descr="dem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150196" y="3861048"/>
            <a:ext cx="1143000" cy="8175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Text Box 8">
            <a:hlinkClick r:id="rId5" action="ppaction://hlinksldjump"/>
          </p:cNvPr>
          <p:cNvSpPr txBox="1">
            <a:spLocks noChangeArrowheads="1"/>
          </p:cNvSpPr>
          <p:nvPr/>
        </p:nvSpPr>
        <p:spPr bwMode="auto">
          <a:xfrm>
            <a:off x="3533452" y="5122586"/>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hlinkClick r:id="rId8" action="ppaction://hlinksldjump"/>
              </a:rPr>
              <a:t>Strojna oprema</a:t>
            </a:r>
            <a:endParaRPr lang="sl-SI" altLang="en-US" sz="1000" dirty="0"/>
          </a:p>
        </p:txBody>
      </p:sp>
      <p:pic>
        <p:nvPicPr>
          <p:cNvPr id="10" name="Picture 9" descr="040_10_themen_fo_software_1_lg_1278637">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021858" y="3861049"/>
            <a:ext cx="1246188" cy="8794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Text Box 8">
            <a:hlinkClick r:id="rId11" action="ppaction://hlinksldjump"/>
          </p:cNvPr>
          <p:cNvSpPr txBox="1">
            <a:spLocks noChangeArrowheads="1"/>
          </p:cNvSpPr>
          <p:nvPr/>
        </p:nvSpPr>
        <p:spPr bwMode="auto">
          <a:xfrm>
            <a:off x="5517033" y="4942136"/>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t>Programska oprema</a:t>
            </a:r>
          </a:p>
        </p:txBody>
      </p:sp>
      <p:pic>
        <p:nvPicPr>
          <p:cNvPr id="12" name="Picture 13" descr="Global%2520Network%2520Web%2520Image">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109422" y="3861048"/>
            <a:ext cx="1285875" cy="8810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3" name="Text Box 8">
            <a:hlinkClick r:id="rId14" action="ppaction://hlinksldjump"/>
          </p:cNvPr>
          <p:cNvSpPr txBox="1">
            <a:spLocks noChangeArrowheads="1"/>
          </p:cNvSpPr>
          <p:nvPr/>
        </p:nvSpPr>
        <p:spPr bwMode="auto">
          <a:xfrm>
            <a:off x="7606183" y="4869111"/>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t>Računalniška omrežja</a:t>
            </a:r>
          </a:p>
        </p:txBody>
      </p:sp>
      <p:sp>
        <p:nvSpPr>
          <p:cNvPr id="14" name="Text Box 8">
            <a:hlinkClick r:id="rId5" action="ppaction://hlinksldjump"/>
          </p:cNvPr>
          <p:cNvSpPr txBox="1">
            <a:spLocks noChangeArrowheads="1"/>
          </p:cNvSpPr>
          <p:nvPr/>
        </p:nvSpPr>
        <p:spPr bwMode="auto">
          <a:xfrm>
            <a:off x="3608858" y="4819025"/>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hlinkClick r:id="rId15" action="ppaction://hlinksldjump"/>
              </a:rPr>
              <a:t>Zgodovina računalništva</a:t>
            </a:r>
            <a:endParaRPr lang="sl-SI" altLang="en-US" sz="1000" dirty="0"/>
          </a:p>
        </p:txBody>
      </p:sp>
    </p:spTree>
    <p:extLst>
      <p:ext uri="{BB962C8B-B14F-4D97-AF65-F5344CB8AC3E}">
        <p14:creationId xmlns:p14="http://schemas.microsoft.com/office/powerpoint/2010/main" val="50676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aslov 1"/>
          <p:cNvSpPr>
            <a:spLocks noGrp="1"/>
          </p:cNvSpPr>
          <p:nvPr>
            <p:ph type="title"/>
          </p:nvPr>
        </p:nvSpPr>
        <p:spPr>
          <a:xfrm>
            <a:off x="1979612" y="428625"/>
            <a:ext cx="8229600" cy="857250"/>
          </a:xfrm>
        </p:spPr>
        <p:txBody>
          <a:bodyPr/>
          <a:lstStyle/>
          <a:p>
            <a:pPr eaLnBrk="1" hangingPunct="1"/>
            <a:r>
              <a:rPr lang="sl-SI" altLang="en-US"/>
              <a:t>KOLIČINA INFORMACIJ</a:t>
            </a:r>
          </a:p>
        </p:txBody>
      </p:sp>
      <p:sp>
        <p:nvSpPr>
          <p:cNvPr id="52227" name="Ograda vsebine 2"/>
          <p:cNvSpPr>
            <a:spLocks noGrp="1"/>
          </p:cNvSpPr>
          <p:nvPr>
            <p:ph idx="1"/>
          </p:nvPr>
        </p:nvSpPr>
        <p:spPr/>
        <p:txBody>
          <a:bodyPr/>
          <a:lstStyle/>
          <a:p>
            <a:pPr eaLnBrk="1" hangingPunct="1"/>
            <a:r>
              <a:rPr lang="sl-SI" altLang="en-US"/>
              <a:t>Informacija je nekaj abstraktnega. </a:t>
            </a:r>
          </a:p>
          <a:p>
            <a:pPr eaLnBrk="1" hangingPunct="1"/>
            <a:r>
              <a:rPr lang="sl-SI" altLang="en-US"/>
              <a:t>Ne moremo je prijeti. </a:t>
            </a:r>
          </a:p>
          <a:p>
            <a:pPr eaLnBrk="1" hangingPunct="1"/>
            <a:r>
              <a:rPr lang="sl-SI" altLang="en-US"/>
              <a:t>Informacija nastane, ko jo zvemo prvič.</a:t>
            </a:r>
          </a:p>
          <a:p>
            <a:pPr eaLnBrk="1" hangingPunct="1"/>
            <a:r>
              <a:rPr lang="sl-SI" altLang="en-US"/>
              <a:t>Ko jo slišimo drugič, tretjič nismo zvedeli nič novega – ti ni več informacija.</a:t>
            </a:r>
          </a:p>
          <a:p>
            <a:pPr eaLnBrk="1" hangingPunct="1"/>
            <a:r>
              <a:rPr lang="sl-SI" altLang="en-US"/>
              <a:t>Kako informacije izmerimo?</a:t>
            </a:r>
          </a:p>
        </p:txBody>
      </p:sp>
      <p:pic>
        <p:nvPicPr>
          <p:cNvPr id="52230" name="Picture 2" descr="http://www.vaughns-1-pagers.com/science/geiger-counters/meter-fac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951663" y="4643438"/>
            <a:ext cx="215106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78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7763" name="Ograda vsebine 2"/>
          <p:cNvSpPr>
            <a:spLocks noGrp="1"/>
          </p:cNvSpPr>
          <p:nvPr>
            <p:ph idx="1"/>
          </p:nvPr>
        </p:nvSpPr>
        <p:spPr/>
        <p:txBody>
          <a:bodyPr/>
          <a:lstStyle/>
          <a:p>
            <a:pPr eaLnBrk="1" hangingPunct="1"/>
            <a:r>
              <a:rPr lang="sl-SI" altLang="en-US"/>
              <a:t>1971	V podjetju Intel izumijo mikroprocesor – čip, ki vsebuje večino logičnih sestavin računalnika. </a:t>
            </a:r>
          </a:p>
          <a:p>
            <a:pPr eaLnBrk="1" hangingPunct="1"/>
            <a:endParaRPr lang="sl-SI" altLang="en-US"/>
          </a:p>
        </p:txBody>
      </p:sp>
      <p:pic>
        <p:nvPicPr>
          <p:cNvPr id="117766" name="Slika 5" descr="Intel_197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737225" y="3214689"/>
            <a:ext cx="351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16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8787" name="Ograda vsebine 2"/>
          <p:cNvSpPr>
            <a:spLocks noGrp="1"/>
          </p:cNvSpPr>
          <p:nvPr>
            <p:ph idx="1"/>
          </p:nvPr>
        </p:nvSpPr>
        <p:spPr/>
        <p:txBody>
          <a:bodyPr/>
          <a:lstStyle/>
          <a:p>
            <a:pPr eaLnBrk="1" hangingPunct="1"/>
            <a:r>
              <a:rPr lang="sl-SI" altLang="en-US"/>
              <a:t>1975	Pojavijo se prvi mikroračunalniki (ALTAIR).</a:t>
            </a:r>
          </a:p>
          <a:p>
            <a:pPr eaLnBrk="1" hangingPunct="1"/>
            <a:r>
              <a:rPr lang="sl-SI" altLang="en-US"/>
              <a:t>1981	IBM predstavi prvi osebni računalnik.</a:t>
            </a:r>
          </a:p>
          <a:p>
            <a:pPr eaLnBrk="1" hangingPunct="1"/>
            <a:endParaRPr lang="sl-SI" altLang="en-US"/>
          </a:p>
        </p:txBody>
      </p:sp>
      <p:pic>
        <p:nvPicPr>
          <p:cNvPr id="118790" name="Slika 5" descr="ibmp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22726" y="3143251"/>
            <a:ext cx="3959225"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277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Naslov 1"/>
          <p:cNvSpPr>
            <a:spLocks noGrp="1"/>
          </p:cNvSpPr>
          <p:nvPr>
            <p:ph type="title"/>
          </p:nvPr>
        </p:nvSpPr>
        <p:spPr>
          <a:xfrm>
            <a:off x="1979612" y="428625"/>
            <a:ext cx="8229600" cy="857250"/>
          </a:xfrm>
        </p:spPr>
        <p:txBody>
          <a:bodyPr/>
          <a:lstStyle/>
          <a:p>
            <a:r>
              <a:rPr lang="sl-SI" altLang="en-US"/>
              <a:t>ZGODOVINA RAČUNALNIŠTVA</a:t>
            </a:r>
          </a:p>
        </p:txBody>
      </p:sp>
      <p:sp>
        <p:nvSpPr>
          <p:cNvPr id="119811" name="Ograda vsebine 2"/>
          <p:cNvSpPr>
            <a:spLocks noGrp="1"/>
          </p:cNvSpPr>
          <p:nvPr>
            <p:ph idx="1"/>
          </p:nvPr>
        </p:nvSpPr>
        <p:spPr>
          <a:xfrm>
            <a:off x="1593437" y="1600200"/>
            <a:ext cx="7165272" cy="4637112"/>
          </a:xfrm>
        </p:spPr>
        <p:txBody>
          <a:bodyPr/>
          <a:lstStyle/>
          <a:p>
            <a:r>
              <a:rPr lang="sl-SI" altLang="en-US" dirty="0"/>
              <a:t>IBM Personal </a:t>
            </a:r>
            <a:r>
              <a:rPr lang="sl-SI" altLang="en-US" dirty="0" err="1"/>
              <a:t>Computer</a:t>
            </a:r>
            <a:r>
              <a:rPr lang="sl-SI" altLang="en-US" dirty="0"/>
              <a:t> XT, </a:t>
            </a:r>
          </a:p>
          <a:p>
            <a:r>
              <a:rPr lang="sl-SI" altLang="en-US" dirty="0"/>
              <a:t>krajše IBM PC XT. je bil objavljen 1983. </a:t>
            </a:r>
          </a:p>
          <a:p>
            <a:r>
              <a:rPr lang="sl-SI" altLang="en-US" dirty="0"/>
              <a:t>To je bil eden prvih računalnikov s standardnim trdim diskom (10MB). Imel je 128 kB pomnilnika, 360 kB dvostranskim disketnim pogonom, </a:t>
            </a:r>
          </a:p>
          <a:p>
            <a:r>
              <a:rPr lang="sl-SI" altLang="en-US" dirty="0"/>
              <a:t>mikroprocesorjem  Intel 8088 frekvence 4.77 MHz. Imel je lahko matematični </a:t>
            </a:r>
            <a:r>
              <a:rPr lang="sl-SI" altLang="en-US" dirty="0" err="1"/>
              <a:t>koprocesor</a:t>
            </a:r>
            <a:r>
              <a:rPr lang="sl-SI" altLang="en-US" dirty="0"/>
              <a:t> 8087); Operacijski sistem je bil  PC-DOS 2.0</a:t>
            </a:r>
          </a:p>
        </p:txBody>
      </p:sp>
      <p:pic>
        <p:nvPicPr>
          <p:cNvPr id="119814" name="Ograda vsebine 5" descr="pc xt.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8909049" y="1630660"/>
            <a:ext cx="2600325"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897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GENERACIJE RAČUNALNIKOV</a:t>
            </a:r>
            <a:endParaRPr lang="en-US" dirty="0"/>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8499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Naslov 1"/>
          <p:cNvSpPr>
            <a:spLocks noGrp="1"/>
          </p:cNvSpPr>
          <p:nvPr>
            <p:ph type="title"/>
          </p:nvPr>
        </p:nvSpPr>
        <p:spPr>
          <a:xfrm>
            <a:off x="1979612" y="428625"/>
            <a:ext cx="8229600" cy="857250"/>
          </a:xfrm>
        </p:spPr>
        <p:txBody>
          <a:bodyPr/>
          <a:lstStyle/>
          <a:p>
            <a:pPr eaLnBrk="1" hangingPunct="1"/>
            <a:r>
              <a:rPr lang="sl-SI" altLang="en-US"/>
              <a:t>GENERACIJE RAČUNALNIKOV</a:t>
            </a:r>
          </a:p>
        </p:txBody>
      </p:sp>
      <p:sp>
        <p:nvSpPr>
          <p:cNvPr id="121859" name="Ograda vsebine 2"/>
          <p:cNvSpPr>
            <a:spLocks noGrp="1"/>
          </p:cNvSpPr>
          <p:nvPr>
            <p:ph idx="1"/>
          </p:nvPr>
        </p:nvSpPr>
        <p:spPr/>
        <p:txBody>
          <a:bodyPr/>
          <a:lstStyle/>
          <a:p>
            <a:pPr eaLnBrk="1" hangingPunct="1"/>
            <a:r>
              <a:rPr lang="sl-SI" altLang="en-US"/>
              <a:t>Prva generacija – </a:t>
            </a:r>
          </a:p>
          <a:p>
            <a:pPr eaLnBrk="1" hangingPunct="1">
              <a:buFont typeface="Wingdings 2" panose="05020102010507070707" pitchFamily="18" charset="2"/>
              <a:buNone/>
            </a:pPr>
            <a:r>
              <a:rPr lang="sl-SI" altLang="en-US"/>
              <a:t>	računalniki, ki temeljijo </a:t>
            </a:r>
            <a:r>
              <a:rPr lang="sl-SI" altLang="en-US" b="1"/>
              <a:t>relejih in elektronkah</a:t>
            </a:r>
          </a:p>
          <a:p>
            <a:pPr eaLnBrk="1" hangingPunct="1"/>
            <a:endParaRPr lang="sl-SI" altLang="en-US"/>
          </a:p>
          <a:p>
            <a:pPr eaLnBrk="1" hangingPunct="1"/>
            <a:r>
              <a:rPr lang="sl-SI" altLang="en-US"/>
              <a:t>Začetni razvoj je temeljil na relejih, ki so elektromagnetna stikala, zato jim pravimo elektromehanski računalniki. </a:t>
            </a:r>
          </a:p>
        </p:txBody>
      </p:sp>
      <p:pic>
        <p:nvPicPr>
          <p:cNvPr id="121862" name="Slika 8" descr="rel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36850" y="4786314"/>
            <a:ext cx="2000250"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Slika 9" descr="elektronk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65976" y="4714875"/>
            <a:ext cx="1214437"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414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Naslov 1"/>
          <p:cNvSpPr>
            <a:spLocks noGrp="1"/>
          </p:cNvSpPr>
          <p:nvPr>
            <p:ph type="title"/>
          </p:nvPr>
        </p:nvSpPr>
        <p:spPr>
          <a:xfrm>
            <a:off x="1979612" y="428625"/>
            <a:ext cx="9803432" cy="857250"/>
          </a:xfrm>
        </p:spPr>
        <p:txBody>
          <a:bodyPr>
            <a:normAutofit fontScale="90000"/>
          </a:bodyPr>
          <a:lstStyle/>
          <a:p>
            <a:r>
              <a:rPr lang="pl-PL" altLang="en-US" b="1" dirty="0"/>
              <a:t>DRUGA GENERACIJA</a:t>
            </a:r>
            <a:r>
              <a:rPr lang="pl-PL" altLang="en-US" dirty="0"/>
              <a:t> – računalniki iz tranzistorjev </a:t>
            </a:r>
            <a:r>
              <a:rPr lang="sl-SI" b="1" dirty="0"/>
              <a:t> (1956–1963)</a:t>
            </a:r>
            <a:endParaRPr lang="pl-PL" altLang="en-US" dirty="0"/>
          </a:p>
        </p:txBody>
      </p:sp>
      <p:sp>
        <p:nvSpPr>
          <p:cNvPr id="122883" name="Ograda vsebine 2"/>
          <p:cNvSpPr>
            <a:spLocks noGrp="1"/>
          </p:cNvSpPr>
          <p:nvPr>
            <p:ph idx="1"/>
          </p:nvPr>
        </p:nvSpPr>
        <p:spPr>
          <a:xfrm>
            <a:off x="1979613" y="1935164"/>
            <a:ext cx="8329613" cy="1779587"/>
          </a:xfrm>
        </p:spPr>
        <p:txBody>
          <a:bodyPr>
            <a:normAutofit/>
          </a:bodyPr>
          <a:lstStyle/>
          <a:p>
            <a:pPr eaLnBrk="1" hangingPunct="1"/>
            <a:r>
              <a:rPr lang="sl-SI" altLang="en-US" dirty="0"/>
              <a:t>Odkritje polprevodnikov, ki so pomenili zaradi manjše velikosti in porabe električne energije nov preskok v razvoju. </a:t>
            </a:r>
          </a:p>
          <a:p>
            <a:pPr eaLnBrk="1" hangingPunct="1"/>
            <a:endParaRPr lang="sl-SI" altLang="en-US" dirty="0"/>
          </a:p>
        </p:txBody>
      </p:sp>
      <p:sp>
        <p:nvSpPr>
          <p:cNvPr id="122887" name="PoljeZBesedilom 6"/>
          <p:cNvSpPr txBox="1">
            <a:spLocks noChangeArrowheads="1"/>
          </p:cNvSpPr>
          <p:nvPr/>
        </p:nvSpPr>
        <p:spPr bwMode="auto">
          <a:xfrm>
            <a:off x="2205980" y="3776341"/>
            <a:ext cx="468052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sz="2400" dirty="0"/>
              <a:t>Tranzistorji so hitrejši od relejev in elektronk, prav tako porabijo za svoje delovanje manj električnega toka, se manj segrevajo in se ne pokvarijo zlahka</a:t>
            </a:r>
          </a:p>
          <a:p>
            <a:pPr eaLnBrk="1" hangingPunct="1"/>
            <a:endParaRPr lang="sl-SI" altLang="en-US" dirty="0"/>
          </a:p>
        </p:txBody>
      </p:sp>
      <p:pic>
        <p:nvPicPr>
          <p:cNvPr id="9218" name="Picture 2" descr="https://lusy.fri.uni-lj.si/ucbenik/book/1301/img/slika_tranzistor.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535772" y="3501008"/>
            <a:ext cx="3238960" cy="3229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56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Naslov 1"/>
          <p:cNvSpPr>
            <a:spLocks noGrp="1"/>
          </p:cNvSpPr>
          <p:nvPr>
            <p:ph type="title"/>
          </p:nvPr>
        </p:nvSpPr>
        <p:spPr>
          <a:xfrm>
            <a:off x="1979612" y="428625"/>
            <a:ext cx="8229600" cy="857250"/>
          </a:xfrm>
        </p:spPr>
        <p:txBody>
          <a:bodyPr>
            <a:normAutofit fontScale="90000"/>
          </a:bodyPr>
          <a:lstStyle/>
          <a:p>
            <a:r>
              <a:rPr lang="sl-SI" altLang="en-US" dirty="0"/>
              <a:t>TRETJA GENERACIJA – računalniki, ki temeljijo na integriranih vezjih </a:t>
            </a:r>
            <a:r>
              <a:rPr lang="sl-SI" b="1" dirty="0"/>
              <a:t>(1964–1971)</a:t>
            </a:r>
            <a:endParaRPr lang="sl-SI" altLang="en-US" dirty="0"/>
          </a:p>
        </p:txBody>
      </p:sp>
      <p:pic>
        <p:nvPicPr>
          <p:cNvPr id="8194" name="Picture 2" descr="https://lusy.fri.uni-lj.si/ucbenik/book/1301/img/slika_rac_gorenje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038628" y="4269449"/>
            <a:ext cx="2582687" cy="241009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lusy.fri.uni-lj.si/ucbenik/book/1301/img/slika_emz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4065" y="4377909"/>
            <a:ext cx="4282653" cy="2480091"/>
          </a:xfrm>
          <a:prstGeom prst="rect">
            <a:avLst/>
          </a:prstGeom>
          <a:noFill/>
          <a:extLst>
            <a:ext uri="{909E8E84-426E-40DD-AFC4-6F175D3DCCD1}">
              <a14:hiddenFill xmlns:a14="http://schemas.microsoft.com/office/drawing/2010/main">
                <a:solidFill>
                  <a:srgbClr val="FFFFFF"/>
                </a:solidFill>
              </a14:hiddenFill>
            </a:ext>
          </a:extLst>
        </p:spPr>
      </p:pic>
      <p:sp>
        <p:nvSpPr>
          <p:cNvPr id="2" name="Pravokotnik 1"/>
          <p:cNvSpPr/>
          <p:nvPr/>
        </p:nvSpPr>
        <p:spPr>
          <a:xfrm>
            <a:off x="1629916" y="1680898"/>
            <a:ext cx="9909249" cy="2308324"/>
          </a:xfrm>
          <a:prstGeom prst="rect">
            <a:avLst/>
          </a:prstGeom>
        </p:spPr>
        <p:txBody>
          <a:bodyPr wrap="square">
            <a:spAutoFit/>
          </a:bodyPr>
          <a:lstStyle/>
          <a:p>
            <a:r>
              <a:rPr lang="sl-SI" b="1" dirty="0">
                <a:solidFill>
                  <a:srgbClr val="333333"/>
                </a:solidFill>
                <a:latin typeface="Helvetica Neue"/>
              </a:rPr>
              <a:t>Čipi (integrirana vezja)</a:t>
            </a:r>
            <a:r>
              <a:rPr lang="sl-SI" dirty="0">
                <a:solidFill>
                  <a:srgbClr val="333333"/>
                </a:solidFill>
                <a:latin typeface="Helvetica Neue"/>
              </a:rPr>
              <a:t> – tranzistorji so se pomanjšali in bili postavljeni na </a:t>
            </a:r>
            <a:r>
              <a:rPr lang="sl-SI" b="1" dirty="0">
                <a:solidFill>
                  <a:srgbClr val="333333"/>
                </a:solidFill>
                <a:latin typeface="Helvetica Neue"/>
              </a:rPr>
              <a:t>silicijevo ploščico</a:t>
            </a:r>
            <a:r>
              <a:rPr lang="sl-SI" dirty="0">
                <a:solidFill>
                  <a:srgbClr val="333333"/>
                </a:solidFill>
                <a:latin typeface="Helvetica Neue"/>
              </a:rPr>
              <a:t>. Čipi so drastično povečali hitrost in učinkovitost računalnika.</a:t>
            </a:r>
          </a:p>
          <a:p>
            <a:endParaRPr lang="sl-SI" dirty="0">
              <a:solidFill>
                <a:srgbClr val="333333"/>
              </a:solidFill>
              <a:latin typeface="Helvetica Neue"/>
            </a:endParaRPr>
          </a:p>
          <a:p>
            <a:pPr algn="just"/>
            <a:r>
              <a:rPr lang="sl-SI" dirty="0">
                <a:solidFill>
                  <a:srgbClr val="333333"/>
                </a:solidFill>
                <a:latin typeface="Helvetica Neue"/>
              </a:rPr>
              <a:t>Vhod in izhod: tipkovnica in monitor.</a:t>
            </a:r>
          </a:p>
          <a:p>
            <a:pPr algn="just"/>
            <a:endParaRPr lang="sl-SI" dirty="0">
              <a:solidFill>
                <a:srgbClr val="333333"/>
              </a:solidFill>
              <a:latin typeface="Helvetica Neue"/>
            </a:endParaRPr>
          </a:p>
          <a:p>
            <a:pPr algn="just"/>
            <a:r>
              <a:rPr lang="sl-SI" dirty="0">
                <a:solidFill>
                  <a:srgbClr val="333333"/>
                </a:solidFill>
                <a:latin typeface="Helvetica Neue"/>
              </a:rPr>
              <a:t>Programiranje: razvili so se postopkovni in opisni programski jeziki, na primer BASIC, LOGO in Pascal.</a:t>
            </a:r>
          </a:p>
          <a:p>
            <a:pPr algn="just"/>
            <a:r>
              <a:rPr lang="sl-SI" dirty="0">
                <a:solidFill>
                  <a:srgbClr val="333333"/>
                </a:solidFill>
                <a:latin typeface="Helvetica Neue"/>
              </a:rPr>
              <a:t>Programska oprema: v računalnikih so že nameščeni operacijski sistemi.</a:t>
            </a:r>
            <a:endParaRPr lang="sl-SI" b="0" i="0" dirty="0">
              <a:solidFill>
                <a:srgbClr val="333333"/>
              </a:solidFill>
              <a:effectLst/>
              <a:latin typeface="Helvetica Neue"/>
            </a:endParaRPr>
          </a:p>
        </p:txBody>
      </p:sp>
    </p:spTree>
    <p:extLst>
      <p:ext uri="{BB962C8B-B14F-4D97-AF65-F5344CB8AC3E}">
        <p14:creationId xmlns:p14="http://schemas.microsoft.com/office/powerpoint/2010/main" val="370205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Naslov 1"/>
          <p:cNvSpPr>
            <a:spLocks noGrp="1"/>
          </p:cNvSpPr>
          <p:nvPr>
            <p:ph type="title"/>
          </p:nvPr>
        </p:nvSpPr>
        <p:spPr>
          <a:xfrm>
            <a:off x="1485900" y="428625"/>
            <a:ext cx="10297144" cy="857250"/>
          </a:xfrm>
        </p:spPr>
        <p:txBody>
          <a:bodyPr>
            <a:normAutofit fontScale="90000"/>
          </a:bodyPr>
          <a:lstStyle/>
          <a:p>
            <a:r>
              <a:rPr lang="sl-SI" altLang="en-US" b="1" dirty="0"/>
              <a:t>ČETRTA GENERACIJA </a:t>
            </a:r>
            <a:r>
              <a:rPr lang="sl-SI" altLang="en-US" dirty="0"/>
              <a:t>– mikroprocesor </a:t>
            </a:r>
            <a:r>
              <a:rPr lang="sl-SI" b="1" dirty="0"/>
              <a:t>(1971–zdaj)</a:t>
            </a:r>
            <a:r>
              <a:rPr lang="sl-SI" altLang="en-US" dirty="0"/>
              <a:t> </a:t>
            </a:r>
          </a:p>
        </p:txBody>
      </p:sp>
      <p:sp>
        <p:nvSpPr>
          <p:cNvPr id="124931" name="Ograda vsebine 2"/>
          <p:cNvSpPr>
            <a:spLocks noGrp="1"/>
          </p:cNvSpPr>
          <p:nvPr>
            <p:ph idx="1"/>
          </p:nvPr>
        </p:nvSpPr>
        <p:spPr>
          <a:xfrm>
            <a:off x="2093912" y="1928814"/>
            <a:ext cx="5543550" cy="4708525"/>
          </a:xfrm>
        </p:spPr>
        <p:txBody>
          <a:bodyPr/>
          <a:lstStyle/>
          <a:p>
            <a:pPr eaLnBrk="1" hangingPunct="1"/>
            <a:r>
              <a:rPr lang="sl-SI" altLang="en-US" sz="2000" dirty="0"/>
              <a:t>Intel je z izdelavo prvega mikroprocesorja leta 1974 povzročil nezadržen plaz izdelave računalnikov, ki so bili poceni in primerni za osebno rabo doma. </a:t>
            </a:r>
          </a:p>
          <a:p>
            <a:pPr eaLnBrk="1" hangingPunct="1"/>
            <a:r>
              <a:rPr lang="sl-SI" altLang="en-US" sz="2000" dirty="0"/>
              <a:t>IBM izdela prvi PC (</a:t>
            </a:r>
            <a:r>
              <a:rPr lang="sl-SI" altLang="en-US" sz="2000" i="1" dirty="0"/>
              <a:t>Personal </a:t>
            </a:r>
            <a:r>
              <a:rPr lang="sl-SI" altLang="en-US" sz="2000" i="1" dirty="0" err="1"/>
              <a:t>Computer</a:t>
            </a:r>
            <a:r>
              <a:rPr lang="sl-SI" altLang="en-US" sz="2000" dirty="0"/>
              <a:t>), ki je vzpodbudil s svojo enostavnostjo izdelavo programske opreme za skoraj vsa področja. </a:t>
            </a:r>
          </a:p>
          <a:p>
            <a:pPr eaLnBrk="1" hangingPunct="1"/>
            <a:r>
              <a:rPr lang="sl-SI" altLang="en-US" sz="2000" dirty="0"/>
              <a:t>Pojavijo se različni pisarniški paketi, ki so pomagali oblikovati besedilo in preglednice, programi so pomagali pri risanju, začele so se pojavljati prve komercialne igrice.</a:t>
            </a:r>
          </a:p>
          <a:p>
            <a:pPr eaLnBrk="1" hangingPunct="1"/>
            <a:endParaRPr lang="sl-SI" altLang="en-US" sz="2000" dirty="0"/>
          </a:p>
        </p:txBody>
      </p:sp>
      <p:pic>
        <p:nvPicPr>
          <p:cNvPr id="124934" name="Picture 2" descr="chi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86700" y="4437112"/>
            <a:ext cx="20193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5" name="Slika 6" descr="čipi.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466552" y="1731193"/>
            <a:ext cx="226695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99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Naslov 1"/>
          <p:cNvSpPr>
            <a:spLocks noGrp="1"/>
          </p:cNvSpPr>
          <p:nvPr>
            <p:ph type="title"/>
          </p:nvPr>
        </p:nvSpPr>
        <p:spPr>
          <a:xfrm>
            <a:off x="1979612" y="428625"/>
            <a:ext cx="8229600" cy="857250"/>
          </a:xfrm>
        </p:spPr>
        <p:txBody>
          <a:bodyPr/>
          <a:lstStyle/>
          <a:p>
            <a:r>
              <a:rPr lang="sl-SI" altLang="en-US" b="1" dirty="0"/>
              <a:t>PETA GENERACIJA </a:t>
            </a:r>
            <a:r>
              <a:rPr lang="sl-SI" altLang="en-US" dirty="0"/>
              <a:t>(prihodnost)</a:t>
            </a:r>
          </a:p>
        </p:txBody>
      </p:sp>
      <p:sp>
        <p:nvSpPr>
          <p:cNvPr id="2" name="Pravokotnik 1"/>
          <p:cNvSpPr/>
          <p:nvPr/>
        </p:nvSpPr>
        <p:spPr>
          <a:xfrm>
            <a:off x="1413892" y="1628800"/>
            <a:ext cx="9865096" cy="2308324"/>
          </a:xfrm>
          <a:prstGeom prst="rect">
            <a:avLst/>
          </a:prstGeom>
        </p:spPr>
        <p:txBody>
          <a:bodyPr wrap="square">
            <a:spAutoFit/>
          </a:bodyPr>
          <a:lstStyle/>
          <a:p>
            <a:r>
              <a:rPr lang="sl-SI" dirty="0">
                <a:solidFill>
                  <a:srgbClr val="333333"/>
                </a:solidFill>
                <a:latin typeface="Helvetica Neue"/>
              </a:rPr>
              <a:t>v ospredje prihajajo sodelujoče skupine računalnikov</a:t>
            </a:r>
            <a:br>
              <a:rPr lang="sl-SI" dirty="0">
                <a:solidFill>
                  <a:srgbClr val="333333"/>
                </a:solidFill>
                <a:latin typeface="Helvetica Neue"/>
              </a:rPr>
            </a:br>
            <a:r>
              <a:rPr lang="sl-SI" dirty="0">
                <a:solidFill>
                  <a:srgbClr val="333333"/>
                </a:solidFill>
                <a:latin typeface="Helvetica Neue"/>
              </a:rPr>
              <a:t>(oblak, senzorska omrežja in podobno),</a:t>
            </a:r>
          </a:p>
          <a:p>
            <a:endParaRPr lang="sl-SI" dirty="0">
              <a:solidFill>
                <a:srgbClr val="333333"/>
              </a:solidFill>
              <a:latin typeface="Helvetica Neue"/>
            </a:endParaRPr>
          </a:p>
          <a:p>
            <a:r>
              <a:rPr lang="sl-SI" dirty="0">
                <a:solidFill>
                  <a:srgbClr val="333333"/>
                </a:solidFill>
                <a:latin typeface="Helvetica Neue"/>
              </a:rPr>
              <a:t>ena od možnosti pa je tudi kvantni računalnik – hkrati izvaja več operacij.</a:t>
            </a:r>
          </a:p>
          <a:p>
            <a:pPr algn="just"/>
            <a:endParaRPr lang="sl-SI" dirty="0">
              <a:solidFill>
                <a:srgbClr val="333333"/>
              </a:solidFill>
              <a:latin typeface="Helvetica Neue"/>
            </a:endParaRPr>
          </a:p>
          <a:p>
            <a:pPr algn="just"/>
            <a:r>
              <a:rPr lang="sl-SI" dirty="0">
                <a:solidFill>
                  <a:srgbClr val="333333"/>
                </a:solidFill>
                <a:latin typeface="Helvetica Neue"/>
              </a:rPr>
              <a:t>Vhod in izhod: govor in vid.</a:t>
            </a:r>
          </a:p>
          <a:p>
            <a:pPr algn="just"/>
            <a:r>
              <a:rPr lang="sl-SI" dirty="0">
                <a:solidFill>
                  <a:srgbClr val="333333"/>
                </a:solidFill>
                <a:latin typeface="Helvetica Neue"/>
              </a:rPr>
              <a:t>Programiranje: s samostojnim učenjem.</a:t>
            </a:r>
          </a:p>
          <a:p>
            <a:pPr algn="just"/>
            <a:r>
              <a:rPr lang="sl-SI" dirty="0">
                <a:solidFill>
                  <a:srgbClr val="333333"/>
                </a:solidFill>
                <a:latin typeface="Helvetica Neue"/>
              </a:rPr>
              <a:t>Programska oprema: še bolj prilagojena uporabniku.</a:t>
            </a:r>
            <a:endParaRPr lang="sl-SI" b="0" i="0" dirty="0">
              <a:solidFill>
                <a:srgbClr val="333333"/>
              </a:solidFill>
              <a:effectLst/>
              <a:latin typeface="Helvetica Neue"/>
            </a:endParaRPr>
          </a:p>
        </p:txBody>
      </p:sp>
      <p:pic>
        <p:nvPicPr>
          <p:cNvPr id="4098" name="Picture 2" descr="D-Wave naznanil kvantni računalnik s 5000 kubiti @ Slo-Tech"/>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124390" y="4258121"/>
            <a:ext cx="3274278" cy="2181281"/>
          </a:xfrm>
          <a:prstGeom prst="rect">
            <a:avLst/>
          </a:prstGeom>
          <a:noFill/>
          <a:extLst>
            <a:ext uri="{909E8E84-426E-40DD-AFC4-6F175D3DCCD1}">
              <a14:hiddenFill xmlns:a14="http://schemas.microsoft.com/office/drawing/2010/main">
                <a:solidFill>
                  <a:srgbClr val="FFFFFF"/>
                </a:solidFill>
              </a14:hiddenFill>
            </a:ext>
          </a:extLst>
        </p:spPr>
      </p:pic>
      <p:pic>
        <p:nvPicPr>
          <p:cNvPr id="3" name="Slika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57908" y="4258121"/>
            <a:ext cx="3312368" cy="2176699"/>
          </a:xfrm>
          <a:prstGeom prst="rect">
            <a:avLst/>
          </a:prstGeom>
        </p:spPr>
      </p:pic>
      <p:sp>
        <p:nvSpPr>
          <p:cNvPr id="4" name="Pravokotnik 3"/>
          <p:cNvSpPr/>
          <p:nvPr/>
        </p:nvSpPr>
        <p:spPr>
          <a:xfrm>
            <a:off x="8733048" y="1484784"/>
            <a:ext cx="2952328" cy="954107"/>
          </a:xfrm>
          <a:prstGeom prst="rect">
            <a:avLst/>
          </a:prstGeom>
        </p:spPr>
        <p:txBody>
          <a:bodyPr wrap="square">
            <a:spAutoFit/>
          </a:bodyPr>
          <a:lstStyle/>
          <a:p>
            <a:pPr algn="just"/>
            <a:r>
              <a:rPr lang="sl-SI" sz="1400" dirty="0">
                <a:solidFill>
                  <a:srgbClr val="3F3F3F"/>
                </a:solidFill>
                <a:latin typeface="Merriweather"/>
              </a:rPr>
              <a:t>Pri kvantnem računalniku klasični tranzistor za zapis informacije nadomešča tako imenovani </a:t>
            </a:r>
            <a:r>
              <a:rPr lang="sl-SI" sz="1400" b="1" dirty="0" err="1">
                <a:solidFill>
                  <a:srgbClr val="3F3F3F"/>
                </a:solidFill>
                <a:latin typeface="Merriweather"/>
              </a:rPr>
              <a:t>kubit</a:t>
            </a:r>
            <a:r>
              <a:rPr lang="sl-SI" sz="1400" b="1" dirty="0">
                <a:solidFill>
                  <a:srgbClr val="3F3F3F"/>
                </a:solidFill>
                <a:latin typeface="Merriweather"/>
              </a:rPr>
              <a:t> ali kvantni bit.</a:t>
            </a:r>
            <a:endParaRPr lang="sl-SI" sz="1400" dirty="0"/>
          </a:p>
        </p:txBody>
      </p:sp>
      <p:sp>
        <p:nvSpPr>
          <p:cNvPr id="5" name="Pravokotnik 4"/>
          <p:cNvSpPr/>
          <p:nvPr/>
        </p:nvSpPr>
        <p:spPr>
          <a:xfrm>
            <a:off x="8974732" y="2957755"/>
            <a:ext cx="2710644" cy="2677656"/>
          </a:xfrm>
          <a:prstGeom prst="rect">
            <a:avLst/>
          </a:prstGeom>
        </p:spPr>
        <p:txBody>
          <a:bodyPr wrap="square">
            <a:spAutoFit/>
          </a:bodyPr>
          <a:lstStyle/>
          <a:p>
            <a:pPr algn="just"/>
            <a:r>
              <a:rPr lang="sl-SI" sz="1400" dirty="0">
                <a:solidFill>
                  <a:srgbClr val="3F3F3F"/>
                </a:solidFill>
                <a:latin typeface="Merriweather"/>
              </a:rPr>
              <a:t>Poglavitna lastnost </a:t>
            </a:r>
            <a:r>
              <a:rPr lang="sl-SI" sz="1400" dirty="0" err="1">
                <a:solidFill>
                  <a:srgbClr val="3F3F3F"/>
                </a:solidFill>
                <a:latin typeface="Merriweather"/>
              </a:rPr>
              <a:t>kubita</a:t>
            </a:r>
            <a:r>
              <a:rPr lang="sl-SI" sz="1400" dirty="0">
                <a:solidFill>
                  <a:srgbClr val="3F3F3F"/>
                </a:solidFill>
                <a:latin typeface="Merriweather"/>
              </a:rPr>
              <a:t> je, da je lahko zaradi načela kvantne superpozicije v dveh različnih stanjih hkrati. </a:t>
            </a:r>
          </a:p>
          <a:p>
            <a:pPr algn="just"/>
            <a:endParaRPr lang="sl-SI" sz="1400" dirty="0">
              <a:solidFill>
                <a:srgbClr val="3F3F3F"/>
              </a:solidFill>
              <a:latin typeface="Merriweather"/>
            </a:endParaRPr>
          </a:p>
          <a:p>
            <a:pPr algn="just"/>
            <a:r>
              <a:rPr lang="sl-SI" sz="1400" dirty="0">
                <a:solidFill>
                  <a:srgbClr val="3F3F3F"/>
                </a:solidFill>
                <a:latin typeface="Merriweather"/>
              </a:rPr>
              <a:t>To zelo poenostavljeno pomeni, da lahko v </a:t>
            </a:r>
            <a:r>
              <a:rPr lang="sl-SI" sz="1400" dirty="0" err="1">
                <a:solidFill>
                  <a:srgbClr val="3F3F3F"/>
                </a:solidFill>
                <a:latin typeface="Merriweather"/>
              </a:rPr>
              <a:t>kubitu</a:t>
            </a:r>
            <a:r>
              <a:rPr lang="sl-SI" sz="1400" dirty="0">
                <a:solidFill>
                  <a:srgbClr val="3F3F3F"/>
                </a:solidFill>
                <a:latin typeface="Merriweather"/>
              </a:rPr>
              <a:t> 0 in 1 </a:t>
            </a:r>
            <a:r>
              <a:rPr lang="sl-SI" sz="1400" b="1" dirty="0">
                <a:solidFill>
                  <a:srgbClr val="3F3F3F"/>
                </a:solidFill>
                <a:latin typeface="Merriweather"/>
              </a:rPr>
              <a:t>obstajata sočasno</a:t>
            </a:r>
            <a:r>
              <a:rPr lang="sl-SI" sz="1400" dirty="0">
                <a:solidFill>
                  <a:srgbClr val="3F3F3F"/>
                </a:solidFill>
                <a:latin typeface="Merriweather"/>
              </a:rPr>
              <a:t>, dokler ga ne pogledamo, medtem ko je tranzistor v klasičnem računalniku istočasno lahko vedno zgolj 0 </a:t>
            </a:r>
            <a:r>
              <a:rPr lang="sl-SI" sz="1400" b="1" dirty="0">
                <a:solidFill>
                  <a:srgbClr val="3F3F3F"/>
                </a:solidFill>
                <a:latin typeface="Merriweather"/>
              </a:rPr>
              <a:t>ali </a:t>
            </a:r>
            <a:r>
              <a:rPr lang="sl-SI" sz="1400" dirty="0">
                <a:solidFill>
                  <a:srgbClr val="3F3F3F"/>
                </a:solidFill>
                <a:latin typeface="Merriweather"/>
              </a:rPr>
              <a:t>1. </a:t>
            </a:r>
            <a:endParaRPr lang="sl-SI" sz="1400" dirty="0"/>
          </a:p>
        </p:txBody>
      </p:sp>
    </p:spTree>
    <p:extLst>
      <p:ext uri="{BB962C8B-B14F-4D97-AF65-F5344CB8AC3E}">
        <p14:creationId xmlns:p14="http://schemas.microsoft.com/office/powerpoint/2010/main" val="86332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Naslov 1"/>
          <p:cNvSpPr>
            <a:spLocks noGrp="1"/>
          </p:cNvSpPr>
          <p:nvPr>
            <p:ph type="title"/>
          </p:nvPr>
        </p:nvSpPr>
        <p:spPr>
          <a:xfrm>
            <a:off x="1979612" y="428625"/>
            <a:ext cx="8229600" cy="857250"/>
          </a:xfrm>
        </p:spPr>
        <p:txBody>
          <a:bodyPr/>
          <a:lstStyle/>
          <a:p>
            <a:pPr eaLnBrk="1" hangingPunct="1"/>
            <a:r>
              <a:rPr lang="sl-SI" altLang="en-US"/>
              <a:t>GENERACIJE RAČUNALNIKOV</a:t>
            </a:r>
          </a:p>
        </p:txBody>
      </p:sp>
      <p:sp>
        <p:nvSpPr>
          <p:cNvPr id="126979" name="Ograda vsebine 2"/>
          <p:cNvSpPr>
            <a:spLocks noGrp="1"/>
          </p:cNvSpPr>
          <p:nvPr>
            <p:ph idx="1"/>
          </p:nvPr>
        </p:nvSpPr>
        <p:spPr>
          <a:xfrm>
            <a:off x="1979612" y="1935164"/>
            <a:ext cx="4972050" cy="4389437"/>
          </a:xfrm>
        </p:spPr>
        <p:txBody>
          <a:bodyPr/>
          <a:lstStyle/>
          <a:p>
            <a:pPr eaLnBrk="1" hangingPunct="1"/>
            <a:r>
              <a:rPr lang="sl-SI" altLang="en-US"/>
              <a:t>Šesta generacija ?</a:t>
            </a:r>
          </a:p>
          <a:p>
            <a:pPr eaLnBrk="1" hangingPunct="1"/>
            <a:r>
              <a:rPr lang="sl-SI" altLang="en-US"/>
              <a:t>Šesta generacija naj bi preskočila pomanjkljivosti Von Neumannovega modela, ki so se pojavile v teku časa. </a:t>
            </a:r>
          </a:p>
          <a:p>
            <a:pPr eaLnBrk="1" hangingPunct="1"/>
            <a:r>
              <a:rPr lang="sl-SI" altLang="en-US"/>
              <a:t>Govori se o nevronskih in bio računalnikih.</a:t>
            </a:r>
          </a:p>
        </p:txBody>
      </p:sp>
      <p:pic>
        <p:nvPicPr>
          <p:cNvPr id="126982" name="Picture 4" descr="demon">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23100" y="2071689"/>
            <a:ext cx="3357562"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63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Naslov 1"/>
          <p:cNvSpPr>
            <a:spLocks noGrp="1"/>
          </p:cNvSpPr>
          <p:nvPr>
            <p:ph type="title"/>
          </p:nvPr>
        </p:nvSpPr>
        <p:spPr>
          <a:xfrm>
            <a:off x="1979612" y="428625"/>
            <a:ext cx="8229600" cy="857250"/>
          </a:xfrm>
        </p:spPr>
        <p:txBody>
          <a:bodyPr/>
          <a:lstStyle/>
          <a:p>
            <a:pPr eaLnBrk="1" hangingPunct="1"/>
            <a:r>
              <a:rPr lang="sl-SI" altLang="en-US"/>
              <a:t>KOLIČINA INFORMACIJ</a:t>
            </a:r>
          </a:p>
        </p:txBody>
      </p:sp>
      <p:sp>
        <p:nvSpPr>
          <p:cNvPr id="3" name="Ograda vsebine 2"/>
          <p:cNvSpPr>
            <a:spLocks noGrp="1"/>
          </p:cNvSpPr>
          <p:nvPr>
            <p:ph idx="1"/>
          </p:nvPr>
        </p:nvSpPr>
        <p:spPr/>
        <p:txBody>
          <a:bodyPr>
            <a:normAutofit fontScale="92500" lnSpcReduction="10000"/>
          </a:bodyPr>
          <a:lstStyle/>
          <a:p>
            <a:pPr marL="274320" indent="-274320">
              <a:buClr>
                <a:schemeClr val="accent3"/>
              </a:buClr>
              <a:buFont typeface="Wingdings 2"/>
              <a:buChar char=""/>
              <a:defRPr/>
            </a:pPr>
            <a:r>
              <a:rPr lang="sl-SI" dirty="0"/>
              <a:t>Informacije merimo z biti.</a:t>
            </a:r>
          </a:p>
          <a:p>
            <a:pPr marL="274320" indent="-274320">
              <a:buClr>
                <a:schemeClr val="accent3"/>
              </a:buClr>
              <a:buFont typeface="Wingdings 2"/>
              <a:buChar char=""/>
              <a:defRPr/>
            </a:pPr>
            <a:r>
              <a:rPr lang="sl-SI" dirty="0"/>
              <a:t>Angleško = </a:t>
            </a:r>
            <a:r>
              <a:rPr lang="sl-SI" b="1" dirty="0" err="1"/>
              <a:t>bi</a:t>
            </a:r>
            <a:r>
              <a:rPr lang="sl-SI" dirty="0" err="1"/>
              <a:t>nary</a:t>
            </a:r>
            <a:r>
              <a:rPr lang="sl-SI" dirty="0"/>
              <a:t> </a:t>
            </a:r>
            <a:r>
              <a:rPr lang="sl-SI" dirty="0" err="1"/>
              <a:t>digi</a:t>
            </a:r>
            <a:r>
              <a:rPr lang="sl-SI" b="1" dirty="0" err="1"/>
              <a:t>t</a:t>
            </a:r>
            <a:r>
              <a:rPr lang="sl-SI" b="1" dirty="0"/>
              <a:t> = bit</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1 bit je tista količina informacij, ki nam poda odgovor na vprašanje kjer sta možna dva enako verjetna odgovora.</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Primer: met kovanca.</a:t>
            </a:r>
          </a:p>
          <a:p>
            <a:pPr marL="640080" lvl="1">
              <a:buFont typeface="Wingdings 2"/>
              <a:buChar char=""/>
              <a:defRPr/>
            </a:pPr>
            <a:r>
              <a:rPr lang="sl-SI" dirty="0"/>
              <a:t>cifra, grb – 2 enako verjetna možna izida </a:t>
            </a:r>
          </a:p>
          <a:p>
            <a:pPr marL="640080" lvl="1">
              <a:buFont typeface="Wingdings 2"/>
              <a:buChar char=""/>
              <a:defRPr/>
            </a:pPr>
            <a:r>
              <a:rPr lang="sl-SI" dirty="0"/>
              <a:t>količina prejete informacije je 1 bit </a:t>
            </a:r>
          </a:p>
          <a:p>
            <a:pPr marL="274320" indent="-274320">
              <a:buClr>
                <a:schemeClr val="accent3"/>
              </a:buClr>
              <a:buFont typeface="Wingdings 2"/>
              <a:buChar char=""/>
              <a:defRPr/>
            </a:pPr>
            <a:endParaRPr lang="sl-SI" dirty="0"/>
          </a:p>
        </p:txBody>
      </p:sp>
      <p:pic>
        <p:nvPicPr>
          <p:cNvPr id="53254" name="Picture 2" descr="http://colos.fri.uni-lj.si/ERI/INFORMATIKA/Podatki_in_informacije/slike/euro.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380537" y="3429000"/>
            <a:ext cx="11049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457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ZANIMIVOST:</a:t>
            </a:r>
          </a:p>
        </p:txBody>
      </p:sp>
      <p:sp>
        <p:nvSpPr>
          <p:cNvPr id="3" name="Označba mesta vsebine 2"/>
          <p:cNvSpPr>
            <a:spLocks noGrp="1"/>
          </p:cNvSpPr>
          <p:nvPr>
            <p:ph idx="1"/>
          </p:nvPr>
        </p:nvSpPr>
        <p:spPr/>
        <p:txBody>
          <a:bodyPr/>
          <a:lstStyle/>
          <a:p>
            <a:r>
              <a:rPr lang="sl-SI" dirty="0"/>
              <a:t>France Rode je bil leta 1972 eden izmed štirih vodilnih inženirjev pri podjetju Hewlett-Packard. </a:t>
            </a:r>
          </a:p>
          <a:p>
            <a:r>
              <a:rPr lang="sl-SI" dirty="0"/>
              <a:t>Izumil je HP-35, prvi znanstveni žepni kalkulator. </a:t>
            </a:r>
          </a:p>
          <a:p>
            <a:r>
              <a:rPr lang="sl-SI" dirty="0"/>
              <a:t>Kalkulator je že imel enoto za računanje z vsemi lastnostmi mikroračunalnika.</a:t>
            </a:r>
          </a:p>
        </p:txBody>
      </p:sp>
      <p:pic>
        <p:nvPicPr>
          <p:cNvPr id="10242" name="Picture 2" descr="https://lusy.fri.uni-lj.si/ucbenik/book/1301/img/slika_hp35.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498283" y="3501008"/>
            <a:ext cx="2860271" cy="322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05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5"/>
          <p:cNvSpPr>
            <a:spLocks noGrp="1"/>
          </p:cNvSpPr>
          <p:nvPr>
            <p:ph type="title"/>
          </p:nvPr>
        </p:nvSpPr>
        <p:spPr>
          <a:ln>
            <a:miter lim="800000"/>
            <a:headEnd/>
            <a:tailEnd/>
          </a:ln>
        </p:spPr>
        <p:txBody>
          <a:bodyPr/>
          <a:lstStyle/>
          <a:p>
            <a:pPr>
              <a:defRPr/>
            </a:pPr>
            <a:r>
              <a:rPr lang="sl-SI"/>
              <a:t>VRSTE RAČUNALNIKOV</a:t>
            </a:r>
          </a:p>
        </p:txBody>
      </p:sp>
      <p:sp>
        <p:nvSpPr>
          <p:cNvPr id="128003" name="Ograda besedila 6"/>
          <p:cNvSpPr>
            <a:spLocks noGrp="1"/>
          </p:cNvSpPr>
          <p:nvPr>
            <p:ph type="body" idx="1"/>
          </p:nvPr>
        </p:nvSpPr>
        <p:spPr>
          <a:xfrm>
            <a:off x="2052637" y="2705101"/>
            <a:ext cx="7772400" cy="1509713"/>
          </a:xfrm>
        </p:spPr>
        <p:txBody>
          <a:bodyPr/>
          <a:lstStyle/>
          <a:p>
            <a:endParaRPr lang="en-US" altLang="en-US"/>
          </a:p>
        </p:txBody>
      </p:sp>
    </p:spTree>
    <p:extLst>
      <p:ext uri="{BB962C8B-B14F-4D97-AF65-F5344CB8AC3E}">
        <p14:creationId xmlns:p14="http://schemas.microsoft.com/office/powerpoint/2010/main" val="299730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Naslov 1"/>
          <p:cNvSpPr>
            <a:spLocks noGrp="1"/>
          </p:cNvSpPr>
          <p:nvPr>
            <p:ph type="title"/>
          </p:nvPr>
        </p:nvSpPr>
        <p:spPr>
          <a:xfrm>
            <a:off x="1979612" y="428625"/>
            <a:ext cx="8229600" cy="857250"/>
          </a:xfrm>
        </p:spPr>
        <p:txBody>
          <a:bodyPr/>
          <a:lstStyle/>
          <a:p>
            <a:r>
              <a:rPr lang="sl-SI" altLang="en-US"/>
              <a:t>VRSTE RAČUNALNIKOV</a:t>
            </a:r>
          </a:p>
        </p:txBody>
      </p:sp>
      <p:sp>
        <p:nvSpPr>
          <p:cNvPr id="129027" name="Ograda vsebine 2"/>
          <p:cNvSpPr>
            <a:spLocks noGrp="1"/>
          </p:cNvSpPr>
          <p:nvPr>
            <p:ph idx="1"/>
          </p:nvPr>
        </p:nvSpPr>
        <p:spPr/>
        <p:txBody>
          <a:bodyPr/>
          <a:lstStyle/>
          <a:p>
            <a:r>
              <a:rPr lang="sl-SI" altLang="en-US"/>
              <a:t>Vrste računalnikov:</a:t>
            </a:r>
          </a:p>
          <a:p>
            <a:r>
              <a:rPr lang="sl-SI" altLang="en-US"/>
              <a:t> </a:t>
            </a:r>
          </a:p>
          <a:p>
            <a:pPr lvl="1"/>
            <a:r>
              <a:rPr lang="sl-SI" altLang="en-US"/>
              <a:t>super računalniki (supercomputer, number cruncher) </a:t>
            </a:r>
          </a:p>
          <a:p>
            <a:pPr lvl="1"/>
            <a:r>
              <a:rPr lang="sl-SI" altLang="en-US"/>
              <a:t>veliki računalnik (mainframe, osrednji računalnik) </a:t>
            </a:r>
          </a:p>
          <a:p>
            <a:pPr lvl="1"/>
            <a:r>
              <a:rPr lang="sl-SI" altLang="en-US"/>
              <a:t>Mini računalnik (minicomputer, strežnik in delovne postaje) </a:t>
            </a:r>
          </a:p>
          <a:p>
            <a:pPr lvl="1"/>
            <a:r>
              <a:rPr lang="sl-SI" altLang="en-US"/>
              <a:t>mikroračunalnik (osebni računalnik) </a:t>
            </a:r>
          </a:p>
          <a:p>
            <a:endParaRPr lang="sl-SI" altLang="en-US"/>
          </a:p>
        </p:txBody>
      </p:sp>
    </p:spTree>
    <p:extLst>
      <p:ext uri="{BB962C8B-B14F-4D97-AF65-F5344CB8AC3E}">
        <p14:creationId xmlns:p14="http://schemas.microsoft.com/office/powerpoint/2010/main" val="216366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Naslov 1"/>
          <p:cNvSpPr>
            <a:spLocks noGrp="1"/>
          </p:cNvSpPr>
          <p:nvPr>
            <p:ph type="title"/>
          </p:nvPr>
        </p:nvSpPr>
        <p:spPr>
          <a:xfrm>
            <a:off x="1979612" y="428625"/>
            <a:ext cx="8229600" cy="857250"/>
          </a:xfrm>
        </p:spPr>
        <p:txBody>
          <a:bodyPr/>
          <a:lstStyle/>
          <a:p>
            <a:r>
              <a:rPr lang="sl-SI" altLang="en-US"/>
              <a:t>VRSTE RAČUNALNIKOV</a:t>
            </a:r>
          </a:p>
        </p:txBody>
      </p:sp>
      <p:sp>
        <p:nvSpPr>
          <p:cNvPr id="130051" name="Ograda vsebine 2"/>
          <p:cNvSpPr>
            <a:spLocks noGrp="1"/>
          </p:cNvSpPr>
          <p:nvPr>
            <p:ph idx="1"/>
          </p:nvPr>
        </p:nvSpPr>
        <p:spPr>
          <a:xfrm>
            <a:off x="1979613" y="1500188"/>
            <a:ext cx="5114925" cy="4824412"/>
          </a:xfrm>
        </p:spPr>
        <p:txBody>
          <a:bodyPr>
            <a:normAutofit lnSpcReduction="10000"/>
          </a:bodyPr>
          <a:lstStyle/>
          <a:p>
            <a:r>
              <a:rPr lang="sl-SI" altLang="en-US" b="1"/>
              <a:t>Super računalniki:</a:t>
            </a:r>
            <a:r>
              <a:rPr lang="sl-SI" altLang="en-US"/>
              <a:t> </a:t>
            </a:r>
          </a:p>
          <a:p>
            <a:endParaRPr lang="sl-SI" altLang="en-US"/>
          </a:p>
          <a:p>
            <a:r>
              <a:rPr lang="sl-SI" altLang="en-US" sz="2000"/>
              <a:t>so najzmogljivejši računalniki na svetu; </a:t>
            </a:r>
          </a:p>
          <a:p>
            <a:r>
              <a:rPr lang="sl-SI" altLang="en-US" sz="2000"/>
              <a:t>gre za računalniški sistem, sposoben obdelati velike količine podatkov v zelo kratkem času; </a:t>
            </a:r>
          </a:p>
          <a:p>
            <a:r>
              <a:rPr lang="sl-SI" altLang="en-US" sz="2000"/>
              <a:t>večina ima večje število mikroprocesorjev; </a:t>
            </a:r>
          </a:p>
          <a:p>
            <a:r>
              <a:rPr lang="sl-SI" altLang="en-US" sz="2000"/>
              <a:t>največkrat rešujejo z njimi zahtevne numerične probleme v znanosti (fizika, kemija, jedrska znanost, astronomija), grafične simulacije, animacije; </a:t>
            </a:r>
          </a:p>
          <a:p>
            <a:r>
              <a:rPr lang="sl-SI" altLang="en-US" sz="2000"/>
              <a:t>izdelovalci: CDC, Cray Research, Fujitsu. </a:t>
            </a:r>
            <a:endParaRPr lang="sl-SI" altLang="en-US"/>
          </a:p>
          <a:p>
            <a:endParaRPr lang="sl-SI" altLang="en-US"/>
          </a:p>
        </p:txBody>
      </p:sp>
      <p:pic>
        <p:nvPicPr>
          <p:cNvPr id="130054" name="Picture 2" descr="http://www.sc-nm.com/e-gradivo/KIT/superracunalnik.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80288" y="1785939"/>
            <a:ext cx="3084513"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33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Naslov 1"/>
          <p:cNvSpPr>
            <a:spLocks noGrp="1"/>
          </p:cNvSpPr>
          <p:nvPr>
            <p:ph type="title"/>
          </p:nvPr>
        </p:nvSpPr>
        <p:spPr>
          <a:xfrm>
            <a:off x="1979612" y="428625"/>
            <a:ext cx="8229600" cy="857250"/>
          </a:xfrm>
        </p:spPr>
        <p:txBody>
          <a:bodyPr/>
          <a:lstStyle/>
          <a:p>
            <a:r>
              <a:rPr lang="sl-SI" altLang="en-US"/>
              <a:t>VRSTE RAČUNALNIKOV</a:t>
            </a:r>
          </a:p>
        </p:txBody>
      </p:sp>
      <p:sp>
        <p:nvSpPr>
          <p:cNvPr id="131075" name="Ograda vsebine 2"/>
          <p:cNvSpPr>
            <a:spLocks noGrp="1"/>
          </p:cNvSpPr>
          <p:nvPr>
            <p:ph idx="1"/>
          </p:nvPr>
        </p:nvSpPr>
        <p:spPr>
          <a:xfrm>
            <a:off x="1979612" y="1935164"/>
            <a:ext cx="4114800" cy="4389437"/>
          </a:xfrm>
        </p:spPr>
        <p:txBody>
          <a:bodyPr/>
          <a:lstStyle/>
          <a:p>
            <a:r>
              <a:rPr lang="sl-SI" altLang="en-US" b="1"/>
              <a:t>Veliki računalniki</a:t>
            </a:r>
            <a:r>
              <a:rPr lang="sl-SI" altLang="en-US"/>
              <a:t> </a:t>
            </a:r>
            <a:r>
              <a:rPr lang="sl-SI" altLang="en-US" sz="1800"/>
              <a:t>(osrednji računalniki, mainframe):</a:t>
            </a:r>
          </a:p>
          <a:p>
            <a:endParaRPr lang="sl-SI" altLang="en-US" sz="1800"/>
          </a:p>
          <a:p>
            <a:r>
              <a:rPr lang="sl-SI" altLang="en-US" sz="2000"/>
              <a:t>so prevladovail do začetka 70. let prejšnjega stoletja</a:t>
            </a:r>
          </a:p>
          <a:p>
            <a:endParaRPr lang="sl-SI" altLang="en-US" sz="2000"/>
          </a:p>
          <a:p>
            <a:r>
              <a:rPr lang="sl-SI" altLang="en-US" sz="2000"/>
              <a:t>imajo velika ohišja (velikost omare ali večji) in so bili namenjeni paketni obdelavi podatkov in za obsežne operacije</a:t>
            </a:r>
          </a:p>
          <a:p>
            <a:endParaRPr lang="sl-SI" altLang="en-US" sz="2000"/>
          </a:p>
          <a:p>
            <a:endParaRPr lang="sl-SI" altLang="en-US"/>
          </a:p>
        </p:txBody>
      </p:sp>
      <p:pic>
        <p:nvPicPr>
          <p:cNvPr id="131078" name="Picture 2" descr="http://www.governmentauctions.org/uploaded_images/mainframe-78170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94476" y="1357313"/>
            <a:ext cx="3667125"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PoljeZBesedilom 9"/>
          <p:cNvSpPr txBox="1">
            <a:spLocks noChangeArrowheads="1"/>
          </p:cNvSpPr>
          <p:nvPr/>
        </p:nvSpPr>
        <p:spPr bwMode="auto">
          <a:xfrm>
            <a:off x="1665288" y="5715001"/>
            <a:ext cx="4786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a:t>izdelovalci: IBM, Amdahl, Fujitsu in Hitachi</a:t>
            </a:r>
          </a:p>
          <a:p>
            <a:pPr eaLnBrk="1" hangingPunct="1"/>
            <a:endParaRPr lang="sl-SI" altLang="en-US"/>
          </a:p>
        </p:txBody>
      </p:sp>
    </p:spTree>
    <p:extLst>
      <p:ext uri="{BB962C8B-B14F-4D97-AF65-F5344CB8AC3E}">
        <p14:creationId xmlns:p14="http://schemas.microsoft.com/office/powerpoint/2010/main" val="3993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Naslov 1"/>
          <p:cNvSpPr>
            <a:spLocks noGrp="1"/>
          </p:cNvSpPr>
          <p:nvPr>
            <p:ph type="title"/>
          </p:nvPr>
        </p:nvSpPr>
        <p:spPr>
          <a:xfrm>
            <a:off x="1979612" y="428625"/>
            <a:ext cx="8229600" cy="857250"/>
          </a:xfrm>
        </p:spPr>
        <p:txBody>
          <a:bodyPr/>
          <a:lstStyle/>
          <a:p>
            <a:r>
              <a:rPr lang="sl-SI" altLang="en-US"/>
              <a:t>VRSTE RAČUNALNIKOV</a:t>
            </a:r>
          </a:p>
        </p:txBody>
      </p:sp>
      <p:sp>
        <p:nvSpPr>
          <p:cNvPr id="132099" name="Ograda vsebine 2"/>
          <p:cNvSpPr>
            <a:spLocks noGrp="1"/>
          </p:cNvSpPr>
          <p:nvPr>
            <p:ph idx="1"/>
          </p:nvPr>
        </p:nvSpPr>
        <p:spPr>
          <a:xfrm>
            <a:off x="1979613" y="1935164"/>
            <a:ext cx="5186363" cy="4389437"/>
          </a:xfrm>
        </p:spPr>
        <p:txBody>
          <a:bodyPr/>
          <a:lstStyle/>
          <a:p>
            <a:r>
              <a:rPr lang="sl-SI" altLang="en-US" b="1"/>
              <a:t>Mini računalniki:</a:t>
            </a:r>
            <a:r>
              <a:rPr lang="sl-SI" altLang="en-US"/>
              <a:t> </a:t>
            </a:r>
          </a:p>
          <a:p>
            <a:r>
              <a:rPr lang="sl-SI" altLang="en-US" sz="2400"/>
              <a:t>so iz 70. in 80. let prejšnjega stoletja, so manjši in manj zmogljivi od osrednjih računalnikov, vendar tudi bistveno cenejši; </a:t>
            </a:r>
          </a:p>
          <a:p>
            <a:r>
              <a:rPr lang="sl-SI" altLang="en-US" sz="2400"/>
              <a:t>namenjeni so bili zahtevnejšim nalogam kot mikroračunalniki ali osebni računalniki; </a:t>
            </a:r>
          </a:p>
          <a:p>
            <a:r>
              <a:rPr lang="sl-SI" altLang="en-US" sz="2400"/>
              <a:t>v 80. letih so se prelevili v strežnike in delovne postaje. </a:t>
            </a:r>
          </a:p>
          <a:p>
            <a:endParaRPr lang="sl-SI" altLang="en-US"/>
          </a:p>
        </p:txBody>
      </p:sp>
      <p:pic>
        <p:nvPicPr>
          <p:cNvPr id="132102" name="Picture 2" descr="http://img.alibaba.com/photo/203455084/Fan_Less_Thin_Client_mini_computer.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094537" y="1357313"/>
            <a:ext cx="2890838" cy="505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855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Naslov 1"/>
          <p:cNvSpPr>
            <a:spLocks noGrp="1"/>
          </p:cNvSpPr>
          <p:nvPr>
            <p:ph type="title"/>
          </p:nvPr>
        </p:nvSpPr>
        <p:spPr>
          <a:xfrm>
            <a:off x="1979612" y="428625"/>
            <a:ext cx="8229600" cy="857250"/>
          </a:xfrm>
        </p:spPr>
        <p:txBody>
          <a:bodyPr/>
          <a:lstStyle/>
          <a:p>
            <a:r>
              <a:rPr lang="sl-SI" altLang="en-US"/>
              <a:t>VRSTE RAČUNALNIKOV</a:t>
            </a:r>
          </a:p>
        </p:txBody>
      </p:sp>
      <p:sp>
        <p:nvSpPr>
          <p:cNvPr id="133123" name="Ograda vsebine 2"/>
          <p:cNvSpPr>
            <a:spLocks noGrp="1"/>
          </p:cNvSpPr>
          <p:nvPr>
            <p:ph idx="1"/>
          </p:nvPr>
        </p:nvSpPr>
        <p:spPr/>
        <p:txBody>
          <a:bodyPr/>
          <a:lstStyle/>
          <a:p>
            <a:r>
              <a:rPr lang="sl-SI" altLang="en-US" b="1"/>
              <a:t>Mikro računalniki</a:t>
            </a:r>
            <a:endParaRPr lang="sl-SI" altLang="en-US"/>
          </a:p>
          <a:p>
            <a:r>
              <a:rPr lang="sl-SI" altLang="en-US"/>
              <a:t>osrednja obdelovalna enota je en čip – mikroprocesor; </a:t>
            </a:r>
          </a:p>
          <a:p>
            <a:r>
              <a:rPr lang="sl-SI" altLang="en-US"/>
              <a:t>nastali so v 70. letih in so bili predhodniki današnjih osebnih računalnikov.</a:t>
            </a:r>
          </a:p>
          <a:p>
            <a:endParaRPr lang="sl-SI" altLang="en-US"/>
          </a:p>
        </p:txBody>
      </p:sp>
      <p:pic>
        <p:nvPicPr>
          <p:cNvPr id="133126" name="Picture 2" descr="http://www.nakupovanje.net/images/T/Lenovo-ThinkCentre-A55-E6320-osebni-racunalnik-1145064.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94413" y="3857626"/>
            <a:ext cx="3381375"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66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Naslov 1"/>
          <p:cNvSpPr>
            <a:spLocks noGrp="1"/>
          </p:cNvSpPr>
          <p:nvPr>
            <p:ph type="title"/>
          </p:nvPr>
        </p:nvSpPr>
        <p:spPr>
          <a:xfrm>
            <a:off x="1979612" y="428625"/>
            <a:ext cx="8229600" cy="857250"/>
          </a:xfrm>
        </p:spPr>
        <p:txBody>
          <a:bodyPr/>
          <a:lstStyle/>
          <a:p>
            <a:r>
              <a:rPr lang="sl-SI" altLang="en-US"/>
              <a:t>VRSTE RAČUNALNIKOV</a:t>
            </a:r>
          </a:p>
        </p:txBody>
      </p:sp>
      <p:sp>
        <p:nvSpPr>
          <p:cNvPr id="134147" name="Ograda vsebine 2"/>
          <p:cNvSpPr>
            <a:spLocks noGrp="1"/>
          </p:cNvSpPr>
          <p:nvPr>
            <p:ph idx="1"/>
          </p:nvPr>
        </p:nvSpPr>
        <p:spPr/>
        <p:txBody>
          <a:bodyPr/>
          <a:lstStyle/>
          <a:p>
            <a:r>
              <a:rPr lang="sl-SI" altLang="en-US" b="1" dirty="0"/>
              <a:t>Vrste osebnih računalnikov:</a:t>
            </a:r>
            <a:r>
              <a:rPr lang="sl-SI" altLang="en-US" dirty="0"/>
              <a:t> </a:t>
            </a:r>
          </a:p>
          <a:p>
            <a:pPr lvl="1"/>
            <a:r>
              <a:rPr lang="sl-SI" altLang="en-US" b="1" dirty="0"/>
              <a:t>tablični računalnik </a:t>
            </a:r>
            <a:endParaRPr lang="sl-SI" altLang="en-US" dirty="0"/>
          </a:p>
          <a:p>
            <a:pPr lvl="1"/>
            <a:r>
              <a:rPr lang="sl-SI" altLang="en-US" b="1" dirty="0"/>
              <a:t>namizni računalniki</a:t>
            </a:r>
            <a:r>
              <a:rPr lang="sl-SI" altLang="en-US" dirty="0"/>
              <a:t> </a:t>
            </a:r>
          </a:p>
          <a:p>
            <a:pPr lvl="1"/>
            <a:r>
              <a:rPr lang="sl-SI" altLang="en-US" b="1" dirty="0"/>
              <a:t>prenosni računalniki</a:t>
            </a:r>
          </a:p>
          <a:p>
            <a:pPr lvl="1"/>
            <a:r>
              <a:rPr lang="sl-SI" altLang="en-US" b="1" dirty="0"/>
              <a:t>tablični računalnik - dlančniki –- pametni telefoni</a:t>
            </a:r>
            <a:endParaRPr lang="sl-SI" altLang="en-US" dirty="0"/>
          </a:p>
        </p:txBody>
      </p:sp>
    </p:spTree>
    <p:extLst>
      <p:ext uri="{BB962C8B-B14F-4D97-AF65-F5344CB8AC3E}">
        <p14:creationId xmlns:p14="http://schemas.microsoft.com/office/powerpoint/2010/main" val="111398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Naslov 1"/>
          <p:cNvSpPr>
            <a:spLocks noGrp="1"/>
          </p:cNvSpPr>
          <p:nvPr>
            <p:ph type="title"/>
          </p:nvPr>
        </p:nvSpPr>
        <p:spPr>
          <a:xfrm>
            <a:off x="1979612" y="428625"/>
            <a:ext cx="8229600" cy="857250"/>
          </a:xfrm>
        </p:spPr>
        <p:txBody>
          <a:bodyPr/>
          <a:lstStyle/>
          <a:p>
            <a:endParaRPr lang="en-US" altLang="en-US"/>
          </a:p>
        </p:txBody>
      </p:sp>
      <p:sp>
        <p:nvSpPr>
          <p:cNvPr id="136195" name="Ograda vsebine 2"/>
          <p:cNvSpPr>
            <a:spLocks noGrp="1"/>
          </p:cNvSpPr>
          <p:nvPr>
            <p:ph idx="1"/>
          </p:nvPr>
        </p:nvSpPr>
        <p:spPr/>
        <p:txBody>
          <a:bodyPr/>
          <a:lstStyle/>
          <a:p>
            <a:r>
              <a:rPr lang="sl-SI" altLang="en-US" dirty="0"/>
              <a:t>NAMIZNI RAČUNALNIK</a:t>
            </a:r>
          </a:p>
        </p:txBody>
      </p:sp>
      <p:pic>
        <p:nvPicPr>
          <p:cNvPr id="136198" name="Picture 2" descr="http://www.eurodeal.net/docs/images/pc_compaq_Deskpro_EXD.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94413" y="2428875"/>
            <a:ext cx="3286125"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615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Naslov 1"/>
          <p:cNvSpPr>
            <a:spLocks noGrp="1"/>
          </p:cNvSpPr>
          <p:nvPr>
            <p:ph type="title"/>
          </p:nvPr>
        </p:nvSpPr>
        <p:spPr>
          <a:xfrm>
            <a:off x="1979612" y="428625"/>
            <a:ext cx="8229600" cy="857250"/>
          </a:xfrm>
        </p:spPr>
        <p:txBody>
          <a:bodyPr/>
          <a:lstStyle/>
          <a:p>
            <a:r>
              <a:rPr lang="sl-SI" altLang="en-US"/>
              <a:t>PRENOSNI RAČUNALNIK</a:t>
            </a:r>
          </a:p>
        </p:txBody>
      </p:sp>
      <p:sp>
        <p:nvSpPr>
          <p:cNvPr id="137219" name="Ograda vsebine 2"/>
          <p:cNvSpPr>
            <a:spLocks noGrp="1"/>
          </p:cNvSpPr>
          <p:nvPr>
            <p:ph idx="1"/>
          </p:nvPr>
        </p:nvSpPr>
        <p:spPr/>
        <p:txBody>
          <a:bodyPr/>
          <a:lstStyle/>
          <a:p>
            <a:pPr lvl="1"/>
            <a:r>
              <a:rPr lang="sl-SI" altLang="en-US" dirty="0"/>
              <a:t>Notesnik (</a:t>
            </a:r>
            <a:r>
              <a:rPr lang="sl-SI" altLang="en-US" dirty="0" err="1"/>
              <a:t>notebook</a:t>
            </a:r>
            <a:r>
              <a:rPr lang="sl-SI" altLang="en-US" dirty="0"/>
              <a:t>); danes vsakdanji prenosni računalnik, velik kot veliki zvezek. Odlikuje ga nizka teža, delo z baterijami in ploščat zaslon. </a:t>
            </a:r>
          </a:p>
          <a:p>
            <a:pPr lvl="1">
              <a:buFont typeface="Wingdings 2" panose="05020102010507070707" pitchFamily="18" charset="2"/>
              <a:buNone/>
            </a:pPr>
            <a:endParaRPr lang="sl-SI" altLang="en-US" dirty="0"/>
          </a:p>
          <a:p>
            <a:endParaRPr lang="sl-SI" altLang="en-US" dirty="0"/>
          </a:p>
        </p:txBody>
      </p:sp>
      <p:pic>
        <p:nvPicPr>
          <p:cNvPr id="137222" name="Picture 2" descr="http://d-nexus.com/images/acer_aspire_4710_notebook.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808662" y="3929063"/>
            <a:ext cx="32385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663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Naslov 1"/>
          <p:cNvSpPr>
            <a:spLocks noGrp="1"/>
          </p:cNvSpPr>
          <p:nvPr>
            <p:ph type="title"/>
          </p:nvPr>
        </p:nvSpPr>
        <p:spPr>
          <a:xfrm>
            <a:off x="1979612" y="428625"/>
            <a:ext cx="8229600" cy="857250"/>
          </a:xfrm>
        </p:spPr>
        <p:txBody>
          <a:bodyPr/>
          <a:lstStyle/>
          <a:p>
            <a:pPr eaLnBrk="1" hangingPunct="1"/>
            <a:r>
              <a:rPr lang="sl-SI" altLang="en-US"/>
              <a:t>KOLIČINA INFORMACIJ</a:t>
            </a:r>
          </a:p>
        </p:txBody>
      </p:sp>
      <p:sp>
        <p:nvSpPr>
          <p:cNvPr id="3" name="Ograda vsebine 2"/>
          <p:cNvSpPr>
            <a:spLocks noGrp="1"/>
          </p:cNvSpPr>
          <p:nvPr>
            <p:ph idx="1"/>
          </p:nvPr>
        </p:nvSpPr>
        <p:spPr/>
        <p:txBody>
          <a:bodyPr>
            <a:normAutofit fontScale="40000" lnSpcReduction="20000"/>
          </a:bodyPr>
          <a:lstStyle/>
          <a:p>
            <a:pPr marL="274320" indent="-274320">
              <a:buClr>
                <a:schemeClr val="accent3"/>
              </a:buClr>
              <a:buFont typeface="Wingdings 2"/>
              <a:buChar char=""/>
              <a:defRPr/>
            </a:pPr>
            <a:r>
              <a:rPr lang="sl-SI" dirty="0"/>
              <a:t>igralna barva naključno izbrane karte </a:t>
            </a:r>
          </a:p>
          <a:p>
            <a:pPr marL="640080" lvl="1">
              <a:buFont typeface="Wingdings 2"/>
              <a:buChar char=""/>
              <a:defRPr/>
            </a:pPr>
            <a:r>
              <a:rPr lang="sl-SI" dirty="0"/>
              <a:t>srce, karo, pik, križ – 4 enako verjetni izid </a:t>
            </a:r>
          </a:p>
          <a:p>
            <a:pPr marL="640080" lvl="1">
              <a:buFont typeface="Wingdings 2"/>
              <a:buChar char=""/>
              <a:defRPr/>
            </a:pPr>
            <a:r>
              <a:rPr lang="sl-SI" dirty="0"/>
              <a:t>količina prejete informacije je 2 bita </a:t>
            </a:r>
          </a:p>
          <a:p>
            <a:pPr marL="640080" lvl="1">
              <a:buFont typeface="Wingdings 2"/>
              <a:buChar char=""/>
              <a:defRPr/>
            </a:pPr>
            <a:endParaRPr lang="sl-SI" dirty="0"/>
          </a:p>
          <a:p>
            <a:pPr marL="640080" lvl="1">
              <a:buFont typeface="Wingdings 2"/>
              <a:buChar char=""/>
              <a:defRPr/>
            </a:pPr>
            <a:endParaRPr lang="sl-SI" dirty="0"/>
          </a:p>
          <a:p>
            <a:pPr marL="274320" indent="-274320">
              <a:buClr>
                <a:schemeClr val="accent3"/>
              </a:buClr>
              <a:buFont typeface="Wingdings 2"/>
              <a:buChar char=""/>
              <a:defRPr/>
            </a:pPr>
            <a:r>
              <a:rPr lang="sl-SI" dirty="0"/>
              <a:t>Ugotovi: Koliko bitov informacij potrebuješ, da izveš v katerem nadstropju hiše živi Miha? </a:t>
            </a:r>
          </a:p>
          <a:p>
            <a:pPr marL="274320" indent="-274320">
              <a:buClr>
                <a:schemeClr val="accent3"/>
              </a:buClr>
              <a:buNone/>
              <a:defRPr/>
            </a:pPr>
            <a:r>
              <a:rPr lang="sl-SI" dirty="0"/>
              <a:t>	(Hiša ima 8 nadstropij.)</a:t>
            </a:r>
          </a:p>
          <a:p>
            <a:pPr marL="274320" indent="-274320">
              <a:buClr>
                <a:schemeClr val="accent3"/>
              </a:buClr>
              <a:buFont typeface="Wingdings 2"/>
              <a:buChar char=""/>
              <a:defRPr/>
            </a:pPr>
            <a:endParaRPr lang="sl-SI" dirty="0"/>
          </a:p>
          <a:p>
            <a:pPr marL="640080" lvl="1">
              <a:buFont typeface="Wingdings 2"/>
              <a:buChar char=""/>
              <a:defRPr/>
            </a:pPr>
            <a:endParaRPr lang="sl-SI" dirty="0"/>
          </a:p>
          <a:p>
            <a:pPr marL="640080" lvl="1">
              <a:buFont typeface="Wingdings 2"/>
              <a:buChar char=""/>
              <a:defRPr/>
            </a:pPr>
            <a:endParaRPr lang="sl-SI" dirty="0"/>
          </a:p>
          <a:p>
            <a:pPr marL="274320" indent="-274320">
              <a:buClr>
                <a:schemeClr val="accent3"/>
              </a:buClr>
              <a:buFont typeface="Wingdings 2"/>
              <a:buChar char=""/>
              <a:defRPr/>
            </a:pPr>
            <a:r>
              <a:rPr lang="sl-SI" dirty="0"/>
              <a:t>Opazimo lahko, da je število izidov enako številu 2, potenciranemu s količino informacije. </a:t>
            </a:r>
          </a:p>
          <a:p>
            <a:pPr marL="274320" indent="-274320">
              <a:buClr>
                <a:schemeClr val="accent3"/>
              </a:buClr>
              <a:buFont typeface="Wingdings 2"/>
              <a:buChar char=""/>
              <a:defRPr/>
            </a:pPr>
            <a:r>
              <a:rPr lang="sl-SI" dirty="0"/>
              <a:t>Met kovanca: 2 = 2</a:t>
            </a:r>
            <a:r>
              <a:rPr lang="sl-SI" baseline="30000" dirty="0"/>
              <a:t>1</a:t>
            </a:r>
            <a:r>
              <a:rPr lang="sl-SI" dirty="0"/>
              <a:t> </a:t>
            </a:r>
          </a:p>
          <a:p>
            <a:pPr marL="274320" indent="-274320">
              <a:buClr>
                <a:schemeClr val="accent3"/>
              </a:buClr>
              <a:buFont typeface="Wingdings 2"/>
              <a:buChar char=""/>
              <a:defRPr/>
            </a:pPr>
            <a:r>
              <a:rPr lang="sl-SI" dirty="0"/>
              <a:t>Igralna barva kart: 4 = 2</a:t>
            </a:r>
            <a:r>
              <a:rPr lang="sl-SI" baseline="30000" dirty="0"/>
              <a:t>2</a:t>
            </a:r>
            <a:r>
              <a:rPr lang="sl-SI" dirty="0"/>
              <a:t> </a:t>
            </a:r>
          </a:p>
          <a:p>
            <a:pPr marL="274320" indent="-274320">
              <a:buClr>
                <a:schemeClr val="accent3"/>
              </a:buClr>
              <a:buFont typeface="Wingdings 2"/>
              <a:buChar char=""/>
              <a:defRPr/>
            </a:pPr>
            <a:r>
              <a:rPr lang="sl-SI" dirty="0"/>
              <a:t>razred hiša: 8 = 2</a:t>
            </a:r>
            <a:r>
              <a:rPr lang="sl-SI" baseline="30000" dirty="0"/>
              <a:t>3</a:t>
            </a:r>
            <a:r>
              <a:rPr lang="sl-SI" dirty="0"/>
              <a:t>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b="1" dirty="0"/>
              <a:t>Primer 2:</a:t>
            </a:r>
            <a:r>
              <a:rPr lang="sl-SI" dirty="0"/>
              <a:t> </a:t>
            </a:r>
          </a:p>
          <a:p>
            <a:pPr marL="274320" indent="-274320">
              <a:buClr>
                <a:schemeClr val="accent3"/>
              </a:buClr>
              <a:buFont typeface="Wingdings 2"/>
              <a:buChar char=""/>
              <a:defRPr/>
            </a:pPr>
            <a:r>
              <a:rPr lang="sl-SI" dirty="0"/>
              <a:t>Izid poskusa z 32 enakovrednimi možnostmi je vreden 5 bitov (5 enot), ker velja: 2</a:t>
            </a:r>
            <a:r>
              <a:rPr lang="sl-SI" baseline="30000" dirty="0"/>
              <a:t>5</a:t>
            </a:r>
            <a:r>
              <a:rPr lang="sl-SI" dirty="0"/>
              <a:t> = 32. </a:t>
            </a:r>
          </a:p>
          <a:p>
            <a:pPr marL="274320" indent="-274320">
              <a:buClr>
                <a:schemeClr val="accent3"/>
              </a:buClr>
              <a:buFont typeface="Wingdings 2"/>
              <a:buChar char=""/>
              <a:defRPr/>
            </a:pPr>
            <a:r>
              <a:rPr lang="sl-SI" dirty="0"/>
              <a:t>Če število izidov poskusa ni natančno enako potenci števila 2, ga "popravimo" na naslednjo višjo potenco števila 2.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225104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Naslov 1"/>
          <p:cNvSpPr>
            <a:spLocks noGrp="1"/>
          </p:cNvSpPr>
          <p:nvPr>
            <p:ph type="title"/>
          </p:nvPr>
        </p:nvSpPr>
        <p:spPr>
          <a:xfrm>
            <a:off x="1979612" y="428625"/>
            <a:ext cx="8229600" cy="857250"/>
          </a:xfrm>
        </p:spPr>
        <p:txBody>
          <a:bodyPr>
            <a:normAutofit/>
          </a:bodyPr>
          <a:lstStyle/>
          <a:p>
            <a:r>
              <a:rPr lang="en-US" altLang="en-US" dirty="0" err="1"/>
              <a:t>Tablični</a:t>
            </a:r>
            <a:r>
              <a:rPr lang="en-US" altLang="en-US" dirty="0"/>
              <a:t> </a:t>
            </a:r>
            <a:r>
              <a:rPr lang="en-US" altLang="en-US" dirty="0" err="1"/>
              <a:t>računalnik</a:t>
            </a:r>
            <a:endParaRPr lang="en-US" altLang="en-US" dirty="0"/>
          </a:p>
        </p:txBody>
      </p:sp>
      <p:sp>
        <p:nvSpPr>
          <p:cNvPr id="135171" name="Ograda vsebine 2"/>
          <p:cNvSpPr>
            <a:spLocks noGrp="1"/>
          </p:cNvSpPr>
          <p:nvPr>
            <p:ph idx="1"/>
          </p:nvPr>
        </p:nvSpPr>
        <p:spPr>
          <a:xfrm>
            <a:off x="1979612" y="1412876"/>
            <a:ext cx="5626968" cy="4911725"/>
          </a:xfrm>
        </p:spPr>
        <p:txBody>
          <a:bodyPr/>
          <a:lstStyle/>
          <a:p>
            <a:r>
              <a:rPr lang="sl-SI" altLang="en-US" dirty="0"/>
              <a:t>Prenosni mobilni računalnik, ki ima zaslon na dotik.</a:t>
            </a:r>
          </a:p>
          <a:p>
            <a:r>
              <a:rPr lang="sl-SI" altLang="en-US" dirty="0"/>
              <a:t>Za vnos podatkov uporablja prste ali digitalno pero. </a:t>
            </a:r>
          </a:p>
          <a:p>
            <a:endParaRPr lang="sl-SI" altLang="en-US" dirty="0"/>
          </a:p>
        </p:txBody>
      </p:sp>
      <p:pic>
        <p:nvPicPr>
          <p:cNvPr id="1026" name="Picture 2" descr="http://img.enaa.com/oddelki/racunalnistvo/assets/product_images/najvecje/novitab_9_7__tablicni_racunalnik_ET38IJZMHEAB.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50596" y="1557263"/>
            <a:ext cx="3706589" cy="386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Naslov 1"/>
          <p:cNvSpPr>
            <a:spLocks noGrp="1"/>
          </p:cNvSpPr>
          <p:nvPr>
            <p:ph type="title"/>
          </p:nvPr>
        </p:nvSpPr>
        <p:spPr>
          <a:xfrm>
            <a:off x="1979612" y="428625"/>
            <a:ext cx="8229600" cy="857250"/>
          </a:xfrm>
        </p:spPr>
        <p:txBody>
          <a:bodyPr/>
          <a:lstStyle/>
          <a:p>
            <a:r>
              <a:rPr lang="sl-SI" altLang="en-US" dirty="0"/>
              <a:t>PAMETNI TELEFON</a:t>
            </a:r>
          </a:p>
        </p:txBody>
      </p:sp>
      <p:sp>
        <p:nvSpPr>
          <p:cNvPr id="139267" name="Ograda vsebine 2"/>
          <p:cNvSpPr>
            <a:spLocks noGrp="1"/>
          </p:cNvSpPr>
          <p:nvPr>
            <p:ph idx="1"/>
          </p:nvPr>
        </p:nvSpPr>
        <p:spPr>
          <a:xfrm>
            <a:off x="1979612" y="2132856"/>
            <a:ext cx="5626968" cy="3963145"/>
          </a:xfrm>
        </p:spPr>
        <p:txBody>
          <a:bodyPr/>
          <a:lstStyle/>
          <a:p>
            <a:pPr marL="0" indent="0">
              <a:buNone/>
            </a:pPr>
            <a:r>
              <a:rPr lang="sl-SI" altLang="en-US" dirty="0"/>
              <a:t>Majhen računalnik, ki je združljiv z osebnim računalnikom in je namenjen obdelavi in hranjenju osebnih in poslovnih podatkov.</a:t>
            </a:r>
            <a:br>
              <a:rPr lang="sl-SI" altLang="en-US" dirty="0"/>
            </a:br>
            <a:endParaRPr lang="sl-SI" altLang="en-US" dirty="0"/>
          </a:p>
          <a:p>
            <a:endParaRPr lang="sl-SI" altLang="en-US" dirty="0"/>
          </a:p>
        </p:txBody>
      </p:sp>
      <p:pic>
        <p:nvPicPr>
          <p:cNvPr id="11266" name="Picture 2" descr="Apple iPhone 12 Pro Max - Zasebni uporabniki - Telekom Slovenij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50596" y="2348880"/>
            <a:ext cx="3960440"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39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Naslov 1"/>
          <p:cNvSpPr>
            <a:spLocks noGrp="1"/>
          </p:cNvSpPr>
          <p:nvPr>
            <p:ph type="title"/>
          </p:nvPr>
        </p:nvSpPr>
        <p:spPr>
          <a:xfrm>
            <a:off x="1979612" y="428625"/>
            <a:ext cx="8229600" cy="857250"/>
          </a:xfrm>
        </p:spPr>
        <p:txBody>
          <a:bodyPr/>
          <a:lstStyle/>
          <a:p>
            <a:r>
              <a:rPr lang="sl-SI" altLang="en-US"/>
              <a:t>RAČUNALNIŠKI SISTEMI</a:t>
            </a:r>
          </a:p>
        </p:txBody>
      </p:sp>
      <p:sp>
        <p:nvSpPr>
          <p:cNvPr id="142339" name="Ograda vsebine 2"/>
          <p:cNvSpPr>
            <a:spLocks noGrp="1"/>
          </p:cNvSpPr>
          <p:nvPr>
            <p:ph idx="1"/>
          </p:nvPr>
        </p:nvSpPr>
        <p:spPr/>
        <p:txBody>
          <a:bodyPr/>
          <a:lstStyle/>
          <a:p>
            <a:r>
              <a:rPr lang="sl-SI" altLang="en-US"/>
              <a:t>Računalniški sistemi</a:t>
            </a:r>
          </a:p>
          <a:p>
            <a:pPr lvl="1"/>
            <a:r>
              <a:rPr lang="sl-SI" altLang="en-US"/>
              <a:t>ENO uporabniški</a:t>
            </a:r>
          </a:p>
          <a:p>
            <a:pPr lvl="1"/>
            <a:r>
              <a:rPr lang="sl-SI" altLang="en-US"/>
              <a:t>VEČ uporabniški</a:t>
            </a:r>
          </a:p>
        </p:txBody>
      </p:sp>
    </p:spTree>
    <p:extLst>
      <p:ext uri="{BB962C8B-B14F-4D97-AF65-F5344CB8AC3E}">
        <p14:creationId xmlns:p14="http://schemas.microsoft.com/office/powerpoint/2010/main" val="1895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Naslov 1"/>
          <p:cNvSpPr>
            <a:spLocks noGrp="1"/>
          </p:cNvSpPr>
          <p:nvPr>
            <p:ph type="title"/>
          </p:nvPr>
        </p:nvSpPr>
        <p:spPr>
          <a:xfrm>
            <a:off x="1979612" y="428625"/>
            <a:ext cx="8229600" cy="857250"/>
          </a:xfrm>
        </p:spPr>
        <p:txBody>
          <a:bodyPr/>
          <a:lstStyle/>
          <a:p>
            <a:r>
              <a:rPr lang="sl-SI" altLang="en-US"/>
              <a:t>RAČUNALNIŠKI SISTEMI</a:t>
            </a:r>
          </a:p>
        </p:txBody>
      </p:sp>
      <p:sp>
        <p:nvSpPr>
          <p:cNvPr id="143363" name="Ograda vsebine 2"/>
          <p:cNvSpPr>
            <a:spLocks noGrp="1"/>
          </p:cNvSpPr>
          <p:nvPr>
            <p:ph idx="1"/>
          </p:nvPr>
        </p:nvSpPr>
        <p:spPr/>
        <p:txBody>
          <a:bodyPr/>
          <a:lstStyle/>
          <a:p>
            <a:pPr marL="273050" lvl="1" indent="-273050">
              <a:buClr>
                <a:srgbClr val="0BD0D9"/>
              </a:buClr>
              <a:buSzPct val="95000"/>
            </a:pPr>
            <a:r>
              <a:rPr lang="sl-SI" altLang="en-US"/>
              <a:t>ENO uporabniški</a:t>
            </a:r>
          </a:p>
          <a:p>
            <a:endParaRPr lang="sl-SI" altLang="en-US"/>
          </a:p>
        </p:txBody>
      </p:sp>
      <p:pic>
        <p:nvPicPr>
          <p:cNvPr id="143366" name="Picture 4" descr="http://www.digibarn.com/stories/ibm-pc-25/images/IBM-PC-PerCon-83.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65788" y="2114551"/>
            <a:ext cx="3008313"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47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Naslov 1"/>
          <p:cNvSpPr>
            <a:spLocks noGrp="1"/>
          </p:cNvSpPr>
          <p:nvPr>
            <p:ph type="title"/>
          </p:nvPr>
        </p:nvSpPr>
        <p:spPr>
          <a:xfrm>
            <a:off x="1979612" y="428625"/>
            <a:ext cx="8229600" cy="857250"/>
          </a:xfrm>
        </p:spPr>
        <p:txBody>
          <a:bodyPr/>
          <a:lstStyle/>
          <a:p>
            <a:r>
              <a:rPr lang="sl-SI" altLang="en-US"/>
              <a:t>RAČUNALNIŠKI SISTEMI</a:t>
            </a:r>
          </a:p>
        </p:txBody>
      </p:sp>
      <p:sp>
        <p:nvSpPr>
          <p:cNvPr id="144387" name="Ograda vsebine 2"/>
          <p:cNvSpPr>
            <a:spLocks noGrp="1"/>
          </p:cNvSpPr>
          <p:nvPr>
            <p:ph idx="1"/>
          </p:nvPr>
        </p:nvSpPr>
        <p:spPr/>
        <p:txBody>
          <a:bodyPr/>
          <a:lstStyle/>
          <a:p>
            <a:r>
              <a:rPr lang="sl-SI" altLang="en-US" b="1"/>
              <a:t>VEČ UPORABNIŠKI</a:t>
            </a:r>
          </a:p>
        </p:txBody>
      </p:sp>
      <p:pic>
        <p:nvPicPr>
          <p:cNvPr id="144390" name="Picture 2" descr="http://www.web-d-signer.at/zit/images/tokenring.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93913" y="4214813"/>
            <a:ext cx="2500313" cy="175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1" name="Picture 6" descr="http://www.compucon.com.au/officestation/Conceptual-Diagram.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80037" y="4143376"/>
            <a:ext cx="477043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2" name="Picture 2" descr="http://files.gsobar.uni.cc/GRADIVA_informatika_omrezja_baze/colos/informatika/INFORMATIKA/RACUNALNISKA_OMREZJA/slike/client-server.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23037" y="1428751"/>
            <a:ext cx="28575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950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en-US" dirty="0"/>
              <a:t>ZGRADBA RAČUNALNIKA</a:t>
            </a:r>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3603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Von </a:t>
            </a:r>
            <a:r>
              <a:rPr lang="en-US" dirty="0" err="1"/>
              <a:t>Neumannov</a:t>
            </a:r>
            <a:r>
              <a:rPr lang="en-US" dirty="0"/>
              <a:t> </a:t>
            </a:r>
            <a:r>
              <a:rPr lang="en-US" dirty="0" err="1"/>
              <a:t>ra</a:t>
            </a:r>
            <a:r>
              <a:rPr lang="sl-SI" dirty="0"/>
              <a:t>č</a:t>
            </a:r>
            <a:r>
              <a:rPr lang="en-US" dirty="0" err="1"/>
              <a:t>unalnik</a:t>
            </a:r>
            <a:endParaRPr lang="en-US" dirty="0"/>
          </a:p>
        </p:txBody>
      </p:sp>
      <p:sp>
        <p:nvSpPr>
          <p:cNvPr id="3" name="Označba mesta vsebine 2"/>
          <p:cNvSpPr>
            <a:spLocks noGrp="1"/>
          </p:cNvSpPr>
          <p:nvPr>
            <p:ph idx="1"/>
          </p:nvPr>
        </p:nvSpPr>
        <p:spPr>
          <a:xfrm>
            <a:off x="1413892" y="1600200"/>
            <a:ext cx="5037375" cy="4572000"/>
          </a:xfrm>
        </p:spPr>
        <p:txBody>
          <a:bodyPr>
            <a:normAutofit fontScale="92500" lnSpcReduction="10000"/>
          </a:bodyPr>
          <a:lstStyle/>
          <a:p>
            <a:r>
              <a:rPr lang="sl-SI" dirty="0"/>
              <a:t>Leta 1945 je Von Neumann napisal predlog za gradnjo novega elektronskega računalnika s točno določeno arhitekturno strukturo.</a:t>
            </a:r>
          </a:p>
          <a:p>
            <a:endParaRPr lang="sl-SI" dirty="0"/>
          </a:p>
          <a:p>
            <a:r>
              <a:rPr lang="sl-SI" dirty="0"/>
              <a:t>Von Neumannov računalnik je sestavljen iz treh sestavnih delov:</a:t>
            </a:r>
          </a:p>
          <a:p>
            <a:pPr lvl="1"/>
            <a:r>
              <a:rPr lang="sl-SI" dirty="0"/>
              <a:t>centralno-procesne enote,</a:t>
            </a:r>
          </a:p>
          <a:p>
            <a:pPr lvl="1"/>
            <a:r>
              <a:rPr lang="sl-SI" dirty="0"/>
              <a:t>vhodno-izhodnih enot,</a:t>
            </a:r>
          </a:p>
          <a:p>
            <a:pPr lvl="1"/>
            <a:r>
              <a:rPr lang="sl-SI" dirty="0"/>
              <a:t>pomnilnika.</a:t>
            </a:r>
          </a:p>
        </p:txBody>
      </p:sp>
      <p:pic>
        <p:nvPicPr>
          <p:cNvPr id="5" name="Slika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51267" y="1939557"/>
            <a:ext cx="5279915" cy="4421088"/>
          </a:xfrm>
          <a:prstGeom prst="rect">
            <a:avLst/>
          </a:prstGeom>
        </p:spPr>
      </p:pic>
    </p:spTree>
    <p:extLst>
      <p:ext uri="{BB962C8B-B14F-4D97-AF65-F5344CB8AC3E}">
        <p14:creationId xmlns:p14="http://schemas.microsoft.com/office/powerpoint/2010/main" val="163462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Von </a:t>
            </a:r>
            <a:r>
              <a:rPr lang="en-US" dirty="0" err="1"/>
              <a:t>Neumannov</a:t>
            </a:r>
            <a:r>
              <a:rPr lang="en-US" dirty="0"/>
              <a:t> </a:t>
            </a:r>
            <a:r>
              <a:rPr lang="en-US" dirty="0" err="1"/>
              <a:t>ra</a:t>
            </a:r>
            <a:r>
              <a:rPr lang="sl-SI" dirty="0"/>
              <a:t>č</a:t>
            </a:r>
            <a:r>
              <a:rPr lang="en-US" dirty="0" err="1"/>
              <a:t>unalnik</a:t>
            </a:r>
            <a:endParaRPr lang="en-US" dirty="0"/>
          </a:p>
        </p:txBody>
      </p:sp>
      <p:sp>
        <p:nvSpPr>
          <p:cNvPr id="3" name="Označba mesta vsebine 2"/>
          <p:cNvSpPr>
            <a:spLocks noGrp="1"/>
          </p:cNvSpPr>
          <p:nvPr>
            <p:ph idx="1"/>
          </p:nvPr>
        </p:nvSpPr>
        <p:spPr>
          <a:xfrm>
            <a:off x="1593436" y="1600200"/>
            <a:ext cx="6308803" cy="4572000"/>
          </a:xfrm>
        </p:spPr>
        <p:txBody>
          <a:bodyPr>
            <a:normAutofit/>
          </a:bodyPr>
          <a:lstStyle/>
          <a:p>
            <a:r>
              <a:rPr lang="sl-SI" dirty="0"/>
              <a:t>Centralno procesna enota izvaja ukaze in prenaša podatke.</a:t>
            </a:r>
          </a:p>
          <a:p>
            <a:r>
              <a:rPr lang="sl-SI" dirty="0"/>
              <a:t>Pomnilnik je namenjen hrambi podatkov ali pomnjenju. </a:t>
            </a:r>
          </a:p>
          <a:p>
            <a:r>
              <a:rPr lang="sl-SI" dirty="0"/>
              <a:t>Vhodno-izhodne enote služijo za prenos podatkov med zunanjim svetom, centralno procesno enoto (CPE) in pomnilnikom. </a:t>
            </a:r>
          </a:p>
          <a:p>
            <a:endParaRPr lang="en-US" dirty="0"/>
          </a:p>
        </p:txBody>
      </p:sp>
      <p:pic>
        <p:nvPicPr>
          <p:cNvPr id="5" name="Slika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2239" y="2564904"/>
            <a:ext cx="3473998" cy="2908920"/>
          </a:xfrm>
          <a:prstGeom prst="rect">
            <a:avLst/>
          </a:prstGeom>
        </p:spPr>
      </p:pic>
    </p:spTree>
    <p:extLst>
      <p:ext uri="{BB962C8B-B14F-4D97-AF65-F5344CB8AC3E}">
        <p14:creationId xmlns:p14="http://schemas.microsoft.com/office/powerpoint/2010/main" val="33358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Ozko grlo </a:t>
            </a:r>
            <a:r>
              <a:rPr lang="en-US" dirty="0"/>
              <a:t>Von </a:t>
            </a:r>
            <a:r>
              <a:rPr lang="en-US" dirty="0" err="1"/>
              <a:t>Neumannov</a:t>
            </a:r>
            <a:r>
              <a:rPr lang="sl-SI" dirty="0"/>
              <a:t>ega</a:t>
            </a:r>
            <a:r>
              <a:rPr lang="en-US" dirty="0"/>
              <a:t> </a:t>
            </a:r>
            <a:r>
              <a:rPr lang="en-US" dirty="0" err="1"/>
              <a:t>ra</a:t>
            </a:r>
            <a:r>
              <a:rPr lang="sl-SI" dirty="0"/>
              <a:t>č</a:t>
            </a:r>
            <a:r>
              <a:rPr lang="en-US" dirty="0" err="1"/>
              <a:t>unalnik</a:t>
            </a:r>
            <a:r>
              <a:rPr lang="sl-SI" dirty="0"/>
              <a:t>a</a:t>
            </a:r>
            <a:endParaRPr lang="en-US" dirty="0"/>
          </a:p>
        </p:txBody>
      </p:sp>
      <p:sp>
        <p:nvSpPr>
          <p:cNvPr id="3" name="Označba mesta vsebine 2"/>
          <p:cNvSpPr>
            <a:spLocks noGrp="1"/>
          </p:cNvSpPr>
          <p:nvPr>
            <p:ph idx="1"/>
          </p:nvPr>
        </p:nvSpPr>
        <p:spPr/>
        <p:txBody>
          <a:bodyPr>
            <a:normAutofit/>
          </a:bodyPr>
          <a:lstStyle/>
          <a:p>
            <a:r>
              <a:rPr lang="sl-SI" dirty="0"/>
              <a:t>Prepustnost podatkov med centralno procesno enoto (CPE) in pomnilnikom je majhna.</a:t>
            </a:r>
          </a:p>
          <a:p>
            <a:r>
              <a:rPr lang="sl-SI" dirty="0"/>
              <a:t>Zato je CPE prisiljena čakati na konec prenosa podatkov iz pomnilnika oziroma v pomnilnik.</a:t>
            </a:r>
          </a:p>
          <a:p>
            <a:r>
              <a:rPr lang="sl-SI" dirty="0"/>
              <a:t>Von Neumanovo ozko grlo lahko malo olajšamo z uporabo </a:t>
            </a:r>
            <a:r>
              <a:rPr lang="sl-SI" dirty="0" err="1"/>
              <a:t>predpomnenja</a:t>
            </a:r>
            <a:r>
              <a:rPr lang="sl-SI" dirty="0"/>
              <a:t> (</a:t>
            </a:r>
            <a:r>
              <a:rPr lang="sl-SI" dirty="0" err="1"/>
              <a:t>cache</a:t>
            </a:r>
            <a:r>
              <a:rPr lang="sl-SI" dirty="0"/>
              <a:t>) med CPE in pomnilnikom. </a:t>
            </a:r>
            <a:endParaRPr lang="en-US" dirty="0"/>
          </a:p>
        </p:txBody>
      </p:sp>
    </p:spTree>
    <p:extLst>
      <p:ext uri="{BB962C8B-B14F-4D97-AF65-F5344CB8AC3E}">
        <p14:creationId xmlns:p14="http://schemas.microsoft.com/office/powerpoint/2010/main" val="29092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Naslov 1"/>
          <p:cNvSpPr>
            <a:spLocks noGrp="1"/>
          </p:cNvSpPr>
          <p:nvPr>
            <p:ph type="title"/>
          </p:nvPr>
        </p:nvSpPr>
        <p:spPr>
          <a:xfrm>
            <a:off x="1979612" y="428625"/>
            <a:ext cx="8229600" cy="857250"/>
          </a:xfrm>
        </p:spPr>
        <p:txBody>
          <a:bodyPr/>
          <a:lstStyle/>
          <a:p>
            <a:r>
              <a:rPr lang="sl-SI" altLang="en-US"/>
              <a:t>ZGRADBA RAČUNALNIKA</a:t>
            </a:r>
          </a:p>
        </p:txBody>
      </p:sp>
      <p:sp>
        <p:nvSpPr>
          <p:cNvPr id="148485" name="PoljeZBesedilom 5"/>
          <p:cNvSpPr txBox="1">
            <a:spLocks noChangeArrowheads="1"/>
          </p:cNvSpPr>
          <p:nvPr/>
        </p:nvSpPr>
        <p:spPr bwMode="auto">
          <a:xfrm>
            <a:off x="1701801" y="4221163"/>
            <a:ext cx="8785225"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b="1"/>
              <a:t>Računalnik</a:t>
            </a:r>
            <a:r>
              <a:rPr lang="sl-SI" altLang="en-US"/>
              <a:t> je naprava za avtomatsko obdelavo podatkov. </a:t>
            </a:r>
          </a:p>
          <a:p>
            <a:pPr eaLnBrk="1" hangingPunct="1"/>
            <a:r>
              <a:rPr lang="sl-SI" altLang="en-US"/>
              <a:t>Za izvajanje različnih operacij uporablja nabor ukazov, ki jih izvaja </a:t>
            </a:r>
            <a:r>
              <a:rPr lang="sl-SI" altLang="en-US" b="1"/>
              <a:t>procesor</a:t>
            </a:r>
            <a:r>
              <a:rPr lang="sl-SI" altLang="en-US"/>
              <a:t>. </a:t>
            </a:r>
          </a:p>
          <a:p>
            <a:pPr eaLnBrk="1" hangingPunct="1"/>
            <a:endParaRPr lang="sl-SI" altLang="en-US"/>
          </a:p>
          <a:p>
            <a:pPr eaLnBrk="1" hangingPunct="1"/>
            <a:r>
              <a:rPr lang="sl-SI" altLang="en-US"/>
              <a:t>Procesor podatke, ki jih obdeluje, shranjuje v </a:t>
            </a:r>
            <a:r>
              <a:rPr lang="sl-SI" altLang="en-US" b="1"/>
              <a:t>notranji pomnilnik</a:t>
            </a:r>
            <a:r>
              <a:rPr lang="sl-SI" altLang="en-US"/>
              <a:t>, trajno pa jih shrani v </a:t>
            </a:r>
            <a:r>
              <a:rPr lang="sl-SI" altLang="en-US" b="1"/>
              <a:t>zunanji pomnilnik</a:t>
            </a:r>
            <a:r>
              <a:rPr lang="sl-SI" altLang="en-US"/>
              <a:t>. </a:t>
            </a:r>
          </a:p>
          <a:p>
            <a:pPr eaLnBrk="1" hangingPunct="1"/>
            <a:endParaRPr lang="sl-SI" altLang="en-US"/>
          </a:p>
          <a:p>
            <a:pPr eaLnBrk="1" hangingPunct="1"/>
            <a:r>
              <a:rPr lang="sl-SI" altLang="en-US"/>
              <a:t>S pomočjo </a:t>
            </a:r>
            <a:r>
              <a:rPr lang="sl-SI" altLang="en-US" b="1"/>
              <a:t>vhodnih enot</a:t>
            </a:r>
            <a:r>
              <a:rPr lang="sl-SI" altLang="en-US"/>
              <a:t> podatke vnesemo v računalnik, </a:t>
            </a:r>
          </a:p>
          <a:p>
            <a:pPr eaLnBrk="1" hangingPunct="1"/>
            <a:r>
              <a:rPr lang="sl-SI" altLang="en-US"/>
              <a:t>z </a:t>
            </a:r>
            <a:r>
              <a:rPr lang="sl-SI" altLang="en-US" b="1"/>
              <a:t>izhodnimi enotami</a:t>
            </a:r>
            <a:r>
              <a:rPr lang="sl-SI" altLang="en-US"/>
              <a:t> pa vidimo rezultat obdelave računalnika</a:t>
            </a:r>
          </a:p>
          <a:p>
            <a:pPr eaLnBrk="1" hangingPunct="1"/>
            <a:endParaRPr lang="sl-SI" altLang="en-US"/>
          </a:p>
        </p:txBody>
      </p:sp>
      <p:pic>
        <p:nvPicPr>
          <p:cNvPr id="148486" name="Picture 9" descr="image00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98788" y="1341439"/>
            <a:ext cx="5688013"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050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Naslov 1"/>
          <p:cNvSpPr>
            <a:spLocks noGrp="1"/>
          </p:cNvSpPr>
          <p:nvPr>
            <p:ph type="title"/>
          </p:nvPr>
        </p:nvSpPr>
        <p:spPr>
          <a:xfrm>
            <a:off x="1979612" y="428625"/>
            <a:ext cx="8229600" cy="857250"/>
          </a:xfrm>
        </p:spPr>
        <p:txBody>
          <a:bodyPr/>
          <a:lstStyle/>
          <a:p>
            <a:pPr eaLnBrk="1" hangingPunct="1"/>
            <a:r>
              <a:rPr lang="sl-SI" altLang="en-US"/>
              <a:t>KOLIČINA INFORMACIJ</a:t>
            </a:r>
          </a:p>
        </p:txBody>
      </p:sp>
      <p:sp>
        <p:nvSpPr>
          <p:cNvPr id="55299" name="Ograda vsebine 2"/>
          <p:cNvSpPr>
            <a:spLocks noGrp="1"/>
          </p:cNvSpPr>
          <p:nvPr>
            <p:ph idx="1"/>
          </p:nvPr>
        </p:nvSpPr>
        <p:spPr/>
        <p:txBody>
          <a:bodyPr/>
          <a:lstStyle/>
          <a:p>
            <a:pPr eaLnBrk="1" hangingPunct="1"/>
            <a:r>
              <a:rPr lang="sl-SI" altLang="en-US"/>
              <a:t>Matematično izračun:</a:t>
            </a:r>
          </a:p>
          <a:p>
            <a:pPr eaLnBrk="1" hangingPunct="1"/>
            <a:r>
              <a:rPr lang="sl-SI" altLang="en-US"/>
              <a:t>Če rečemo, da je število možnih, enako verjetnih  odgovorov </a:t>
            </a:r>
            <a:r>
              <a:rPr lang="sl-SI" altLang="en-US" i="1"/>
              <a:t>n, </a:t>
            </a:r>
            <a:r>
              <a:rPr lang="sl-SI" altLang="en-US"/>
              <a:t>lahko količino informacije </a:t>
            </a:r>
            <a:r>
              <a:rPr lang="sl-SI" altLang="en-US" i="1"/>
              <a:t>I</a:t>
            </a:r>
            <a:r>
              <a:rPr lang="sl-SI" altLang="en-US"/>
              <a:t> izračunamo po enačbi:</a:t>
            </a:r>
          </a:p>
          <a:p>
            <a:pPr eaLnBrk="1" hangingPunct="1">
              <a:buFont typeface="Wingdings 2" panose="05020102010507070707" pitchFamily="18" charset="2"/>
              <a:buNone/>
            </a:pPr>
            <a:r>
              <a:rPr lang="sl-SI" altLang="en-US" i="1"/>
              <a:t>			I = log </a:t>
            </a:r>
            <a:r>
              <a:rPr lang="sl-SI" altLang="en-US" i="1" baseline="-25000"/>
              <a:t>2</a:t>
            </a:r>
            <a:r>
              <a:rPr lang="sl-SI" altLang="en-US" i="1"/>
              <a:t> n</a:t>
            </a:r>
            <a:endParaRPr lang="sl-SI" altLang="en-US"/>
          </a:p>
          <a:p>
            <a:pPr eaLnBrk="1" hangingPunct="1">
              <a:buFont typeface="Wingdings 2" panose="05020102010507070707" pitchFamily="18" charset="2"/>
              <a:buNone/>
            </a:pPr>
            <a:r>
              <a:rPr lang="sl-SI" altLang="en-US"/>
              <a:t> </a:t>
            </a:r>
          </a:p>
        </p:txBody>
      </p:sp>
      <p:pic>
        <p:nvPicPr>
          <p:cNvPr id="5530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36787" y="5143500"/>
            <a:ext cx="72771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968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Naslov 1"/>
          <p:cNvSpPr>
            <a:spLocks noGrp="1"/>
          </p:cNvSpPr>
          <p:nvPr>
            <p:ph type="title"/>
          </p:nvPr>
        </p:nvSpPr>
        <p:spPr>
          <a:xfrm>
            <a:off x="1979612" y="428625"/>
            <a:ext cx="8229600" cy="1143000"/>
          </a:xfrm>
        </p:spPr>
        <p:txBody>
          <a:bodyPr/>
          <a:lstStyle/>
          <a:p>
            <a:r>
              <a:rPr lang="sl-SI" altLang="en-US"/>
              <a:t>VHODNE ENOTE</a:t>
            </a:r>
          </a:p>
        </p:txBody>
      </p:sp>
      <p:sp>
        <p:nvSpPr>
          <p:cNvPr id="149507" name="Ograda vsebine 2"/>
          <p:cNvSpPr>
            <a:spLocks noGrp="1"/>
          </p:cNvSpPr>
          <p:nvPr>
            <p:ph type="body" sz="half" idx="1"/>
          </p:nvPr>
        </p:nvSpPr>
        <p:spPr>
          <a:xfrm>
            <a:off x="1979612" y="2708276"/>
            <a:ext cx="4038600" cy="3616325"/>
          </a:xfrm>
        </p:spPr>
        <p:txBody>
          <a:bodyPr/>
          <a:lstStyle/>
          <a:p>
            <a:r>
              <a:rPr lang="sl-SI" altLang="en-US" sz="2000"/>
              <a:t>TIPKOVNICA</a:t>
            </a:r>
          </a:p>
          <a:p>
            <a:r>
              <a:rPr lang="sl-SI" altLang="en-US" sz="2000"/>
              <a:t>MIŠKA</a:t>
            </a:r>
          </a:p>
          <a:p>
            <a:r>
              <a:rPr lang="sl-SI" altLang="en-US" sz="2000"/>
              <a:t>IGRALNA PALICA</a:t>
            </a:r>
          </a:p>
          <a:p>
            <a:r>
              <a:rPr lang="sl-SI" altLang="en-US" sz="2000"/>
              <a:t>MIKROFON </a:t>
            </a:r>
          </a:p>
          <a:p>
            <a:r>
              <a:rPr lang="sl-SI" altLang="en-US" sz="2000"/>
              <a:t>SKENER</a:t>
            </a:r>
          </a:p>
          <a:p>
            <a:r>
              <a:rPr lang="sl-SI" altLang="en-US" sz="2000"/>
              <a:t>FOTOAPARAT, KAMERA</a:t>
            </a:r>
          </a:p>
          <a:p>
            <a:r>
              <a:rPr lang="sl-SI" altLang="en-US" sz="2000"/>
              <a:t>ČITALEC ČRTNE KODE</a:t>
            </a:r>
            <a:endParaRPr lang="sl-SI" altLang="en-US" sz="2400" b="1"/>
          </a:p>
          <a:p>
            <a:pPr lvl="1"/>
            <a:endParaRPr lang="sl-SI" altLang="en-US" sz="1800"/>
          </a:p>
          <a:p>
            <a:pPr lvl="1"/>
            <a:endParaRPr lang="sl-SI" altLang="en-US" sz="1800"/>
          </a:p>
          <a:p>
            <a:pPr>
              <a:buFont typeface="Wingdings 2" panose="05020102010507070707" pitchFamily="18" charset="2"/>
              <a:buNone/>
            </a:pPr>
            <a:endParaRPr lang="sl-SI" altLang="en-US" sz="2200"/>
          </a:p>
        </p:txBody>
      </p:sp>
      <p:sp>
        <p:nvSpPr>
          <p:cNvPr id="149508" name="Rectangle 7"/>
          <p:cNvSpPr>
            <a:spLocks noGrp="1"/>
          </p:cNvSpPr>
          <p:nvPr>
            <p:ph type="body" sz="half" idx="2"/>
          </p:nvPr>
        </p:nvSpPr>
        <p:spPr>
          <a:xfrm>
            <a:off x="6170612" y="2565400"/>
            <a:ext cx="4038600" cy="3759200"/>
          </a:xfrm>
        </p:spPr>
        <p:txBody>
          <a:bodyPr/>
          <a:lstStyle/>
          <a:p>
            <a:r>
              <a:rPr lang="sl-SI" altLang="en-US" sz="2000"/>
              <a:t>GRAFIČNA TABLICA</a:t>
            </a:r>
          </a:p>
          <a:p>
            <a:r>
              <a:rPr lang="sl-SI" altLang="en-US" sz="2000"/>
              <a:t>SLEDILNA PLOŠČICA, KROGLICA</a:t>
            </a:r>
          </a:p>
          <a:p>
            <a:r>
              <a:rPr lang="sl-SI" altLang="en-US" sz="2000"/>
              <a:t>ČITALEC KARTIC</a:t>
            </a:r>
          </a:p>
          <a:p>
            <a:r>
              <a:rPr lang="sl-SI" altLang="en-US" sz="2000"/>
              <a:t>EKRAN NA DOTIK (VHODNO-IZHODNA)</a:t>
            </a:r>
          </a:p>
          <a:p>
            <a:endParaRPr lang="sl-SI" altLang="en-US" sz="220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9FF7B95-FABB-40DD-8EE9-76F9D5910C32}" type="slidenum">
              <a:rPr lang="sl-SI" altLang="en-US" sz="1200">
                <a:solidFill>
                  <a:srgbClr val="045C75"/>
                </a:solidFill>
                <a:latin typeface="Constantia" panose="02030602050306030303" pitchFamily="18" charset="0"/>
              </a:rPr>
              <a:pPr algn="r" eaLnBrk="1" hangingPunct="1"/>
              <a:t>130</a:t>
            </a:fld>
            <a:endParaRPr lang="sl-SI" altLang="en-US" sz="1200">
              <a:solidFill>
                <a:srgbClr val="045C75"/>
              </a:solidFill>
              <a:latin typeface="Constantia" panose="02030602050306030303" pitchFamily="18" charset="0"/>
            </a:endParaRPr>
          </a:p>
        </p:txBody>
      </p:sp>
      <p:sp>
        <p:nvSpPr>
          <p:cNvPr id="149511" name="Rectangle 8"/>
          <p:cNvSpPr>
            <a:spLocks noChangeArrowheads="1"/>
          </p:cNvSpPr>
          <p:nvPr/>
        </p:nvSpPr>
        <p:spPr bwMode="auto">
          <a:xfrm>
            <a:off x="2709862" y="1916113"/>
            <a:ext cx="6153150" cy="366712"/>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b="1"/>
              <a:t>So naprave, ki omogočajo vnos podatkov v računalnik.</a:t>
            </a:r>
          </a:p>
        </p:txBody>
      </p:sp>
    </p:spTree>
    <p:extLst>
      <p:ext uri="{BB962C8B-B14F-4D97-AF65-F5344CB8AC3E}">
        <p14:creationId xmlns:p14="http://schemas.microsoft.com/office/powerpoint/2010/main" val="291951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Naslov 1"/>
          <p:cNvSpPr>
            <a:spLocks noGrp="1"/>
          </p:cNvSpPr>
          <p:nvPr>
            <p:ph type="title"/>
          </p:nvPr>
        </p:nvSpPr>
        <p:spPr>
          <a:xfrm>
            <a:off x="1979612" y="428625"/>
            <a:ext cx="8229600" cy="857250"/>
          </a:xfrm>
        </p:spPr>
        <p:txBody>
          <a:bodyPr/>
          <a:lstStyle/>
          <a:p>
            <a:r>
              <a:rPr lang="sl-SI" altLang="en-US"/>
              <a:t>VHODNE ENOTE</a:t>
            </a:r>
          </a:p>
        </p:txBody>
      </p:sp>
      <p:sp>
        <p:nvSpPr>
          <p:cNvPr id="150531" name="Ograda vsebine 2"/>
          <p:cNvSpPr>
            <a:spLocks noGrp="1"/>
          </p:cNvSpPr>
          <p:nvPr>
            <p:ph idx="1"/>
          </p:nvPr>
        </p:nvSpPr>
        <p:spPr>
          <a:xfrm>
            <a:off x="1979612" y="1928814"/>
            <a:ext cx="8229600" cy="4389437"/>
          </a:xfrm>
        </p:spPr>
        <p:txBody>
          <a:bodyPr/>
          <a:lstStyle/>
          <a:p>
            <a:r>
              <a:rPr lang="sl-SI" altLang="en-US" b="1"/>
              <a:t>TIPKOVNICA</a:t>
            </a:r>
          </a:p>
          <a:p>
            <a:pPr lvl="1"/>
            <a:r>
              <a:rPr lang="sl-SI" altLang="en-US" u="sng"/>
              <a:t>Alfanumerični del</a:t>
            </a:r>
            <a:r>
              <a:rPr lang="sl-SI" altLang="en-US"/>
              <a:t>:</a:t>
            </a:r>
            <a:br>
              <a:rPr lang="sl-SI" altLang="en-US"/>
            </a:br>
            <a:r>
              <a:rPr lang="sl-SI" altLang="en-US" u="sng"/>
              <a:t>Numerični del</a:t>
            </a:r>
            <a:r>
              <a:rPr lang="sl-SI" altLang="en-US" sz="2000"/>
              <a:t> </a:t>
            </a:r>
          </a:p>
          <a:p>
            <a:pPr lvl="1"/>
            <a:r>
              <a:rPr lang="sl-SI" altLang="en-US" u="sng"/>
              <a:t>Funkcijske tipke</a:t>
            </a:r>
            <a:endParaRPr lang="sl-SI" altLang="en-US" sz="2000"/>
          </a:p>
          <a:p>
            <a:pPr lvl="1"/>
            <a:r>
              <a:rPr lang="sl-SI" altLang="en-US" u="sng"/>
              <a:t>Posebne tipke</a:t>
            </a:r>
            <a:r>
              <a:rPr lang="sl-SI" altLang="en-US"/>
              <a:t> (Tabulator, ENTER, dvigovalka, vračalka...)</a:t>
            </a:r>
            <a:r>
              <a:rPr lang="sl-SI" altLang="en-US" sz="2000"/>
              <a:t> </a:t>
            </a:r>
          </a:p>
          <a:p>
            <a:pPr>
              <a:buFont typeface="Wingdings 2" panose="05020102010507070707" pitchFamily="18" charset="2"/>
              <a:buNone/>
            </a:pPr>
            <a:endParaRPr lang="sl-SI" altLang="en-US"/>
          </a:p>
        </p:txBody>
      </p:sp>
      <p:pic>
        <p:nvPicPr>
          <p:cNvPr id="4098" name="Picture 2" descr="Morda je slika naslednjega: besedilo">
            <a:extLst>
              <a:ext uri="{FF2B5EF4-FFF2-40B4-BE49-F238E27FC236}">
                <a16:creationId xmlns:a16="http://schemas.microsoft.com/office/drawing/2014/main" id="{BAD80A9C-0BDF-47C9-BD2F-BB5B3A9179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13" t="1050" r="11260" b="1300"/>
          <a:stretch/>
        </p:blipFill>
        <p:spPr bwMode="auto">
          <a:xfrm rot="16200000">
            <a:off x="7170619" y="-1319615"/>
            <a:ext cx="2952328" cy="5968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26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Naslov 1"/>
          <p:cNvSpPr>
            <a:spLocks noGrp="1"/>
          </p:cNvSpPr>
          <p:nvPr>
            <p:ph type="title"/>
          </p:nvPr>
        </p:nvSpPr>
        <p:spPr>
          <a:xfrm>
            <a:off x="1979612" y="428625"/>
            <a:ext cx="8229600" cy="857250"/>
          </a:xfrm>
        </p:spPr>
        <p:txBody>
          <a:bodyPr/>
          <a:lstStyle/>
          <a:p>
            <a:r>
              <a:rPr lang="sl-SI" altLang="en-US"/>
              <a:t>VHODNE ENOTE</a:t>
            </a:r>
          </a:p>
        </p:txBody>
      </p:sp>
      <p:sp>
        <p:nvSpPr>
          <p:cNvPr id="151555" name="Ograda vsebine 2"/>
          <p:cNvSpPr>
            <a:spLocks noGrp="1"/>
          </p:cNvSpPr>
          <p:nvPr>
            <p:ph idx="1"/>
          </p:nvPr>
        </p:nvSpPr>
        <p:spPr/>
        <p:txBody>
          <a:bodyPr/>
          <a:lstStyle/>
          <a:p>
            <a:r>
              <a:rPr lang="sl-SI" altLang="en-US" b="1"/>
              <a:t>MIŠKA</a:t>
            </a:r>
          </a:p>
          <a:p>
            <a:r>
              <a:rPr lang="sl-SI" altLang="en-US"/>
              <a:t>z miško "pokažemo" na predmet na zaslonu in s tem podamo računalniku ukaz za določeno akcijo.</a:t>
            </a:r>
          </a:p>
          <a:p>
            <a:endParaRPr lang="sl-SI" altLang="en-US"/>
          </a:p>
        </p:txBody>
      </p:sp>
      <p:pic>
        <p:nvPicPr>
          <p:cNvPr id="151558" name="Picture 2" descr="http://pc.enakupi.com/files/341/l_1819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59549" y="3733193"/>
            <a:ext cx="2543175"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descr="First patent computer mouse 50 years old - 🗞️ CCeit New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5596" y="3602478"/>
            <a:ext cx="4757671" cy="266429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his wireless gaming mouse has futuristic vibes — and it's 30% of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758708" y="3934752"/>
            <a:ext cx="3079403" cy="2313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88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Naslov 1"/>
          <p:cNvSpPr>
            <a:spLocks noGrp="1"/>
          </p:cNvSpPr>
          <p:nvPr>
            <p:ph type="title"/>
          </p:nvPr>
        </p:nvSpPr>
        <p:spPr>
          <a:xfrm>
            <a:off x="1979612" y="428625"/>
            <a:ext cx="8229600" cy="857250"/>
          </a:xfrm>
        </p:spPr>
        <p:txBody>
          <a:bodyPr/>
          <a:lstStyle/>
          <a:p>
            <a:r>
              <a:rPr lang="sl-SI" altLang="en-US"/>
              <a:t>VHODNE ENOTE</a:t>
            </a:r>
          </a:p>
        </p:txBody>
      </p:sp>
      <p:sp>
        <p:nvSpPr>
          <p:cNvPr id="152579" name="Ograda vsebine 2"/>
          <p:cNvSpPr>
            <a:spLocks noGrp="1"/>
          </p:cNvSpPr>
          <p:nvPr>
            <p:ph idx="1"/>
          </p:nvPr>
        </p:nvSpPr>
        <p:spPr/>
        <p:txBody>
          <a:bodyPr/>
          <a:lstStyle/>
          <a:p>
            <a:r>
              <a:rPr lang="sl-SI" altLang="en-US" b="1"/>
              <a:t>IGRALNA PALICA</a:t>
            </a:r>
            <a:endParaRPr lang="sl-SI" altLang="en-US"/>
          </a:p>
          <a:p>
            <a:pPr>
              <a:buFont typeface="Wingdings 2" panose="05020102010507070707" pitchFamily="18" charset="2"/>
              <a:buNone/>
            </a:pPr>
            <a:r>
              <a:rPr lang="sl-SI" altLang="en-US"/>
              <a:t>	podobno kot miška pomika kazalec na zaslonu v želeno smer, poleg tega izvaja še nekatere druge funkcije </a:t>
            </a:r>
          </a:p>
        </p:txBody>
      </p:sp>
      <p:pic>
        <p:nvPicPr>
          <p:cNvPr id="152582" name="Picture 2" descr="http://www.rolan.si/Slike_artikli/3602_0_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5941" y="3209226"/>
            <a:ext cx="2952328" cy="3648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3" name="Picture 4" descr="http://www.techtradecenter.si/jpgbig/LOGRET010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23100" y="3286125"/>
            <a:ext cx="310515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4" name="PoljeZBesedilom 7"/>
          <p:cNvSpPr txBox="1">
            <a:spLocks noChangeArrowheads="1"/>
          </p:cNvSpPr>
          <p:nvPr/>
        </p:nvSpPr>
        <p:spPr bwMode="auto">
          <a:xfrm>
            <a:off x="7666037" y="5929314"/>
            <a:ext cx="2643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a:t>Igralna konzola</a:t>
            </a:r>
          </a:p>
        </p:txBody>
      </p:sp>
    </p:spTree>
    <p:extLst>
      <p:ext uri="{BB962C8B-B14F-4D97-AF65-F5344CB8AC3E}">
        <p14:creationId xmlns:p14="http://schemas.microsoft.com/office/powerpoint/2010/main" val="302675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Naslov 1"/>
          <p:cNvSpPr>
            <a:spLocks noGrp="1"/>
          </p:cNvSpPr>
          <p:nvPr>
            <p:ph type="title"/>
          </p:nvPr>
        </p:nvSpPr>
        <p:spPr>
          <a:xfrm>
            <a:off x="1979612" y="428625"/>
            <a:ext cx="8229600" cy="857250"/>
          </a:xfrm>
        </p:spPr>
        <p:txBody>
          <a:bodyPr/>
          <a:lstStyle/>
          <a:p>
            <a:r>
              <a:rPr lang="sl-SI" altLang="en-US"/>
              <a:t>VHODNE ENOTE</a:t>
            </a:r>
          </a:p>
        </p:txBody>
      </p:sp>
      <p:sp>
        <p:nvSpPr>
          <p:cNvPr id="153603" name="Ograda vsebine 2"/>
          <p:cNvSpPr>
            <a:spLocks noGrp="1"/>
          </p:cNvSpPr>
          <p:nvPr>
            <p:ph idx="1"/>
          </p:nvPr>
        </p:nvSpPr>
        <p:spPr>
          <a:xfrm>
            <a:off x="1979612" y="1487489"/>
            <a:ext cx="8229600" cy="4389437"/>
          </a:xfrm>
        </p:spPr>
        <p:txBody>
          <a:bodyPr/>
          <a:lstStyle/>
          <a:p>
            <a:r>
              <a:rPr lang="sl-SI" altLang="en-US" b="1"/>
              <a:t>MIKROFON</a:t>
            </a:r>
            <a:r>
              <a:rPr lang="sl-SI" altLang="en-US"/>
              <a:t> </a:t>
            </a:r>
          </a:p>
          <a:p>
            <a:r>
              <a:rPr lang="sl-SI" altLang="en-US"/>
              <a:t>uporabljamo za zajemanje zvoka. </a:t>
            </a:r>
          </a:p>
          <a:p>
            <a:r>
              <a:rPr lang="sl-SI" altLang="en-US"/>
              <a:t>Enota pretvori zvočno valovanje v električne impulze, ki jh prepozna zvočna kartica in jih pretvori v binarni zapis. </a:t>
            </a:r>
          </a:p>
        </p:txBody>
      </p:sp>
      <p:pic>
        <p:nvPicPr>
          <p:cNvPr id="153606" name="Picture 2" descr="http://www.global-b2b-network.com/direct/dbimage/50211375/FM_Wire___Wireless_Microphon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73237" y="3830488"/>
            <a:ext cx="2736999" cy="273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7" name="Picture 4" descr="http://www.germes-online.com/direct/dbimage/50214891/Headset_Earphone_with_Microphone_Boom.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110636" y="3717032"/>
            <a:ext cx="3024187"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85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Naslov 1"/>
          <p:cNvSpPr>
            <a:spLocks noGrp="1"/>
          </p:cNvSpPr>
          <p:nvPr>
            <p:ph type="title"/>
          </p:nvPr>
        </p:nvSpPr>
        <p:spPr>
          <a:xfrm>
            <a:off x="1979612" y="428625"/>
            <a:ext cx="8229600" cy="857250"/>
          </a:xfrm>
        </p:spPr>
        <p:txBody>
          <a:bodyPr/>
          <a:lstStyle/>
          <a:p>
            <a:r>
              <a:rPr lang="sl-SI" altLang="en-US"/>
              <a:t>VHODNE ENOTE</a:t>
            </a:r>
          </a:p>
        </p:txBody>
      </p:sp>
      <p:sp>
        <p:nvSpPr>
          <p:cNvPr id="154627" name="Ograda vsebine 2"/>
          <p:cNvSpPr>
            <a:spLocks noGrp="1"/>
          </p:cNvSpPr>
          <p:nvPr>
            <p:ph idx="1"/>
          </p:nvPr>
        </p:nvSpPr>
        <p:spPr>
          <a:xfrm>
            <a:off x="1979612" y="2205038"/>
            <a:ext cx="8229600" cy="4119562"/>
          </a:xfrm>
        </p:spPr>
        <p:txBody>
          <a:bodyPr/>
          <a:lstStyle/>
          <a:p>
            <a:r>
              <a:rPr lang="sl-SI" altLang="en-US"/>
              <a:t>S fotoaparatom in videokamero v posnamemo statične in gibljive slike in jih prenesemo v računalnik.</a:t>
            </a:r>
            <a:br>
              <a:rPr lang="sl-SI" altLang="en-US"/>
            </a:br>
            <a:endParaRPr lang="sl-SI" altLang="en-US"/>
          </a:p>
        </p:txBody>
      </p:sp>
      <p:pic>
        <p:nvPicPr>
          <p:cNvPr id="154630" name="Picture 2" descr="http://www.zdnet.co.uk/i/z/rv/2003/04/canon-eos-10d-i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36726" y="4160838"/>
            <a:ext cx="3214687"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1" name="Picture 4" descr="http://www.tech.si/tech/slikeart/kamera.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94351" y="4500564"/>
            <a:ext cx="13684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2" name="Picture 8" descr="http://www.superstore.si/productimages/320x260/59643-digitalna_kamera_dcrsr75e.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85063" y="3429001"/>
            <a:ext cx="2608263"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3" name="Rectangle 10"/>
          <p:cNvSpPr>
            <a:spLocks noChangeArrowheads="1"/>
          </p:cNvSpPr>
          <p:nvPr/>
        </p:nvSpPr>
        <p:spPr bwMode="auto">
          <a:xfrm>
            <a:off x="2206626" y="1412876"/>
            <a:ext cx="6194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0BD0D9"/>
              </a:buClr>
              <a:buSzPct val="95000"/>
              <a:buFont typeface="Wingdings 2" panose="05020102010507070707" pitchFamily="18" charset="2"/>
              <a:buNone/>
            </a:pPr>
            <a:r>
              <a:rPr lang="sl-SI" altLang="en-US" sz="2000" b="1"/>
              <a:t>FOTOAPARAT IN VIDEOKAMERA</a:t>
            </a:r>
          </a:p>
        </p:txBody>
      </p:sp>
    </p:spTree>
    <p:extLst>
      <p:ext uri="{BB962C8B-B14F-4D97-AF65-F5344CB8AC3E}">
        <p14:creationId xmlns:p14="http://schemas.microsoft.com/office/powerpoint/2010/main" val="268747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Naslov 1"/>
          <p:cNvSpPr>
            <a:spLocks noGrp="1"/>
          </p:cNvSpPr>
          <p:nvPr>
            <p:ph type="title"/>
          </p:nvPr>
        </p:nvSpPr>
        <p:spPr>
          <a:xfrm>
            <a:off x="1979612" y="428625"/>
            <a:ext cx="8229600" cy="857250"/>
          </a:xfrm>
        </p:spPr>
        <p:txBody>
          <a:bodyPr/>
          <a:lstStyle/>
          <a:p>
            <a:r>
              <a:rPr lang="sl-SI" altLang="en-US"/>
              <a:t>VHODNE ENOTE</a:t>
            </a:r>
          </a:p>
        </p:txBody>
      </p:sp>
      <p:sp>
        <p:nvSpPr>
          <p:cNvPr id="155651" name="Ograda vsebine 2"/>
          <p:cNvSpPr>
            <a:spLocks noGrp="1"/>
          </p:cNvSpPr>
          <p:nvPr>
            <p:ph idx="1"/>
          </p:nvPr>
        </p:nvSpPr>
        <p:spPr/>
        <p:txBody>
          <a:bodyPr/>
          <a:lstStyle/>
          <a:p>
            <a:r>
              <a:rPr lang="sl-SI" altLang="en-US" b="1"/>
              <a:t>ČITALEC ČRTNE KODE</a:t>
            </a:r>
          </a:p>
        </p:txBody>
      </p:sp>
      <p:pic>
        <p:nvPicPr>
          <p:cNvPr id="155655" name="Picture 4" descr="http://www.seeingwithsound.com/barcod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08226" y="4143375"/>
            <a:ext cx="3151187"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Retsol LS 450 Barcode Scanner at Rs 1900/piece | Retsol Barcode Scanners |  ID: 98758447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25182" y="980728"/>
            <a:ext cx="456247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40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p:cNvSpPr>
          <p:nvPr>
            <p:ph type="title"/>
          </p:nvPr>
        </p:nvSpPr>
        <p:spPr>
          <a:xfrm>
            <a:off x="1979612" y="428625"/>
            <a:ext cx="8229600" cy="1143000"/>
          </a:xfrm>
        </p:spPr>
        <p:txBody>
          <a:bodyPr/>
          <a:lstStyle/>
          <a:p>
            <a:r>
              <a:rPr lang="sl-SI" altLang="en-US"/>
              <a:t>VHODNE ENOTE</a:t>
            </a:r>
          </a:p>
        </p:txBody>
      </p:sp>
      <p:sp>
        <p:nvSpPr>
          <p:cNvPr id="156675" name="Rectangle 3"/>
          <p:cNvSpPr>
            <a:spLocks noGrp="1"/>
          </p:cNvSpPr>
          <p:nvPr>
            <p:ph type="body" idx="1"/>
          </p:nvPr>
        </p:nvSpPr>
        <p:spPr/>
        <p:txBody>
          <a:bodyPr/>
          <a:lstStyle/>
          <a:p>
            <a:pPr>
              <a:buFont typeface="Wingdings 2" panose="05020102010507070707" pitchFamily="18" charset="2"/>
              <a:buNone/>
            </a:pPr>
            <a:r>
              <a:rPr lang="sl-SI" altLang="en-US" b="1"/>
              <a:t>GRAFIČNA TABLICA</a:t>
            </a:r>
            <a:r>
              <a:rPr lang="sl-SI" altLang="en-US"/>
              <a:t> </a:t>
            </a:r>
          </a:p>
          <a:p>
            <a:r>
              <a:rPr lang="sl-SI" altLang="en-US"/>
              <a:t>po ravni površini premikamo pero ali kazalec</a:t>
            </a:r>
          </a:p>
          <a:p>
            <a:r>
              <a:rPr lang="sl-SI" altLang="en-US"/>
              <a:t>Računalnik spremlja položaj peresa, kar uporabniku omogoča vnašanje (običajno slik)</a:t>
            </a:r>
          </a:p>
        </p:txBody>
      </p:sp>
      <p:pic>
        <p:nvPicPr>
          <p:cNvPr id="156676" name="Picture 5" descr="imag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443788" y="3573463"/>
            <a:ext cx="279717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7" descr="imgBigArticle_2_6035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22413" y="4211639"/>
            <a:ext cx="3635375"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06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p:cNvSpPr>
          <p:nvPr>
            <p:ph type="title"/>
          </p:nvPr>
        </p:nvSpPr>
        <p:spPr>
          <a:xfrm>
            <a:off x="1979612" y="428625"/>
            <a:ext cx="8229600" cy="1143000"/>
          </a:xfrm>
        </p:spPr>
        <p:txBody>
          <a:bodyPr/>
          <a:lstStyle/>
          <a:p>
            <a:r>
              <a:rPr lang="sl-SI" altLang="en-US"/>
              <a:t>VHODNE ENOTE</a:t>
            </a:r>
          </a:p>
        </p:txBody>
      </p:sp>
      <p:sp>
        <p:nvSpPr>
          <p:cNvPr id="157699" name="Rectangle 3"/>
          <p:cNvSpPr>
            <a:spLocks noGrp="1"/>
          </p:cNvSpPr>
          <p:nvPr>
            <p:ph type="body" idx="1"/>
          </p:nvPr>
        </p:nvSpPr>
        <p:spPr/>
        <p:txBody>
          <a:bodyPr/>
          <a:lstStyle/>
          <a:p>
            <a:pPr>
              <a:buFont typeface="Wingdings 2" panose="05020102010507070707" pitchFamily="18" charset="2"/>
              <a:buNone/>
            </a:pPr>
            <a:r>
              <a:rPr lang="sl-SI" altLang="en-US" b="1"/>
              <a:t>SLEDILNA PLOŠČICA, SLEDILNA KROGLICA</a:t>
            </a:r>
          </a:p>
          <a:p>
            <a:endParaRPr lang="sl-SI" altLang="en-US"/>
          </a:p>
        </p:txBody>
      </p:sp>
      <p:pic>
        <p:nvPicPr>
          <p:cNvPr id="157700" name="Picture 5" descr="asus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0" y="3429000"/>
            <a:ext cx="333375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1" name="AutoShape 6"/>
          <p:cNvSpPr>
            <a:spLocks noChangeArrowheads="1"/>
          </p:cNvSpPr>
          <p:nvPr/>
        </p:nvSpPr>
        <p:spPr bwMode="auto">
          <a:xfrm rot="-2415662">
            <a:off x="4064001" y="4635501"/>
            <a:ext cx="2376487" cy="360363"/>
          </a:xfrm>
          <a:prstGeom prst="leftArrow">
            <a:avLst>
              <a:gd name="adj1" fmla="val 50000"/>
              <a:gd name="adj2" fmla="val 164868"/>
            </a:avLst>
          </a:prstGeom>
          <a:solidFill>
            <a:srgbClr val="FF66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74721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p:cNvSpPr>
          <p:nvPr>
            <p:ph type="title"/>
          </p:nvPr>
        </p:nvSpPr>
        <p:spPr>
          <a:xfrm>
            <a:off x="1979612" y="428625"/>
            <a:ext cx="8229600" cy="1143000"/>
          </a:xfrm>
        </p:spPr>
        <p:txBody>
          <a:bodyPr/>
          <a:lstStyle/>
          <a:p>
            <a:r>
              <a:rPr lang="sl-SI" altLang="en-US"/>
              <a:t>VHODNE ENOTE</a:t>
            </a:r>
          </a:p>
        </p:txBody>
      </p:sp>
      <p:sp>
        <p:nvSpPr>
          <p:cNvPr id="158723" name="Rectangle 3"/>
          <p:cNvSpPr>
            <a:spLocks noGrp="1"/>
          </p:cNvSpPr>
          <p:nvPr>
            <p:ph type="body" idx="1"/>
          </p:nvPr>
        </p:nvSpPr>
        <p:spPr/>
        <p:txBody>
          <a:bodyPr/>
          <a:lstStyle/>
          <a:p>
            <a:r>
              <a:rPr lang="sl-SI" altLang="en-US" b="1"/>
              <a:t>ČITALEC KARTIC (spominskih)</a:t>
            </a:r>
          </a:p>
          <a:p>
            <a:endParaRPr lang="sl-SI" altLang="en-US" b="1"/>
          </a:p>
        </p:txBody>
      </p:sp>
      <p:pic>
        <p:nvPicPr>
          <p:cNvPr id="158724" name="Picture 5" descr="CitFoxxconn7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73237" y="4941888"/>
            <a:ext cx="208915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7" descr="3700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94187" y="3933826"/>
            <a:ext cx="230505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6" name="Picture 9" descr="Slika:Citalec_kod.jpg">
            <a:hlinkClick r:id="rId4" tooltip="Slika:Citalec_kod.jpg"/>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15138" y="3429001"/>
            <a:ext cx="3590925"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83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Naslov 1"/>
          <p:cNvSpPr>
            <a:spLocks noGrp="1"/>
          </p:cNvSpPr>
          <p:nvPr>
            <p:ph type="title"/>
          </p:nvPr>
        </p:nvSpPr>
        <p:spPr>
          <a:xfrm>
            <a:off x="1979612" y="428625"/>
            <a:ext cx="8229600" cy="857250"/>
          </a:xfrm>
        </p:spPr>
        <p:txBody>
          <a:bodyPr/>
          <a:lstStyle/>
          <a:p>
            <a:pPr eaLnBrk="1" hangingPunct="1"/>
            <a:r>
              <a:rPr lang="sl-SI" altLang="en-US"/>
              <a:t>KOLIČINA INFORMACIJ</a:t>
            </a:r>
          </a:p>
        </p:txBody>
      </p:sp>
      <p:pic>
        <p:nvPicPr>
          <p:cNvPr id="2" name="Slika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69876" y="2204864"/>
            <a:ext cx="10527570" cy="3096344"/>
          </a:xfrm>
          <a:prstGeom prst="rect">
            <a:avLst/>
          </a:prstGeom>
        </p:spPr>
      </p:pic>
    </p:spTree>
    <p:extLst>
      <p:ext uri="{BB962C8B-B14F-4D97-AF65-F5344CB8AC3E}">
        <p14:creationId xmlns:p14="http://schemas.microsoft.com/office/powerpoint/2010/main" val="222130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Naslov 1"/>
          <p:cNvSpPr>
            <a:spLocks noGrp="1"/>
          </p:cNvSpPr>
          <p:nvPr>
            <p:ph type="title" idx="4294967295"/>
          </p:nvPr>
        </p:nvSpPr>
        <p:spPr>
          <a:xfrm>
            <a:off x="1979612" y="428625"/>
            <a:ext cx="8229600" cy="857250"/>
          </a:xfrm>
        </p:spPr>
        <p:txBody>
          <a:bodyPr/>
          <a:lstStyle/>
          <a:p>
            <a:r>
              <a:rPr lang="sl-SI" altLang="en-US"/>
              <a:t>VHODNE ENOTE</a:t>
            </a:r>
          </a:p>
        </p:txBody>
      </p:sp>
      <p:sp>
        <p:nvSpPr>
          <p:cNvPr id="159747" name="Ograda vsebine 2"/>
          <p:cNvSpPr>
            <a:spLocks noGrp="1"/>
          </p:cNvSpPr>
          <p:nvPr>
            <p:ph idx="4294967295"/>
          </p:nvPr>
        </p:nvSpPr>
        <p:spPr/>
        <p:txBody>
          <a:bodyPr/>
          <a:lstStyle/>
          <a:p>
            <a:pPr>
              <a:buFont typeface="Wingdings 2" panose="05020102010507070707" pitchFamily="18" charset="2"/>
              <a:buNone/>
            </a:pPr>
            <a:r>
              <a:rPr lang="sl-SI" altLang="en-US" b="1"/>
              <a:t>OPTIČNI BRALNIK (scanner)</a:t>
            </a:r>
            <a:endParaRPr lang="sl-SI" altLang="en-US" b="1">
              <a:latin typeface="Arial" panose="020B0604020202020204" pitchFamily="34" charset="0"/>
            </a:endParaRPr>
          </a:p>
          <a:p>
            <a:pPr>
              <a:buFont typeface="Wingdings 2" panose="05020102010507070707" pitchFamily="18" charset="2"/>
              <a:buNone/>
            </a:pPr>
            <a:endParaRPr lang="sl-SI" altLang="en-US" b="1">
              <a:latin typeface="Arial" panose="020B0604020202020204" pitchFamily="34" charset="0"/>
            </a:endParaRPr>
          </a:p>
          <a:p>
            <a:pPr>
              <a:buFont typeface="Wingdings 2" panose="05020102010507070707" pitchFamily="18" charset="2"/>
              <a:buNone/>
            </a:pPr>
            <a:r>
              <a:rPr lang="sl-SI" altLang="en-US" b="1">
                <a:latin typeface="Arial" panose="020B0604020202020204" pitchFamily="34" charset="0"/>
              </a:rPr>
              <a:t>	</a:t>
            </a:r>
            <a:r>
              <a:rPr lang="sl-SI" altLang="en-US"/>
              <a:t>S pomočjo optičnega čitalca lahko neposredno vnašamo podatke v tiskani obliki (fotografije, tekst,...)</a:t>
            </a:r>
          </a:p>
          <a:p>
            <a:endParaRPr lang="sl-SI" altLang="en-US"/>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FE04BF1-C6F7-4F35-9F66-45456466B494}" type="slidenum">
              <a:rPr lang="sl-SI" altLang="en-US" sz="1200">
                <a:solidFill>
                  <a:srgbClr val="045C75"/>
                </a:solidFill>
                <a:latin typeface="Constantia" panose="02030602050306030303" pitchFamily="18" charset="0"/>
              </a:rPr>
              <a:pPr algn="r" eaLnBrk="1" hangingPunct="1"/>
              <a:t>140</a:t>
            </a:fld>
            <a:endParaRPr lang="sl-SI" altLang="en-US" sz="1200">
              <a:solidFill>
                <a:srgbClr val="045C75"/>
              </a:solidFill>
              <a:latin typeface="Constantia" panose="02030602050306030303" pitchFamily="18" charset="0"/>
            </a:endParaRPr>
          </a:p>
        </p:txBody>
      </p:sp>
      <p:pic>
        <p:nvPicPr>
          <p:cNvPr id="159750" name="Picture 2" descr="http://www.banwaeng.org/media/link/wbi_com/images/scaner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36726" y="3857625"/>
            <a:ext cx="4714875"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002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Naslov 1"/>
          <p:cNvSpPr>
            <a:spLocks noGrp="1"/>
          </p:cNvSpPr>
          <p:nvPr>
            <p:ph type="title" idx="4294967295"/>
          </p:nvPr>
        </p:nvSpPr>
        <p:spPr>
          <a:xfrm>
            <a:off x="1979612" y="428625"/>
            <a:ext cx="8229600" cy="857250"/>
          </a:xfrm>
        </p:spPr>
        <p:txBody>
          <a:bodyPr/>
          <a:lstStyle/>
          <a:p>
            <a:r>
              <a:rPr lang="sl-SI" altLang="en-US">
                <a:latin typeface="Arial" panose="020B0604020202020204" pitchFamily="34" charset="0"/>
              </a:rPr>
              <a:t>SKENER</a:t>
            </a:r>
          </a:p>
        </p:txBody>
      </p:sp>
      <p:sp>
        <p:nvSpPr>
          <p:cNvPr id="160771" name="Ograda vsebine 2"/>
          <p:cNvSpPr>
            <a:spLocks noGrp="1"/>
          </p:cNvSpPr>
          <p:nvPr>
            <p:ph idx="4294967295"/>
          </p:nvPr>
        </p:nvSpPr>
        <p:spPr>
          <a:xfrm>
            <a:off x="1979612" y="1628776"/>
            <a:ext cx="8229600" cy="4695825"/>
          </a:xfrm>
        </p:spPr>
        <p:txBody>
          <a:bodyPr/>
          <a:lstStyle/>
          <a:p>
            <a:pPr>
              <a:buFont typeface="Wingdings 2" panose="05020102010507070707" pitchFamily="18" charset="2"/>
              <a:buNone/>
            </a:pPr>
            <a:r>
              <a:rPr lang="sl-SI" altLang="en-US" b="1"/>
              <a:t>Optični bralnik (scanner)</a:t>
            </a:r>
            <a:endParaRPr lang="sl-SI" altLang="en-US" b="1">
              <a:latin typeface="Arial" panose="020B0604020202020204" pitchFamily="34" charset="0"/>
            </a:endParaRPr>
          </a:p>
          <a:p>
            <a:pPr>
              <a:buFont typeface="Wingdings 2" panose="05020102010507070707" pitchFamily="18" charset="2"/>
              <a:buNone/>
            </a:pPr>
            <a:endParaRPr lang="sl-SI" altLang="en-US" b="1">
              <a:latin typeface="Arial" panose="020B0604020202020204" pitchFamily="34" charset="0"/>
            </a:endParaRPr>
          </a:p>
          <a:p>
            <a:r>
              <a:rPr lang="sl-SI" altLang="en-US" b="1"/>
              <a:t>Tehnične  značilnosti:</a:t>
            </a:r>
          </a:p>
          <a:p>
            <a:pPr marL="742950" lvl="1" indent="-285750"/>
            <a:r>
              <a:rPr lang="sl-SI" altLang="en-US" sz="2000" b="1"/>
              <a:t>LOČLJIVOST BRANJA – pomeni velikost zajemanja slike. Podana je v številu slikovnih pik (dots) na določeni razdalji (inch – 2.45 cm) = dots per inch</a:t>
            </a:r>
          </a:p>
          <a:p>
            <a:pPr marL="742950" lvl="1" indent="-285750"/>
            <a:r>
              <a:rPr lang="sl-SI" altLang="en-US" sz="2000" b="1"/>
              <a:t>Od ločljivosti je odvisna velikost datoteke, ki jo dobimo</a:t>
            </a:r>
          </a:p>
          <a:p>
            <a:pPr marL="742950" lvl="1" indent="-285750"/>
            <a:r>
              <a:rPr lang="sl-SI" altLang="en-US" sz="2000" b="1"/>
              <a:t>Barvna slika A4 pri ločljivosti 300 pik na palec (dots per inch) zasede 25 MB prostora. </a:t>
            </a:r>
          </a:p>
          <a:p>
            <a:pPr marL="742950" lvl="1" indent="-285750"/>
            <a:r>
              <a:rPr lang="sl-SI" altLang="en-US" sz="2000" b="1"/>
              <a:t>Ločljivost 300 pik na palec je večinoma zadovoljiva.</a:t>
            </a:r>
          </a:p>
          <a:p>
            <a:endParaRPr lang="sl-SI" altLang="en-US" sz="2200"/>
          </a:p>
          <a:p>
            <a:endParaRPr lang="sl-SI" altLang="en-US"/>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CD5CF95-9460-44AD-BDE8-F8774F3E038B}" type="slidenum">
              <a:rPr lang="sl-SI" altLang="en-US" sz="1200">
                <a:solidFill>
                  <a:srgbClr val="045C75"/>
                </a:solidFill>
                <a:latin typeface="Constantia" panose="02030602050306030303" pitchFamily="18" charset="0"/>
              </a:rPr>
              <a:pPr algn="r" eaLnBrk="1" hangingPunct="1"/>
              <a:t>141</a:t>
            </a:fld>
            <a:endParaRPr lang="sl-SI" altLang="en-US" sz="1200">
              <a:solidFill>
                <a:srgbClr val="045C75"/>
              </a:solidFill>
              <a:latin typeface="Constantia" panose="02030602050306030303" pitchFamily="18" charset="0"/>
            </a:endParaRPr>
          </a:p>
        </p:txBody>
      </p:sp>
      <p:pic>
        <p:nvPicPr>
          <p:cNvPr id="160774" name="Picture 2" descr="http://www.banwaeng.org/media/link/wbi_com/images/scaner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823200" y="404813"/>
            <a:ext cx="219551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92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Naslov 1"/>
          <p:cNvSpPr>
            <a:spLocks noGrp="1"/>
          </p:cNvSpPr>
          <p:nvPr>
            <p:ph type="title" idx="4294967295"/>
          </p:nvPr>
        </p:nvSpPr>
        <p:spPr>
          <a:xfrm>
            <a:off x="1979612" y="428625"/>
            <a:ext cx="8229600" cy="857250"/>
          </a:xfrm>
        </p:spPr>
        <p:txBody>
          <a:bodyPr/>
          <a:lstStyle/>
          <a:p>
            <a:r>
              <a:rPr lang="sl-SI" altLang="en-US">
                <a:latin typeface="Arial" panose="020B0604020202020204" pitchFamily="34" charset="0"/>
              </a:rPr>
              <a:t>SKENER</a:t>
            </a:r>
          </a:p>
        </p:txBody>
      </p:sp>
      <p:sp>
        <p:nvSpPr>
          <p:cNvPr id="161795" name="Ograda vsebine 2"/>
          <p:cNvSpPr>
            <a:spLocks noGrp="1"/>
          </p:cNvSpPr>
          <p:nvPr>
            <p:ph idx="4294967295"/>
          </p:nvPr>
        </p:nvSpPr>
        <p:spPr>
          <a:xfrm>
            <a:off x="1979612" y="1484314"/>
            <a:ext cx="8229600" cy="4840287"/>
          </a:xfrm>
        </p:spPr>
        <p:txBody>
          <a:bodyPr/>
          <a:lstStyle/>
          <a:p>
            <a:pPr>
              <a:buFont typeface="Wingdings 2" panose="05020102010507070707" pitchFamily="18" charset="2"/>
              <a:buNone/>
            </a:pPr>
            <a:r>
              <a:rPr lang="sl-SI" altLang="en-US" b="1"/>
              <a:t>Optični bralnik (scanner)</a:t>
            </a:r>
          </a:p>
          <a:p>
            <a:endParaRPr lang="sl-SI" altLang="en-US" b="1"/>
          </a:p>
          <a:p>
            <a:r>
              <a:rPr lang="sl-SI" altLang="en-US" b="1"/>
              <a:t>Tehnične  značilnosti:</a:t>
            </a:r>
          </a:p>
          <a:p>
            <a:pPr marL="742950" lvl="1" indent="-285750"/>
            <a:r>
              <a:rPr lang="sl-SI" altLang="en-US" sz="2000" b="1"/>
              <a:t>BARVNA GLOBINA - 	pomeni maksimalno število barv, ki jih lahko neka skenirana slika vsebuje. </a:t>
            </a:r>
          </a:p>
          <a:p>
            <a:pPr marL="742950" lvl="1" indent="-285750"/>
            <a:r>
              <a:rPr lang="sl-SI" altLang="en-US" sz="2000" b="1"/>
              <a:t>Višja kot je barvna globina,več barv bo slika vsebovala – bolj kvalitetna bo slika.</a:t>
            </a:r>
          </a:p>
          <a:p>
            <a:pPr marL="742950" lvl="1" indent="-285750">
              <a:buNone/>
            </a:pPr>
            <a:endParaRPr lang="sl-SI" altLang="en-US" sz="2000" b="1"/>
          </a:p>
          <a:p>
            <a:pPr marL="742950" lvl="1" indent="-285750"/>
            <a:r>
              <a:rPr lang="sl-SI" altLang="en-US" sz="2000" b="1"/>
              <a:t>OCR – Optical Character Recognition – je namenski program za optično prepoznavanje znakov. Omogoča skeniranje besedila tako, da ga lahko kasneje urejamo (ne samo kot sliko).</a:t>
            </a:r>
            <a:endParaRPr lang="sl-SI" altLang="en-US" sz="2000"/>
          </a:p>
          <a:p>
            <a:endParaRPr lang="sl-SI" altLang="en-US" sz="220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BB96E9A0-75D1-4E2D-9615-FC2067BBD2D9}" type="slidenum">
              <a:rPr lang="sl-SI" altLang="en-US" sz="1200">
                <a:solidFill>
                  <a:srgbClr val="045C75"/>
                </a:solidFill>
                <a:latin typeface="Constantia" panose="02030602050306030303" pitchFamily="18" charset="0"/>
              </a:rPr>
              <a:pPr algn="r" eaLnBrk="1" hangingPunct="1"/>
              <a:t>142</a:t>
            </a:fld>
            <a:endParaRPr lang="sl-SI" altLang="en-US" sz="1200">
              <a:solidFill>
                <a:srgbClr val="045C75"/>
              </a:solidFill>
              <a:latin typeface="Constantia" panose="02030602050306030303" pitchFamily="18" charset="0"/>
            </a:endParaRPr>
          </a:p>
        </p:txBody>
      </p:sp>
      <p:pic>
        <p:nvPicPr>
          <p:cNvPr id="161798" name="Picture 2" descr="http://www.banwaeng.org/media/link/wbi_com/images/scaner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823200" y="404813"/>
            <a:ext cx="219551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20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p:cNvSpPr>
          <p:nvPr>
            <p:ph type="title"/>
          </p:nvPr>
        </p:nvSpPr>
        <p:spPr>
          <a:xfrm>
            <a:off x="1979612" y="428625"/>
            <a:ext cx="8229600" cy="1143000"/>
          </a:xfrm>
        </p:spPr>
        <p:txBody>
          <a:bodyPr/>
          <a:lstStyle/>
          <a:p>
            <a:r>
              <a:rPr lang="sl-SI" altLang="en-US"/>
              <a:t>IZHODNE ENOTE</a:t>
            </a:r>
          </a:p>
        </p:txBody>
      </p:sp>
      <p:sp>
        <p:nvSpPr>
          <p:cNvPr id="162819" name="Rectangle 3"/>
          <p:cNvSpPr>
            <a:spLocks noGrp="1"/>
          </p:cNvSpPr>
          <p:nvPr>
            <p:ph type="body" idx="1"/>
          </p:nvPr>
        </p:nvSpPr>
        <p:spPr/>
        <p:txBody>
          <a:bodyPr/>
          <a:lstStyle/>
          <a:p>
            <a:r>
              <a:rPr lang="sl-SI" altLang="en-US"/>
              <a:t>IZHODNE ENOTE so naprave, ki omogočajo prikaz podatkov iz računalnika.</a:t>
            </a:r>
          </a:p>
          <a:p>
            <a:endParaRPr lang="sl-SI" altLang="en-US"/>
          </a:p>
          <a:p>
            <a:r>
              <a:rPr lang="sl-SI" altLang="en-US"/>
              <a:t>Monitor</a:t>
            </a:r>
          </a:p>
          <a:p>
            <a:r>
              <a:rPr lang="sl-SI" altLang="en-US"/>
              <a:t>Tiskalnik</a:t>
            </a:r>
          </a:p>
          <a:p>
            <a:r>
              <a:rPr lang="sl-SI" altLang="en-US"/>
              <a:t>Risalniki</a:t>
            </a:r>
          </a:p>
          <a:p>
            <a:r>
              <a:rPr lang="sl-SI" altLang="en-US"/>
              <a:t>Zvočniki</a:t>
            </a:r>
          </a:p>
          <a:p>
            <a:r>
              <a:rPr lang="sl-SI" altLang="en-US"/>
              <a:t>….</a:t>
            </a:r>
          </a:p>
          <a:p>
            <a:pPr>
              <a:buFont typeface="Wingdings 2" panose="05020102010507070707" pitchFamily="18" charset="2"/>
              <a:buNone/>
            </a:pPr>
            <a:endParaRPr lang="sl-SI" altLang="en-US"/>
          </a:p>
          <a:p>
            <a:endParaRPr lang="sl-SI" altLang="en-US"/>
          </a:p>
          <a:p>
            <a:endParaRPr lang="sl-SI" altLang="en-US"/>
          </a:p>
        </p:txBody>
      </p:sp>
    </p:spTree>
    <p:extLst>
      <p:ext uri="{BB962C8B-B14F-4D97-AF65-F5344CB8AC3E}">
        <p14:creationId xmlns:p14="http://schemas.microsoft.com/office/powerpoint/2010/main" val="87045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p:cNvSpPr>
          <p:nvPr>
            <p:ph type="title"/>
          </p:nvPr>
        </p:nvSpPr>
        <p:spPr>
          <a:xfrm>
            <a:off x="1979612" y="428625"/>
            <a:ext cx="8229600" cy="1143000"/>
          </a:xfrm>
        </p:spPr>
        <p:txBody>
          <a:bodyPr/>
          <a:lstStyle/>
          <a:p>
            <a:r>
              <a:rPr lang="sl-SI" altLang="en-US"/>
              <a:t>IZHODNE ENOTE</a:t>
            </a:r>
          </a:p>
        </p:txBody>
      </p:sp>
      <p:sp>
        <p:nvSpPr>
          <p:cNvPr id="163843" name="Rectangle 3"/>
          <p:cNvSpPr>
            <a:spLocks noGrp="1"/>
          </p:cNvSpPr>
          <p:nvPr>
            <p:ph type="body" idx="1"/>
          </p:nvPr>
        </p:nvSpPr>
        <p:spPr>
          <a:xfrm>
            <a:off x="1979612" y="1700214"/>
            <a:ext cx="8229600" cy="4624387"/>
          </a:xfrm>
        </p:spPr>
        <p:txBody>
          <a:bodyPr/>
          <a:lstStyle/>
          <a:p>
            <a:pPr>
              <a:buFont typeface="Wingdings 2" panose="05020102010507070707" pitchFamily="18" charset="2"/>
              <a:buNone/>
            </a:pPr>
            <a:r>
              <a:rPr lang="sl-SI" altLang="en-US" b="1"/>
              <a:t>MONITOR</a:t>
            </a:r>
          </a:p>
          <a:p>
            <a:r>
              <a:rPr lang="sl-SI" altLang="en-US"/>
              <a:t>je naprava namenjena prikazovanju podatkov iz računalnika</a:t>
            </a:r>
          </a:p>
          <a:p>
            <a:pPr lvl="1"/>
            <a:r>
              <a:rPr lang="sl-SI" altLang="en-US"/>
              <a:t>VRSTE MONITORJEV:</a:t>
            </a:r>
          </a:p>
          <a:p>
            <a:pPr lvl="2"/>
            <a:r>
              <a:rPr lang="sl-SI" altLang="en-US"/>
              <a:t>Monitor s katodno cevjo – CRT </a:t>
            </a:r>
          </a:p>
          <a:p>
            <a:pPr lvl="2"/>
            <a:r>
              <a:rPr lang="sl-SI" altLang="en-US"/>
              <a:t>Monitor s tekočimi kristali – LCD – </a:t>
            </a:r>
            <a:r>
              <a:rPr lang="sl-SI" altLang="en-US" sz="1100"/>
              <a:t>(Liquid Crystal Display)</a:t>
            </a:r>
          </a:p>
          <a:p>
            <a:endParaRPr lang="sl-SI" altLang="en-US"/>
          </a:p>
        </p:txBody>
      </p:sp>
      <p:pic>
        <p:nvPicPr>
          <p:cNvPr id="163844" name="Picture 5" descr="monitor-lg-l204wt"/>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86575" y="3429000"/>
            <a:ext cx="3579812"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5" name="Picture 7" descr="monitor_CRT_1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33601" y="4121150"/>
            <a:ext cx="272732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886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p:cNvSpPr>
          <p:nvPr>
            <p:ph type="title"/>
          </p:nvPr>
        </p:nvSpPr>
        <p:spPr>
          <a:xfrm>
            <a:off x="1979612" y="260350"/>
            <a:ext cx="8229600" cy="1143000"/>
          </a:xfrm>
        </p:spPr>
        <p:txBody>
          <a:bodyPr/>
          <a:lstStyle/>
          <a:p>
            <a:r>
              <a:rPr lang="sl-SI" altLang="en-US"/>
              <a:t>IZHODNE ENOTE</a:t>
            </a:r>
          </a:p>
        </p:txBody>
      </p:sp>
      <p:sp>
        <p:nvSpPr>
          <p:cNvPr id="164867" name="Rectangle 3"/>
          <p:cNvSpPr>
            <a:spLocks noGrp="1"/>
          </p:cNvSpPr>
          <p:nvPr>
            <p:ph type="body" idx="1"/>
          </p:nvPr>
        </p:nvSpPr>
        <p:spPr>
          <a:xfrm>
            <a:off x="1979612" y="1557338"/>
            <a:ext cx="8229600" cy="4767262"/>
          </a:xfrm>
        </p:spPr>
        <p:txBody>
          <a:bodyPr/>
          <a:lstStyle/>
          <a:p>
            <a:pPr>
              <a:buFont typeface="Wingdings 2" panose="05020102010507070707" pitchFamily="18" charset="2"/>
              <a:buNone/>
            </a:pPr>
            <a:r>
              <a:rPr lang="sl-SI" altLang="en-US" b="1"/>
              <a:t>MONITOR S KATODNO CEVJO – CRT</a:t>
            </a:r>
          </a:p>
          <a:p>
            <a:endParaRPr lang="sl-SI" altLang="en-US" sz="2200"/>
          </a:p>
          <a:p>
            <a:r>
              <a:rPr lang="sl-SI" altLang="en-US" sz="2200"/>
              <a:t>Elektronski topovi izstreljujejo elektrone v treh snopih (rdeč, zelen in moder) v piko na zaslonu, ki zažari v določeni barvi. Posamezne barvne pike skupaj tvorijo ekransko sliko.</a:t>
            </a:r>
          </a:p>
        </p:txBody>
      </p:sp>
      <p:pic>
        <p:nvPicPr>
          <p:cNvPr id="164868" name="Picture 5" descr="crtmonito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49500" y="3781426"/>
            <a:ext cx="3744912"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9" name="Text Box 6"/>
          <p:cNvSpPr txBox="1">
            <a:spLocks noChangeArrowheads="1"/>
          </p:cNvSpPr>
          <p:nvPr/>
        </p:nvSpPr>
        <p:spPr bwMode="auto">
          <a:xfrm>
            <a:off x="6381751" y="4076701"/>
            <a:ext cx="4033837" cy="77946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b="1"/>
              <a:t>VELIKOST:</a:t>
            </a:r>
          </a:p>
          <a:p>
            <a:pPr algn="ctr" eaLnBrk="1" hangingPunct="1">
              <a:spcBef>
                <a:spcPct val="50000"/>
              </a:spcBef>
            </a:pPr>
            <a:r>
              <a:rPr lang="sl-SI" altLang="en-US" b="1"/>
              <a:t>15”, 17”, 19”, 21”</a:t>
            </a:r>
          </a:p>
        </p:txBody>
      </p:sp>
      <p:sp>
        <p:nvSpPr>
          <p:cNvPr id="164870" name="Text Box 7"/>
          <p:cNvSpPr txBox="1">
            <a:spLocks noChangeArrowheads="1"/>
          </p:cNvSpPr>
          <p:nvPr/>
        </p:nvSpPr>
        <p:spPr bwMode="auto">
          <a:xfrm>
            <a:off x="6310313" y="5157789"/>
            <a:ext cx="4176713" cy="1328737"/>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b="1"/>
              <a:t>OSVEŽEVANJE ZASLONA:</a:t>
            </a:r>
          </a:p>
          <a:p>
            <a:pPr algn="ctr" eaLnBrk="1" hangingPunct="1">
              <a:spcBef>
                <a:spcPct val="50000"/>
              </a:spcBef>
            </a:pPr>
            <a:r>
              <a:rPr lang="sl-SI" altLang="en-US" b="1"/>
              <a:t>Pomeni kolikokrat na sekundo monitor osveži sliko. </a:t>
            </a:r>
            <a:br>
              <a:rPr lang="sl-SI" altLang="en-US" b="1"/>
            </a:br>
            <a:r>
              <a:rPr lang="sl-SI" altLang="en-US" b="1"/>
              <a:t>Priporočeno: 85 Hz.</a:t>
            </a:r>
          </a:p>
        </p:txBody>
      </p:sp>
      <p:pic>
        <p:nvPicPr>
          <p:cNvPr id="164871" name="Picture 8" descr="monitor_CRT_1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734426" y="0"/>
            <a:ext cx="19319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759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p:cNvSpPr>
          <p:nvPr>
            <p:ph type="title"/>
          </p:nvPr>
        </p:nvSpPr>
        <p:spPr>
          <a:xfrm>
            <a:off x="1979612" y="333375"/>
            <a:ext cx="8229600" cy="1143000"/>
          </a:xfrm>
        </p:spPr>
        <p:txBody>
          <a:bodyPr/>
          <a:lstStyle/>
          <a:p>
            <a:r>
              <a:rPr lang="sl-SI" altLang="en-US"/>
              <a:t>IZHODNE ENOTE</a:t>
            </a:r>
          </a:p>
        </p:txBody>
      </p:sp>
      <p:sp>
        <p:nvSpPr>
          <p:cNvPr id="165891" name="Rectangle 3"/>
          <p:cNvSpPr>
            <a:spLocks noGrp="1"/>
          </p:cNvSpPr>
          <p:nvPr>
            <p:ph type="body" idx="1"/>
          </p:nvPr>
        </p:nvSpPr>
        <p:spPr/>
        <p:txBody>
          <a:bodyPr/>
          <a:lstStyle/>
          <a:p>
            <a:pPr>
              <a:buFont typeface="Wingdings 2" panose="05020102010507070707" pitchFamily="18" charset="2"/>
              <a:buNone/>
            </a:pPr>
            <a:r>
              <a:rPr lang="sl-SI" altLang="en-US" sz="2200" b="1"/>
              <a:t>MONITOR – LCD (tekoči kristali)</a:t>
            </a:r>
          </a:p>
          <a:p>
            <a:r>
              <a:rPr lang="sl-SI" altLang="en-US" sz="2200"/>
              <a:t>Srečamo tudi pri televizijah, digitalnih fotoaparatih, kamerah, …</a:t>
            </a:r>
          </a:p>
          <a:p>
            <a:r>
              <a:rPr lang="sl-SI" altLang="en-US" sz="2200"/>
              <a:t>Ima svojo značilno tanko obliko. </a:t>
            </a:r>
          </a:p>
          <a:p>
            <a:r>
              <a:rPr lang="sl-SI" altLang="en-US" sz="2200"/>
              <a:t>Slika LCD je sestavljena iz mnogih pik ali pikslov. </a:t>
            </a:r>
          </a:p>
          <a:p>
            <a:r>
              <a:rPr lang="sl-SI" altLang="en-US" sz="2200"/>
              <a:t>V primerjavi z CRT zasloni porablja bistveno manj energije, ter prikaže razločnejšo in bolj kontrastno sliko.</a:t>
            </a:r>
          </a:p>
          <a:p>
            <a:r>
              <a:rPr lang="sl-SI" altLang="en-US" sz="2200"/>
              <a:t>LCD zaslon za prikaz slike izkorišča lastnost tekočih kristalov, da ob prisotnosti električnega polja spremenijo prepustnost svetlobe iz ozadja. </a:t>
            </a:r>
          </a:p>
        </p:txBody>
      </p:sp>
      <p:sp>
        <p:nvSpPr>
          <p:cNvPr id="165893" name="Text Box 6"/>
          <p:cNvSpPr txBox="1">
            <a:spLocks noChangeArrowheads="1"/>
          </p:cNvSpPr>
          <p:nvPr/>
        </p:nvSpPr>
        <p:spPr bwMode="auto">
          <a:xfrm>
            <a:off x="6094412" y="5373689"/>
            <a:ext cx="4248150" cy="11906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sl-SI" altLang="en-US"/>
              <a:t>Razmerje med višino in širino zaslona je lahko različno. Včasih je prevladovalo razmerje 3:4, danes pa je vedno več zaslonov v razmerju 9:16 .</a:t>
            </a:r>
          </a:p>
        </p:txBody>
      </p:sp>
      <p:sp>
        <p:nvSpPr>
          <p:cNvPr id="165894" name="Text Box 7"/>
          <p:cNvSpPr txBox="1">
            <a:spLocks noChangeArrowheads="1"/>
          </p:cNvSpPr>
          <p:nvPr/>
        </p:nvSpPr>
        <p:spPr bwMode="auto">
          <a:xfrm>
            <a:off x="1846263" y="5516564"/>
            <a:ext cx="3527425" cy="11906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a:t>GRAFIČNA KARTICA – je naprava v računalniku, ki omogoča prikaz slik iz računalnika na zaslon.</a:t>
            </a:r>
          </a:p>
        </p:txBody>
      </p:sp>
      <p:pic>
        <p:nvPicPr>
          <p:cNvPr id="14338" name="Picture 2" descr="Ukrivljen LCD-monitor s širokim barvnim spektrom 328E1CA/00 | Philip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262764" y="170769"/>
            <a:ext cx="2236072" cy="1916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44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p:cNvSpPr>
          <p:nvPr>
            <p:ph type="title"/>
          </p:nvPr>
        </p:nvSpPr>
        <p:spPr>
          <a:xfrm>
            <a:off x="1979612" y="260350"/>
            <a:ext cx="8229600" cy="1143000"/>
          </a:xfrm>
        </p:spPr>
        <p:txBody>
          <a:bodyPr/>
          <a:lstStyle/>
          <a:p>
            <a:r>
              <a:rPr lang="sl-SI" altLang="en-US"/>
              <a:t>IZHODNE ENOTE</a:t>
            </a:r>
          </a:p>
        </p:txBody>
      </p:sp>
      <p:sp>
        <p:nvSpPr>
          <p:cNvPr id="166915" name="Rectangle 3"/>
          <p:cNvSpPr>
            <a:spLocks noGrp="1"/>
          </p:cNvSpPr>
          <p:nvPr>
            <p:ph type="body" idx="1"/>
          </p:nvPr>
        </p:nvSpPr>
        <p:spPr>
          <a:xfrm>
            <a:off x="1979612" y="1773238"/>
            <a:ext cx="8229600" cy="4551362"/>
          </a:xfrm>
        </p:spPr>
        <p:txBody>
          <a:bodyPr/>
          <a:lstStyle/>
          <a:p>
            <a:r>
              <a:rPr lang="sl-SI" altLang="en-US"/>
              <a:t>TISKALNIK</a:t>
            </a:r>
          </a:p>
          <a:p>
            <a:r>
              <a:rPr lang="sl-SI" altLang="en-US"/>
              <a:t>je naprava,ki omogoča izpis računalniških podatkov na papir</a:t>
            </a:r>
          </a:p>
          <a:p>
            <a:endParaRPr lang="sl-SI" altLang="en-US"/>
          </a:p>
          <a:p>
            <a:r>
              <a:rPr lang="sl-SI" altLang="en-US"/>
              <a:t>VRSTE TISKALNIKOV</a:t>
            </a:r>
          </a:p>
          <a:p>
            <a:pPr lvl="1"/>
            <a:r>
              <a:rPr lang="sl-SI" altLang="en-US"/>
              <a:t>Iglični ali matrični</a:t>
            </a:r>
          </a:p>
          <a:p>
            <a:pPr lvl="1"/>
            <a:r>
              <a:rPr lang="sl-SI" altLang="en-US"/>
              <a:t>Brizgalni (InkJet)</a:t>
            </a:r>
          </a:p>
          <a:p>
            <a:pPr lvl="1"/>
            <a:r>
              <a:rPr lang="sl-SI" altLang="en-US"/>
              <a:t>Laserski</a:t>
            </a:r>
          </a:p>
          <a:p>
            <a:pPr lvl="1"/>
            <a:r>
              <a:rPr lang="sl-SI" altLang="en-US"/>
              <a:t>Sublimacijski foto tiskalnik</a:t>
            </a:r>
          </a:p>
        </p:txBody>
      </p:sp>
      <p:pic>
        <p:nvPicPr>
          <p:cNvPr id="166916" name="Picture 5" descr="0,1425,sz=1&amp;i=102600,0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50175" y="1"/>
            <a:ext cx="2411412"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83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p:cNvSpPr>
          <p:nvPr>
            <p:ph type="title"/>
          </p:nvPr>
        </p:nvSpPr>
        <p:spPr>
          <a:xfrm>
            <a:off x="1979612" y="428625"/>
            <a:ext cx="8229600" cy="1143000"/>
          </a:xfrm>
        </p:spPr>
        <p:txBody>
          <a:bodyPr/>
          <a:lstStyle/>
          <a:p>
            <a:r>
              <a:rPr lang="sl-SI" altLang="en-US"/>
              <a:t>TISKALNIKI</a:t>
            </a:r>
          </a:p>
        </p:txBody>
      </p:sp>
      <p:sp>
        <p:nvSpPr>
          <p:cNvPr id="167939" name="Rectangle 3"/>
          <p:cNvSpPr>
            <a:spLocks noGrp="1"/>
          </p:cNvSpPr>
          <p:nvPr>
            <p:ph type="body" idx="1"/>
          </p:nvPr>
        </p:nvSpPr>
        <p:spPr>
          <a:xfrm>
            <a:off x="1979612" y="3644900"/>
            <a:ext cx="8229600" cy="2679700"/>
          </a:xfrm>
        </p:spPr>
        <p:txBody>
          <a:bodyPr>
            <a:normAutofit fontScale="92500" lnSpcReduction="20000"/>
          </a:bodyPr>
          <a:lstStyle/>
          <a:p>
            <a:pPr>
              <a:lnSpc>
                <a:spcPct val="90000"/>
              </a:lnSpc>
            </a:pPr>
            <a:r>
              <a:rPr lang="sl-SI" altLang="en-US" sz="2200"/>
              <a:t>Tiska s pomočjo iglic, ki so v pisalni glavi.</a:t>
            </a:r>
          </a:p>
          <a:p>
            <a:pPr>
              <a:lnSpc>
                <a:spcPct val="90000"/>
              </a:lnSpc>
            </a:pPr>
            <a:r>
              <a:rPr lang="sl-SI" altLang="en-US" sz="2200"/>
              <a:t>Iglice preko pisalnega traku odtisnejo piko na papirju.</a:t>
            </a:r>
          </a:p>
          <a:p>
            <a:pPr>
              <a:lnSpc>
                <a:spcPct val="90000"/>
              </a:lnSpc>
            </a:pPr>
            <a:endParaRPr lang="sl-SI" altLang="en-US" sz="2200"/>
          </a:p>
          <a:p>
            <a:pPr>
              <a:lnSpc>
                <a:spcPct val="90000"/>
              </a:lnSpc>
            </a:pPr>
            <a:r>
              <a:rPr lang="sl-SI" altLang="en-US" sz="2200"/>
              <a:t>Se še redko uporabljajo.</a:t>
            </a:r>
          </a:p>
          <a:p>
            <a:pPr>
              <a:lnSpc>
                <a:spcPct val="90000"/>
              </a:lnSpc>
            </a:pPr>
            <a:r>
              <a:rPr lang="sl-SI" altLang="en-US" sz="2200"/>
              <a:t>PREDNOST:</a:t>
            </a:r>
          </a:p>
          <a:p>
            <a:pPr>
              <a:lnSpc>
                <a:spcPct val="90000"/>
              </a:lnSpc>
            </a:pPr>
            <a:r>
              <a:rPr lang="sl-SI" altLang="en-US" sz="2200"/>
              <a:t>Tiskanje na brezkončni papir</a:t>
            </a:r>
          </a:p>
          <a:p>
            <a:pPr>
              <a:lnSpc>
                <a:spcPct val="90000"/>
              </a:lnSpc>
            </a:pPr>
            <a:r>
              <a:rPr lang="sl-SI" altLang="en-US" sz="2200"/>
              <a:t>Tiskanje v kopijah (položnice)</a:t>
            </a:r>
          </a:p>
          <a:p>
            <a:pPr>
              <a:lnSpc>
                <a:spcPct val="90000"/>
              </a:lnSpc>
            </a:pPr>
            <a:endParaRPr lang="sl-SI" altLang="en-US" sz="2200"/>
          </a:p>
        </p:txBody>
      </p:sp>
      <p:pic>
        <p:nvPicPr>
          <p:cNvPr id="167940" name="Picture 5" descr="4590457492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99238" y="260351"/>
            <a:ext cx="3763963"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1" name="Rectangle 6"/>
          <p:cNvSpPr>
            <a:spLocks noChangeArrowheads="1"/>
          </p:cNvSpPr>
          <p:nvPr/>
        </p:nvSpPr>
        <p:spPr bwMode="auto">
          <a:xfrm>
            <a:off x="2062162" y="2636839"/>
            <a:ext cx="30099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spcBef>
                <a:spcPct val="20000"/>
              </a:spcBef>
              <a:buClr>
                <a:srgbClr val="0BD0D9"/>
              </a:buClr>
              <a:buSzPct val="95000"/>
              <a:buFont typeface="Wingdings 2" panose="05020102010507070707" pitchFamily="18" charset="2"/>
              <a:buNone/>
            </a:pPr>
            <a:r>
              <a:rPr lang="sl-SI" altLang="en-US" sz="2400" b="1"/>
              <a:t>IGLIČNI TISKLANIK</a:t>
            </a:r>
          </a:p>
        </p:txBody>
      </p:sp>
    </p:spTree>
    <p:extLst>
      <p:ext uri="{BB962C8B-B14F-4D97-AF65-F5344CB8AC3E}">
        <p14:creationId xmlns:p14="http://schemas.microsoft.com/office/powerpoint/2010/main" val="348311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p:cNvSpPr>
          <p:nvPr>
            <p:ph type="title"/>
          </p:nvPr>
        </p:nvSpPr>
        <p:spPr>
          <a:xfrm>
            <a:off x="1979612" y="428625"/>
            <a:ext cx="8229600" cy="1143000"/>
          </a:xfrm>
        </p:spPr>
        <p:txBody>
          <a:bodyPr/>
          <a:lstStyle/>
          <a:p>
            <a:r>
              <a:rPr lang="sl-SI" altLang="en-US"/>
              <a:t>TISKALNIKI</a:t>
            </a:r>
          </a:p>
        </p:txBody>
      </p:sp>
      <p:sp>
        <p:nvSpPr>
          <p:cNvPr id="168963" name="Rectangle 3"/>
          <p:cNvSpPr>
            <a:spLocks noGrp="1"/>
          </p:cNvSpPr>
          <p:nvPr>
            <p:ph type="body" idx="1"/>
          </p:nvPr>
        </p:nvSpPr>
        <p:spPr>
          <a:xfrm>
            <a:off x="1979612" y="2708276"/>
            <a:ext cx="8229600" cy="3616325"/>
          </a:xfrm>
        </p:spPr>
        <p:txBody>
          <a:bodyPr/>
          <a:lstStyle/>
          <a:p>
            <a:endParaRPr lang="sl-SI" altLang="en-US"/>
          </a:p>
          <a:p>
            <a:r>
              <a:rPr lang="sl-SI" altLang="en-US"/>
              <a:t>Tiskalna glava ima množico miniaturnih šob</a:t>
            </a:r>
          </a:p>
          <a:p>
            <a:r>
              <a:rPr lang="sl-SI" altLang="en-US"/>
              <a:t>Skozi šobe brizga črnilo na papir</a:t>
            </a:r>
          </a:p>
          <a:p>
            <a:r>
              <a:rPr lang="sl-SI" altLang="en-US"/>
              <a:t>Lahko so barvni (črna, svetlo modra, rumena, vijolična)</a:t>
            </a:r>
          </a:p>
          <a:p>
            <a:r>
              <a:rPr lang="sl-SI" altLang="en-US"/>
              <a:t>Hitrost brizganih kapljic je zelo velika - 20.000 kapljic na sekundo</a:t>
            </a:r>
          </a:p>
        </p:txBody>
      </p:sp>
      <p:pic>
        <p:nvPicPr>
          <p:cNvPr id="168964" name="Picture 5" descr="Epson-Stylus-Photo-875DC-Inkjet-Prin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62837" y="333375"/>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5" name="Rectangle 6"/>
          <p:cNvSpPr>
            <a:spLocks noChangeArrowheads="1"/>
          </p:cNvSpPr>
          <p:nvPr/>
        </p:nvSpPr>
        <p:spPr bwMode="auto">
          <a:xfrm>
            <a:off x="2801938" y="2005014"/>
            <a:ext cx="2836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sz="2000" b="1"/>
              <a:t>BRIZGALNIKI – InkJet</a:t>
            </a:r>
          </a:p>
        </p:txBody>
      </p:sp>
    </p:spTree>
    <p:extLst>
      <p:ext uri="{BB962C8B-B14F-4D97-AF65-F5344CB8AC3E}">
        <p14:creationId xmlns:p14="http://schemas.microsoft.com/office/powerpoint/2010/main" val="428576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slov 1"/>
          <p:cNvSpPr>
            <a:spLocks noGrp="1"/>
          </p:cNvSpPr>
          <p:nvPr>
            <p:ph type="title"/>
          </p:nvPr>
        </p:nvSpPr>
        <p:spPr>
          <a:xfrm>
            <a:off x="1979612" y="428625"/>
            <a:ext cx="8229600" cy="857250"/>
          </a:xfrm>
        </p:spPr>
        <p:txBody>
          <a:bodyPr/>
          <a:lstStyle/>
          <a:p>
            <a:pPr eaLnBrk="1" hangingPunct="1"/>
            <a:r>
              <a:rPr lang="sl-SI" altLang="en-US"/>
              <a:t>RAČUNALNIK</a:t>
            </a:r>
          </a:p>
        </p:txBody>
      </p:sp>
      <p:sp>
        <p:nvSpPr>
          <p:cNvPr id="3" name="Ograda vsebine 2"/>
          <p:cNvSpPr>
            <a:spLocks noGrp="1"/>
          </p:cNvSpPr>
          <p:nvPr>
            <p:ph idx="1"/>
          </p:nvPr>
        </p:nvSpPr>
        <p:spPr/>
        <p:txBody>
          <a:bodyPr>
            <a:normAutofit/>
          </a:bodyPr>
          <a:lstStyle/>
          <a:p>
            <a:pPr marL="274320" indent="-274320">
              <a:buClr>
                <a:schemeClr val="accent3"/>
              </a:buClr>
              <a:buFont typeface="Wingdings 2"/>
              <a:buChar char=""/>
              <a:defRPr/>
            </a:pPr>
            <a:r>
              <a:rPr lang="sl-SI" dirty="0"/>
              <a:t>Računalnik je stroj.</a:t>
            </a:r>
          </a:p>
          <a:p>
            <a:pPr marL="274320" indent="-274320">
              <a:buClr>
                <a:schemeClr val="accent3"/>
              </a:buClr>
              <a:buFont typeface="Wingdings 2"/>
              <a:buChar char=""/>
              <a:defRPr/>
            </a:pPr>
            <a:r>
              <a:rPr lang="sl-SI" dirty="0"/>
              <a:t>Računalnik ne zna samo računati.</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Računalnik je naprava, ki dopolnjuje človekove miselne procese.</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Računalnik zna iskati podatke, obdelovati podatke ter na različne načine posredovati podatke.</a:t>
            </a:r>
          </a:p>
          <a:p>
            <a:pPr marL="274320" indent="-274320">
              <a:buClr>
                <a:schemeClr val="accent3"/>
              </a:buClr>
              <a:buFont typeface="Wingdings 2"/>
              <a:buChar char=""/>
              <a:defRPr/>
            </a:pPr>
            <a:endParaRPr lang="sl-SI" dirty="0"/>
          </a:p>
        </p:txBody>
      </p:sp>
      <p:pic>
        <p:nvPicPr>
          <p:cNvPr id="57350" name="Picture 2" descr="http://www.nakupovanje.net/images/T/Lenovo-ThinkCentre-A55-E4500-osebni-racunalnik-namizni-racunalnik--1157455.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6037" y="928688"/>
            <a:ext cx="2801938"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58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p:cNvSpPr>
          <p:nvPr>
            <p:ph type="title"/>
          </p:nvPr>
        </p:nvSpPr>
        <p:spPr>
          <a:xfrm>
            <a:off x="1979612" y="428625"/>
            <a:ext cx="8229600" cy="1143000"/>
          </a:xfrm>
        </p:spPr>
        <p:txBody>
          <a:bodyPr/>
          <a:lstStyle/>
          <a:p>
            <a:r>
              <a:rPr lang="sl-SI" altLang="en-US"/>
              <a:t>TISKALNIKI</a:t>
            </a:r>
          </a:p>
        </p:txBody>
      </p:sp>
      <p:sp>
        <p:nvSpPr>
          <p:cNvPr id="169987" name="Rectangle 3"/>
          <p:cNvSpPr>
            <a:spLocks noGrp="1"/>
          </p:cNvSpPr>
          <p:nvPr>
            <p:ph type="body" idx="1"/>
          </p:nvPr>
        </p:nvSpPr>
        <p:spPr>
          <a:xfrm>
            <a:off x="1979612" y="2924176"/>
            <a:ext cx="8229600" cy="3400425"/>
          </a:xfrm>
        </p:spPr>
        <p:txBody>
          <a:bodyPr>
            <a:normAutofit lnSpcReduction="10000"/>
          </a:bodyPr>
          <a:lstStyle/>
          <a:p>
            <a:r>
              <a:rPr lang="sl-SI" altLang="en-US"/>
              <a:t>HITRI</a:t>
            </a:r>
          </a:p>
          <a:p>
            <a:r>
              <a:rPr lang="sl-SI" altLang="en-US"/>
              <a:t>TIHI</a:t>
            </a:r>
          </a:p>
          <a:p>
            <a:r>
              <a:rPr lang="sl-SI" altLang="en-US"/>
              <a:t>KVALITETEN IZPIS</a:t>
            </a:r>
          </a:p>
          <a:p>
            <a:r>
              <a:rPr lang="sl-SI" altLang="en-US"/>
              <a:t>ČRNO/BELI, BARVNI </a:t>
            </a:r>
          </a:p>
          <a:p>
            <a:r>
              <a:rPr lang="sl-SI" altLang="en-US"/>
              <a:t>LOČLJIVOST - je podana v pikah na inčo – 600 pik na inčo (palec)</a:t>
            </a:r>
          </a:p>
          <a:p>
            <a:r>
              <a:rPr lang="sl-SI" altLang="en-US"/>
              <a:t>HITROST - je podana v straneh na minuto</a:t>
            </a:r>
          </a:p>
        </p:txBody>
      </p:sp>
      <p:sp>
        <p:nvSpPr>
          <p:cNvPr id="169988" name="Rectangle 4"/>
          <p:cNvSpPr>
            <a:spLocks noChangeArrowheads="1"/>
          </p:cNvSpPr>
          <p:nvPr/>
        </p:nvSpPr>
        <p:spPr bwMode="auto">
          <a:xfrm>
            <a:off x="2206625" y="2133601"/>
            <a:ext cx="3382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0BD0D9"/>
              </a:buClr>
              <a:buSzPct val="95000"/>
              <a:buFont typeface="Wingdings 2" panose="05020102010507070707" pitchFamily="18" charset="2"/>
              <a:buNone/>
            </a:pPr>
            <a:r>
              <a:rPr lang="sl-SI" altLang="en-US" sz="2000" b="1"/>
              <a:t>LASERSKI TISKALNIKI</a:t>
            </a:r>
          </a:p>
        </p:txBody>
      </p:sp>
      <p:pic>
        <p:nvPicPr>
          <p:cNvPr id="169989" name="Picture 5" descr="dat_492_Samsung_crno-beli_laserski_tiskalnik_ML-3470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31037" y="836613"/>
            <a:ext cx="27686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8987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p:cNvSpPr>
          <p:nvPr>
            <p:ph type="title"/>
          </p:nvPr>
        </p:nvSpPr>
        <p:spPr>
          <a:xfrm>
            <a:off x="1979612" y="428625"/>
            <a:ext cx="8229600" cy="1143000"/>
          </a:xfrm>
        </p:spPr>
        <p:txBody>
          <a:bodyPr/>
          <a:lstStyle/>
          <a:p>
            <a:r>
              <a:rPr lang="sl-SI" altLang="en-US"/>
              <a:t>TISKALNIKI - LASERSKI</a:t>
            </a:r>
          </a:p>
        </p:txBody>
      </p:sp>
      <p:pic>
        <p:nvPicPr>
          <p:cNvPr id="171011" name="Picture 10" descr="las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17700" y="1738314"/>
            <a:ext cx="7129462"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432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p:cNvSpPr>
          <p:nvPr>
            <p:ph type="title"/>
          </p:nvPr>
        </p:nvSpPr>
        <p:spPr>
          <a:xfrm>
            <a:off x="1979612" y="428625"/>
            <a:ext cx="8229600" cy="1143000"/>
          </a:xfrm>
        </p:spPr>
        <p:txBody>
          <a:bodyPr/>
          <a:lstStyle/>
          <a:p>
            <a:r>
              <a:rPr lang="sl-SI" altLang="en-US">
                <a:latin typeface="Arial" panose="020B0604020202020204" pitchFamily="34" charset="0"/>
              </a:rPr>
              <a:t>TISKALNIKI</a:t>
            </a:r>
          </a:p>
        </p:txBody>
      </p:sp>
      <p:sp>
        <p:nvSpPr>
          <p:cNvPr id="172035" name="Rectangle 3"/>
          <p:cNvSpPr>
            <a:spLocks noGrp="1"/>
          </p:cNvSpPr>
          <p:nvPr>
            <p:ph type="body" idx="1"/>
          </p:nvPr>
        </p:nvSpPr>
        <p:spPr>
          <a:xfrm>
            <a:off x="1979612" y="2708276"/>
            <a:ext cx="8229600" cy="3616325"/>
          </a:xfrm>
        </p:spPr>
        <p:txBody>
          <a:bodyPr/>
          <a:lstStyle/>
          <a:p>
            <a:r>
              <a:rPr lang="sl-SI" altLang="en-US">
                <a:latin typeface="Arial" panose="020B0604020202020204" pitchFamily="34" charset="0"/>
              </a:rPr>
              <a:t>Uporablja za tiskanje fotografij</a:t>
            </a:r>
          </a:p>
          <a:p>
            <a:r>
              <a:rPr lang="sl-SI" altLang="en-US">
                <a:latin typeface="Arial" panose="020B0604020202020204" pitchFamily="34" charset="0"/>
              </a:rPr>
              <a:t>Tiskalnik uporablja tekoča barvila, ki jih v obliki kapljic brizga na papir</a:t>
            </a:r>
          </a:p>
          <a:p>
            <a:r>
              <a:rPr lang="sl-SI" altLang="en-US">
                <a:latin typeface="Arial" panose="020B0604020202020204" pitchFamily="34" charset="0"/>
              </a:rPr>
              <a:t>Majhni</a:t>
            </a:r>
          </a:p>
          <a:p>
            <a:r>
              <a:rPr lang="sl-SI" altLang="en-US">
                <a:latin typeface="Arial" panose="020B0604020202020204" pitchFamily="34" charset="0"/>
              </a:rPr>
              <a:t>Namenjeni le tiskanju fotografij</a:t>
            </a:r>
          </a:p>
          <a:p>
            <a:endParaRPr lang="sl-SI" altLang="en-US">
              <a:latin typeface="Arial" panose="020B0604020202020204" pitchFamily="34" charset="0"/>
            </a:endParaRPr>
          </a:p>
        </p:txBody>
      </p:sp>
      <p:pic>
        <p:nvPicPr>
          <p:cNvPr id="172036" name="Picture 5" descr="selphy_cp400_0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173912" y="4019550"/>
            <a:ext cx="349250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7" name="Rectangle 6"/>
          <p:cNvSpPr>
            <a:spLocks noChangeArrowheads="1"/>
          </p:cNvSpPr>
          <p:nvPr/>
        </p:nvSpPr>
        <p:spPr bwMode="auto">
          <a:xfrm>
            <a:off x="2062163" y="1989138"/>
            <a:ext cx="5356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0BD0D9"/>
              </a:buClr>
              <a:buSzPct val="95000"/>
              <a:buFont typeface="Wingdings 2" panose="05020102010507070707" pitchFamily="18" charset="2"/>
              <a:buChar char=""/>
            </a:pPr>
            <a:r>
              <a:rPr lang="sl-SI" altLang="en-US" sz="2400" b="1"/>
              <a:t>SUBLIMACIJSKI FOTO TISKALNIK</a:t>
            </a:r>
          </a:p>
        </p:txBody>
      </p:sp>
    </p:spTree>
    <p:extLst>
      <p:ext uri="{BB962C8B-B14F-4D97-AF65-F5344CB8AC3E}">
        <p14:creationId xmlns:p14="http://schemas.microsoft.com/office/powerpoint/2010/main" val="149020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p:cNvSpPr>
          <p:nvPr>
            <p:ph type="title"/>
          </p:nvPr>
        </p:nvSpPr>
        <p:spPr>
          <a:xfrm>
            <a:off x="1979612" y="428625"/>
            <a:ext cx="8229600" cy="1143000"/>
          </a:xfrm>
        </p:spPr>
        <p:txBody>
          <a:bodyPr/>
          <a:lstStyle/>
          <a:p>
            <a:r>
              <a:rPr lang="sl-SI" altLang="en-US">
                <a:latin typeface="Arial" panose="020B0604020202020204" pitchFamily="34" charset="0"/>
              </a:rPr>
              <a:t>RISALNIKI</a:t>
            </a:r>
          </a:p>
        </p:txBody>
      </p:sp>
      <p:sp>
        <p:nvSpPr>
          <p:cNvPr id="173059" name="Rectangle 3"/>
          <p:cNvSpPr>
            <a:spLocks noGrp="1"/>
          </p:cNvSpPr>
          <p:nvPr>
            <p:ph type="body" idx="1"/>
          </p:nvPr>
        </p:nvSpPr>
        <p:spPr/>
        <p:txBody>
          <a:bodyPr/>
          <a:lstStyle/>
          <a:p>
            <a:r>
              <a:rPr lang="sl-SI" altLang="en-US">
                <a:latin typeface="Arial" panose="020B0604020202020204" pitchFamily="34" charset="0"/>
              </a:rPr>
              <a:t>Veliki formati izpisov</a:t>
            </a:r>
          </a:p>
          <a:p>
            <a:r>
              <a:rPr lang="sl-SI" altLang="en-US">
                <a:latin typeface="Arial" panose="020B0604020202020204" pitchFamily="34" charset="0"/>
              </a:rPr>
              <a:t>Barvni</a:t>
            </a:r>
          </a:p>
          <a:p>
            <a:r>
              <a:rPr lang="sl-SI" altLang="en-US">
                <a:latin typeface="Arial" panose="020B0604020202020204" pitchFamily="34" charset="0"/>
              </a:rPr>
              <a:t>Za tiskanje plakatov</a:t>
            </a:r>
          </a:p>
          <a:p>
            <a:r>
              <a:rPr lang="sl-SI" altLang="en-US">
                <a:latin typeface="Arial" panose="020B0604020202020204" pitchFamily="34" charset="0"/>
              </a:rPr>
              <a:t>Tiskanje načrtov</a:t>
            </a:r>
          </a:p>
          <a:p>
            <a:endParaRPr lang="sl-SI" altLang="en-US">
              <a:latin typeface="Arial" panose="020B0604020202020204" pitchFamily="34" charset="0"/>
            </a:endParaRPr>
          </a:p>
        </p:txBody>
      </p:sp>
      <p:pic>
        <p:nvPicPr>
          <p:cNvPr id="173060" name="Picture 5" descr="HP-DesignJet-4000-risalnik-tiskalni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26213" y="260351"/>
            <a:ext cx="3821113" cy="38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85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MIKROPROCESOR - CPU</a:t>
            </a:r>
            <a:endParaRPr lang="en-US" dirty="0"/>
          </a:p>
        </p:txBody>
      </p:sp>
      <p:sp>
        <p:nvSpPr>
          <p:cNvPr id="4" name="Podnaslov 2"/>
          <p:cNvSpPr txBox="1">
            <a:spLocks/>
          </p:cNvSpPr>
          <p:nvPr/>
        </p:nvSpPr>
        <p:spPr>
          <a:xfrm>
            <a:off x="1989956" y="6021288"/>
            <a:ext cx="7516442" cy="3600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Font typeface="Euphemia"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9pPr>
          </a:lstStyle>
          <a:p>
            <a:r>
              <a:rPr lang="sl-SI" altLang="en-US" sz="2000" b="1"/>
              <a:t>ZDENKO POTOČAR, univ.dipl.org</a:t>
            </a:r>
            <a:r>
              <a:rPr lang="sl-SI" altLang="en-US" sz="2000"/>
              <a:t>.</a:t>
            </a:r>
            <a:endParaRPr lang="sl-SI" altLang="en-US" sz="2000" dirty="0"/>
          </a:p>
        </p:txBody>
      </p:sp>
    </p:spTree>
    <p:extLst>
      <p:ext uri="{BB962C8B-B14F-4D97-AF65-F5344CB8AC3E}">
        <p14:creationId xmlns:p14="http://schemas.microsoft.com/office/powerpoint/2010/main" val="378917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PROCESOR</a:t>
            </a:r>
            <a:endParaRPr lang="en-US" dirty="0"/>
          </a:p>
        </p:txBody>
      </p:sp>
      <p:sp>
        <p:nvSpPr>
          <p:cNvPr id="3" name="Označba mesta vsebine 2"/>
          <p:cNvSpPr>
            <a:spLocks noGrp="1"/>
          </p:cNvSpPr>
          <p:nvPr>
            <p:ph idx="1"/>
          </p:nvPr>
        </p:nvSpPr>
        <p:spPr/>
        <p:txBody>
          <a:bodyPr/>
          <a:lstStyle/>
          <a:p>
            <a:r>
              <a:rPr lang="sl-SI" dirty="0"/>
              <a:t>Procesor je najpomembnejša komponenta v računalniškem sistemu. </a:t>
            </a:r>
          </a:p>
          <a:p>
            <a:r>
              <a:rPr lang="sl-SI" dirty="0"/>
              <a:t>Prvi mikroprocesor je razvilo podjetje Intel leta 1971 z nazivom Intel 4004.</a:t>
            </a:r>
            <a:endParaRPr lang="en-US" dirty="0"/>
          </a:p>
        </p:txBody>
      </p:sp>
      <p:pic>
        <p:nvPicPr>
          <p:cNvPr id="2050" name="Picture 2" descr="http://images.anandtech.com/doci/6985/DT_Haswell_i7_FB_678x45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958508" y="3501008"/>
            <a:ext cx="3845320" cy="25635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thocp.net/hardware/pictures/cpu/intel_4004_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45940" y="3627104"/>
            <a:ext cx="3636879" cy="272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5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p:cNvSpPr>
          <p:nvPr>
            <p:ph type="title"/>
          </p:nvPr>
        </p:nvSpPr>
        <p:spPr>
          <a:xfrm>
            <a:off x="1701801" y="428625"/>
            <a:ext cx="8713787" cy="1143000"/>
          </a:xfrm>
        </p:spPr>
        <p:txBody>
          <a:bodyPr/>
          <a:lstStyle/>
          <a:p>
            <a:r>
              <a:rPr lang="sl-SI" altLang="en-US" sz="4200" dirty="0">
                <a:latin typeface="Arial" panose="020B0604020202020204" pitchFamily="34" charset="0"/>
              </a:rPr>
              <a:t>CENTRALNA PROCESNA ENOTA</a:t>
            </a:r>
          </a:p>
        </p:txBody>
      </p:sp>
      <p:sp>
        <p:nvSpPr>
          <p:cNvPr id="174083" name="Rectangle 3"/>
          <p:cNvSpPr>
            <a:spLocks noGrp="1"/>
          </p:cNvSpPr>
          <p:nvPr>
            <p:ph type="body" idx="1"/>
          </p:nvPr>
        </p:nvSpPr>
        <p:spPr>
          <a:xfrm>
            <a:off x="1593437" y="1600200"/>
            <a:ext cx="5149048" cy="4572000"/>
          </a:xfrm>
        </p:spPr>
        <p:txBody>
          <a:bodyPr>
            <a:normAutofit fontScale="92500" lnSpcReduction="20000"/>
          </a:bodyPr>
          <a:lstStyle/>
          <a:p>
            <a:pPr>
              <a:lnSpc>
                <a:spcPct val="90000"/>
              </a:lnSpc>
            </a:pPr>
            <a:r>
              <a:rPr lang="sl-SI" altLang="en-US" dirty="0">
                <a:latin typeface="Arial" panose="020B0604020202020204" pitchFamily="34" charset="0"/>
              </a:rPr>
              <a:t>Centralna procesna enota  (CPE) je upravni center računalnika</a:t>
            </a:r>
          </a:p>
          <a:p>
            <a:pPr>
              <a:lnSpc>
                <a:spcPct val="90000"/>
              </a:lnSpc>
            </a:pPr>
            <a:endParaRPr lang="sl-SI" altLang="en-US" dirty="0">
              <a:latin typeface="Arial" panose="020B0604020202020204" pitchFamily="34" charset="0"/>
            </a:endParaRPr>
          </a:p>
          <a:p>
            <a:pPr>
              <a:lnSpc>
                <a:spcPct val="90000"/>
              </a:lnSpc>
            </a:pPr>
            <a:r>
              <a:rPr lang="sl-SI" altLang="en-US" dirty="0">
                <a:latin typeface="Arial" panose="020B0604020202020204" pitchFamily="34" charset="0"/>
              </a:rPr>
              <a:t>V CPU se:</a:t>
            </a:r>
          </a:p>
          <a:p>
            <a:pPr lvl="1">
              <a:lnSpc>
                <a:spcPct val="90000"/>
              </a:lnSpc>
            </a:pPr>
            <a:r>
              <a:rPr lang="sl-SI" altLang="en-US" dirty="0">
                <a:latin typeface="Arial" panose="020B0604020202020204" pitchFamily="34" charset="0"/>
              </a:rPr>
              <a:t> upravlja in nadzira delovanje računalnika</a:t>
            </a:r>
          </a:p>
          <a:p>
            <a:pPr lvl="1">
              <a:lnSpc>
                <a:spcPct val="90000"/>
              </a:lnSpc>
            </a:pPr>
            <a:r>
              <a:rPr lang="sl-SI" altLang="en-US" dirty="0">
                <a:latin typeface="Arial" panose="020B0604020202020204" pitchFamily="34" charset="0"/>
              </a:rPr>
              <a:t>izvršujejo matematične in logične operacije</a:t>
            </a:r>
          </a:p>
          <a:p>
            <a:pPr lvl="1">
              <a:lnSpc>
                <a:spcPct val="90000"/>
              </a:lnSpc>
            </a:pPr>
            <a:endParaRPr lang="sl-SI" altLang="en-US" dirty="0">
              <a:latin typeface="Arial" panose="020B0604020202020204" pitchFamily="34" charset="0"/>
            </a:endParaRPr>
          </a:p>
          <a:p>
            <a:pPr lvl="1">
              <a:lnSpc>
                <a:spcPct val="90000"/>
              </a:lnSpc>
            </a:pPr>
            <a:r>
              <a:rPr lang="sl-SI" altLang="en-US" dirty="0">
                <a:latin typeface="Arial" panose="020B0604020202020204" pitchFamily="34" charset="0"/>
              </a:rPr>
              <a:t>SESTAVA:</a:t>
            </a:r>
          </a:p>
          <a:p>
            <a:pPr lvl="2">
              <a:lnSpc>
                <a:spcPct val="90000"/>
              </a:lnSpc>
            </a:pPr>
            <a:r>
              <a:rPr lang="sl-SI" altLang="en-US" dirty="0">
                <a:latin typeface="Arial" panose="020B0604020202020204" pitchFamily="34" charset="0"/>
              </a:rPr>
              <a:t>Aritmetično-logična enota</a:t>
            </a:r>
          </a:p>
          <a:p>
            <a:pPr lvl="2">
              <a:lnSpc>
                <a:spcPct val="90000"/>
              </a:lnSpc>
            </a:pPr>
            <a:r>
              <a:rPr lang="sl-SI" altLang="en-US" dirty="0">
                <a:latin typeface="Arial" panose="020B0604020202020204" pitchFamily="34" charset="0"/>
              </a:rPr>
              <a:t>Krmilna enota</a:t>
            </a:r>
          </a:p>
          <a:p>
            <a:pPr lvl="2">
              <a:lnSpc>
                <a:spcPct val="90000"/>
              </a:lnSpc>
            </a:pPr>
            <a:r>
              <a:rPr lang="sl-SI" altLang="en-US" dirty="0">
                <a:latin typeface="Arial" panose="020B0604020202020204" pitchFamily="34" charset="0"/>
              </a:rPr>
              <a:t>registri</a:t>
            </a:r>
          </a:p>
          <a:p>
            <a:pPr lvl="1">
              <a:lnSpc>
                <a:spcPct val="90000"/>
              </a:lnSpc>
            </a:pPr>
            <a:endParaRPr lang="sl-SI" altLang="en-US" dirty="0">
              <a:latin typeface="Arial" panose="020B0604020202020204" pitchFamily="34" charset="0"/>
            </a:endParaRPr>
          </a:p>
          <a:p>
            <a:pPr>
              <a:lnSpc>
                <a:spcPct val="90000"/>
              </a:lnSpc>
            </a:pPr>
            <a:endParaRPr lang="sl-SI" altLang="en-US" dirty="0">
              <a:latin typeface="Arial" panose="020B0604020202020204" pitchFamily="34" charset="0"/>
            </a:endParaRPr>
          </a:p>
        </p:txBody>
      </p:sp>
      <p:pic>
        <p:nvPicPr>
          <p:cNvPr id="5" name="Picture 6" descr="cpu"/>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886500" y="1916832"/>
            <a:ext cx="4877188" cy="308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90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ltLang="en-US" dirty="0">
                <a:latin typeface="Arial" panose="020B0604020202020204" pitchFamily="34" charset="0"/>
              </a:rPr>
              <a:t>CENTRALNA PROCESNA ENOTA</a:t>
            </a:r>
            <a:endParaRPr lang="en-US" dirty="0"/>
          </a:p>
        </p:txBody>
      </p:sp>
      <p:sp>
        <p:nvSpPr>
          <p:cNvPr id="3" name="Označba mesta vsebine 2"/>
          <p:cNvSpPr>
            <a:spLocks noGrp="1"/>
          </p:cNvSpPr>
          <p:nvPr>
            <p:ph idx="1"/>
          </p:nvPr>
        </p:nvSpPr>
        <p:spPr>
          <a:xfrm>
            <a:off x="1593436" y="2276872"/>
            <a:ext cx="9974138" cy="4444604"/>
          </a:xfrm>
        </p:spPr>
        <p:txBody>
          <a:bodyPr>
            <a:normAutofit fontScale="92500" lnSpcReduction="10000"/>
          </a:bodyPr>
          <a:lstStyle/>
          <a:p>
            <a:r>
              <a:rPr lang="sl-SI" altLang="en-US" b="1" dirty="0"/>
              <a:t>Krmilna enota</a:t>
            </a:r>
            <a:r>
              <a:rPr lang="sl-SI" altLang="en-US" dirty="0"/>
              <a:t> usklajuje delovanje posameznih delov mikroprocesorja po navodilih programske kode. </a:t>
            </a:r>
          </a:p>
          <a:p>
            <a:r>
              <a:rPr lang="sl-SI" altLang="en-US" dirty="0"/>
              <a:t>Bere ukaz za ukazom iz programa, zapisanega v strojni obliki, jih dekodira in preko množice krmilnih signalov krmili njihovo izvajanje. </a:t>
            </a:r>
          </a:p>
          <a:p>
            <a:r>
              <a:rPr lang="sl-SI" altLang="en-US" b="1" dirty="0"/>
              <a:t>aritmetično logična enota</a:t>
            </a:r>
            <a:r>
              <a:rPr lang="sl-SI" altLang="en-US" dirty="0"/>
              <a:t> skrbi za izvajanje operacij nad podatki, ki jih obdeluje program. Ta je sposobna opraviti različne matematične in logične operacije nad podatki.</a:t>
            </a:r>
          </a:p>
          <a:p>
            <a:r>
              <a:rPr lang="sl-SI" altLang="en-US" b="1" dirty="0"/>
              <a:t>Registri</a:t>
            </a:r>
            <a:r>
              <a:rPr lang="sl-SI" altLang="en-US" dirty="0"/>
              <a:t> služijo za začasno hranjenje in obdelavo podatkov in njihovih naslovov. Izvedeni so kot zelo hitre pomnilne celice. Določeni registri so programerjem dostopni, določeni so namenjeni izključno za interno rabo procesorja.</a:t>
            </a:r>
          </a:p>
          <a:p>
            <a:endParaRPr lang="en-US" dirty="0"/>
          </a:p>
        </p:txBody>
      </p:sp>
      <p:pic>
        <p:nvPicPr>
          <p:cNvPr id="5" name="Picture 6" descr="cpu"/>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758708" y="260648"/>
            <a:ext cx="2808866" cy="177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039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Procesor</a:t>
            </a:r>
            <a:endParaRPr lang="en-US" dirty="0"/>
          </a:p>
        </p:txBody>
      </p:sp>
      <p:sp>
        <p:nvSpPr>
          <p:cNvPr id="3" name="Označba mesta vsebine 2"/>
          <p:cNvSpPr>
            <a:spLocks noGrp="1"/>
          </p:cNvSpPr>
          <p:nvPr>
            <p:ph idx="1"/>
          </p:nvPr>
        </p:nvSpPr>
        <p:spPr>
          <a:xfrm>
            <a:off x="1593437" y="1600200"/>
            <a:ext cx="5653104" cy="4572000"/>
          </a:xfrm>
        </p:spPr>
        <p:txBody>
          <a:bodyPr>
            <a:normAutofit fontScale="62500" lnSpcReduction="20000"/>
          </a:bodyPr>
          <a:lstStyle/>
          <a:p>
            <a:r>
              <a:rPr lang="sl-SI" dirty="0"/>
              <a:t>Procesorji so narejeni iz silicija, ovoji pa so se skozi zgodovino zelo spreminjali (keramika, aluminij).</a:t>
            </a:r>
          </a:p>
          <a:p>
            <a:r>
              <a:rPr lang="sl-SI" dirty="0"/>
              <a:t>Procesorji se načeloma delijo po:</a:t>
            </a:r>
          </a:p>
          <a:p>
            <a:pPr lvl="1"/>
            <a:r>
              <a:rPr lang="sl-SI" dirty="0"/>
              <a:t>številu tranzistorjev (</a:t>
            </a:r>
            <a:r>
              <a:rPr lang="sl-SI" dirty="0" err="1"/>
              <a:t>transistor</a:t>
            </a:r>
            <a:r>
              <a:rPr lang="sl-SI" dirty="0"/>
              <a:t>), </a:t>
            </a:r>
          </a:p>
          <a:p>
            <a:pPr lvl="1"/>
            <a:r>
              <a:rPr lang="sl-SI" dirty="0"/>
              <a:t>jeder (</a:t>
            </a:r>
            <a:r>
              <a:rPr lang="sl-SI" dirty="0" err="1"/>
              <a:t>core</a:t>
            </a:r>
            <a:r>
              <a:rPr lang="sl-SI" dirty="0"/>
              <a:t>), </a:t>
            </a:r>
          </a:p>
          <a:p>
            <a:pPr lvl="1"/>
            <a:r>
              <a:rPr lang="sl-SI" dirty="0"/>
              <a:t>niti (</a:t>
            </a:r>
            <a:r>
              <a:rPr lang="sl-SI" dirty="0" err="1"/>
              <a:t>thread</a:t>
            </a:r>
            <a:r>
              <a:rPr lang="sl-SI" dirty="0"/>
              <a:t>), </a:t>
            </a:r>
          </a:p>
          <a:p>
            <a:pPr lvl="1"/>
            <a:r>
              <a:rPr lang="sl-SI" dirty="0"/>
              <a:t>podnožju (</a:t>
            </a:r>
            <a:r>
              <a:rPr lang="sl-SI" dirty="0" err="1"/>
              <a:t>socket</a:t>
            </a:r>
            <a:r>
              <a:rPr lang="sl-SI" dirty="0"/>
              <a:t>) in </a:t>
            </a:r>
          </a:p>
          <a:p>
            <a:pPr lvl="1"/>
            <a:r>
              <a:rPr lang="sl-SI" dirty="0"/>
              <a:t>velikosti pomnilnika. </a:t>
            </a:r>
          </a:p>
          <a:p>
            <a:r>
              <a:rPr lang="sl-SI" dirty="0"/>
              <a:t>Jedro je računski del procesorja, narejen iz silicija. </a:t>
            </a:r>
          </a:p>
          <a:p>
            <a:r>
              <a:rPr lang="sl-SI" dirty="0"/>
              <a:t>Nit je proces, ki ga procesor opravlja, če je procesor večniten, to pomeni da lahko opravlja več procesov naenkrat in je s tem hitrejši. Na primer, če je procesor 2 niten, bi moral v teoriji biti 1-krat hitrejši. </a:t>
            </a:r>
          </a:p>
          <a:p>
            <a:r>
              <a:rPr lang="sl-SI" dirty="0"/>
              <a:t>Pomnilnik v procesorju je namenjen začasnem shranjevanju podatkov, torej večja kot je njegova kapaciteta, bolje je.</a:t>
            </a:r>
          </a:p>
          <a:p>
            <a:endParaRPr lang="en-US" dirty="0"/>
          </a:p>
        </p:txBody>
      </p:sp>
      <p:pic>
        <p:nvPicPr>
          <p:cNvPr id="9218" name="Picture 2" descr="https://upload.wikimedia.org/wikipedia/commons/thumb/e/e7/Intel_80486DX2_bottom.jpg/1024px-Intel_80486DX2_bottom.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462564" y="1629560"/>
            <a:ext cx="3994621" cy="3269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95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Več jedrni procesor</a:t>
            </a:r>
            <a:endParaRPr lang="en-US" dirty="0"/>
          </a:p>
        </p:txBody>
      </p:sp>
      <p:sp>
        <p:nvSpPr>
          <p:cNvPr id="3" name="Označba mesta vsebine 2"/>
          <p:cNvSpPr>
            <a:spLocks noGrp="1"/>
          </p:cNvSpPr>
          <p:nvPr>
            <p:ph idx="1"/>
          </p:nvPr>
        </p:nvSpPr>
        <p:spPr/>
        <p:txBody>
          <a:bodyPr>
            <a:normAutofit/>
          </a:bodyPr>
          <a:lstStyle/>
          <a:p>
            <a:r>
              <a:rPr lang="sl-SI" dirty="0"/>
              <a:t>Več jedrne procesorje so razvili, da je možno opravljati več opravil (niti) naenkrat, kar omogoča pravo paralelno procesiranje. </a:t>
            </a:r>
          </a:p>
          <a:p>
            <a:r>
              <a:rPr lang="sl-SI" dirty="0"/>
              <a:t>Problem delovanja procesorja, kako posamezna opravila čimbolj učinkovito razdeliti na paralelne procese, da bo celoten sistem veliko hitrejši, kot pri uporabi </a:t>
            </a:r>
            <a:r>
              <a:rPr lang="sl-SI" dirty="0" err="1"/>
              <a:t>enojedrnega</a:t>
            </a:r>
            <a:r>
              <a:rPr lang="sl-SI" dirty="0"/>
              <a:t> procesorja.</a:t>
            </a:r>
          </a:p>
          <a:p>
            <a:endParaRPr lang="sl-SI" dirty="0"/>
          </a:p>
        </p:txBody>
      </p:sp>
      <p:sp>
        <p:nvSpPr>
          <p:cNvPr id="4" name="Pravokotnik 3"/>
          <p:cNvSpPr/>
          <p:nvPr/>
        </p:nvSpPr>
        <p:spPr>
          <a:xfrm>
            <a:off x="2349996" y="5589240"/>
            <a:ext cx="5844870" cy="523220"/>
          </a:xfrm>
          <a:prstGeom prst="rect">
            <a:avLst/>
          </a:prstGeom>
        </p:spPr>
        <p:txBody>
          <a:bodyPr wrap="none">
            <a:spAutoFit/>
          </a:bodyPr>
          <a:lstStyle/>
          <a:p>
            <a:r>
              <a:rPr lang="pl-PL" sz="2800" dirty="0">
                <a:solidFill>
                  <a:srgbClr val="FF0000"/>
                </a:solidFill>
                <a:latin typeface="Arial" panose="020B0604020202020204" pitchFamily="34" charset="0"/>
              </a:rPr>
              <a:t>Intel z novimi procesorji do 18 jeder</a:t>
            </a:r>
            <a:endParaRPr lang="pl-PL" sz="2800" b="0" i="0" dirty="0">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392297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Naslov 1"/>
          <p:cNvSpPr>
            <a:spLocks noGrp="1"/>
          </p:cNvSpPr>
          <p:nvPr>
            <p:ph type="title"/>
          </p:nvPr>
        </p:nvSpPr>
        <p:spPr>
          <a:xfrm>
            <a:off x="1979612" y="428625"/>
            <a:ext cx="8229600" cy="857250"/>
          </a:xfrm>
        </p:spPr>
        <p:txBody>
          <a:bodyPr/>
          <a:lstStyle/>
          <a:p>
            <a:pPr eaLnBrk="1" hangingPunct="1"/>
            <a:r>
              <a:rPr lang="sl-SI" altLang="en-US"/>
              <a:t>RAČUNALNIŠTVO</a:t>
            </a:r>
          </a:p>
        </p:txBody>
      </p:sp>
      <p:sp>
        <p:nvSpPr>
          <p:cNvPr id="58371" name="Ograda vsebine 2"/>
          <p:cNvSpPr>
            <a:spLocks noGrp="1"/>
          </p:cNvSpPr>
          <p:nvPr>
            <p:ph idx="1"/>
          </p:nvPr>
        </p:nvSpPr>
        <p:spPr/>
        <p:txBody>
          <a:bodyPr/>
          <a:lstStyle/>
          <a:p>
            <a:pPr eaLnBrk="1" hangingPunct="1"/>
            <a:r>
              <a:rPr lang="sl-SI" altLang="en-US" b="1"/>
              <a:t>Računalništvo</a:t>
            </a:r>
            <a:r>
              <a:rPr lang="sl-SI" altLang="en-US"/>
              <a:t> je veda o računalnikih in o uporabi računalnika.</a:t>
            </a:r>
          </a:p>
          <a:p>
            <a:pPr eaLnBrk="1" hangingPunct="1"/>
            <a:endParaRPr lang="sl-SI" altLang="en-US"/>
          </a:p>
        </p:txBody>
      </p:sp>
      <p:pic>
        <p:nvPicPr>
          <p:cNvPr id="58374" name="Picture 2" descr="http://flogi.blog.siol.net/files/2007/10/racunalnik_kaput.gif"/>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94412" y="2157413"/>
            <a:ext cx="4572000"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99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Takt delovanja procesorja</a:t>
            </a:r>
            <a:endParaRPr lang="en-US" dirty="0"/>
          </a:p>
        </p:txBody>
      </p:sp>
      <p:sp>
        <p:nvSpPr>
          <p:cNvPr id="3" name="Označba mesta vsebine 2"/>
          <p:cNvSpPr>
            <a:spLocks noGrp="1"/>
          </p:cNvSpPr>
          <p:nvPr>
            <p:ph idx="1"/>
          </p:nvPr>
        </p:nvSpPr>
        <p:spPr/>
        <p:txBody>
          <a:bodyPr>
            <a:normAutofit lnSpcReduction="10000"/>
          </a:bodyPr>
          <a:lstStyle/>
          <a:p>
            <a:r>
              <a:rPr lang="sl-SI" dirty="0"/>
              <a:t>Takt delovanja je najbolj očiten podatek ob izbiri procesorja</a:t>
            </a:r>
          </a:p>
          <a:p>
            <a:r>
              <a:rPr lang="sl-SI" dirty="0"/>
              <a:t>Vrednost, ki pove, s kakšno frekvenco niha urni signal procesorja.</a:t>
            </a:r>
          </a:p>
          <a:p>
            <a:r>
              <a:rPr lang="sl-SI" dirty="0"/>
              <a:t>Takt je eden poglavitnih pokazateljev zmogljivosti procesorja in pri procesorjih z enakim jedrom večji takt delovanja pomeni tudi večjo zmogljivost.</a:t>
            </a:r>
          </a:p>
          <a:p>
            <a:r>
              <a:rPr lang="sl-SI" dirty="0"/>
              <a:t>Pri frekvenci delovanja procesorjev poznamo notranji takt in zunanji takt delovanja.</a:t>
            </a:r>
          </a:p>
          <a:p>
            <a:r>
              <a:rPr lang="sl-SI" dirty="0"/>
              <a:t>Najbolj pogosti procesorji delujejo z notranjim taktom od 2 do 4 GHz</a:t>
            </a:r>
            <a:endParaRPr lang="en-US" dirty="0"/>
          </a:p>
        </p:txBody>
      </p:sp>
    </p:spTree>
    <p:extLst>
      <p:ext uri="{BB962C8B-B14F-4D97-AF65-F5344CB8AC3E}">
        <p14:creationId xmlns:p14="http://schemas.microsoft.com/office/powerpoint/2010/main" val="407036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Zmogljivost procesorjev</a:t>
            </a:r>
            <a:endParaRPr lang="en-US" dirty="0"/>
          </a:p>
        </p:txBody>
      </p:sp>
      <p:pic>
        <p:nvPicPr>
          <p:cNvPr id="4"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09708" y="1649413"/>
            <a:ext cx="8172450" cy="5208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6681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32" y="-16529"/>
            <a:ext cx="3748491" cy="1917167"/>
          </a:xfrm>
          <a:prstGeom prst="rect">
            <a:avLst/>
          </a:prstGeom>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2" y="2440008"/>
            <a:ext cx="3748491" cy="1888775"/>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9176" y="4955141"/>
            <a:ext cx="3748491" cy="1888552"/>
          </a:xfrm>
          <a:prstGeom prst="rect">
            <a:avLst/>
          </a:prstGeom>
        </p:spPr>
      </p:pic>
      <p:pic>
        <p:nvPicPr>
          <p:cNvPr id="6" name="Slika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251424" y="-24354"/>
            <a:ext cx="3748492" cy="1932816"/>
          </a:xfrm>
          <a:prstGeom prst="rect">
            <a:avLst/>
          </a:prstGeom>
        </p:spPr>
      </p:pic>
      <p:pic>
        <p:nvPicPr>
          <p:cNvPr id="7" name="Slika 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251425" y="2463175"/>
            <a:ext cx="3748491" cy="1903079"/>
          </a:xfrm>
          <a:prstGeom prst="rect">
            <a:avLst/>
          </a:prstGeom>
        </p:spPr>
      </p:pic>
      <p:pic>
        <p:nvPicPr>
          <p:cNvPr id="8" name="Slika 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271541" y="4920967"/>
            <a:ext cx="3748491" cy="1859939"/>
          </a:xfrm>
          <a:prstGeom prst="rect">
            <a:avLst/>
          </a:prstGeom>
        </p:spPr>
      </p:pic>
      <p:pic>
        <p:nvPicPr>
          <p:cNvPr id="9" name="Slika 8"/>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444921" y="-16529"/>
            <a:ext cx="3748492" cy="1874246"/>
          </a:xfrm>
          <a:prstGeom prst="rect">
            <a:avLst/>
          </a:prstGeom>
        </p:spPr>
      </p:pic>
      <p:pic>
        <p:nvPicPr>
          <p:cNvPr id="10" name="Slika 9"/>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444922" y="2374700"/>
            <a:ext cx="3748491" cy="1903079"/>
          </a:xfrm>
          <a:prstGeom prst="rect">
            <a:avLst/>
          </a:prstGeom>
        </p:spPr>
      </p:pic>
      <p:pic>
        <p:nvPicPr>
          <p:cNvPr id="15" name="Slika 14"/>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458885" y="4922845"/>
            <a:ext cx="3684356" cy="1842178"/>
          </a:xfrm>
          <a:prstGeom prst="rect">
            <a:avLst/>
          </a:prstGeom>
        </p:spPr>
      </p:pic>
    </p:spTree>
    <p:extLst>
      <p:ext uri="{BB962C8B-B14F-4D97-AF65-F5344CB8AC3E}">
        <p14:creationId xmlns:p14="http://schemas.microsoft.com/office/powerpoint/2010/main" val="378280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1948" y="7268"/>
            <a:ext cx="3915427" cy="1972890"/>
          </a:xfrm>
          <a:prstGeom prst="rect">
            <a:avLst/>
          </a:prstGeom>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948" y="2337655"/>
            <a:ext cx="3915427" cy="2018892"/>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224" y="4863727"/>
            <a:ext cx="3915427" cy="1987831"/>
          </a:xfrm>
          <a:prstGeom prst="rect">
            <a:avLst/>
          </a:prstGeom>
        </p:spPr>
      </p:pic>
      <p:pic>
        <p:nvPicPr>
          <p:cNvPr id="6" name="Slika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109091" y="4910530"/>
            <a:ext cx="3915427" cy="1957714"/>
          </a:xfrm>
          <a:prstGeom prst="rect">
            <a:avLst/>
          </a:prstGeom>
        </p:spPr>
      </p:pic>
      <p:pic>
        <p:nvPicPr>
          <p:cNvPr id="7" name="Slika 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278730" y="-56263"/>
            <a:ext cx="3915427" cy="1987831"/>
          </a:xfrm>
          <a:prstGeom prst="rect">
            <a:avLst/>
          </a:prstGeom>
        </p:spPr>
      </p:pic>
      <p:pic>
        <p:nvPicPr>
          <p:cNvPr id="8" name="Slika 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183095" y="-26147"/>
            <a:ext cx="3915427" cy="1957714"/>
          </a:xfrm>
          <a:prstGeom prst="rect">
            <a:avLst/>
          </a:prstGeom>
        </p:spPr>
      </p:pic>
      <p:pic>
        <p:nvPicPr>
          <p:cNvPr id="9" name="Slika 8"/>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109091" y="2427133"/>
            <a:ext cx="3915427" cy="1987831"/>
          </a:xfrm>
          <a:prstGeom prst="rect">
            <a:avLst/>
          </a:prstGeom>
        </p:spPr>
      </p:pic>
      <p:pic>
        <p:nvPicPr>
          <p:cNvPr id="10" name="Slika 9"/>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273397" y="2427133"/>
            <a:ext cx="3915427" cy="1957714"/>
          </a:xfrm>
          <a:prstGeom prst="rect">
            <a:avLst/>
          </a:prstGeom>
        </p:spPr>
      </p:pic>
      <p:pic>
        <p:nvPicPr>
          <p:cNvPr id="11" name="Slika 10"/>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273398" y="4880413"/>
            <a:ext cx="3915427" cy="1987831"/>
          </a:xfrm>
          <a:prstGeom prst="rect">
            <a:avLst/>
          </a:prstGeom>
        </p:spPr>
      </p:pic>
    </p:spTree>
    <p:extLst>
      <p:ext uri="{BB962C8B-B14F-4D97-AF65-F5344CB8AC3E}">
        <p14:creationId xmlns:p14="http://schemas.microsoft.com/office/powerpoint/2010/main" val="93710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372" y="2420888"/>
            <a:ext cx="3791111" cy="1866834"/>
          </a:xfrm>
          <a:prstGeom prst="rect">
            <a:avLst/>
          </a:prstGeom>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256" y="4880580"/>
            <a:ext cx="3791111" cy="1969025"/>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57793" y="25167"/>
            <a:ext cx="3791111" cy="1924277"/>
          </a:xfrm>
          <a:prstGeom prst="rect">
            <a:avLst/>
          </a:prstGeom>
        </p:spPr>
      </p:pic>
      <p:pic>
        <p:nvPicPr>
          <p:cNvPr id="6" name="Slika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107049" y="2420888"/>
            <a:ext cx="3791111" cy="1895556"/>
          </a:xfrm>
          <a:prstGeom prst="rect">
            <a:avLst/>
          </a:prstGeom>
        </p:spPr>
      </p:pic>
      <p:pic>
        <p:nvPicPr>
          <p:cNvPr id="7" name="Slika 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157793" y="4977139"/>
            <a:ext cx="3791111" cy="1880861"/>
          </a:xfrm>
          <a:prstGeom prst="rect">
            <a:avLst/>
          </a:prstGeom>
        </p:spPr>
      </p:pic>
      <p:pic>
        <p:nvPicPr>
          <p:cNvPr id="8" name="Slika 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397714" y="-23564"/>
            <a:ext cx="3791111" cy="1881086"/>
          </a:xfrm>
          <a:prstGeom prst="rect">
            <a:avLst/>
          </a:prstGeom>
        </p:spPr>
      </p:pic>
      <p:pic>
        <p:nvPicPr>
          <p:cNvPr id="9" name="Slika 8"/>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364822" y="2420888"/>
            <a:ext cx="3791111" cy="1881086"/>
          </a:xfrm>
          <a:prstGeom prst="rect">
            <a:avLst/>
          </a:prstGeom>
        </p:spPr>
      </p:pic>
      <p:pic>
        <p:nvPicPr>
          <p:cNvPr id="14" name="Slika 13"/>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588" y="-35148"/>
            <a:ext cx="3791111" cy="1910250"/>
          </a:xfrm>
          <a:prstGeom prst="rect">
            <a:avLst/>
          </a:prstGeom>
        </p:spPr>
      </p:pic>
    </p:spTree>
    <p:extLst>
      <p:ext uri="{BB962C8B-B14F-4D97-AF65-F5344CB8AC3E}">
        <p14:creationId xmlns:p14="http://schemas.microsoft.com/office/powerpoint/2010/main" val="324451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Procesor danes (2016)</a:t>
            </a:r>
            <a:endParaRPr lang="en-US" dirty="0"/>
          </a:p>
        </p:txBody>
      </p:sp>
      <p:sp>
        <p:nvSpPr>
          <p:cNvPr id="3" name="Označba mesta vsebine 2"/>
          <p:cNvSpPr>
            <a:spLocks noGrp="1"/>
          </p:cNvSpPr>
          <p:nvPr>
            <p:ph idx="1"/>
          </p:nvPr>
        </p:nvSpPr>
        <p:spPr>
          <a:xfrm>
            <a:off x="1593436" y="1600200"/>
            <a:ext cx="6445191" cy="4572000"/>
          </a:xfrm>
        </p:spPr>
        <p:txBody>
          <a:bodyPr>
            <a:normAutofit/>
          </a:bodyPr>
          <a:lstStyle/>
          <a:p>
            <a:pPr fontAlgn="base"/>
            <a:r>
              <a:rPr lang="sl-SI" sz="1900" dirty="0"/>
              <a:t>INTEL CORE i7</a:t>
            </a:r>
          </a:p>
          <a:p>
            <a:pPr fontAlgn="base"/>
            <a:endParaRPr lang="sl-SI" sz="1900" dirty="0"/>
          </a:p>
          <a:p>
            <a:pPr lvl="1" fontAlgn="base"/>
            <a:r>
              <a:rPr lang="en-US" sz="1600" dirty="0" err="1"/>
              <a:t>podnožje</a:t>
            </a:r>
            <a:r>
              <a:rPr lang="en-US" sz="1600" dirty="0"/>
              <a:t>: LGA2011-v3 </a:t>
            </a:r>
            <a:endParaRPr lang="sl-SI" sz="1600" dirty="0"/>
          </a:p>
          <a:p>
            <a:pPr lvl="1" fontAlgn="base"/>
            <a:r>
              <a:rPr lang="en-US" sz="1600" dirty="0" err="1"/>
              <a:t>takt</a:t>
            </a:r>
            <a:r>
              <a:rPr lang="en-US" sz="1600" dirty="0"/>
              <a:t> </a:t>
            </a:r>
            <a:r>
              <a:rPr lang="en-US" sz="1600" dirty="0" err="1"/>
              <a:t>procesorja</a:t>
            </a:r>
            <a:r>
              <a:rPr lang="en-US" sz="1600" dirty="0"/>
              <a:t>: 3.5 GHz, </a:t>
            </a:r>
            <a:endParaRPr lang="sl-SI" sz="1600" dirty="0"/>
          </a:p>
          <a:p>
            <a:pPr lvl="1" fontAlgn="base"/>
            <a:r>
              <a:rPr lang="sl-SI" sz="1600" dirty="0"/>
              <a:t>š</a:t>
            </a:r>
            <a:r>
              <a:rPr lang="en-US" sz="1600" dirty="0"/>
              <a:t>t. </a:t>
            </a:r>
            <a:r>
              <a:rPr lang="en-US" sz="1600" dirty="0" err="1"/>
              <a:t>jeder</a:t>
            </a:r>
            <a:r>
              <a:rPr lang="en-US" sz="1600" dirty="0"/>
              <a:t>/</a:t>
            </a:r>
            <a:r>
              <a:rPr lang="en-US" sz="1600" dirty="0" err="1"/>
              <a:t>niti</a:t>
            </a:r>
            <a:r>
              <a:rPr lang="en-US" sz="1600" dirty="0"/>
              <a:t>: 6/12 </a:t>
            </a:r>
            <a:endParaRPr lang="sl-SI" sz="1600" dirty="0"/>
          </a:p>
          <a:p>
            <a:pPr lvl="1" fontAlgn="base"/>
            <a:r>
              <a:rPr lang="en-US" sz="1600" dirty="0" err="1"/>
              <a:t>predpomnilnik</a:t>
            </a:r>
            <a:r>
              <a:rPr lang="en-US" sz="1600" dirty="0"/>
              <a:t>: 15 MB </a:t>
            </a:r>
            <a:r>
              <a:rPr lang="en-US" sz="1600" dirty="0" err="1"/>
              <a:t>tehnologija</a:t>
            </a:r>
            <a:r>
              <a:rPr lang="en-US" sz="1600" dirty="0"/>
              <a:t> </a:t>
            </a:r>
            <a:r>
              <a:rPr lang="en-US" sz="1600" dirty="0" err="1"/>
              <a:t>izdelave</a:t>
            </a:r>
            <a:r>
              <a:rPr lang="en-US" sz="1600" dirty="0"/>
              <a:t>: Haswell-E, 22nm </a:t>
            </a:r>
            <a:endParaRPr lang="sl-SI" sz="1600" dirty="0"/>
          </a:p>
          <a:p>
            <a:pPr lvl="1" fontAlgn="base"/>
            <a:r>
              <a:rPr lang="en-US" sz="1600" dirty="0" err="1"/>
              <a:t>poraba</a:t>
            </a:r>
            <a:r>
              <a:rPr lang="en-US" sz="1600" dirty="0"/>
              <a:t>: max. 140 W </a:t>
            </a:r>
            <a:endParaRPr lang="sl-SI" sz="1600" dirty="0"/>
          </a:p>
          <a:p>
            <a:pPr lvl="1" fontAlgn="base"/>
            <a:r>
              <a:rPr lang="en-US" sz="1600" dirty="0" err="1"/>
              <a:t>vgrajene</a:t>
            </a:r>
            <a:r>
              <a:rPr lang="en-US" sz="1600" dirty="0"/>
              <a:t> </a:t>
            </a:r>
            <a:r>
              <a:rPr lang="en-US" sz="1600" dirty="0" err="1"/>
              <a:t>tehnologije</a:t>
            </a:r>
            <a:r>
              <a:rPr lang="en-US" sz="1600" dirty="0"/>
              <a:t>: Intel Turbo Boost, </a:t>
            </a:r>
            <a:endParaRPr lang="sl-SI" sz="1600" dirty="0"/>
          </a:p>
          <a:p>
            <a:pPr lvl="1" fontAlgn="base"/>
            <a:r>
              <a:rPr lang="en-US" sz="1600" dirty="0"/>
              <a:t>Intel Hyper-Threading, </a:t>
            </a:r>
            <a:endParaRPr lang="sl-SI" sz="1600" dirty="0"/>
          </a:p>
          <a:p>
            <a:pPr lvl="1" fontAlgn="base"/>
            <a:r>
              <a:rPr lang="en-US" sz="1600" dirty="0" err="1"/>
              <a:t>zahteva</a:t>
            </a:r>
            <a:r>
              <a:rPr lang="en-US" sz="1600" dirty="0"/>
              <a:t> </a:t>
            </a:r>
            <a:r>
              <a:rPr lang="en-US" sz="1600" dirty="0" err="1"/>
              <a:t>uporabo</a:t>
            </a:r>
            <a:r>
              <a:rPr lang="en-US" sz="1600" dirty="0"/>
              <a:t> DDR4 </a:t>
            </a:r>
            <a:endParaRPr lang="sl-SI" sz="1600" dirty="0"/>
          </a:p>
          <a:p>
            <a:endParaRPr lang="en-US" dirty="0"/>
          </a:p>
        </p:txBody>
      </p:sp>
      <p:pic>
        <p:nvPicPr>
          <p:cNvPr id="5" name="Slika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038627" y="6087464"/>
            <a:ext cx="3735740" cy="534597"/>
          </a:xfrm>
          <a:prstGeom prst="rect">
            <a:avLst/>
          </a:prstGeom>
        </p:spPr>
      </p:pic>
      <p:pic>
        <p:nvPicPr>
          <p:cNvPr id="6" name="Slika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06580" y="1808334"/>
            <a:ext cx="4104456" cy="3888432"/>
          </a:xfrm>
          <a:prstGeom prst="rect">
            <a:avLst/>
          </a:prstGeom>
        </p:spPr>
      </p:pic>
    </p:spTree>
    <p:extLst>
      <p:ext uri="{BB962C8B-B14F-4D97-AF65-F5344CB8AC3E}">
        <p14:creationId xmlns:p14="http://schemas.microsoft.com/office/powerpoint/2010/main" val="329688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Predpomnilnik (</a:t>
            </a:r>
            <a:r>
              <a:rPr lang="sl-SI" dirty="0" err="1"/>
              <a:t>cache</a:t>
            </a:r>
            <a:r>
              <a:rPr lang="sl-SI" dirty="0"/>
              <a:t>)</a:t>
            </a:r>
            <a:endParaRPr lang="en-US" dirty="0"/>
          </a:p>
        </p:txBody>
      </p:sp>
      <p:sp>
        <p:nvSpPr>
          <p:cNvPr id="3" name="Označba mesta vsebine 2"/>
          <p:cNvSpPr>
            <a:spLocks noGrp="1"/>
          </p:cNvSpPr>
          <p:nvPr>
            <p:ph idx="1"/>
          </p:nvPr>
        </p:nvSpPr>
        <p:spPr>
          <a:xfrm>
            <a:off x="1593436" y="1600200"/>
            <a:ext cx="9782801" cy="3314180"/>
          </a:xfrm>
        </p:spPr>
        <p:txBody>
          <a:bodyPr>
            <a:normAutofit fontScale="70000" lnSpcReduction="20000"/>
          </a:bodyPr>
          <a:lstStyle/>
          <a:p>
            <a:r>
              <a:rPr lang="sl-SI" dirty="0"/>
              <a:t>Na hitrost delovanja zelo vpliva tudi predpomnilnik</a:t>
            </a:r>
          </a:p>
          <a:p>
            <a:r>
              <a:rPr lang="sl-SI" dirty="0"/>
              <a:t>Predpomnilnik je pomnilnik, ki je neposredno vgrajen v procesorju in služi kot vmesnik med glavnim pomnilnikom in procesorjem. </a:t>
            </a:r>
          </a:p>
          <a:p>
            <a:r>
              <a:rPr lang="sl-SI" dirty="0"/>
              <a:t>Njegova naloga je, da podaja podatke procesorju ter istočasno pobira nove podatke iz pomnilnika. </a:t>
            </a:r>
          </a:p>
          <a:p>
            <a:r>
              <a:rPr lang="sl-SI" dirty="0"/>
              <a:t>Ce predpomnilnika ne bi bilo, mora procesor čakati na podatke iz pomnilnika.</a:t>
            </a:r>
          </a:p>
          <a:p>
            <a:r>
              <a:rPr lang="pl-PL" dirty="0"/>
              <a:t>Večji predpomnilnik navadno pomeni manj dostopov do glavnega pomnilnika. </a:t>
            </a:r>
          </a:p>
          <a:p>
            <a:r>
              <a:rPr lang="pl-PL" dirty="0"/>
              <a:t>Tipično ima današnji procesor med 2 MB in 8 MB predpomnilnika.</a:t>
            </a:r>
            <a:endParaRPr lang="en-US" dirty="0"/>
          </a:p>
        </p:txBody>
      </p:sp>
      <p:pic>
        <p:nvPicPr>
          <p:cNvPr id="1026" name="Picture 2" descr="Predpomnilni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29374" y="4947122"/>
            <a:ext cx="7040624" cy="1807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74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Predpomnilnik (</a:t>
            </a:r>
            <a:r>
              <a:rPr lang="sl-SI" dirty="0" err="1"/>
              <a:t>cache</a:t>
            </a:r>
            <a:r>
              <a:rPr lang="sl-SI" dirty="0"/>
              <a:t>)</a:t>
            </a:r>
            <a:endParaRPr lang="en-US" dirty="0"/>
          </a:p>
        </p:txBody>
      </p:sp>
      <p:sp>
        <p:nvSpPr>
          <p:cNvPr id="3" name="Označba mesta vsebine 2"/>
          <p:cNvSpPr>
            <a:spLocks noGrp="1"/>
          </p:cNvSpPr>
          <p:nvPr>
            <p:ph idx="1"/>
          </p:nvPr>
        </p:nvSpPr>
        <p:spPr>
          <a:xfrm>
            <a:off x="1593437" y="1600200"/>
            <a:ext cx="10045591" cy="1828800"/>
          </a:xfrm>
        </p:spPr>
        <p:txBody>
          <a:bodyPr>
            <a:normAutofit fontScale="92500" lnSpcReduction="20000"/>
          </a:bodyPr>
          <a:lstStyle/>
          <a:p>
            <a:r>
              <a:rPr lang="sl-SI" dirty="0"/>
              <a:t>Povezava med procesorjem in pomnilnikom je ozko grlo računalnikov, tako da je zelo pomembno, da je prenos podatkov po pomnilniškem vodilu cim hitrejši. </a:t>
            </a:r>
          </a:p>
          <a:p>
            <a:r>
              <a:rPr lang="sl-SI" dirty="0"/>
              <a:t>L1 predpomnilnik je vgrajen v sredico mikroprocesorja in dela na isti frekvenci kot mikroprocesor.</a:t>
            </a:r>
          </a:p>
          <a:p>
            <a:endParaRPr lang="en-US" dirty="0"/>
          </a:p>
        </p:txBody>
      </p:sp>
      <p:pic>
        <p:nvPicPr>
          <p:cNvPr id="5" name="Slika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86460" y="3429000"/>
            <a:ext cx="6593009" cy="3296505"/>
          </a:xfrm>
          <a:prstGeom prst="rect">
            <a:avLst/>
          </a:prstGeom>
        </p:spPr>
      </p:pic>
      <p:sp>
        <p:nvSpPr>
          <p:cNvPr id="6" name="Označba mesta vsebine 2"/>
          <p:cNvSpPr txBox="1">
            <a:spLocks/>
          </p:cNvSpPr>
          <p:nvPr/>
        </p:nvSpPr>
        <p:spPr>
          <a:xfrm>
            <a:off x="1605935" y="3528208"/>
            <a:ext cx="3680525" cy="2776526"/>
          </a:xfrm>
          <a:prstGeom prst="rect">
            <a:avLst/>
          </a:prstGeom>
        </p:spPr>
        <p:txBody>
          <a:bodyPr vert="horz" lIns="91440" tIns="45720" rIns="91440" bIns="45720" rtlCol="0">
            <a:normAutofit fontScale="92500" lnSpcReduction="20000"/>
          </a:bodyPr>
          <a:lst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r>
              <a:rPr lang="sl-SI" dirty="0"/>
              <a:t>L2 predpomnilnik je precej večji, velikosti od 1 MB do 8 MB. </a:t>
            </a:r>
          </a:p>
          <a:p>
            <a:r>
              <a:rPr lang="sl-SI" dirty="0"/>
              <a:t>Namen L2 predpomnilnika je, da neprestano bere podatke iz </a:t>
            </a:r>
            <a:r>
              <a:rPr lang="sl-SI" dirty="0" err="1"/>
              <a:t>RAMa</a:t>
            </a:r>
            <a:r>
              <a:rPr lang="sl-SI" dirty="0"/>
              <a:t>, da so vedno na voljo L1 predpomnilniku.</a:t>
            </a:r>
          </a:p>
          <a:p>
            <a:endParaRPr lang="en-US" dirty="0"/>
          </a:p>
        </p:txBody>
      </p:sp>
    </p:spTree>
    <p:extLst>
      <p:ext uri="{BB962C8B-B14F-4D97-AF65-F5344CB8AC3E}">
        <p14:creationId xmlns:p14="http://schemas.microsoft.com/office/powerpoint/2010/main" val="125257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Predpomnilnik (</a:t>
            </a:r>
            <a:r>
              <a:rPr lang="sl-SI" dirty="0" err="1"/>
              <a:t>cache</a:t>
            </a:r>
            <a:r>
              <a:rPr lang="sl-SI" dirty="0"/>
              <a:t>)</a:t>
            </a:r>
            <a:endParaRPr lang="en-US"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61964" y="1393140"/>
            <a:ext cx="8280920" cy="5455665"/>
          </a:xfrm>
          <a:prstGeom prst="rect">
            <a:avLst/>
          </a:prstGeom>
        </p:spPr>
      </p:pic>
    </p:spTree>
    <p:extLst>
      <p:ext uri="{BB962C8B-B14F-4D97-AF65-F5344CB8AC3E}">
        <p14:creationId xmlns:p14="http://schemas.microsoft.com/office/powerpoint/2010/main" val="382569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POJMI</a:t>
            </a:r>
            <a:endParaRPr lang="en-US" dirty="0"/>
          </a:p>
        </p:txBody>
      </p:sp>
      <p:sp>
        <p:nvSpPr>
          <p:cNvPr id="3" name="Označba mesta vsebine 2"/>
          <p:cNvSpPr>
            <a:spLocks noGrp="1"/>
          </p:cNvSpPr>
          <p:nvPr>
            <p:ph idx="1"/>
          </p:nvPr>
        </p:nvSpPr>
        <p:spPr/>
        <p:txBody>
          <a:bodyPr>
            <a:normAutofit fontScale="92500" lnSpcReduction="20000"/>
          </a:bodyPr>
          <a:lstStyle/>
          <a:p>
            <a:r>
              <a:rPr lang="sl-SI" dirty="0"/>
              <a:t>Procesor</a:t>
            </a:r>
          </a:p>
          <a:p>
            <a:pPr lvl="1"/>
            <a:r>
              <a:rPr lang="sl-SI" dirty="0"/>
              <a:t>Komponenta v računalniku, ki nadzoruje izvajanje programa.</a:t>
            </a:r>
          </a:p>
          <a:p>
            <a:pPr lvl="1"/>
            <a:r>
              <a:rPr lang="sl-SI" dirty="0"/>
              <a:t>Komponenta računalniškega sistema, ki izvaja manipulacije s podatki.</a:t>
            </a:r>
          </a:p>
          <a:p>
            <a:pPr lvl="1"/>
            <a:r>
              <a:rPr lang="sl-SI" dirty="0"/>
              <a:t>Možgani računalnika: Naprava, ki je zmožna opravljati operacije s podatki.</a:t>
            </a:r>
          </a:p>
          <a:p>
            <a:r>
              <a:rPr lang="sl-SI" dirty="0"/>
              <a:t>CPU</a:t>
            </a:r>
          </a:p>
          <a:p>
            <a:pPr lvl="1"/>
            <a:r>
              <a:rPr lang="sl-SI" dirty="0"/>
              <a:t>Centralna procesna enota – programirljiva logična naprava, ki izvaja procesiranje – logične, aritmetične in krmilne operacije. </a:t>
            </a:r>
          </a:p>
          <a:p>
            <a:r>
              <a:rPr lang="sl-SI" dirty="0"/>
              <a:t>Mikroprocesor</a:t>
            </a:r>
          </a:p>
          <a:p>
            <a:pPr lvl="1"/>
            <a:r>
              <a:rPr lang="sl-SI" dirty="0"/>
              <a:t>Integrirano vezje, ki služi kot procesor v mikroračunalnikih.</a:t>
            </a:r>
          </a:p>
          <a:p>
            <a:pPr lvl="1"/>
            <a:r>
              <a:rPr lang="sl-SI" dirty="0"/>
              <a:t>Elektronsko vezje, </a:t>
            </a:r>
            <a:r>
              <a:rPr lang="sl-SI" dirty="0" err="1"/>
              <a:t>ponavadi</a:t>
            </a:r>
            <a:r>
              <a:rPr lang="sl-SI" dirty="0"/>
              <a:t> na enem samem integriranem vezju, ki izvaja aritmetične, logične in kontrolne operacije, glede na vsebino pomnilnika. </a:t>
            </a:r>
          </a:p>
          <a:p>
            <a:pPr lvl="1"/>
            <a:r>
              <a:rPr lang="sl-SI" dirty="0"/>
              <a:t>Procesor na enem integriranem vezju.</a:t>
            </a:r>
          </a:p>
          <a:p>
            <a:endParaRPr lang="en-US" dirty="0"/>
          </a:p>
        </p:txBody>
      </p:sp>
    </p:spTree>
    <p:extLst>
      <p:ext uri="{BB962C8B-B14F-4D97-AF65-F5344CB8AC3E}">
        <p14:creationId xmlns:p14="http://schemas.microsoft.com/office/powerpoint/2010/main" val="54410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Naslov 1"/>
          <p:cNvSpPr>
            <a:spLocks noGrp="1"/>
          </p:cNvSpPr>
          <p:nvPr>
            <p:ph type="title"/>
          </p:nvPr>
        </p:nvSpPr>
        <p:spPr>
          <a:xfrm>
            <a:off x="1979612" y="428625"/>
            <a:ext cx="8229600" cy="857250"/>
          </a:xfrm>
        </p:spPr>
        <p:txBody>
          <a:bodyPr/>
          <a:lstStyle/>
          <a:p>
            <a:pPr eaLnBrk="1" hangingPunct="1"/>
            <a:r>
              <a:rPr lang="sl-SI" altLang="en-US"/>
              <a:t>RAČUNALNIŠKA PISMENOST</a:t>
            </a:r>
          </a:p>
        </p:txBody>
      </p:sp>
      <p:sp>
        <p:nvSpPr>
          <p:cNvPr id="59395" name="Ograda vsebine 2"/>
          <p:cNvSpPr>
            <a:spLocks noGrp="1"/>
          </p:cNvSpPr>
          <p:nvPr>
            <p:ph idx="1"/>
          </p:nvPr>
        </p:nvSpPr>
        <p:spPr/>
        <p:txBody>
          <a:bodyPr/>
          <a:lstStyle/>
          <a:p>
            <a:pPr eaLnBrk="1" hangingPunct="1"/>
            <a:r>
              <a:rPr lang="sl-SI" altLang="en-US"/>
              <a:t>Računalniška pismenost so:</a:t>
            </a:r>
          </a:p>
          <a:p>
            <a:pPr eaLnBrk="1" hangingPunct="1">
              <a:buFont typeface="Wingdings 2" panose="05020102010507070707" pitchFamily="18" charset="2"/>
              <a:buNone/>
            </a:pPr>
            <a:r>
              <a:rPr lang="sl-SI" altLang="en-US"/>
              <a:t>	znanje in veščine, ki omogočajo učinkovito in uspešno uporabo računalnika, računalniških programov in z računalnikom povezane računalniške tehnologije.</a:t>
            </a:r>
          </a:p>
          <a:p>
            <a:pPr eaLnBrk="1" hangingPunct="1">
              <a:buFont typeface="Wingdings 2" panose="05020102010507070707" pitchFamily="18" charset="2"/>
              <a:buNone/>
            </a:pPr>
            <a:endParaRPr lang="sl-SI" altLang="en-US"/>
          </a:p>
        </p:txBody>
      </p:sp>
      <p:pic>
        <p:nvPicPr>
          <p:cNvPr id="57350" name="Picture 2" descr="http://admin.mojedelo.com/upload/slike/IMG_00542_big.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79570" y="3643314"/>
            <a:ext cx="4477222" cy="2986086"/>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343328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Matična plošča (</a:t>
            </a:r>
            <a:r>
              <a:rPr lang="sl-SI" dirty="0" err="1"/>
              <a:t>motherboard</a:t>
            </a:r>
            <a:r>
              <a:rPr lang="sl-SI" dirty="0"/>
              <a:t>)</a:t>
            </a:r>
            <a:endParaRPr lang="en-US" dirty="0"/>
          </a:p>
        </p:txBody>
      </p:sp>
      <p:sp>
        <p:nvSpPr>
          <p:cNvPr id="3" name="Označba mesta vsebine 2"/>
          <p:cNvSpPr>
            <a:spLocks noGrp="1"/>
          </p:cNvSpPr>
          <p:nvPr>
            <p:ph idx="1"/>
          </p:nvPr>
        </p:nvSpPr>
        <p:spPr>
          <a:xfrm>
            <a:off x="1593436" y="1600200"/>
            <a:ext cx="6661215" cy="4572000"/>
          </a:xfrm>
        </p:spPr>
        <p:txBody>
          <a:bodyPr>
            <a:normAutofit fontScale="92500" lnSpcReduction="10000"/>
          </a:bodyPr>
          <a:lstStyle/>
          <a:p>
            <a:r>
              <a:rPr lang="sl-SI" dirty="0"/>
              <a:t>Matična plošča (angleško </a:t>
            </a:r>
            <a:r>
              <a:rPr lang="sl-SI" dirty="0" err="1"/>
              <a:t>motherboard</a:t>
            </a:r>
            <a:r>
              <a:rPr lang="sl-SI" dirty="0"/>
              <a:t>) je osnovno tiskano vezje v osebnem računalniku.</a:t>
            </a:r>
          </a:p>
          <a:p>
            <a:r>
              <a:rPr lang="sl-SI" dirty="0"/>
              <a:t>Na matično ploščo se vstavijo oziroma se priključijo vse ostale komponente:</a:t>
            </a:r>
          </a:p>
          <a:p>
            <a:pPr lvl="1"/>
            <a:r>
              <a:rPr lang="sl-SI" dirty="0"/>
              <a:t>procesor, </a:t>
            </a:r>
          </a:p>
          <a:p>
            <a:pPr lvl="1"/>
            <a:r>
              <a:rPr lang="sl-SI" dirty="0"/>
              <a:t>bralno pisalni pomnilnik (RAM), </a:t>
            </a:r>
          </a:p>
          <a:p>
            <a:pPr lvl="1"/>
            <a:r>
              <a:rPr lang="sl-SI" dirty="0"/>
              <a:t>razširitvene kartice (npr.: grafična) </a:t>
            </a:r>
          </a:p>
          <a:p>
            <a:pPr lvl="1"/>
            <a:r>
              <a:rPr lang="sl-SI" dirty="0"/>
              <a:t>zunanji pomnilnik.</a:t>
            </a:r>
          </a:p>
          <a:p>
            <a:r>
              <a:rPr lang="sl-SI" dirty="0"/>
              <a:t>Matična plošča vsebuje tudi priključke za mnoge vmesnike (npr.: miškin, </a:t>
            </a:r>
            <a:r>
              <a:rPr lang="sl-SI" dirty="0" err="1"/>
              <a:t>tipkovničin</a:t>
            </a:r>
            <a:r>
              <a:rPr lang="sl-SI" dirty="0"/>
              <a:t>, USB, zaporedni, tiskalniški ...).</a:t>
            </a:r>
          </a:p>
          <a:p>
            <a:endParaRPr lang="sl-SI" dirty="0"/>
          </a:p>
        </p:txBody>
      </p:sp>
      <p:pic>
        <p:nvPicPr>
          <p:cNvPr id="5" name="Picture 7" descr="Slika:Mbo.jpg">
            <a:hlinkClick r:id="rId2"/>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254652" y="1916832"/>
            <a:ext cx="3333934" cy="266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482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POMNILNIKI</a:t>
            </a:r>
            <a:endParaRPr lang="en-US" dirty="0"/>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68050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p:cNvSpPr>
          <p:nvPr>
            <p:ph type="title"/>
          </p:nvPr>
        </p:nvSpPr>
        <p:spPr>
          <a:xfrm>
            <a:off x="1979612" y="428625"/>
            <a:ext cx="8229600" cy="1143000"/>
          </a:xfrm>
        </p:spPr>
        <p:txBody>
          <a:bodyPr/>
          <a:lstStyle/>
          <a:p>
            <a:r>
              <a:rPr lang="sl-SI" altLang="en-US"/>
              <a:t>POMNILNIK</a:t>
            </a:r>
          </a:p>
        </p:txBody>
      </p:sp>
      <p:sp>
        <p:nvSpPr>
          <p:cNvPr id="179203" name="Rectangle 3"/>
          <p:cNvSpPr>
            <a:spLocks noGrp="1"/>
          </p:cNvSpPr>
          <p:nvPr>
            <p:ph type="body" idx="1"/>
          </p:nvPr>
        </p:nvSpPr>
        <p:spPr/>
        <p:txBody>
          <a:bodyPr/>
          <a:lstStyle/>
          <a:p>
            <a:pPr lvl="1"/>
            <a:r>
              <a:rPr lang="sl-SI" altLang="en-US"/>
              <a:t>NOTRANJI</a:t>
            </a:r>
          </a:p>
          <a:p>
            <a:pPr lvl="2"/>
            <a:r>
              <a:rPr lang="sl-SI" altLang="en-US"/>
              <a:t>RAM, ROM </a:t>
            </a:r>
          </a:p>
          <a:p>
            <a:pPr lvl="2"/>
            <a:endParaRPr lang="sl-SI" altLang="en-US"/>
          </a:p>
          <a:p>
            <a:pPr lvl="1"/>
            <a:r>
              <a:rPr lang="sl-SI" altLang="en-US"/>
              <a:t>ZUNANJI </a:t>
            </a:r>
          </a:p>
          <a:p>
            <a:pPr lvl="2"/>
            <a:r>
              <a:rPr lang="sl-SI" altLang="en-US"/>
              <a:t>Disk, disketa, zgoščenka, USB ključ</a:t>
            </a:r>
          </a:p>
          <a:p>
            <a:pPr lvl="1">
              <a:buFont typeface="Wingdings 2" panose="05020102010507070707" pitchFamily="18" charset="2"/>
              <a:buNone/>
            </a:pPr>
            <a:endParaRPr lang="sl-SI" altLang="en-US"/>
          </a:p>
        </p:txBody>
      </p:sp>
      <p:pic>
        <p:nvPicPr>
          <p:cNvPr id="179204" name="Picture 5" descr="kickstart-rom-407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73687" y="714376"/>
            <a:ext cx="350678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5" name="Picture 7" descr="fujitsu_160gb_300mbs_hard_disk"/>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08476" y="4357689"/>
            <a:ext cx="2212975"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6" name="Picture 9" descr="disket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70675" y="4797425"/>
            <a:ext cx="16764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7" name="Picture 11" descr="yellow_8x_dvd-r_montage"/>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110538" y="3213101"/>
            <a:ext cx="1273175"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8" name="Picture 13" descr="http://www.keyghost.com/usb%20keylogger/KeyGhost-USB-512KB-Plugs.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879600" y="4572001"/>
            <a:ext cx="2309812"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75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p:cNvSpPr>
          <p:nvPr>
            <p:ph type="title"/>
          </p:nvPr>
        </p:nvSpPr>
        <p:spPr>
          <a:xfrm>
            <a:off x="1979612" y="428625"/>
            <a:ext cx="8229600" cy="1143000"/>
          </a:xfrm>
        </p:spPr>
        <p:txBody>
          <a:bodyPr/>
          <a:lstStyle/>
          <a:p>
            <a:r>
              <a:rPr lang="sl-SI" altLang="en-US" dirty="0"/>
              <a:t>NOTRANJI POMNILNIK</a:t>
            </a:r>
          </a:p>
        </p:txBody>
      </p:sp>
      <p:sp>
        <p:nvSpPr>
          <p:cNvPr id="178179" name="Rectangle 3"/>
          <p:cNvSpPr>
            <a:spLocks noGrp="1"/>
          </p:cNvSpPr>
          <p:nvPr>
            <p:ph type="body" idx="1"/>
          </p:nvPr>
        </p:nvSpPr>
        <p:spPr/>
        <p:txBody>
          <a:bodyPr>
            <a:normAutofit fontScale="77500" lnSpcReduction="20000"/>
          </a:bodyPr>
          <a:lstStyle/>
          <a:p>
            <a:pPr>
              <a:lnSpc>
                <a:spcPct val="80000"/>
              </a:lnSpc>
            </a:pPr>
            <a:r>
              <a:rPr lang="sl-SI" altLang="en-US" sz="2000" dirty="0"/>
              <a:t>Pomnilnik ima sposobnost </a:t>
            </a:r>
            <a:r>
              <a:rPr lang="sl-SI" altLang="en-US" sz="2000" dirty="0" err="1"/>
              <a:t>pomnenja</a:t>
            </a:r>
            <a:r>
              <a:rPr lang="sl-SI" altLang="en-US" sz="2000" dirty="0"/>
              <a:t>. </a:t>
            </a:r>
          </a:p>
          <a:p>
            <a:pPr>
              <a:lnSpc>
                <a:spcPct val="80000"/>
              </a:lnSpc>
            </a:pPr>
            <a:r>
              <a:rPr lang="sl-SI" altLang="en-US" sz="2000" dirty="0"/>
              <a:t>V POMNILNIKU so shranjeni podatki in programi</a:t>
            </a:r>
          </a:p>
          <a:p>
            <a:pPr>
              <a:lnSpc>
                <a:spcPct val="80000"/>
              </a:lnSpc>
            </a:pPr>
            <a:r>
              <a:rPr lang="sl-SI" altLang="en-US" sz="2000" dirty="0"/>
              <a:t>Pomnilnik je prostor, kjer procesor začasno shranjuje podatke in delujoče (aktivne) programe.</a:t>
            </a:r>
          </a:p>
          <a:p>
            <a:pPr>
              <a:lnSpc>
                <a:spcPct val="80000"/>
              </a:lnSpc>
            </a:pPr>
            <a:r>
              <a:rPr lang="sl-SI" altLang="en-US" sz="2000" dirty="0"/>
              <a:t>Prostor je začasen zato, ker ohranja podatke le dokler je priključeno na električno napajanje.</a:t>
            </a:r>
          </a:p>
          <a:p>
            <a:pPr>
              <a:lnSpc>
                <a:spcPct val="80000"/>
              </a:lnSpc>
            </a:pPr>
            <a:r>
              <a:rPr lang="sl-SI" altLang="en-US" sz="2000" dirty="0"/>
              <a:t>Preden ugasnemo računalnik, moramo podatke shraniti na medij za dolgoročnejše shranjevanje (</a:t>
            </a:r>
            <a:r>
              <a:rPr lang="sl-SI" altLang="en-US" sz="2000" dirty="0" err="1"/>
              <a:t>ponavadi</a:t>
            </a:r>
            <a:r>
              <a:rPr lang="sl-SI" altLang="en-US" sz="2000" dirty="0"/>
              <a:t> je to trdi disk).</a:t>
            </a:r>
          </a:p>
          <a:p>
            <a:pPr>
              <a:lnSpc>
                <a:spcPct val="80000"/>
              </a:lnSpc>
            </a:pPr>
            <a:endParaRPr lang="sl-SI" altLang="en-US" sz="2000" dirty="0"/>
          </a:p>
          <a:p>
            <a:pPr>
              <a:lnSpc>
                <a:spcPct val="80000"/>
              </a:lnSpc>
            </a:pPr>
            <a:r>
              <a:rPr lang="sl-SI" altLang="en-US" sz="2000" dirty="0"/>
              <a:t>Lastnost pomnilnika:</a:t>
            </a:r>
          </a:p>
          <a:p>
            <a:pPr lvl="1">
              <a:lnSpc>
                <a:spcPct val="80000"/>
              </a:lnSpc>
            </a:pPr>
            <a:r>
              <a:rPr lang="sl-SI" altLang="en-US" sz="1800" dirty="0"/>
              <a:t>Velikost - ki jo merimo v gigabajtih </a:t>
            </a:r>
          </a:p>
          <a:p>
            <a:r>
              <a:rPr lang="sl-SI" altLang="en-US" sz="1800" dirty="0"/>
              <a:t>Hitrost - dostopa do podatkov, ki je velikostnega razreda nekaj nanosekund (</a:t>
            </a:r>
            <a:r>
              <a:rPr lang="en-US" sz="1800" dirty="0"/>
              <a:t>od 5 ns do</a:t>
            </a:r>
            <a:r>
              <a:rPr lang="sl-SI" sz="1800" dirty="0"/>
              <a:t> </a:t>
            </a:r>
            <a:r>
              <a:rPr lang="en-US" sz="1800" dirty="0"/>
              <a:t>100 ns</a:t>
            </a:r>
            <a:r>
              <a:rPr lang="sl-SI" sz="1800" dirty="0"/>
              <a:t>)</a:t>
            </a:r>
            <a:endParaRPr lang="sl-SI" altLang="en-US" sz="1800" dirty="0"/>
          </a:p>
          <a:p>
            <a:pPr lvl="1">
              <a:lnSpc>
                <a:spcPct val="80000"/>
              </a:lnSpc>
            </a:pPr>
            <a:endParaRPr lang="sl-SI" altLang="en-US" sz="1800" dirty="0"/>
          </a:p>
          <a:p>
            <a:pPr lvl="1">
              <a:lnSpc>
                <a:spcPct val="80000"/>
              </a:lnSpc>
            </a:pPr>
            <a:r>
              <a:rPr lang="sl-SI" altLang="en-US" sz="1800" dirty="0"/>
              <a:t>Vsi podatki so v pomnilniku zapisani v dvojiški obliki (1,0)</a:t>
            </a:r>
          </a:p>
          <a:p>
            <a:pPr lvl="1">
              <a:lnSpc>
                <a:spcPct val="80000"/>
              </a:lnSpc>
            </a:pPr>
            <a:endParaRPr lang="sl-SI" altLang="en-US" sz="1800" dirty="0"/>
          </a:p>
          <a:p>
            <a:pPr lvl="1">
              <a:lnSpc>
                <a:spcPct val="80000"/>
              </a:lnSpc>
            </a:pPr>
            <a:r>
              <a:rPr lang="sl-SI" altLang="en-US" sz="1800" dirty="0"/>
              <a:t>Zanimivost:</a:t>
            </a:r>
          </a:p>
          <a:p>
            <a:pPr lvl="2">
              <a:lnSpc>
                <a:spcPct val="80000"/>
              </a:lnSpc>
            </a:pPr>
            <a:r>
              <a:rPr lang="sl-SI" altLang="en-US" sz="1700" dirty="0"/>
              <a:t>1 </a:t>
            </a:r>
            <a:r>
              <a:rPr lang="sl-SI" altLang="en-US" sz="1700" dirty="0" err="1"/>
              <a:t>byte</a:t>
            </a:r>
            <a:r>
              <a:rPr lang="sl-SI" altLang="en-US" sz="1700" dirty="0"/>
              <a:t> = 8 bitov = 1 črka</a:t>
            </a:r>
          </a:p>
          <a:p>
            <a:pPr lvl="2">
              <a:lnSpc>
                <a:spcPct val="80000"/>
              </a:lnSpc>
            </a:pPr>
            <a:r>
              <a:rPr lang="sl-SI" altLang="en-US" sz="1700" dirty="0"/>
              <a:t>1kB = Polovica strani besedila </a:t>
            </a:r>
          </a:p>
          <a:p>
            <a:pPr lvl="2">
              <a:lnSpc>
                <a:spcPct val="80000"/>
              </a:lnSpc>
            </a:pPr>
            <a:r>
              <a:rPr lang="sl-SI" altLang="en-US" sz="1700" dirty="0"/>
              <a:t>1MB = 500 strani debela knjiga</a:t>
            </a:r>
          </a:p>
          <a:p>
            <a:pPr lvl="2">
              <a:lnSpc>
                <a:spcPct val="80000"/>
              </a:lnSpc>
            </a:pPr>
            <a:r>
              <a:rPr lang="sl-SI" altLang="en-US" sz="1700" dirty="0"/>
              <a:t>1 GB = 200 m dolga in 2 m visoka knjižna polica polna knjig</a:t>
            </a:r>
          </a:p>
        </p:txBody>
      </p:sp>
    </p:spTree>
    <p:extLst>
      <p:ext uri="{BB962C8B-B14F-4D97-AF65-F5344CB8AC3E}">
        <p14:creationId xmlns:p14="http://schemas.microsoft.com/office/powerpoint/2010/main" val="45853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RAM - Bralno-pisalni pomnilnik</a:t>
            </a:r>
            <a:endParaRPr lang="en-US" dirty="0"/>
          </a:p>
        </p:txBody>
      </p:sp>
      <p:sp>
        <p:nvSpPr>
          <p:cNvPr id="3" name="Označba mesta vsebine 2"/>
          <p:cNvSpPr>
            <a:spLocks noGrp="1"/>
          </p:cNvSpPr>
          <p:nvPr>
            <p:ph idx="1"/>
          </p:nvPr>
        </p:nvSpPr>
        <p:spPr/>
        <p:txBody>
          <a:bodyPr>
            <a:normAutofit fontScale="70000" lnSpcReduction="20000"/>
          </a:bodyPr>
          <a:lstStyle/>
          <a:p>
            <a:r>
              <a:rPr lang="sl-SI" dirty="0"/>
              <a:t>RAM = (</a:t>
            </a:r>
            <a:r>
              <a:rPr lang="sl-SI" dirty="0" err="1"/>
              <a:t>Random</a:t>
            </a:r>
            <a:r>
              <a:rPr lang="sl-SI" dirty="0"/>
              <a:t> Access </a:t>
            </a:r>
            <a:r>
              <a:rPr lang="sl-SI" dirty="0" err="1"/>
              <a:t>Memory</a:t>
            </a:r>
            <a:r>
              <a:rPr lang="sl-SI" dirty="0"/>
              <a:t>),</a:t>
            </a:r>
          </a:p>
          <a:p>
            <a:r>
              <a:rPr lang="sl-SI" dirty="0"/>
              <a:t>Je nepogrešljiv del strojne opreme računalnika </a:t>
            </a:r>
          </a:p>
          <a:p>
            <a:r>
              <a:rPr lang="sl-SI" dirty="0"/>
              <a:t>Računalnik v RAM podatke zapisuje in jih beremo iz njega. </a:t>
            </a:r>
          </a:p>
          <a:p>
            <a:r>
              <a:rPr lang="sl-SI" dirty="0"/>
              <a:t>Lahko ga imenujemo tudi delovni pomnilnik. </a:t>
            </a:r>
          </a:p>
          <a:p>
            <a:r>
              <a:rPr lang="sl-SI" dirty="0"/>
              <a:t>Uporablja se v vseh računalnikih in tudi drugih digitalnih napravah.</a:t>
            </a:r>
          </a:p>
          <a:p>
            <a:r>
              <a:rPr lang="sl-SI" dirty="0"/>
              <a:t>Ločimo dve vrsti RAM pomnilnikov: </a:t>
            </a:r>
          </a:p>
          <a:p>
            <a:pPr lvl="1"/>
            <a:r>
              <a:rPr lang="sl-SI" dirty="0"/>
              <a:t>dinamični RAM (DRAM)</a:t>
            </a:r>
          </a:p>
          <a:p>
            <a:pPr lvl="1"/>
            <a:r>
              <a:rPr lang="sl-SI" dirty="0"/>
              <a:t>statični RAM (SRAM)</a:t>
            </a:r>
          </a:p>
          <a:p>
            <a:r>
              <a:rPr lang="sl-SI" dirty="0"/>
              <a:t>Glavni značilnosti pomnilnika sta kapaciteta (velikost), ki jo merimo v bajtih, ter čas dostopa do podatkov, ki je velikostnega razreda nekaj nanosekund.</a:t>
            </a:r>
          </a:p>
          <a:p>
            <a:r>
              <a:rPr lang="sl-SI" dirty="0"/>
              <a:t>Lastnosti: </a:t>
            </a:r>
          </a:p>
          <a:p>
            <a:pPr lvl="1"/>
            <a:r>
              <a:rPr lang="sl-SI" dirty="0"/>
              <a:t>branje in pisanje je enako hitro </a:t>
            </a:r>
          </a:p>
          <a:p>
            <a:pPr lvl="1"/>
            <a:r>
              <a:rPr lang="sl-SI" dirty="0"/>
              <a:t>ob izklopu pozabijo </a:t>
            </a:r>
          </a:p>
          <a:p>
            <a:pPr lvl="1"/>
            <a:r>
              <a:rPr lang="sl-SI" dirty="0"/>
              <a:t>uporabljajo jih za začasno shranjevanje</a:t>
            </a:r>
          </a:p>
          <a:p>
            <a:endParaRPr lang="en-US" dirty="0"/>
          </a:p>
        </p:txBody>
      </p:sp>
      <p:pic>
        <p:nvPicPr>
          <p:cNvPr id="4100" name="Picture 4" descr="http://cdn2.hubspot.net/hub/444492/file-2483232956-jpg/Blog/2011/RAM.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414220" y="199008"/>
            <a:ext cx="3440832" cy="2293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11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en-US" dirty="0"/>
              <a:t>RAM – </a:t>
            </a:r>
            <a:r>
              <a:rPr lang="en-US" dirty="0" err="1"/>
              <a:t>delovni</a:t>
            </a:r>
            <a:r>
              <a:rPr lang="en-US" dirty="0"/>
              <a:t> </a:t>
            </a:r>
            <a:r>
              <a:rPr lang="en-US" dirty="0" err="1"/>
              <a:t>pomnilnik</a:t>
            </a:r>
            <a:r>
              <a:rPr lang="en-US" dirty="0"/>
              <a:t> – </a:t>
            </a:r>
            <a:br>
              <a:rPr lang="sl-SI" dirty="0"/>
            </a:br>
            <a:r>
              <a:rPr lang="en-US" dirty="0"/>
              <a:t>(Random Access Memory) </a:t>
            </a:r>
          </a:p>
        </p:txBody>
      </p:sp>
      <p:sp>
        <p:nvSpPr>
          <p:cNvPr id="3" name="Označba mesta vsebine 2"/>
          <p:cNvSpPr>
            <a:spLocks noGrp="1"/>
          </p:cNvSpPr>
          <p:nvPr>
            <p:ph idx="1"/>
          </p:nvPr>
        </p:nvSpPr>
        <p:spPr>
          <a:xfrm>
            <a:off x="1593437" y="1600200"/>
            <a:ext cx="9541536" cy="4572000"/>
          </a:xfrm>
        </p:spPr>
        <p:txBody>
          <a:bodyPr>
            <a:normAutofit fontScale="92500" lnSpcReduction="10000"/>
          </a:bodyPr>
          <a:lstStyle/>
          <a:p>
            <a:pPr marL="0" indent="0">
              <a:buNone/>
            </a:pPr>
            <a:r>
              <a:rPr lang="sl-SI" dirty="0"/>
              <a:t>Naloga bralno-pisalnega pomnilnika je: </a:t>
            </a:r>
          </a:p>
          <a:p>
            <a:pPr>
              <a:buFontTx/>
              <a:buChar char="-"/>
            </a:pPr>
            <a:r>
              <a:rPr lang="sl-SI" dirty="0"/>
              <a:t>pomnjenje programov, ki se izvajajo,</a:t>
            </a:r>
          </a:p>
          <a:p>
            <a:pPr>
              <a:buFontTx/>
              <a:buChar char="-"/>
            </a:pPr>
            <a:r>
              <a:rPr lang="sl-SI" dirty="0"/>
              <a:t>shranjevanje delovnih podatkov in rezultatov.</a:t>
            </a:r>
          </a:p>
          <a:p>
            <a:pPr marL="0" indent="0">
              <a:buNone/>
            </a:pPr>
            <a:endParaRPr lang="sl-SI" dirty="0"/>
          </a:p>
          <a:p>
            <a:r>
              <a:rPr lang="sl-SI" dirty="0"/>
              <a:t>Od velikosti RAM-a je odvisno, kako hitro se bodo določene operacije na računalniku izvajale. </a:t>
            </a:r>
          </a:p>
          <a:p>
            <a:r>
              <a:rPr lang="sl-SI" dirty="0"/>
              <a:t>Prvi osebni računalnik je imel 16 </a:t>
            </a:r>
            <a:r>
              <a:rPr lang="sl-SI" dirty="0" err="1"/>
              <a:t>oz</a:t>
            </a:r>
            <a:r>
              <a:rPr lang="sl-SI" dirty="0"/>
              <a:t> 64 kB RAM -a, </a:t>
            </a:r>
            <a:br>
              <a:rPr lang="sl-SI" dirty="0"/>
            </a:br>
            <a:r>
              <a:rPr lang="sl-SI" dirty="0"/>
              <a:t>današnji imajo več GB.</a:t>
            </a:r>
          </a:p>
          <a:p>
            <a:endParaRPr lang="sl-SI" dirty="0"/>
          </a:p>
          <a:p>
            <a:r>
              <a:rPr lang="sl-SI" dirty="0"/>
              <a:t>Tehnologije pomnilnikov so se skozi čas močno spreminjale.</a:t>
            </a:r>
          </a:p>
          <a:p>
            <a:endParaRPr lang="sl-SI" dirty="0"/>
          </a:p>
          <a:p>
            <a:endParaRPr lang="en-US" dirty="0"/>
          </a:p>
        </p:txBody>
      </p:sp>
      <p:pic>
        <p:nvPicPr>
          <p:cNvPr id="5" name="Picture 7" descr="http://www.sc-nm.com/e-gradivo/KIT/ram.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26660" y="0"/>
            <a:ext cx="3430084" cy="2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20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Dinamični RAM (DRAM)</a:t>
            </a:r>
            <a:endParaRPr lang="en-US" dirty="0"/>
          </a:p>
        </p:txBody>
      </p:sp>
      <p:sp>
        <p:nvSpPr>
          <p:cNvPr id="3" name="Označba mesta vsebine 2"/>
          <p:cNvSpPr>
            <a:spLocks noGrp="1"/>
          </p:cNvSpPr>
          <p:nvPr>
            <p:ph idx="1"/>
          </p:nvPr>
        </p:nvSpPr>
        <p:spPr/>
        <p:txBody>
          <a:bodyPr>
            <a:normAutofit/>
          </a:bodyPr>
          <a:lstStyle/>
          <a:p>
            <a:r>
              <a:rPr lang="sl-SI" dirty="0"/>
              <a:t>DRAM uporabljamo kot glavni pomnilnik v računalnikih</a:t>
            </a:r>
          </a:p>
          <a:p>
            <a:r>
              <a:rPr lang="sl-SI" dirty="0"/>
              <a:t>Poceni in visoke gostote zapisa podatkov (bitov)</a:t>
            </a:r>
          </a:p>
          <a:p>
            <a:r>
              <a:rPr lang="sl-SI" dirty="0"/>
              <a:t>Zaradi tehnologije delovanja potrebuje signal, ki nekaj tisočkrat na sekundo osveži vsebino pomnilnika (vsakih 15 ms). </a:t>
            </a:r>
          </a:p>
          <a:p>
            <a:r>
              <a:rPr lang="sl-SI" dirty="0"/>
              <a:t>Primer različnih tipov: </a:t>
            </a:r>
            <a:r>
              <a:rPr lang="it-IT" dirty="0"/>
              <a:t>DDR, DDR2 in DDR3</a:t>
            </a:r>
            <a:r>
              <a:rPr lang="sl-SI" dirty="0"/>
              <a:t>.</a:t>
            </a:r>
          </a:p>
        </p:txBody>
      </p:sp>
      <p:pic>
        <p:nvPicPr>
          <p:cNvPr id="152578" name="Picture 2" descr="http://ep.yimg.com/ay/memx/pc2700-ddr-ram-memory-11.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18548" y="4797152"/>
            <a:ext cx="4175699" cy="1946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47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Statični RAM (SRAM)</a:t>
            </a:r>
            <a:endParaRPr lang="en-US" dirty="0"/>
          </a:p>
        </p:txBody>
      </p:sp>
      <p:sp>
        <p:nvSpPr>
          <p:cNvPr id="3" name="Označba mesta vsebine 2"/>
          <p:cNvSpPr>
            <a:spLocks noGrp="1"/>
          </p:cNvSpPr>
          <p:nvPr>
            <p:ph idx="1"/>
          </p:nvPr>
        </p:nvSpPr>
        <p:spPr/>
        <p:txBody>
          <a:bodyPr>
            <a:normAutofit/>
          </a:bodyPr>
          <a:lstStyle/>
          <a:p>
            <a:r>
              <a:rPr lang="sl-SI" dirty="0"/>
              <a:t>Statični RAM (SRAM) ne potrebuje osveževanja, </a:t>
            </a:r>
          </a:p>
          <a:p>
            <a:r>
              <a:rPr lang="sl-SI" dirty="0"/>
              <a:t>Omogoča hitrejši dostop do podatkov kot DRAM</a:t>
            </a:r>
          </a:p>
          <a:p>
            <a:r>
              <a:rPr lang="sl-SI" dirty="0"/>
              <a:t>Je dražji (okoli 30-krat dražji od DRAM), </a:t>
            </a:r>
          </a:p>
          <a:p>
            <a:r>
              <a:rPr lang="sl-SI" dirty="0"/>
              <a:t>Potrebuje več </a:t>
            </a:r>
            <a:r>
              <a:rPr lang="sl-SI" dirty="0" err="1"/>
              <a:t>el.moči</a:t>
            </a:r>
            <a:r>
              <a:rPr lang="sl-SI" dirty="0"/>
              <a:t> in proizvede več toplote. </a:t>
            </a:r>
          </a:p>
          <a:p>
            <a:r>
              <a:rPr lang="sl-SI" dirty="0"/>
              <a:t>Zaradi hitrosti delovanja uporabljamo statični RAM v predpomnilnikih. </a:t>
            </a:r>
          </a:p>
          <a:p>
            <a:endParaRPr lang="sl-SI" dirty="0"/>
          </a:p>
        </p:txBody>
      </p:sp>
      <p:pic>
        <p:nvPicPr>
          <p:cNvPr id="151554" name="Picture 2" descr="http://rhartshorne.com/summer-2013/jamesralph/Multimedia%20Project/images/non-volatile-static-random-access-memory-nv-sram-34220-317781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22604" y="4365104"/>
            <a:ext cx="2857500" cy="229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35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FB23948-DE19-33C1-E105-C2ACCE9696BF}"/>
              </a:ext>
            </a:extLst>
          </p:cNvPr>
          <p:cNvSpPr>
            <a:spLocks noGrp="1"/>
          </p:cNvSpPr>
          <p:nvPr>
            <p:ph type="title"/>
          </p:nvPr>
        </p:nvSpPr>
        <p:spPr>
          <a:xfrm>
            <a:off x="1701924" y="817319"/>
            <a:ext cx="7569662" cy="923998"/>
          </a:xfrm>
        </p:spPr>
        <p:txBody>
          <a:bodyPr>
            <a:normAutofit/>
          </a:bodyPr>
          <a:lstStyle/>
          <a:p>
            <a:r>
              <a:rPr lang="sl-SI" sz="3999" dirty="0">
                <a:latin typeface="Calibri" panose="020F0502020204030204" pitchFamily="34" charset="0"/>
                <a:ea typeface="Calibri" panose="020F0502020204030204" pitchFamily="34" charset="0"/>
                <a:cs typeface="Calibri" panose="020F0502020204030204" pitchFamily="34" charset="0"/>
              </a:rPr>
              <a:t>Koliko RAM-a potrebujete? </a:t>
            </a:r>
            <a:endParaRPr lang="sl-SI" sz="3999" dirty="0"/>
          </a:p>
        </p:txBody>
      </p:sp>
      <p:sp>
        <p:nvSpPr>
          <p:cNvPr id="3" name="Označba mesta vsebine 2">
            <a:extLst>
              <a:ext uri="{FF2B5EF4-FFF2-40B4-BE49-F238E27FC236}">
                <a16:creationId xmlns:a16="http://schemas.microsoft.com/office/drawing/2014/main" id="{D9E37349-A009-A4C7-3CF5-FD5C49E8BCC9}"/>
              </a:ext>
            </a:extLst>
          </p:cNvPr>
          <p:cNvSpPr>
            <a:spLocks noGrp="1"/>
          </p:cNvSpPr>
          <p:nvPr>
            <p:ph idx="1"/>
          </p:nvPr>
        </p:nvSpPr>
        <p:spPr>
          <a:xfrm>
            <a:off x="1773932" y="1999677"/>
            <a:ext cx="7649982" cy="3912605"/>
          </a:xfrm>
        </p:spPr>
        <p:txBody>
          <a:bodyPr>
            <a:noAutofit/>
          </a:bodyPr>
          <a:lstStyle/>
          <a:p>
            <a:r>
              <a:rPr lang="sl-SI" sz="2799" dirty="0">
                <a:latin typeface="Calibri" panose="020F0502020204030204" pitchFamily="34" charset="0"/>
                <a:ea typeface="Calibri" panose="020F0502020204030204" pitchFamily="34" charset="0"/>
                <a:cs typeface="Calibri" panose="020F0502020204030204" pitchFamily="34" charset="0"/>
              </a:rPr>
              <a:t>4GB</a:t>
            </a:r>
          </a:p>
          <a:p>
            <a:r>
              <a:rPr lang="sl-SI" sz="2799" dirty="0">
                <a:latin typeface="Calibri" panose="020F0502020204030204" pitchFamily="34" charset="0"/>
                <a:ea typeface="Calibri" panose="020F0502020204030204" pitchFamily="34" charset="0"/>
                <a:cs typeface="Calibri" panose="020F0502020204030204" pitchFamily="34" charset="0"/>
              </a:rPr>
              <a:t>12GB</a:t>
            </a:r>
          </a:p>
          <a:p>
            <a:r>
              <a:rPr lang="sl-SI" sz="2799" dirty="0">
                <a:latin typeface="Calibri" panose="020F0502020204030204" pitchFamily="34" charset="0"/>
                <a:ea typeface="Calibri" panose="020F0502020204030204" pitchFamily="34" charset="0"/>
                <a:cs typeface="Calibri" panose="020F0502020204030204" pitchFamily="34" charset="0"/>
              </a:rPr>
              <a:t>32GB</a:t>
            </a:r>
          </a:p>
          <a:p>
            <a:r>
              <a:rPr lang="sl-SI" sz="2799" dirty="0">
                <a:latin typeface="Calibri" panose="020F0502020204030204" pitchFamily="34" charset="0"/>
                <a:ea typeface="Calibri" panose="020F0502020204030204" pitchFamily="34" charset="0"/>
                <a:cs typeface="Calibri" panose="020F0502020204030204" pitchFamily="34" charset="0"/>
              </a:rPr>
              <a:t>64GB</a:t>
            </a:r>
          </a:p>
        </p:txBody>
      </p:sp>
      <p:sp>
        <p:nvSpPr>
          <p:cNvPr id="4" name="Označba mesta noge 3">
            <a:extLst>
              <a:ext uri="{FF2B5EF4-FFF2-40B4-BE49-F238E27FC236}">
                <a16:creationId xmlns:a16="http://schemas.microsoft.com/office/drawing/2014/main" id="{F3757135-4D38-71AA-F00E-EC7C145FBAB3}"/>
              </a:ext>
            </a:extLst>
          </p:cNvPr>
          <p:cNvSpPr>
            <a:spLocks noGrp="1"/>
          </p:cNvSpPr>
          <p:nvPr>
            <p:ph type="ftr" sz="quarter" idx="11"/>
          </p:nvPr>
        </p:nvSpPr>
        <p:spPr/>
        <p:txBody>
          <a:bodyPr/>
          <a:lstStyle/>
          <a:p>
            <a:r>
              <a:rPr lang="en-US"/>
              <a:t>2024/2025                                                                                                 Tjaša Prah</a:t>
            </a:r>
          </a:p>
        </p:txBody>
      </p:sp>
      <p:sp>
        <p:nvSpPr>
          <p:cNvPr id="5" name="Označba mesta številke diapozitiva 4">
            <a:extLst>
              <a:ext uri="{FF2B5EF4-FFF2-40B4-BE49-F238E27FC236}">
                <a16:creationId xmlns:a16="http://schemas.microsoft.com/office/drawing/2014/main" id="{F6A652E9-A44D-C508-6C78-3335EEB7C3E3}"/>
              </a:ext>
            </a:extLst>
          </p:cNvPr>
          <p:cNvSpPr>
            <a:spLocks noGrp="1"/>
          </p:cNvSpPr>
          <p:nvPr>
            <p:ph type="sldNum" sz="quarter" idx="12"/>
          </p:nvPr>
        </p:nvSpPr>
        <p:spPr/>
        <p:txBody>
          <a:bodyPr/>
          <a:lstStyle/>
          <a:p>
            <a:fld id="{330EA680-D336-4FF7-8B7A-9848BB0A1C32}" type="slidenum">
              <a:rPr lang="en-US" smtClean="0"/>
              <a:t>178</a:t>
            </a:fld>
            <a:endParaRPr lang="en-US"/>
          </a:p>
        </p:txBody>
      </p:sp>
      <p:pic>
        <p:nvPicPr>
          <p:cNvPr id="7" name="Slika 6">
            <a:extLst>
              <a:ext uri="{FF2B5EF4-FFF2-40B4-BE49-F238E27FC236}">
                <a16:creationId xmlns:a16="http://schemas.microsoft.com/office/drawing/2014/main" id="{6F84C6DF-8108-4A76-E6FD-9DDF4C04E182}"/>
              </a:ext>
            </a:extLst>
          </p:cNvPr>
          <p:cNvPicPr>
            <a:picLocks noChangeAspect="1"/>
          </p:cNvPicPr>
          <p:nvPr/>
        </p:nvPicPr>
        <p:blipFill>
          <a:blip r:embed="rId2"/>
          <a:stretch>
            <a:fillRect/>
          </a:stretch>
        </p:blipFill>
        <p:spPr>
          <a:xfrm>
            <a:off x="4011287" y="3939696"/>
            <a:ext cx="2961842" cy="1972587"/>
          </a:xfrm>
          <a:prstGeom prst="rect">
            <a:avLst/>
          </a:prstGeom>
        </p:spPr>
      </p:pic>
      <p:pic>
        <p:nvPicPr>
          <p:cNvPr id="8" name="Slika 7">
            <a:extLst>
              <a:ext uri="{FF2B5EF4-FFF2-40B4-BE49-F238E27FC236}">
                <a16:creationId xmlns:a16="http://schemas.microsoft.com/office/drawing/2014/main" id="{471A9F14-7245-3682-9F2B-541724DD00B0}"/>
              </a:ext>
            </a:extLst>
          </p:cNvPr>
          <p:cNvPicPr>
            <a:picLocks noChangeAspect="1"/>
          </p:cNvPicPr>
          <p:nvPr/>
        </p:nvPicPr>
        <p:blipFill>
          <a:blip r:embed="rId3"/>
          <a:stretch>
            <a:fillRect/>
          </a:stretch>
        </p:blipFill>
        <p:spPr>
          <a:xfrm>
            <a:off x="7451280" y="980571"/>
            <a:ext cx="2587465" cy="2452949"/>
          </a:xfrm>
          <a:prstGeom prst="rect">
            <a:avLst/>
          </a:prstGeom>
        </p:spPr>
      </p:pic>
    </p:spTree>
    <p:extLst>
      <p:ext uri="{BB962C8B-B14F-4D97-AF65-F5344CB8AC3E}">
        <p14:creationId xmlns:p14="http://schemas.microsoft.com/office/powerpoint/2010/main" val="2018104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58E05FE-EF54-0CA7-1BCB-55294EB3C877}"/>
              </a:ext>
            </a:extLst>
          </p:cNvPr>
          <p:cNvSpPr>
            <a:spLocks noGrp="1"/>
          </p:cNvSpPr>
          <p:nvPr>
            <p:ph type="title"/>
          </p:nvPr>
        </p:nvSpPr>
        <p:spPr/>
        <p:txBody>
          <a:bodyPr>
            <a:normAutofit/>
          </a:bodyPr>
          <a:lstStyle/>
          <a:p>
            <a:r>
              <a:rPr lang="sl-SI" sz="3999" kern="150" dirty="0">
                <a:latin typeface="Calibri" panose="020F0502020204030204" pitchFamily="34" charset="0"/>
                <a:ea typeface="Aptos" panose="020B0004020202020204" pitchFamily="34" charset="0"/>
                <a:cs typeface="Times New Roman" panose="02020603050405020304" pitchFamily="18" charset="0"/>
              </a:rPr>
              <a:t>Primerjava cen RAM na trgu</a:t>
            </a:r>
            <a:br>
              <a:rPr lang="sl-SI" sz="1799" kern="150" dirty="0">
                <a:latin typeface="Calibri" panose="020F0502020204030204" pitchFamily="34" charset="0"/>
                <a:ea typeface="Aptos" panose="020B0004020202020204" pitchFamily="34" charset="0"/>
                <a:cs typeface="Times New Roman" panose="02020603050405020304" pitchFamily="18" charset="0"/>
              </a:rPr>
            </a:br>
            <a:endParaRPr lang="sl-SI" sz="3999" dirty="0"/>
          </a:p>
        </p:txBody>
      </p:sp>
      <p:sp>
        <p:nvSpPr>
          <p:cNvPr id="3" name="Označba mesta vsebine 2">
            <a:extLst>
              <a:ext uri="{FF2B5EF4-FFF2-40B4-BE49-F238E27FC236}">
                <a16:creationId xmlns:a16="http://schemas.microsoft.com/office/drawing/2014/main" id="{B01F6D15-F5BA-A773-7E81-46D67BCE4041}"/>
              </a:ext>
            </a:extLst>
          </p:cNvPr>
          <p:cNvSpPr>
            <a:spLocks noGrp="1"/>
          </p:cNvSpPr>
          <p:nvPr>
            <p:ph idx="1"/>
          </p:nvPr>
        </p:nvSpPr>
        <p:spPr>
          <a:xfrm>
            <a:off x="1701924" y="1794721"/>
            <a:ext cx="7569663" cy="4245962"/>
          </a:xfrm>
        </p:spPr>
        <p:txBody>
          <a:bodyPr>
            <a:normAutofit/>
          </a:bodyPr>
          <a:lstStyle/>
          <a:p>
            <a:r>
              <a:rPr lang="sl-SI" sz="2799" dirty="0">
                <a:latin typeface="Calibri" panose="020F0502020204030204" pitchFamily="34" charset="0"/>
                <a:ea typeface="Calibri" panose="020F0502020204030204" pitchFamily="34" charset="0"/>
                <a:cs typeface="Calibri" panose="020F0502020204030204" pitchFamily="34" charset="0"/>
              </a:rPr>
              <a:t>4GB – od 10 do 100 EUR</a:t>
            </a:r>
          </a:p>
          <a:p>
            <a:r>
              <a:rPr lang="sl-SI" sz="2799" dirty="0">
                <a:latin typeface="Calibri" panose="020F0502020204030204" pitchFamily="34" charset="0"/>
                <a:ea typeface="Calibri" panose="020F0502020204030204" pitchFamily="34" charset="0"/>
                <a:cs typeface="Calibri" panose="020F0502020204030204" pitchFamily="34" charset="0"/>
              </a:rPr>
              <a:t>8GB – od 15 do 300 EUR</a:t>
            </a:r>
          </a:p>
          <a:p>
            <a:r>
              <a:rPr lang="sl-SI" sz="2799" dirty="0">
                <a:latin typeface="Calibri" panose="020F0502020204030204" pitchFamily="34" charset="0"/>
                <a:ea typeface="Calibri" panose="020F0502020204030204" pitchFamily="34" charset="0"/>
                <a:cs typeface="Calibri" panose="020F0502020204030204" pitchFamily="34" charset="0"/>
              </a:rPr>
              <a:t>16GB – od 25 do 450 EUR</a:t>
            </a:r>
          </a:p>
          <a:p>
            <a:r>
              <a:rPr lang="sl-SI" sz="2799" dirty="0">
                <a:latin typeface="Calibri" panose="020F0502020204030204" pitchFamily="34" charset="0"/>
                <a:ea typeface="Calibri" panose="020F0502020204030204" pitchFamily="34" charset="0"/>
                <a:cs typeface="Calibri" panose="020F0502020204030204" pitchFamily="34" charset="0"/>
              </a:rPr>
              <a:t>32GB – od 50 do 850 EUR</a:t>
            </a:r>
          </a:p>
          <a:p>
            <a:r>
              <a:rPr lang="sl-SI" sz="2799" dirty="0">
                <a:latin typeface="Calibri" panose="020F0502020204030204" pitchFamily="34" charset="0"/>
                <a:ea typeface="Calibri" panose="020F0502020204030204" pitchFamily="34" charset="0"/>
                <a:cs typeface="Calibri" panose="020F0502020204030204" pitchFamily="34" charset="0"/>
              </a:rPr>
              <a:t>64GB – od 120 do 750 EUR</a:t>
            </a:r>
          </a:p>
        </p:txBody>
      </p:sp>
      <p:sp>
        <p:nvSpPr>
          <p:cNvPr id="4" name="Označba mesta noge 3">
            <a:extLst>
              <a:ext uri="{FF2B5EF4-FFF2-40B4-BE49-F238E27FC236}">
                <a16:creationId xmlns:a16="http://schemas.microsoft.com/office/drawing/2014/main" id="{17444966-87B0-E0F8-2F04-EF102164F8EA}"/>
              </a:ext>
            </a:extLst>
          </p:cNvPr>
          <p:cNvSpPr>
            <a:spLocks noGrp="1"/>
          </p:cNvSpPr>
          <p:nvPr>
            <p:ph type="ftr" sz="quarter" idx="11"/>
          </p:nvPr>
        </p:nvSpPr>
        <p:spPr/>
        <p:txBody>
          <a:bodyPr/>
          <a:lstStyle/>
          <a:p>
            <a:r>
              <a:rPr lang="en-US"/>
              <a:t>2024/2025                                                                                                 Tjaša Prah</a:t>
            </a:r>
          </a:p>
        </p:txBody>
      </p:sp>
      <p:sp>
        <p:nvSpPr>
          <p:cNvPr id="5" name="Označba mesta številke diapozitiva 4">
            <a:extLst>
              <a:ext uri="{FF2B5EF4-FFF2-40B4-BE49-F238E27FC236}">
                <a16:creationId xmlns:a16="http://schemas.microsoft.com/office/drawing/2014/main" id="{F5D58FDA-B4E2-F20D-1673-240CC6AF4B4E}"/>
              </a:ext>
            </a:extLst>
          </p:cNvPr>
          <p:cNvSpPr>
            <a:spLocks noGrp="1"/>
          </p:cNvSpPr>
          <p:nvPr>
            <p:ph type="sldNum" sz="quarter" idx="12"/>
          </p:nvPr>
        </p:nvSpPr>
        <p:spPr/>
        <p:txBody>
          <a:bodyPr/>
          <a:lstStyle/>
          <a:p>
            <a:fld id="{330EA680-D336-4FF7-8B7A-9848BB0A1C32}" type="slidenum">
              <a:rPr lang="en-US" smtClean="0"/>
              <a:t>179</a:t>
            </a:fld>
            <a:endParaRPr lang="en-US"/>
          </a:p>
        </p:txBody>
      </p:sp>
      <p:pic>
        <p:nvPicPr>
          <p:cNvPr id="6" name="Slika 5">
            <a:extLst>
              <a:ext uri="{FF2B5EF4-FFF2-40B4-BE49-F238E27FC236}">
                <a16:creationId xmlns:a16="http://schemas.microsoft.com/office/drawing/2014/main" id="{427D1E70-2114-16A2-62F5-7FD05EEF3A33}"/>
              </a:ext>
            </a:extLst>
          </p:cNvPr>
          <p:cNvPicPr>
            <a:picLocks noChangeAspect="1"/>
          </p:cNvPicPr>
          <p:nvPr/>
        </p:nvPicPr>
        <p:blipFill>
          <a:blip r:embed="rId2"/>
          <a:srcRect l="2041" r="2391"/>
          <a:stretch/>
        </p:blipFill>
        <p:spPr>
          <a:xfrm>
            <a:off x="6330139" y="1616517"/>
            <a:ext cx="4036112" cy="3192797"/>
          </a:xfrm>
          <a:prstGeom prst="rect">
            <a:avLst/>
          </a:prstGeom>
        </p:spPr>
      </p:pic>
    </p:spTree>
    <p:extLst>
      <p:ext uri="{BB962C8B-B14F-4D97-AF65-F5344CB8AC3E}">
        <p14:creationId xmlns:p14="http://schemas.microsoft.com/office/powerpoint/2010/main" val="321095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Naslov 1"/>
          <p:cNvSpPr>
            <a:spLocks noGrp="1"/>
          </p:cNvSpPr>
          <p:nvPr>
            <p:ph type="title"/>
          </p:nvPr>
        </p:nvSpPr>
        <p:spPr>
          <a:xfrm>
            <a:off x="1990725" y="476250"/>
            <a:ext cx="8229600" cy="1143000"/>
          </a:xfrm>
        </p:spPr>
        <p:txBody>
          <a:bodyPr/>
          <a:lstStyle/>
          <a:p>
            <a:pPr eaLnBrk="1" hangingPunct="1"/>
            <a:r>
              <a:rPr lang="sl-SI" altLang="en-US"/>
              <a:t>INFORMATIKA</a:t>
            </a:r>
          </a:p>
        </p:txBody>
      </p:sp>
      <p:sp>
        <p:nvSpPr>
          <p:cNvPr id="60419" name="Ograda vsebine 2"/>
          <p:cNvSpPr>
            <a:spLocks noGrp="1"/>
          </p:cNvSpPr>
          <p:nvPr>
            <p:ph idx="1"/>
          </p:nvPr>
        </p:nvSpPr>
        <p:spPr>
          <a:xfrm>
            <a:off x="1979612" y="1600201"/>
            <a:ext cx="8229600" cy="4829175"/>
          </a:xfrm>
        </p:spPr>
        <p:txBody>
          <a:bodyPr>
            <a:normAutofit fontScale="92500"/>
          </a:bodyPr>
          <a:lstStyle/>
          <a:p>
            <a:pPr eaLnBrk="1" hangingPunct="1">
              <a:lnSpc>
                <a:spcPct val="80000"/>
              </a:lnSpc>
            </a:pPr>
            <a:r>
              <a:rPr lang="sl-SI" altLang="en-US" sz="2400"/>
              <a:t>Z informacijami si širimo znanje.</a:t>
            </a:r>
          </a:p>
          <a:p>
            <a:pPr eaLnBrk="1" hangingPunct="1">
              <a:lnSpc>
                <a:spcPct val="80000"/>
              </a:lnSpc>
            </a:pPr>
            <a:r>
              <a:rPr lang="sl-SI" altLang="en-US" sz="2400"/>
              <a:t>Za prave informacije smo pripravljeni odšteti veliko denarja.</a:t>
            </a:r>
          </a:p>
          <a:p>
            <a:pPr eaLnBrk="1" hangingPunct="1">
              <a:lnSpc>
                <a:spcPct val="80000"/>
              </a:lnSpc>
            </a:pPr>
            <a:endParaRPr lang="sl-SI" altLang="en-US" sz="2400"/>
          </a:p>
          <a:p>
            <a:pPr eaLnBrk="1" hangingPunct="1">
              <a:lnSpc>
                <a:spcPct val="80000"/>
              </a:lnSpc>
            </a:pPr>
            <a:endParaRPr lang="sl-SI" altLang="en-US" sz="2400"/>
          </a:p>
          <a:p>
            <a:pPr eaLnBrk="1" hangingPunct="1">
              <a:lnSpc>
                <a:spcPct val="80000"/>
              </a:lnSpc>
            </a:pPr>
            <a:endParaRPr lang="sl-SI" altLang="en-US" sz="2400"/>
          </a:p>
          <a:p>
            <a:pPr eaLnBrk="1" hangingPunct="1">
              <a:lnSpc>
                <a:spcPct val="80000"/>
              </a:lnSpc>
            </a:pPr>
            <a:endParaRPr lang="sl-SI" altLang="en-US" sz="2400">
              <a:latin typeface="Arial" panose="020B0604020202020204" pitchFamily="34" charset="0"/>
            </a:endParaRPr>
          </a:p>
          <a:p>
            <a:pPr eaLnBrk="1" hangingPunct="1">
              <a:lnSpc>
                <a:spcPct val="80000"/>
              </a:lnSpc>
            </a:pPr>
            <a:endParaRPr lang="sl-SI" altLang="en-US" sz="2400">
              <a:latin typeface="Arial" panose="020B0604020202020204" pitchFamily="34" charset="0"/>
            </a:endParaRPr>
          </a:p>
          <a:p>
            <a:pPr eaLnBrk="1" hangingPunct="1">
              <a:lnSpc>
                <a:spcPct val="80000"/>
              </a:lnSpc>
            </a:pPr>
            <a:endParaRPr lang="sl-SI" altLang="en-US" sz="2400">
              <a:latin typeface="Arial" panose="020B0604020202020204" pitchFamily="34" charset="0"/>
            </a:endParaRPr>
          </a:p>
          <a:p>
            <a:pPr eaLnBrk="1" hangingPunct="1">
              <a:lnSpc>
                <a:spcPct val="80000"/>
              </a:lnSpc>
            </a:pPr>
            <a:endParaRPr lang="sl-SI" altLang="en-US" sz="2400">
              <a:latin typeface="Arial" panose="020B0604020202020204" pitchFamily="34" charset="0"/>
            </a:endParaRPr>
          </a:p>
          <a:p>
            <a:pPr eaLnBrk="1" hangingPunct="1">
              <a:lnSpc>
                <a:spcPct val="80000"/>
              </a:lnSpc>
            </a:pPr>
            <a:r>
              <a:rPr lang="sl-SI" altLang="en-US" sz="2400"/>
              <a:t>Informatika je vedo o informacijah.</a:t>
            </a:r>
          </a:p>
          <a:p>
            <a:pPr eaLnBrk="1" hangingPunct="1">
              <a:lnSpc>
                <a:spcPct val="80000"/>
              </a:lnSpc>
            </a:pPr>
            <a:r>
              <a:rPr lang="sl-SI" altLang="en-US" sz="2400"/>
              <a:t>Informatika raziskuje vrste in značilnosti informacij.</a:t>
            </a:r>
          </a:p>
        </p:txBody>
      </p:sp>
      <p:pic>
        <p:nvPicPr>
          <p:cNvPr id="58374" name="Picture 2" descr="http://www.delo.si/assets/media/picture/iman/2007_08/sz5_borza.nemcija.epa.images.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808660" y="2428868"/>
            <a:ext cx="4562804" cy="3071828"/>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203166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Kako deluje RAM?</a:t>
            </a:r>
            <a:endParaRPr lang="en-US" dirty="0"/>
          </a:p>
        </p:txBody>
      </p:sp>
      <p:sp>
        <p:nvSpPr>
          <p:cNvPr id="3" name="Označba mesta vsebine 2"/>
          <p:cNvSpPr>
            <a:spLocks noGrp="1"/>
          </p:cNvSpPr>
          <p:nvPr>
            <p:ph idx="1"/>
          </p:nvPr>
        </p:nvSpPr>
        <p:spPr/>
        <p:txBody>
          <a:bodyPr/>
          <a:lstStyle/>
          <a:p>
            <a:r>
              <a:rPr lang="en-US" dirty="0"/>
              <a:t>https://www.youtube.com/watch?v=NL6fiQa2mpE</a:t>
            </a:r>
          </a:p>
        </p:txBody>
      </p:sp>
    </p:spTree>
    <p:extLst>
      <p:ext uri="{BB962C8B-B14F-4D97-AF65-F5344CB8AC3E}">
        <p14:creationId xmlns:p14="http://schemas.microsoft.com/office/powerpoint/2010/main" val="426776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p:cNvSpPr>
          <p:nvPr>
            <p:ph type="title"/>
          </p:nvPr>
        </p:nvSpPr>
        <p:spPr>
          <a:xfrm>
            <a:off x="1979612" y="428625"/>
            <a:ext cx="8229600" cy="1143000"/>
          </a:xfrm>
        </p:spPr>
        <p:txBody>
          <a:bodyPr/>
          <a:lstStyle/>
          <a:p>
            <a:r>
              <a:rPr lang="sl-SI" altLang="en-US"/>
              <a:t>ROM</a:t>
            </a:r>
          </a:p>
        </p:txBody>
      </p:sp>
      <p:sp>
        <p:nvSpPr>
          <p:cNvPr id="181251" name="Rectangle 3"/>
          <p:cNvSpPr>
            <a:spLocks noGrp="1"/>
          </p:cNvSpPr>
          <p:nvPr>
            <p:ph type="body" idx="1"/>
          </p:nvPr>
        </p:nvSpPr>
        <p:spPr/>
        <p:txBody>
          <a:bodyPr/>
          <a:lstStyle/>
          <a:p>
            <a:pPr>
              <a:buFont typeface="Wingdings 2" panose="05020102010507070707" pitchFamily="18" charset="2"/>
              <a:buNone/>
            </a:pPr>
            <a:r>
              <a:rPr lang="sl-SI" altLang="en-US" b="1"/>
              <a:t>(Read Only Memory)</a:t>
            </a:r>
            <a:r>
              <a:rPr lang="sl-SI" altLang="en-US"/>
              <a:t> </a:t>
            </a:r>
          </a:p>
          <a:p>
            <a:r>
              <a:rPr lang="sl-SI" altLang="en-US" sz="2000"/>
              <a:t>ROM je bralni pomnilnik iz katerega lahko podatke beremo, ne moremo pa spreminjati podatkov</a:t>
            </a:r>
          </a:p>
          <a:p>
            <a:endParaRPr lang="sl-SI" altLang="en-US" sz="2000"/>
          </a:p>
          <a:p>
            <a:r>
              <a:rPr lang="sl-SI" altLang="en-US" sz="2000"/>
              <a:t>Shranjeni podatki, ki jih rabi računalnik za svoje delovanje  (podatke o tem, kje in kako naj bere navodila za svoje delo, kako naj prikaže rezultate...) </a:t>
            </a:r>
          </a:p>
          <a:p>
            <a:endParaRPr lang="sl-SI" altLang="en-US" sz="2000"/>
          </a:p>
          <a:p>
            <a:r>
              <a:rPr lang="sl-SI" altLang="en-US" sz="2000"/>
              <a:t>Vsak ROM ima svojo vsebino zapisno že tovarniško. EPROM je bralni pomnilnik, ki ga s posebno tehniko lahko izbrišemo in "na novo napolnimo".</a:t>
            </a:r>
          </a:p>
          <a:p>
            <a:endParaRPr lang="sl-SI" altLang="en-US"/>
          </a:p>
        </p:txBody>
      </p:sp>
      <p:pic>
        <p:nvPicPr>
          <p:cNvPr id="181252" name="Picture 5" descr="http://www.sc-nm.com/e-gradivo/KIT/rom.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4600" y="1"/>
            <a:ext cx="28765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0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a:t>
            </a:r>
            <a:endParaRPr lang="en-US" dirty="0"/>
          </a:p>
        </p:txBody>
      </p:sp>
      <p:sp>
        <p:nvSpPr>
          <p:cNvPr id="3" name="Označba mesta vsebine 2"/>
          <p:cNvSpPr>
            <a:spLocks noGrp="1"/>
          </p:cNvSpPr>
          <p:nvPr>
            <p:ph idx="1"/>
          </p:nvPr>
        </p:nvSpPr>
        <p:spPr>
          <a:xfrm>
            <a:off x="1593436" y="1600200"/>
            <a:ext cx="8821455" cy="4572000"/>
          </a:xfrm>
        </p:spPr>
        <p:txBody>
          <a:bodyPr>
            <a:normAutofit/>
          </a:bodyPr>
          <a:lstStyle/>
          <a:p>
            <a:pPr marL="0" indent="0">
              <a:buNone/>
            </a:pPr>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 je bralni pomnilnik, iz katerega lahko samo beremo, ne moremo pa vanj vpisovati. </a:t>
            </a:r>
          </a:p>
          <a:p>
            <a:pPr marL="0" indent="0">
              <a:buNone/>
            </a:pPr>
            <a:r>
              <a:rPr lang="sl-SI" dirty="0"/>
              <a:t>Tovrstni pomnilnik v osebnem računalniku se imenuje ROMBIOS.  V njem so shranjeni podatki o strojni opremi in osnovna navodila za zagon računalnika. </a:t>
            </a:r>
          </a:p>
          <a:p>
            <a:pPr marL="0" indent="0">
              <a:buNone/>
            </a:pPr>
            <a:r>
              <a:rPr lang="sl-SI" dirty="0"/>
              <a:t>Podatki se v ROM </a:t>
            </a:r>
            <a:r>
              <a:rPr lang="sl-SI" dirty="0" err="1"/>
              <a:t>ponavadi</a:t>
            </a:r>
            <a:r>
              <a:rPr lang="sl-SI" dirty="0"/>
              <a:t> zapišejo že med postopkom izdelave računalnika. </a:t>
            </a:r>
          </a:p>
          <a:p>
            <a:pPr marL="0" indent="0">
              <a:buNone/>
            </a:pPr>
            <a:r>
              <a:rPr lang="sl-SI" dirty="0"/>
              <a:t>Prav tako se ti podatki ne izbrišejo, ko ugasnemo računalnik! </a:t>
            </a:r>
          </a:p>
        </p:txBody>
      </p:sp>
      <p:pic>
        <p:nvPicPr>
          <p:cNvPr id="3080" name="Picture 8" descr="http://4.bp.blogspot.com/-Tvc9CsQXV1o/U-SJXA8f9MI/AAAAAAAABy8/5Id3HSlGTZA/s1600/BIOS.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903842" y="3886200"/>
            <a:ext cx="3284983" cy="2060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97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a:t>
            </a:r>
            <a:endParaRPr lang="en-US" dirty="0"/>
          </a:p>
        </p:txBody>
      </p:sp>
      <p:pic>
        <p:nvPicPr>
          <p:cNvPr id="4" name="Picture 2" descr="http://1.bp.blogspot.com/-RPirYLNxEHg/UeaEMDury4I/AAAAAAAAAi4/wSUtvRei_wM/s1600/BIOS.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69875" y="1829962"/>
            <a:ext cx="10573869" cy="500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97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a:t>
            </a:r>
            <a:endParaRPr lang="en-US" dirty="0"/>
          </a:p>
        </p:txBody>
      </p:sp>
      <p:sp>
        <p:nvSpPr>
          <p:cNvPr id="3" name="Označba mesta vsebine 2"/>
          <p:cNvSpPr>
            <a:spLocks noGrp="1"/>
          </p:cNvSpPr>
          <p:nvPr>
            <p:ph idx="1"/>
          </p:nvPr>
        </p:nvSpPr>
        <p:spPr/>
        <p:txBody>
          <a:bodyPr>
            <a:noAutofit/>
          </a:bodyPr>
          <a:lstStyle/>
          <a:p>
            <a:pPr marL="0" indent="0">
              <a:buNone/>
            </a:pPr>
            <a:r>
              <a:rPr lang="sl-SI" sz="1600" dirty="0"/>
              <a:t>Aplikacijski programi v ROM ne morejo zapisovati podatkov. </a:t>
            </a:r>
          </a:p>
          <a:p>
            <a:pPr marL="0" indent="0">
              <a:buNone/>
            </a:pPr>
            <a:r>
              <a:rPr lang="sl-SI" sz="1600" dirty="0"/>
              <a:t>Ko zaženemo računalnik se izvede več korakov, kot so:</a:t>
            </a:r>
          </a:p>
          <a:p>
            <a:pPr>
              <a:buFontTx/>
              <a:buChar char="-"/>
            </a:pPr>
            <a:r>
              <a:rPr lang="sl-SI" sz="1600" dirty="0"/>
              <a:t>inicializacija BIOS-a, </a:t>
            </a:r>
          </a:p>
          <a:p>
            <a:pPr>
              <a:buFontTx/>
              <a:buChar char="-"/>
            </a:pPr>
            <a:r>
              <a:rPr lang="sl-SI" sz="1600" dirty="0"/>
              <a:t>nalaganje operacijskega sistema, </a:t>
            </a:r>
          </a:p>
          <a:p>
            <a:pPr>
              <a:buFontTx/>
              <a:buChar char="-"/>
            </a:pPr>
            <a:r>
              <a:rPr lang="sl-SI" sz="1600" dirty="0"/>
              <a:t>inicializacija naprav </a:t>
            </a:r>
          </a:p>
          <a:p>
            <a:pPr>
              <a:buFontTx/>
              <a:buChar char="-"/>
            </a:pPr>
            <a:r>
              <a:rPr lang="sl-SI" sz="1600" dirty="0"/>
              <a:t>in prikaz pogovornega okna za vnos gesla za prijavo. </a:t>
            </a:r>
          </a:p>
          <a:p>
            <a:pPr marL="0" indent="0">
              <a:buNone/>
            </a:pPr>
            <a:r>
              <a:rPr lang="sl-SI" sz="1600" dirty="0"/>
              <a:t>Takoj po zagonu računalnika se najprej izvede POST (</a:t>
            </a:r>
            <a:r>
              <a:rPr lang="sl-SI" sz="1600" dirty="0" err="1"/>
              <a:t>Power</a:t>
            </a:r>
            <a:r>
              <a:rPr lang="sl-SI" sz="1600" dirty="0"/>
              <a:t> On </a:t>
            </a:r>
            <a:r>
              <a:rPr lang="sl-SI" sz="1600" dirty="0" err="1"/>
              <a:t>Self</a:t>
            </a:r>
            <a:r>
              <a:rPr lang="sl-SI" sz="1600" dirty="0"/>
              <a:t> Test) rutina.</a:t>
            </a:r>
          </a:p>
          <a:p>
            <a:pPr marL="0" indent="0">
              <a:buNone/>
            </a:pPr>
            <a:r>
              <a:rPr lang="sl-SI" sz="1600" dirty="0"/>
              <a:t>POST preveri:</a:t>
            </a:r>
          </a:p>
          <a:p>
            <a:pPr>
              <a:buFontTx/>
              <a:buChar char="-"/>
            </a:pPr>
            <a:r>
              <a:rPr lang="sl-SI" sz="1600" dirty="0"/>
              <a:t>koliko pomnilnika je na voljo in </a:t>
            </a:r>
          </a:p>
          <a:p>
            <a:pPr>
              <a:buFontTx/>
              <a:buChar char="-"/>
            </a:pPr>
            <a:r>
              <a:rPr lang="sl-SI" sz="1600" dirty="0"/>
              <a:t>ali so prisotne vse naprave potrebne za zagon operacijskega sistema (npr. tipkovnica). </a:t>
            </a:r>
          </a:p>
          <a:p>
            <a:pPr marL="0" indent="0">
              <a:buNone/>
            </a:pPr>
            <a:r>
              <a:rPr lang="sl-SI" sz="1600" dirty="0"/>
              <a:t>Takoj po tej rutini BIOS v računalniku poišče zagonski disk in najprej prebere prvi sektor diska, ki vsebuje </a:t>
            </a:r>
            <a:r>
              <a:rPr lang="sl-SI" sz="1600" dirty="0" err="1"/>
              <a:t>Master</a:t>
            </a:r>
            <a:r>
              <a:rPr lang="sl-SI" sz="1600" dirty="0"/>
              <a:t> </a:t>
            </a:r>
            <a:r>
              <a:rPr lang="sl-SI" sz="1600" dirty="0" err="1"/>
              <a:t>Boot</a:t>
            </a:r>
            <a:r>
              <a:rPr lang="sl-SI" sz="1600" dirty="0"/>
              <a:t> </a:t>
            </a:r>
            <a:r>
              <a:rPr lang="sl-SI" sz="1600" dirty="0" err="1"/>
              <a:t>Record</a:t>
            </a:r>
            <a:r>
              <a:rPr lang="sl-SI" sz="1600" dirty="0"/>
              <a:t> in tabelo particij (</a:t>
            </a:r>
            <a:r>
              <a:rPr lang="sl-SI" sz="1600" dirty="0" err="1"/>
              <a:t>Partition</a:t>
            </a:r>
            <a:r>
              <a:rPr lang="sl-SI" sz="1600" dirty="0"/>
              <a:t> Table). </a:t>
            </a:r>
          </a:p>
          <a:p>
            <a:pPr marL="0" indent="0">
              <a:buNone/>
            </a:pPr>
            <a:r>
              <a:rPr lang="sl-SI" sz="1600" dirty="0"/>
              <a:t>BIOS nato preda nadzor MB zapisu.</a:t>
            </a:r>
            <a:endParaRPr lang="en-US" sz="1600" dirty="0"/>
          </a:p>
        </p:txBody>
      </p:sp>
      <p:pic>
        <p:nvPicPr>
          <p:cNvPr id="5" name="Picture 8" descr="http://4.bp.blogspot.com/-Tvc9CsQXV1o/U-SJXA8f9MI/AAAAAAAABy8/5Id3HSlGTZA/s1600/BIOS.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091178" y="1407246"/>
            <a:ext cx="4098469" cy="2571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21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Naslov 1"/>
          <p:cNvSpPr>
            <a:spLocks noGrp="1"/>
          </p:cNvSpPr>
          <p:nvPr>
            <p:ph type="title"/>
          </p:nvPr>
        </p:nvSpPr>
        <p:spPr>
          <a:xfrm>
            <a:off x="1979612" y="428626"/>
            <a:ext cx="8229600" cy="785813"/>
          </a:xfrm>
        </p:spPr>
        <p:txBody>
          <a:bodyPr/>
          <a:lstStyle/>
          <a:p>
            <a:r>
              <a:rPr lang="sl-SI" altLang="en-US"/>
              <a:t>ZUNANJI POMNILNIK</a:t>
            </a:r>
          </a:p>
        </p:txBody>
      </p:sp>
      <p:sp>
        <p:nvSpPr>
          <p:cNvPr id="182275" name="Ograda vsebine 2"/>
          <p:cNvSpPr>
            <a:spLocks noGrp="1"/>
          </p:cNvSpPr>
          <p:nvPr>
            <p:ph sz="half" idx="1"/>
          </p:nvPr>
        </p:nvSpPr>
        <p:spPr>
          <a:xfrm>
            <a:off x="1979612" y="2643189"/>
            <a:ext cx="4038600" cy="3711575"/>
          </a:xfrm>
        </p:spPr>
        <p:txBody>
          <a:bodyPr>
            <a:normAutofit fontScale="92500" lnSpcReduction="10000"/>
          </a:bodyPr>
          <a:lstStyle/>
          <a:p>
            <a:pPr>
              <a:buFont typeface="Wingdings 2" panose="05020102010507070707" pitchFamily="18" charset="2"/>
              <a:buNone/>
            </a:pPr>
            <a:r>
              <a:rPr lang="sl-SI" altLang="en-US" sz="2000" b="1" u="sng"/>
              <a:t>Vrste zunanjih pomnilnikov:</a:t>
            </a:r>
          </a:p>
          <a:p>
            <a:endParaRPr lang="sl-SI" altLang="en-US"/>
          </a:p>
          <a:p>
            <a:r>
              <a:rPr lang="sl-SI" altLang="en-US"/>
              <a:t>disk </a:t>
            </a:r>
          </a:p>
          <a:p>
            <a:r>
              <a:rPr lang="sl-SI" altLang="en-US"/>
              <a:t>disketa </a:t>
            </a:r>
          </a:p>
          <a:p>
            <a:r>
              <a:rPr lang="sl-SI" altLang="en-US"/>
              <a:t>zgoščenka (plošča CD, plošča CD-ROM, plošča DVD, plošča DVD-ROM) </a:t>
            </a:r>
          </a:p>
          <a:p>
            <a:endParaRPr lang="sl-SI" altLang="en-US"/>
          </a:p>
        </p:txBody>
      </p:sp>
      <p:sp>
        <p:nvSpPr>
          <p:cNvPr id="182276" name="Ograda vsebine 5"/>
          <p:cNvSpPr>
            <a:spLocks noGrp="1"/>
          </p:cNvSpPr>
          <p:nvPr>
            <p:ph sz="half" idx="2"/>
          </p:nvPr>
        </p:nvSpPr>
        <p:spPr>
          <a:xfrm>
            <a:off x="6170612" y="3429001"/>
            <a:ext cx="4038600" cy="2925763"/>
          </a:xfrm>
        </p:spPr>
        <p:txBody>
          <a:bodyPr>
            <a:normAutofit fontScale="92500" lnSpcReduction="10000"/>
          </a:bodyPr>
          <a:lstStyle/>
          <a:p>
            <a:r>
              <a:rPr lang="sl-SI" altLang="en-US"/>
              <a:t>pomnilnik USB </a:t>
            </a:r>
          </a:p>
          <a:p>
            <a:r>
              <a:rPr lang="sl-SI" altLang="en-US"/>
              <a:t>tračna kaseta </a:t>
            </a:r>
          </a:p>
          <a:p>
            <a:r>
              <a:rPr lang="sl-SI" altLang="en-US"/>
              <a:t>magnetno optični disk </a:t>
            </a:r>
          </a:p>
          <a:p>
            <a:r>
              <a:rPr lang="sl-SI" altLang="en-US"/>
              <a:t>spominske kartice </a:t>
            </a:r>
          </a:p>
          <a:p>
            <a:r>
              <a:rPr lang="sl-SI" altLang="en-US"/>
              <a:t>blu ray </a:t>
            </a:r>
          </a:p>
          <a:p>
            <a:r>
              <a:rPr lang="sl-SI" altLang="en-US"/>
              <a:t>HD DVD </a:t>
            </a:r>
          </a:p>
          <a:p>
            <a:endParaRPr lang="sl-SI" altLang="en-US"/>
          </a:p>
        </p:txBody>
      </p:sp>
      <p:sp>
        <p:nvSpPr>
          <p:cNvPr id="7" name="Pravokotnik 6"/>
          <p:cNvSpPr/>
          <p:nvPr/>
        </p:nvSpPr>
        <p:spPr>
          <a:xfrm>
            <a:off x="4879975" y="1714501"/>
            <a:ext cx="4572000" cy="6461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defRPr/>
            </a:pPr>
            <a:r>
              <a:rPr lang="sl-SI" b="1" dirty="0"/>
              <a:t>Zunanji pomnilnik</a:t>
            </a:r>
            <a:r>
              <a:rPr lang="sl-SI" dirty="0"/>
              <a:t> je naprava za trajno shranjevanje podatkov. </a:t>
            </a:r>
          </a:p>
        </p:txBody>
      </p:sp>
    </p:spTree>
    <p:extLst>
      <p:ext uri="{BB962C8B-B14F-4D97-AF65-F5344CB8AC3E}">
        <p14:creationId xmlns:p14="http://schemas.microsoft.com/office/powerpoint/2010/main" val="131712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a:t>
            </a:r>
            <a:endParaRPr lang="en-US" dirty="0"/>
          </a:p>
        </p:txBody>
      </p:sp>
      <p:sp>
        <p:nvSpPr>
          <p:cNvPr id="3" name="Označba mesta vsebine 2"/>
          <p:cNvSpPr>
            <a:spLocks noGrp="1"/>
          </p:cNvSpPr>
          <p:nvPr>
            <p:ph idx="1"/>
          </p:nvPr>
        </p:nvSpPr>
        <p:spPr>
          <a:xfrm>
            <a:off x="1593437" y="1600200"/>
            <a:ext cx="6229168" cy="4572000"/>
          </a:xfrm>
        </p:spPr>
        <p:txBody>
          <a:bodyPr>
            <a:normAutofit fontScale="92500"/>
          </a:bodyPr>
          <a:lstStyle/>
          <a:p>
            <a:r>
              <a:rPr lang="sl-SI" altLang="en-US" dirty="0"/>
              <a:t>Najpomembnejša enota za masovno shranjevanje podatkov. </a:t>
            </a:r>
          </a:p>
          <a:p>
            <a:r>
              <a:rPr lang="sl-SI" altLang="en-US" dirty="0"/>
              <a:t>Računalnik podatke iz diska prenese v delovni pomnilnik in jih po obdelavi na disk "vrne".  </a:t>
            </a:r>
          </a:p>
          <a:p>
            <a:r>
              <a:rPr lang="sl-SI" altLang="en-US" dirty="0"/>
              <a:t>Kvaliteto diska določa:</a:t>
            </a:r>
          </a:p>
          <a:p>
            <a:pPr lvl="1"/>
            <a:r>
              <a:rPr lang="sl-SI" altLang="en-US" dirty="0"/>
              <a:t>zmogljivost (koliko  podatkov lahko zapišemo nanj) </a:t>
            </a:r>
          </a:p>
          <a:p>
            <a:pPr lvl="1"/>
            <a:r>
              <a:rPr lang="sl-SI" altLang="en-US" dirty="0"/>
              <a:t>povprečen čas, ki je potreben do dostopa katerega koli podatka na disku.</a:t>
            </a:r>
          </a:p>
          <a:p>
            <a:pPr algn="r"/>
            <a:r>
              <a:rPr lang="sl-SI" altLang="en-US" u="sng" dirty="0"/>
              <a:t>Disk </a:t>
            </a:r>
            <a:r>
              <a:rPr lang="sl-SI" altLang="en-US" dirty="0"/>
              <a:t>(magnetni zapis</a:t>
            </a:r>
            <a:endParaRPr lang="en-US" dirty="0"/>
          </a:p>
        </p:txBody>
      </p:sp>
      <p:pic>
        <p:nvPicPr>
          <p:cNvPr id="4" name="Picture 2" descr="http://trgovina.partners.si/images/westerndi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50596" y="196078"/>
            <a:ext cx="4000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81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350A60A-B9B6-C043-07EF-F1E05FBC5BB7}"/>
              </a:ext>
            </a:extLst>
          </p:cNvPr>
          <p:cNvSpPr>
            <a:spLocks noGrp="1"/>
          </p:cNvSpPr>
          <p:nvPr>
            <p:ph type="title"/>
          </p:nvPr>
        </p:nvSpPr>
        <p:spPr>
          <a:xfrm>
            <a:off x="1629915" y="668934"/>
            <a:ext cx="7641671" cy="1261856"/>
          </a:xfrm>
        </p:spPr>
        <p:txBody>
          <a:bodyPr>
            <a:normAutofit/>
          </a:bodyPr>
          <a:lstStyle/>
          <a:p>
            <a:r>
              <a:rPr lang="sl-SI" sz="3999" dirty="0">
                <a:latin typeface="Calibri" panose="020F0502020204030204" pitchFamily="34" charset="0"/>
                <a:ea typeface="Calibri" panose="020F0502020204030204" pitchFamily="34" charset="0"/>
                <a:cs typeface="Calibri" panose="020F0502020204030204" pitchFamily="34" charset="0"/>
              </a:rPr>
              <a:t>Trdi disk</a:t>
            </a:r>
          </a:p>
        </p:txBody>
      </p:sp>
      <p:sp>
        <p:nvSpPr>
          <p:cNvPr id="3" name="Označba mesta vsebine 2">
            <a:extLst>
              <a:ext uri="{FF2B5EF4-FFF2-40B4-BE49-F238E27FC236}">
                <a16:creationId xmlns:a16="http://schemas.microsoft.com/office/drawing/2014/main" id="{38F98CE0-3AD1-68D0-5EB8-C2DFF9097FD3}"/>
              </a:ext>
            </a:extLst>
          </p:cNvPr>
          <p:cNvSpPr>
            <a:spLocks noGrp="1"/>
          </p:cNvSpPr>
          <p:nvPr>
            <p:ph idx="1"/>
          </p:nvPr>
        </p:nvSpPr>
        <p:spPr>
          <a:xfrm>
            <a:off x="1629915" y="2847912"/>
            <a:ext cx="7437077" cy="3192770"/>
          </a:xfrm>
        </p:spPr>
        <p:txBody>
          <a:bodyPr>
            <a:noAutofit/>
          </a:bodyPr>
          <a:lstStyle/>
          <a:p>
            <a:r>
              <a:rPr lang="sl-SI" sz="2799" dirty="0">
                <a:solidFill>
                  <a:schemeClr val="accent2"/>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https://youtu.be/wI0upu9eVcw?si=yuFnxzaXjPNT54iX</a:t>
            </a:r>
            <a:endParaRPr lang="sl-SI" sz="2799"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sl-SI" sz="2799" dirty="0">
              <a:latin typeface="Calibri" panose="020F0502020204030204" pitchFamily="34" charset="0"/>
              <a:ea typeface="Calibri" panose="020F0502020204030204" pitchFamily="34" charset="0"/>
              <a:cs typeface="Calibri" panose="020F0502020204030204" pitchFamily="34" charset="0"/>
            </a:endParaRPr>
          </a:p>
        </p:txBody>
      </p:sp>
      <p:sp>
        <p:nvSpPr>
          <p:cNvPr id="4" name="Označba mesta noge 3">
            <a:extLst>
              <a:ext uri="{FF2B5EF4-FFF2-40B4-BE49-F238E27FC236}">
                <a16:creationId xmlns:a16="http://schemas.microsoft.com/office/drawing/2014/main" id="{BE8FBCC8-92D9-1281-A92D-0E1DDADB458B}"/>
              </a:ext>
            </a:extLst>
          </p:cNvPr>
          <p:cNvSpPr>
            <a:spLocks noGrp="1"/>
          </p:cNvSpPr>
          <p:nvPr>
            <p:ph type="ftr" sz="quarter" idx="11"/>
          </p:nvPr>
        </p:nvSpPr>
        <p:spPr/>
        <p:txBody>
          <a:bodyPr/>
          <a:lstStyle/>
          <a:p>
            <a:r>
              <a:rPr lang="en-US"/>
              <a:t>2024/2025                                                                                                 Tjaša Prah</a:t>
            </a:r>
          </a:p>
        </p:txBody>
      </p:sp>
      <p:sp>
        <p:nvSpPr>
          <p:cNvPr id="5" name="Označba mesta številke diapozitiva 4">
            <a:extLst>
              <a:ext uri="{FF2B5EF4-FFF2-40B4-BE49-F238E27FC236}">
                <a16:creationId xmlns:a16="http://schemas.microsoft.com/office/drawing/2014/main" id="{41F87575-4E07-BB74-9262-BFAC1AF93D97}"/>
              </a:ext>
            </a:extLst>
          </p:cNvPr>
          <p:cNvSpPr>
            <a:spLocks noGrp="1"/>
          </p:cNvSpPr>
          <p:nvPr>
            <p:ph type="sldNum" sz="quarter" idx="12"/>
          </p:nvPr>
        </p:nvSpPr>
        <p:spPr/>
        <p:txBody>
          <a:bodyPr/>
          <a:lstStyle/>
          <a:p>
            <a:fld id="{330EA680-D336-4FF7-8B7A-9848BB0A1C32}" type="slidenum">
              <a:rPr lang="en-US" smtClean="0"/>
              <a:t>187</a:t>
            </a:fld>
            <a:endParaRPr lang="en-US"/>
          </a:p>
        </p:txBody>
      </p:sp>
      <p:pic>
        <p:nvPicPr>
          <p:cNvPr id="6" name="Slika 5">
            <a:extLst>
              <a:ext uri="{FF2B5EF4-FFF2-40B4-BE49-F238E27FC236}">
                <a16:creationId xmlns:a16="http://schemas.microsoft.com/office/drawing/2014/main" id="{4C2C62C8-9025-32F5-09EE-18E183064190}"/>
              </a:ext>
            </a:extLst>
          </p:cNvPr>
          <p:cNvPicPr>
            <a:picLocks noChangeAspect="1"/>
          </p:cNvPicPr>
          <p:nvPr/>
        </p:nvPicPr>
        <p:blipFill>
          <a:blip r:embed="rId3"/>
          <a:stretch>
            <a:fillRect/>
          </a:stretch>
        </p:blipFill>
        <p:spPr>
          <a:xfrm>
            <a:off x="8085568" y="567359"/>
            <a:ext cx="2766647" cy="2113269"/>
          </a:xfrm>
          <a:prstGeom prst="rect">
            <a:avLst/>
          </a:prstGeom>
        </p:spPr>
      </p:pic>
      <p:pic>
        <p:nvPicPr>
          <p:cNvPr id="7" name="Slika 6">
            <a:extLst>
              <a:ext uri="{FF2B5EF4-FFF2-40B4-BE49-F238E27FC236}">
                <a16:creationId xmlns:a16="http://schemas.microsoft.com/office/drawing/2014/main" id="{21A788F3-47B1-50BA-F5F2-828DBFFF20EC}"/>
              </a:ext>
            </a:extLst>
          </p:cNvPr>
          <p:cNvPicPr>
            <a:picLocks noChangeAspect="1"/>
          </p:cNvPicPr>
          <p:nvPr/>
        </p:nvPicPr>
        <p:blipFill>
          <a:blip r:embed="rId4"/>
          <a:stretch>
            <a:fillRect/>
          </a:stretch>
        </p:blipFill>
        <p:spPr>
          <a:xfrm>
            <a:off x="7881930" y="3805538"/>
            <a:ext cx="3173922" cy="2383529"/>
          </a:xfrm>
          <a:prstGeom prst="rect">
            <a:avLst/>
          </a:prstGeom>
        </p:spPr>
      </p:pic>
    </p:spTree>
    <p:extLst>
      <p:ext uri="{BB962C8B-B14F-4D97-AF65-F5344CB8AC3E}">
        <p14:creationId xmlns:p14="http://schemas.microsoft.com/office/powerpoint/2010/main" val="112664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353D1BF-75E3-1871-345E-26B0AF952438}"/>
              </a:ext>
            </a:extLst>
          </p:cNvPr>
          <p:cNvSpPr>
            <a:spLocks noGrp="1"/>
          </p:cNvSpPr>
          <p:nvPr>
            <p:ph type="title"/>
          </p:nvPr>
        </p:nvSpPr>
        <p:spPr/>
        <p:txBody>
          <a:bodyPr>
            <a:normAutofit/>
          </a:bodyPr>
          <a:lstStyle/>
          <a:p>
            <a:r>
              <a:rPr lang="sl-SI" sz="3999" dirty="0">
                <a:latin typeface="Calibri" panose="020F0502020204030204" pitchFamily="34" charset="0"/>
                <a:ea typeface="Calibri" panose="020F0502020204030204" pitchFamily="34" charset="0"/>
                <a:cs typeface="Calibri" panose="020F0502020204030204" pitchFamily="34" charset="0"/>
              </a:rPr>
              <a:t>Vrste trdih diskov</a:t>
            </a:r>
          </a:p>
        </p:txBody>
      </p:sp>
      <p:sp>
        <p:nvSpPr>
          <p:cNvPr id="3" name="Označba mesta vsebine 2">
            <a:extLst>
              <a:ext uri="{FF2B5EF4-FFF2-40B4-BE49-F238E27FC236}">
                <a16:creationId xmlns:a16="http://schemas.microsoft.com/office/drawing/2014/main" id="{070A6E66-DA60-C052-7285-92B10EAEBCA7}"/>
              </a:ext>
            </a:extLst>
          </p:cNvPr>
          <p:cNvSpPr>
            <a:spLocks noGrp="1"/>
          </p:cNvSpPr>
          <p:nvPr>
            <p:ph idx="1"/>
          </p:nvPr>
        </p:nvSpPr>
        <p:spPr>
          <a:xfrm>
            <a:off x="677157" y="1538837"/>
            <a:ext cx="8594429" cy="4501846"/>
          </a:xfrm>
        </p:spPr>
        <p:txBody>
          <a:bodyPr>
            <a:normAutofit/>
          </a:bodyPr>
          <a:lstStyle/>
          <a:p>
            <a:r>
              <a:rPr lang="sl-SI" sz="2799" dirty="0">
                <a:latin typeface="Calibri" panose="020F0502020204030204" pitchFamily="34" charset="0"/>
                <a:ea typeface="Calibri" panose="020F0502020204030204" pitchFamily="34" charset="0"/>
                <a:cs typeface="Calibri" panose="020F0502020204030204" pitchFamily="34" charset="0"/>
              </a:rPr>
              <a:t>trdi diski (HDD)</a:t>
            </a:r>
          </a:p>
          <a:p>
            <a:r>
              <a:rPr lang="sl-SI" sz="2799" dirty="0">
                <a:latin typeface="Calibri" panose="020F0502020204030204" pitchFamily="34" charset="0"/>
                <a:ea typeface="Calibri" panose="020F0502020204030204" pitchFamily="34" charset="0"/>
                <a:cs typeface="Calibri" panose="020F0502020204030204" pitchFamily="34" charset="0"/>
              </a:rPr>
              <a:t>polprevodniški pogoni (SSD)</a:t>
            </a:r>
          </a:p>
          <a:p>
            <a:r>
              <a:rPr lang="sl-SI" sz="2799" dirty="0">
                <a:latin typeface="Calibri" panose="020F0502020204030204" pitchFamily="34" charset="0"/>
                <a:ea typeface="Calibri" panose="020F0502020204030204" pitchFamily="34" charset="0"/>
                <a:cs typeface="Calibri" panose="020F0502020204030204" pitchFamily="34" charset="0"/>
              </a:rPr>
              <a:t>pogoni </a:t>
            </a:r>
            <a:r>
              <a:rPr lang="sl-SI" sz="2799" dirty="0" err="1">
                <a:latin typeface="Calibri" panose="020F0502020204030204" pitchFamily="34" charset="0"/>
                <a:ea typeface="Calibri" panose="020F0502020204030204" pitchFamily="34" charset="0"/>
                <a:cs typeface="Calibri" panose="020F0502020204030204" pitchFamily="34" charset="0"/>
              </a:rPr>
              <a:t>NVMe</a:t>
            </a:r>
            <a:endParaRPr lang="sl-SI" sz="2799" dirty="0">
              <a:latin typeface="Calibri" panose="020F0502020204030204" pitchFamily="34" charset="0"/>
              <a:ea typeface="Calibri" panose="020F0502020204030204" pitchFamily="34" charset="0"/>
              <a:cs typeface="Calibri" panose="020F0502020204030204" pitchFamily="34" charset="0"/>
            </a:endParaRPr>
          </a:p>
          <a:p>
            <a:endParaRPr lang="sl-SI" sz="2799" dirty="0">
              <a:latin typeface="Calibri" panose="020F0502020204030204" pitchFamily="34" charset="0"/>
              <a:ea typeface="Calibri" panose="020F0502020204030204" pitchFamily="34" charset="0"/>
              <a:cs typeface="Calibri" panose="020F0502020204030204" pitchFamily="34" charset="0"/>
            </a:endParaRPr>
          </a:p>
        </p:txBody>
      </p:sp>
      <p:sp>
        <p:nvSpPr>
          <p:cNvPr id="4" name="Označba mesta noge 3">
            <a:extLst>
              <a:ext uri="{FF2B5EF4-FFF2-40B4-BE49-F238E27FC236}">
                <a16:creationId xmlns:a16="http://schemas.microsoft.com/office/drawing/2014/main" id="{22B77E3B-A455-D425-E625-399E99F0A0D1}"/>
              </a:ext>
            </a:extLst>
          </p:cNvPr>
          <p:cNvSpPr>
            <a:spLocks noGrp="1"/>
          </p:cNvSpPr>
          <p:nvPr>
            <p:ph type="ftr" sz="quarter" idx="11"/>
          </p:nvPr>
        </p:nvSpPr>
        <p:spPr/>
        <p:txBody>
          <a:bodyPr/>
          <a:lstStyle/>
          <a:p>
            <a:r>
              <a:rPr lang="en-US"/>
              <a:t>2024/2025                                                                                                 Tjaša Prah</a:t>
            </a:r>
          </a:p>
        </p:txBody>
      </p:sp>
      <p:sp>
        <p:nvSpPr>
          <p:cNvPr id="5" name="Označba mesta številke diapozitiva 4">
            <a:extLst>
              <a:ext uri="{FF2B5EF4-FFF2-40B4-BE49-F238E27FC236}">
                <a16:creationId xmlns:a16="http://schemas.microsoft.com/office/drawing/2014/main" id="{89F3420B-B61B-5F5E-1A90-5066769F2860}"/>
              </a:ext>
            </a:extLst>
          </p:cNvPr>
          <p:cNvSpPr>
            <a:spLocks noGrp="1"/>
          </p:cNvSpPr>
          <p:nvPr>
            <p:ph type="sldNum" sz="quarter" idx="12"/>
          </p:nvPr>
        </p:nvSpPr>
        <p:spPr/>
        <p:txBody>
          <a:bodyPr/>
          <a:lstStyle/>
          <a:p>
            <a:fld id="{330EA680-D336-4FF7-8B7A-9848BB0A1C32}" type="slidenum">
              <a:rPr lang="en-US" smtClean="0"/>
              <a:t>188</a:t>
            </a:fld>
            <a:endParaRPr lang="en-US"/>
          </a:p>
        </p:txBody>
      </p:sp>
      <p:pic>
        <p:nvPicPr>
          <p:cNvPr id="6" name="Slika 5">
            <a:extLst>
              <a:ext uri="{FF2B5EF4-FFF2-40B4-BE49-F238E27FC236}">
                <a16:creationId xmlns:a16="http://schemas.microsoft.com/office/drawing/2014/main" id="{2DEB210E-1ECD-543B-BDB0-416BC446B2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497" t="8513" r="9799" b="7970"/>
          <a:stretch/>
        </p:blipFill>
        <p:spPr bwMode="auto">
          <a:xfrm>
            <a:off x="677158" y="3329862"/>
            <a:ext cx="1699663" cy="2407901"/>
          </a:xfrm>
          <a:prstGeom prst="rect">
            <a:avLst/>
          </a:prstGeom>
          <a:noFill/>
          <a:ln>
            <a:noFill/>
          </a:ln>
          <a:extLst>
            <a:ext uri="{53640926-AAD7-44D8-BBD7-CCE9431645EC}">
              <a14:shadowObscured xmlns:a14="http://schemas.microsoft.com/office/drawing/2010/main"/>
            </a:ext>
          </a:extLst>
        </p:spPr>
      </p:pic>
      <p:pic>
        <p:nvPicPr>
          <p:cNvPr id="7" name="Slika 6">
            <a:extLst>
              <a:ext uri="{FF2B5EF4-FFF2-40B4-BE49-F238E27FC236}">
                <a16:creationId xmlns:a16="http://schemas.microsoft.com/office/drawing/2014/main" id="{B3AFB0B7-BC91-C8AD-080C-ED21544C7B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03" t="8523" r="9206" b="8926"/>
          <a:stretch/>
        </p:blipFill>
        <p:spPr bwMode="auto">
          <a:xfrm>
            <a:off x="3800889" y="3329862"/>
            <a:ext cx="1712341" cy="2383166"/>
          </a:xfrm>
          <a:prstGeom prst="rect">
            <a:avLst/>
          </a:prstGeom>
          <a:noFill/>
          <a:ln>
            <a:noFill/>
          </a:ln>
          <a:extLst>
            <a:ext uri="{53640926-AAD7-44D8-BBD7-CCE9431645EC}">
              <a14:shadowObscured xmlns:a14="http://schemas.microsoft.com/office/drawing/2010/main"/>
            </a:ext>
          </a:extLst>
        </p:spPr>
      </p:pic>
      <p:pic>
        <p:nvPicPr>
          <p:cNvPr id="8" name="Slika 7">
            <a:extLst>
              <a:ext uri="{FF2B5EF4-FFF2-40B4-BE49-F238E27FC236}">
                <a16:creationId xmlns:a16="http://schemas.microsoft.com/office/drawing/2014/main" id="{0508983A-9622-02FC-B643-26075D3DAA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04" t="8599" r="9911" b="7454"/>
          <a:stretch/>
        </p:blipFill>
        <p:spPr bwMode="auto">
          <a:xfrm>
            <a:off x="6937297" y="3344632"/>
            <a:ext cx="1712341" cy="23783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1683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476810E-8959-58A6-54FD-4ECC9CFDC303}"/>
              </a:ext>
            </a:extLst>
          </p:cNvPr>
          <p:cNvSpPr>
            <a:spLocks noGrp="1"/>
          </p:cNvSpPr>
          <p:nvPr>
            <p:ph type="title"/>
          </p:nvPr>
        </p:nvSpPr>
        <p:spPr>
          <a:xfrm>
            <a:off x="677157" y="672522"/>
            <a:ext cx="8594429" cy="830208"/>
          </a:xfrm>
        </p:spPr>
        <p:txBody>
          <a:bodyPr>
            <a:normAutofit/>
          </a:bodyPr>
          <a:lstStyle/>
          <a:p>
            <a:r>
              <a:rPr lang="sl-SI" sz="3999" dirty="0">
                <a:latin typeface="Calibri" panose="020F0502020204030204" pitchFamily="34" charset="0"/>
                <a:ea typeface="Calibri" panose="020F0502020204030204" pitchFamily="34" charset="0"/>
                <a:cs typeface="Calibri" panose="020F0502020204030204" pitchFamily="34" charset="0"/>
              </a:rPr>
              <a:t>Trdi diski (HDD)</a:t>
            </a:r>
          </a:p>
        </p:txBody>
      </p:sp>
      <p:sp>
        <p:nvSpPr>
          <p:cNvPr id="3" name="Označba mesta vsebine 2">
            <a:extLst>
              <a:ext uri="{FF2B5EF4-FFF2-40B4-BE49-F238E27FC236}">
                <a16:creationId xmlns:a16="http://schemas.microsoft.com/office/drawing/2014/main" id="{7B2D2DE0-DA22-99E5-CCC1-7C95E82DB8BF}"/>
              </a:ext>
            </a:extLst>
          </p:cNvPr>
          <p:cNvSpPr>
            <a:spLocks noGrp="1"/>
          </p:cNvSpPr>
          <p:nvPr>
            <p:ph idx="1"/>
          </p:nvPr>
        </p:nvSpPr>
        <p:spPr>
          <a:xfrm>
            <a:off x="677157" y="1689294"/>
            <a:ext cx="8594429" cy="4351388"/>
          </a:xfrm>
        </p:spPr>
        <p:txBody>
          <a:bodyPr>
            <a:noAutofit/>
          </a:bodyPr>
          <a:lstStyle/>
          <a:p>
            <a:r>
              <a:rPr lang="sl-SI" sz="2799" kern="100" dirty="0">
                <a:latin typeface="Calibri" panose="020F0502020204030204" pitchFamily="34" charset="0"/>
                <a:ea typeface="Calibri" panose="020F0502020204030204" pitchFamily="34" charset="0"/>
                <a:cs typeface="Calibri" panose="020F0502020204030204" pitchFamily="34" charset="0"/>
              </a:rPr>
              <a:t>trdi diski z vmesnikom SATA </a:t>
            </a:r>
          </a:p>
          <a:p>
            <a:r>
              <a:rPr lang="sl-SI" sz="2799" kern="100" dirty="0">
                <a:latin typeface="Calibri" panose="020F0502020204030204" pitchFamily="34" charset="0"/>
                <a:ea typeface="Calibri" panose="020F0502020204030204" pitchFamily="34" charset="0"/>
                <a:cs typeface="Calibri" panose="020F0502020204030204" pitchFamily="34" charset="0"/>
              </a:rPr>
              <a:t>dostojna hitrost prenosa, razpoložljivost večjega prostora za shranjevanje, nizki stroški</a:t>
            </a:r>
          </a:p>
          <a:p>
            <a:r>
              <a:rPr lang="sl-SI" sz="2799" kern="100" dirty="0">
                <a:latin typeface="Calibri" panose="020F0502020204030204" pitchFamily="34" charset="0"/>
                <a:ea typeface="Calibri" panose="020F0502020204030204" pitchFamily="34" charset="0"/>
                <a:cs typeface="Calibri" panose="020F0502020204030204" pitchFamily="34" charset="0"/>
              </a:rPr>
              <a:t>varnostno kopiranje velikih podatkov, strežnike za shranjevanje, varnostne naprave itd. </a:t>
            </a:r>
          </a:p>
          <a:p>
            <a:r>
              <a:rPr lang="sl-SI" sz="2799" kern="100" dirty="0">
                <a:latin typeface="Calibri" panose="020F0502020204030204" pitchFamily="34" charset="0"/>
                <a:ea typeface="Calibri" panose="020F0502020204030204" pitchFamily="34" charset="0"/>
                <a:cs typeface="Calibri" panose="020F0502020204030204" pitchFamily="34" charset="0"/>
              </a:rPr>
              <a:t>dovzetni za veliko obrabo in pogoste fizične poškodbe</a:t>
            </a:r>
          </a:p>
        </p:txBody>
      </p:sp>
      <p:sp>
        <p:nvSpPr>
          <p:cNvPr id="4" name="Označba mesta noge 3">
            <a:extLst>
              <a:ext uri="{FF2B5EF4-FFF2-40B4-BE49-F238E27FC236}">
                <a16:creationId xmlns:a16="http://schemas.microsoft.com/office/drawing/2014/main" id="{B63A3BEE-A455-5FF0-3E53-376A4BEBA003}"/>
              </a:ext>
            </a:extLst>
          </p:cNvPr>
          <p:cNvSpPr>
            <a:spLocks noGrp="1"/>
          </p:cNvSpPr>
          <p:nvPr>
            <p:ph type="ftr" sz="quarter" idx="11"/>
          </p:nvPr>
        </p:nvSpPr>
        <p:spPr/>
        <p:txBody>
          <a:bodyPr/>
          <a:lstStyle/>
          <a:p>
            <a:r>
              <a:rPr lang="en-US"/>
              <a:t>2024/2025                                                                                                 Tjaša Prah</a:t>
            </a:r>
          </a:p>
        </p:txBody>
      </p:sp>
      <p:sp>
        <p:nvSpPr>
          <p:cNvPr id="5" name="Označba mesta številke diapozitiva 4">
            <a:extLst>
              <a:ext uri="{FF2B5EF4-FFF2-40B4-BE49-F238E27FC236}">
                <a16:creationId xmlns:a16="http://schemas.microsoft.com/office/drawing/2014/main" id="{0563022F-E223-3A96-C267-9D8FB45D93AA}"/>
              </a:ext>
            </a:extLst>
          </p:cNvPr>
          <p:cNvSpPr>
            <a:spLocks noGrp="1"/>
          </p:cNvSpPr>
          <p:nvPr>
            <p:ph type="sldNum" sz="quarter" idx="12"/>
          </p:nvPr>
        </p:nvSpPr>
        <p:spPr/>
        <p:txBody>
          <a:bodyPr/>
          <a:lstStyle/>
          <a:p>
            <a:fld id="{330EA680-D336-4FF7-8B7A-9848BB0A1C32}" type="slidenum">
              <a:rPr lang="en-US" smtClean="0"/>
              <a:t>189</a:t>
            </a:fld>
            <a:endParaRPr lang="en-US"/>
          </a:p>
        </p:txBody>
      </p:sp>
      <p:pic>
        <p:nvPicPr>
          <p:cNvPr id="6" name="Slika 5">
            <a:extLst>
              <a:ext uri="{FF2B5EF4-FFF2-40B4-BE49-F238E27FC236}">
                <a16:creationId xmlns:a16="http://schemas.microsoft.com/office/drawing/2014/main" id="{02AF27B0-B394-6C2E-6D75-4643E50C9A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497" t="8513" r="9799" b="7970"/>
          <a:stretch/>
        </p:blipFill>
        <p:spPr bwMode="auto">
          <a:xfrm>
            <a:off x="8737678" y="969830"/>
            <a:ext cx="2174433" cy="308050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4906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Naslov 1"/>
          <p:cNvSpPr>
            <a:spLocks noGrp="1"/>
          </p:cNvSpPr>
          <p:nvPr>
            <p:ph type="title"/>
          </p:nvPr>
        </p:nvSpPr>
        <p:spPr>
          <a:xfrm>
            <a:off x="1979612" y="428625"/>
            <a:ext cx="8229600" cy="857250"/>
          </a:xfrm>
        </p:spPr>
        <p:txBody>
          <a:bodyPr/>
          <a:lstStyle/>
          <a:p>
            <a:pPr eaLnBrk="1" hangingPunct="1"/>
            <a:r>
              <a:rPr lang="sl-SI" altLang="en-US"/>
              <a:t>INFORMACIJSKA TEHNOLOGIJA - IT</a:t>
            </a:r>
          </a:p>
        </p:txBody>
      </p:sp>
      <p:sp>
        <p:nvSpPr>
          <p:cNvPr id="61443" name="Ograda vsebine 2"/>
          <p:cNvSpPr>
            <a:spLocks noGrp="1"/>
          </p:cNvSpPr>
          <p:nvPr>
            <p:ph idx="1"/>
          </p:nvPr>
        </p:nvSpPr>
        <p:spPr>
          <a:xfrm>
            <a:off x="5808662" y="1600201"/>
            <a:ext cx="4400550" cy="4525963"/>
          </a:xfrm>
        </p:spPr>
        <p:txBody>
          <a:bodyPr/>
          <a:lstStyle/>
          <a:p>
            <a:pPr eaLnBrk="1" hangingPunct="1"/>
            <a:r>
              <a:rPr lang="sl-SI" altLang="en-US"/>
              <a:t>Informacijska tehnologija je skupek postopkov in pripomočkov za hitro in učinkovito posredovanje podatkov.</a:t>
            </a:r>
          </a:p>
        </p:txBody>
      </p:sp>
      <p:pic>
        <p:nvPicPr>
          <p:cNvPr id="59398" name="Picture 2" descr="http://www.ezadar.hr/repository/image_raw/17851/lar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93912" y="1643064"/>
            <a:ext cx="3600450" cy="4543425"/>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292917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E04448D-AFFD-29CE-7D1D-973D6D32EFF8}"/>
              </a:ext>
            </a:extLst>
          </p:cNvPr>
          <p:cNvSpPr>
            <a:spLocks noGrp="1"/>
          </p:cNvSpPr>
          <p:nvPr>
            <p:ph type="title"/>
          </p:nvPr>
        </p:nvSpPr>
        <p:spPr>
          <a:xfrm>
            <a:off x="677157" y="588569"/>
            <a:ext cx="8594429" cy="755582"/>
          </a:xfrm>
        </p:spPr>
        <p:txBody>
          <a:bodyPr>
            <a:normAutofit/>
          </a:bodyPr>
          <a:lstStyle/>
          <a:p>
            <a:r>
              <a:rPr lang="sl-SI" sz="3999" dirty="0">
                <a:latin typeface="Calibri" panose="020F0502020204030204" pitchFamily="34" charset="0"/>
                <a:ea typeface="Calibri" panose="020F0502020204030204" pitchFamily="34" charset="0"/>
                <a:cs typeface="Calibri" panose="020F0502020204030204" pitchFamily="34" charset="0"/>
              </a:rPr>
              <a:t>Polprevodniški pogoni (SSD)</a:t>
            </a:r>
          </a:p>
        </p:txBody>
      </p:sp>
      <p:sp>
        <p:nvSpPr>
          <p:cNvPr id="3" name="Označba mesta vsebine 2">
            <a:extLst>
              <a:ext uri="{FF2B5EF4-FFF2-40B4-BE49-F238E27FC236}">
                <a16:creationId xmlns:a16="http://schemas.microsoft.com/office/drawing/2014/main" id="{94E45437-5B60-6AA5-DCA8-60D6BCFB2A39}"/>
              </a:ext>
            </a:extLst>
          </p:cNvPr>
          <p:cNvSpPr>
            <a:spLocks noGrp="1"/>
          </p:cNvSpPr>
          <p:nvPr>
            <p:ph idx="1"/>
          </p:nvPr>
        </p:nvSpPr>
        <p:spPr>
          <a:xfrm>
            <a:off x="677157" y="1530715"/>
            <a:ext cx="8091334" cy="4509967"/>
          </a:xfrm>
        </p:spPr>
        <p:txBody>
          <a:bodyPr>
            <a:noAutofit/>
          </a:bodyPr>
          <a:lstStyle/>
          <a:p>
            <a:r>
              <a:rPr lang="sl-SI" sz="2799" kern="100" dirty="0">
                <a:latin typeface="Calibri" panose="020F0502020204030204" pitchFamily="34" charset="0"/>
                <a:ea typeface="Calibri" panose="020F0502020204030204" pitchFamily="34" charset="0"/>
                <a:cs typeface="Calibri" panose="020F0502020204030204" pitchFamily="34" charset="0"/>
              </a:rPr>
              <a:t>podatki shranjeni na NAND namesto fizičnih kovinskih ploščah</a:t>
            </a:r>
          </a:p>
          <a:p>
            <a:r>
              <a:rPr lang="sl-SI" sz="2799" kern="100" dirty="0">
                <a:latin typeface="Calibri" panose="020F0502020204030204" pitchFamily="34" charset="0"/>
                <a:ea typeface="Calibri" panose="020F0502020204030204" pitchFamily="34" charset="0"/>
                <a:cs typeface="Calibri" panose="020F0502020204030204" pitchFamily="34" charset="0"/>
              </a:rPr>
              <a:t>bistveno hitrejši </a:t>
            </a:r>
          </a:p>
          <a:p>
            <a:r>
              <a:rPr lang="sl-SI" sz="2799" kern="100" dirty="0">
                <a:latin typeface="Calibri" panose="020F0502020204030204" pitchFamily="34" charset="0"/>
                <a:ea typeface="Calibri" panose="020F0502020204030204" pitchFamily="34" charset="0"/>
                <a:cs typeface="Calibri" panose="020F0502020204030204" pitchFamily="34" charset="0"/>
              </a:rPr>
              <a:t>visoki stroški in nizka zmogljivost shranjevanja</a:t>
            </a:r>
          </a:p>
          <a:p>
            <a:r>
              <a:rPr lang="sl-SI" sz="2799" kern="100" dirty="0">
                <a:latin typeface="Calibri" panose="020F0502020204030204" pitchFamily="34" charset="0"/>
                <a:ea typeface="Calibri" panose="020F0502020204030204" pitchFamily="34" charset="0"/>
                <a:cs typeface="Calibri" panose="020F0502020204030204" pitchFamily="34" charset="0"/>
              </a:rPr>
              <a:t>SATA HDD z zmogljivostjo do 16 TB </a:t>
            </a:r>
          </a:p>
          <a:p>
            <a:r>
              <a:rPr lang="sl-SI" sz="2799" kern="100" dirty="0">
                <a:latin typeface="Calibri" panose="020F0502020204030204" pitchFamily="34" charset="0"/>
                <a:ea typeface="Calibri" panose="020F0502020204030204" pitchFamily="34" charset="0"/>
                <a:cs typeface="Calibri" panose="020F0502020204030204" pitchFamily="34" charset="0"/>
              </a:rPr>
              <a:t>SSD - 120 GB, 256 GB, 512 GB, 1 TB in 2 TB. </a:t>
            </a:r>
          </a:p>
          <a:p>
            <a:r>
              <a:rPr lang="sl-SI" sz="2799" kern="100" dirty="0">
                <a:latin typeface="Calibri" panose="020F0502020204030204" pitchFamily="34" charset="0"/>
                <a:ea typeface="Calibri" panose="020F0502020204030204" pitchFamily="34" charset="0"/>
                <a:cs typeface="Calibri" panose="020F0502020204030204" pitchFamily="34" charset="0"/>
              </a:rPr>
              <a:t>zagonske naprave, naprava za shranjevanje operacijskega sistema in drugih aplikacij</a:t>
            </a:r>
          </a:p>
        </p:txBody>
      </p:sp>
      <p:sp>
        <p:nvSpPr>
          <p:cNvPr id="4" name="Označba mesta noge 3">
            <a:extLst>
              <a:ext uri="{FF2B5EF4-FFF2-40B4-BE49-F238E27FC236}">
                <a16:creationId xmlns:a16="http://schemas.microsoft.com/office/drawing/2014/main" id="{B8FFA83A-2075-DBAD-52E8-04EC9FA5777E}"/>
              </a:ext>
            </a:extLst>
          </p:cNvPr>
          <p:cNvSpPr>
            <a:spLocks noGrp="1"/>
          </p:cNvSpPr>
          <p:nvPr>
            <p:ph type="ftr" sz="quarter" idx="11"/>
          </p:nvPr>
        </p:nvSpPr>
        <p:spPr/>
        <p:txBody>
          <a:bodyPr/>
          <a:lstStyle/>
          <a:p>
            <a:r>
              <a:rPr lang="en-US" dirty="0"/>
              <a:t>2024/2025                                                                                                 Tjaša Prah</a:t>
            </a:r>
          </a:p>
        </p:txBody>
      </p:sp>
      <p:sp>
        <p:nvSpPr>
          <p:cNvPr id="5" name="Označba mesta številke diapozitiva 4">
            <a:extLst>
              <a:ext uri="{FF2B5EF4-FFF2-40B4-BE49-F238E27FC236}">
                <a16:creationId xmlns:a16="http://schemas.microsoft.com/office/drawing/2014/main" id="{326971FA-80B0-733B-82AE-5BA2F01E85A4}"/>
              </a:ext>
            </a:extLst>
          </p:cNvPr>
          <p:cNvSpPr>
            <a:spLocks noGrp="1"/>
          </p:cNvSpPr>
          <p:nvPr>
            <p:ph type="sldNum" sz="quarter" idx="12"/>
          </p:nvPr>
        </p:nvSpPr>
        <p:spPr/>
        <p:txBody>
          <a:bodyPr/>
          <a:lstStyle/>
          <a:p>
            <a:fld id="{330EA680-D336-4FF7-8B7A-9848BB0A1C32}" type="slidenum">
              <a:rPr lang="en-US" smtClean="0"/>
              <a:t>190</a:t>
            </a:fld>
            <a:endParaRPr lang="en-US"/>
          </a:p>
        </p:txBody>
      </p:sp>
      <p:pic>
        <p:nvPicPr>
          <p:cNvPr id="6" name="Slika 5">
            <a:extLst>
              <a:ext uri="{FF2B5EF4-FFF2-40B4-BE49-F238E27FC236}">
                <a16:creationId xmlns:a16="http://schemas.microsoft.com/office/drawing/2014/main" id="{D1030888-F2A7-ED92-373B-D6C3F9F6C4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603" t="8523" r="9206" b="8926"/>
          <a:stretch/>
        </p:blipFill>
        <p:spPr bwMode="auto">
          <a:xfrm>
            <a:off x="8849614" y="1778243"/>
            <a:ext cx="2372188" cy="330151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429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561B604-A05D-F054-9ECF-A9B8CC1C359C}"/>
              </a:ext>
            </a:extLst>
          </p:cNvPr>
          <p:cNvSpPr>
            <a:spLocks noGrp="1"/>
          </p:cNvSpPr>
          <p:nvPr>
            <p:ph type="title"/>
          </p:nvPr>
        </p:nvSpPr>
        <p:spPr>
          <a:xfrm>
            <a:off x="677157" y="452289"/>
            <a:ext cx="8594429" cy="722726"/>
          </a:xfrm>
        </p:spPr>
        <p:txBody>
          <a:bodyPr>
            <a:normAutofit/>
          </a:bodyPr>
          <a:lstStyle/>
          <a:p>
            <a:r>
              <a:rPr lang="sl-SI" sz="3999" dirty="0">
                <a:latin typeface="Calibri" panose="020F0502020204030204" pitchFamily="34" charset="0"/>
                <a:ea typeface="Calibri" panose="020F0502020204030204" pitchFamily="34" charset="0"/>
                <a:cs typeface="Calibri" panose="020F0502020204030204" pitchFamily="34" charset="0"/>
              </a:rPr>
              <a:t>Pogoni </a:t>
            </a:r>
            <a:r>
              <a:rPr lang="sl-SI" sz="3999" dirty="0" err="1">
                <a:latin typeface="Calibri" panose="020F0502020204030204" pitchFamily="34" charset="0"/>
                <a:ea typeface="Calibri" panose="020F0502020204030204" pitchFamily="34" charset="0"/>
                <a:cs typeface="Calibri" panose="020F0502020204030204" pitchFamily="34" charset="0"/>
              </a:rPr>
              <a:t>NVMe</a:t>
            </a:r>
            <a:endParaRPr lang="sl-SI" sz="3999" dirty="0">
              <a:latin typeface="Calibri" panose="020F0502020204030204" pitchFamily="34" charset="0"/>
              <a:ea typeface="Calibri" panose="020F0502020204030204" pitchFamily="34" charset="0"/>
              <a:cs typeface="Calibri" panose="020F0502020204030204" pitchFamily="34" charset="0"/>
            </a:endParaRPr>
          </a:p>
        </p:txBody>
      </p:sp>
      <p:sp>
        <p:nvSpPr>
          <p:cNvPr id="3" name="Označba mesta vsebine 2">
            <a:extLst>
              <a:ext uri="{FF2B5EF4-FFF2-40B4-BE49-F238E27FC236}">
                <a16:creationId xmlns:a16="http://schemas.microsoft.com/office/drawing/2014/main" id="{68B83B6B-3D3E-CE31-EF38-124DE69E06F6}"/>
              </a:ext>
            </a:extLst>
          </p:cNvPr>
          <p:cNvSpPr>
            <a:spLocks noGrp="1"/>
          </p:cNvSpPr>
          <p:nvPr>
            <p:ph idx="1"/>
          </p:nvPr>
        </p:nvSpPr>
        <p:spPr>
          <a:xfrm>
            <a:off x="677157" y="1428106"/>
            <a:ext cx="8800276" cy="4612577"/>
          </a:xfrm>
        </p:spPr>
        <p:txBody>
          <a:bodyPr>
            <a:noAutofit/>
          </a:bodyPr>
          <a:lstStyle/>
          <a:p>
            <a:r>
              <a:rPr lang="sl-SI" sz="2799" kern="100" dirty="0">
                <a:latin typeface="Calibri" panose="020F0502020204030204" pitchFamily="34" charset="0"/>
                <a:ea typeface="Calibri" panose="020F0502020204030204" pitchFamily="34" charset="0"/>
                <a:cs typeface="Calibri" panose="020F0502020204030204" pitchFamily="34" charset="0"/>
              </a:rPr>
              <a:t>polprevodniški pogoni</a:t>
            </a:r>
          </a:p>
          <a:p>
            <a:r>
              <a:rPr lang="sl-SI" sz="2799" kern="100" dirty="0">
                <a:latin typeface="Calibri" panose="020F0502020204030204" pitchFamily="34" charset="0"/>
                <a:ea typeface="Calibri" panose="020F0502020204030204" pitchFamily="34" charset="0"/>
                <a:cs typeface="Calibri" panose="020F0502020204030204" pitchFamily="34" charset="0"/>
              </a:rPr>
              <a:t>SATA SSD so omejeni na enako omejitev prenosa 6 </a:t>
            </a:r>
            <a:r>
              <a:rPr lang="sl-SI" sz="2799" kern="100" dirty="0" err="1">
                <a:latin typeface="Calibri" panose="020F0502020204030204" pitchFamily="34" charset="0"/>
                <a:ea typeface="Calibri" panose="020F0502020204030204" pitchFamily="34" charset="0"/>
                <a:cs typeface="Calibri" panose="020F0502020204030204" pitchFamily="34" charset="0"/>
              </a:rPr>
              <a:t>Gb</a:t>
            </a:r>
            <a:r>
              <a:rPr lang="sl-SI" sz="2799" kern="100" dirty="0">
                <a:latin typeface="Calibri" panose="020F0502020204030204" pitchFamily="34" charset="0"/>
                <a:ea typeface="Calibri" panose="020F0502020204030204" pitchFamily="34" charset="0"/>
                <a:cs typeface="Calibri" panose="020F0502020204030204" pitchFamily="34" charset="0"/>
              </a:rPr>
              <a:t> / s</a:t>
            </a:r>
          </a:p>
          <a:p>
            <a:r>
              <a:rPr lang="sl-SI" sz="2799" kern="100" dirty="0">
                <a:latin typeface="Calibri" panose="020F0502020204030204" pitchFamily="34" charset="0"/>
                <a:ea typeface="Calibri" panose="020F0502020204030204" pitchFamily="34" charset="0"/>
                <a:cs typeface="Calibri" panose="020F0502020204030204" pitchFamily="34" charset="0"/>
              </a:rPr>
              <a:t>nov vmesnik </a:t>
            </a:r>
            <a:r>
              <a:rPr lang="sl-SI" sz="2799" kern="100" dirty="0" err="1">
                <a:latin typeface="Calibri" panose="020F0502020204030204" pitchFamily="34" charset="0"/>
                <a:ea typeface="Calibri" panose="020F0502020204030204" pitchFamily="34" charset="0"/>
                <a:cs typeface="Calibri" panose="020F0502020204030204" pitchFamily="34" charset="0"/>
              </a:rPr>
              <a:t>NVMe</a:t>
            </a:r>
            <a:r>
              <a:rPr lang="sl-SI" sz="2799" kern="100" dirty="0">
                <a:latin typeface="Calibri" panose="020F0502020204030204" pitchFamily="34" charset="0"/>
                <a:ea typeface="Calibri" panose="020F0502020204030204" pitchFamily="34" charset="0"/>
                <a:cs typeface="Calibri" panose="020F0502020204030204" pitchFamily="34" charset="0"/>
              </a:rPr>
              <a:t>, ki temelji na vmesniku </a:t>
            </a:r>
            <a:r>
              <a:rPr lang="sl-SI" sz="2799" kern="100" dirty="0" err="1">
                <a:latin typeface="Calibri" panose="020F0502020204030204" pitchFamily="34" charset="0"/>
                <a:ea typeface="Calibri" panose="020F0502020204030204" pitchFamily="34" charset="0"/>
                <a:cs typeface="Calibri" panose="020F0502020204030204" pitchFamily="34" charset="0"/>
              </a:rPr>
              <a:t>PCIe</a:t>
            </a:r>
            <a:endParaRPr lang="sl-SI" sz="2799" kern="100" dirty="0">
              <a:latin typeface="Calibri" panose="020F0502020204030204" pitchFamily="34" charset="0"/>
              <a:ea typeface="Calibri" panose="020F0502020204030204" pitchFamily="34" charset="0"/>
              <a:cs typeface="Calibri" panose="020F0502020204030204" pitchFamily="34" charset="0"/>
            </a:endParaRPr>
          </a:p>
          <a:p>
            <a:r>
              <a:rPr lang="sl-SI" sz="2799" kern="100" dirty="0">
                <a:latin typeface="Calibri" panose="020F0502020204030204" pitchFamily="34" charset="0"/>
                <a:ea typeface="Calibri" panose="020F0502020204030204" pitchFamily="34" charset="0"/>
                <a:cs typeface="Calibri" panose="020F0502020204030204" pitchFamily="34" charset="0"/>
              </a:rPr>
              <a:t>hitrosti prenosa 32 </a:t>
            </a:r>
            <a:r>
              <a:rPr lang="sl-SI" sz="2799" kern="100" dirty="0" err="1">
                <a:latin typeface="Calibri" panose="020F0502020204030204" pitchFamily="34" charset="0"/>
                <a:ea typeface="Calibri" panose="020F0502020204030204" pitchFamily="34" charset="0"/>
                <a:cs typeface="Calibri" panose="020F0502020204030204" pitchFamily="34" charset="0"/>
              </a:rPr>
              <a:t>Gb</a:t>
            </a:r>
            <a:r>
              <a:rPr lang="sl-SI" sz="2799" kern="100" dirty="0">
                <a:latin typeface="Calibri" panose="020F0502020204030204" pitchFamily="34" charset="0"/>
                <a:ea typeface="Calibri" panose="020F0502020204030204" pitchFamily="34" charset="0"/>
                <a:cs typeface="Calibri" panose="020F0502020204030204" pitchFamily="34" charset="0"/>
              </a:rPr>
              <a:t> / s in 64 </a:t>
            </a:r>
            <a:r>
              <a:rPr lang="sl-SI" sz="2799" kern="100" dirty="0" err="1">
                <a:latin typeface="Calibri" panose="020F0502020204030204" pitchFamily="34" charset="0"/>
                <a:ea typeface="Calibri" panose="020F0502020204030204" pitchFamily="34" charset="0"/>
                <a:cs typeface="Calibri" panose="020F0502020204030204" pitchFamily="34" charset="0"/>
              </a:rPr>
              <a:t>Gb</a:t>
            </a:r>
            <a:r>
              <a:rPr lang="sl-SI" sz="2799" kern="100" dirty="0">
                <a:latin typeface="Calibri" panose="020F0502020204030204" pitchFamily="34" charset="0"/>
                <a:ea typeface="Calibri" panose="020F0502020204030204" pitchFamily="34" charset="0"/>
                <a:cs typeface="Calibri" panose="020F0502020204030204" pitchFamily="34" charset="0"/>
              </a:rPr>
              <a:t> / s</a:t>
            </a:r>
          </a:p>
          <a:p>
            <a:r>
              <a:rPr lang="sl-SI" sz="2799" kern="100" dirty="0">
                <a:latin typeface="Calibri" panose="020F0502020204030204" pitchFamily="34" charset="0"/>
                <a:ea typeface="Calibri" panose="020F0502020204030204" pitchFamily="34" charset="0"/>
                <a:cs typeface="Calibri" panose="020F0502020204030204" pitchFamily="34" charset="0"/>
              </a:rPr>
              <a:t>stroški pogonov </a:t>
            </a:r>
            <a:r>
              <a:rPr lang="sl-SI" sz="2799" kern="100" dirty="0" err="1">
                <a:latin typeface="Calibri" panose="020F0502020204030204" pitchFamily="34" charset="0"/>
                <a:ea typeface="Calibri" panose="020F0502020204030204" pitchFamily="34" charset="0"/>
                <a:cs typeface="Calibri" panose="020F0502020204030204" pitchFamily="34" charset="0"/>
              </a:rPr>
              <a:t>NVMe</a:t>
            </a:r>
            <a:r>
              <a:rPr lang="sl-SI" sz="2799" kern="100" dirty="0">
                <a:latin typeface="Calibri" panose="020F0502020204030204" pitchFamily="34" charset="0"/>
                <a:ea typeface="Calibri" panose="020F0502020204030204" pitchFamily="34" charset="0"/>
                <a:cs typeface="Calibri" panose="020F0502020204030204" pitchFamily="34" charset="0"/>
              </a:rPr>
              <a:t> so zelo visoki in veliko višji od SATA SSD-jev</a:t>
            </a:r>
          </a:p>
          <a:p>
            <a:r>
              <a:rPr lang="sl-SI" sz="2799" kern="100" dirty="0">
                <a:latin typeface="Calibri" panose="020F0502020204030204" pitchFamily="34" charset="0"/>
                <a:ea typeface="Calibri" panose="020F0502020204030204" pitchFamily="34" charset="0"/>
                <a:cs typeface="Calibri" panose="020F0502020204030204" pitchFamily="34" charset="0"/>
              </a:rPr>
              <a:t>hitre hitrosti branja / pisanja pri težkih delovnih obremenitvah </a:t>
            </a:r>
          </a:p>
        </p:txBody>
      </p:sp>
      <p:sp>
        <p:nvSpPr>
          <p:cNvPr id="4" name="Označba mesta noge 3">
            <a:extLst>
              <a:ext uri="{FF2B5EF4-FFF2-40B4-BE49-F238E27FC236}">
                <a16:creationId xmlns:a16="http://schemas.microsoft.com/office/drawing/2014/main" id="{0258798D-B55B-942D-B3E2-4A710CF6906C}"/>
              </a:ext>
            </a:extLst>
          </p:cNvPr>
          <p:cNvSpPr>
            <a:spLocks noGrp="1"/>
          </p:cNvSpPr>
          <p:nvPr>
            <p:ph type="ftr" sz="quarter" idx="11"/>
          </p:nvPr>
        </p:nvSpPr>
        <p:spPr/>
        <p:txBody>
          <a:bodyPr/>
          <a:lstStyle/>
          <a:p>
            <a:r>
              <a:rPr lang="en-US"/>
              <a:t>2024/2025                                                                                                 Tjaša Prah</a:t>
            </a:r>
          </a:p>
        </p:txBody>
      </p:sp>
      <p:sp>
        <p:nvSpPr>
          <p:cNvPr id="5" name="Označba mesta številke diapozitiva 4">
            <a:extLst>
              <a:ext uri="{FF2B5EF4-FFF2-40B4-BE49-F238E27FC236}">
                <a16:creationId xmlns:a16="http://schemas.microsoft.com/office/drawing/2014/main" id="{09F015B4-7708-083D-CD7F-F4E38206D2E7}"/>
              </a:ext>
            </a:extLst>
          </p:cNvPr>
          <p:cNvSpPr>
            <a:spLocks noGrp="1"/>
          </p:cNvSpPr>
          <p:nvPr>
            <p:ph type="sldNum" sz="quarter" idx="12"/>
          </p:nvPr>
        </p:nvSpPr>
        <p:spPr/>
        <p:txBody>
          <a:bodyPr/>
          <a:lstStyle/>
          <a:p>
            <a:fld id="{330EA680-D336-4FF7-8B7A-9848BB0A1C32}" type="slidenum">
              <a:rPr lang="en-US" smtClean="0"/>
              <a:t>191</a:t>
            </a:fld>
            <a:endParaRPr lang="en-US"/>
          </a:p>
        </p:txBody>
      </p:sp>
      <p:pic>
        <p:nvPicPr>
          <p:cNvPr id="6" name="Slika 5">
            <a:extLst>
              <a:ext uri="{FF2B5EF4-FFF2-40B4-BE49-F238E27FC236}">
                <a16:creationId xmlns:a16="http://schemas.microsoft.com/office/drawing/2014/main" id="{5CA163D0-88D4-EC1A-5315-5D6FBC6BBC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370" t="8599" r="9911" b="7454"/>
          <a:stretch/>
        </p:blipFill>
        <p:spPr bwMode="auto">
          <a:xfrm>
            <a:off x="9853497" y="2442336"/>
            <a:ext cx="1013836" cy="330305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581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a:t>
            </a:r>
            <a:endParaRPr lang="en-US" dirty="0"/>
          </a:p>
        </p:txBody>
      </p:sp>
      <p:sp>
        <p:nvSpPr>
          <p:cNvPr id="3" name="Označba mesta vsebine 2"/>
          <p:cNvSpPr>
            <a:spLocks noGrp="1"/>
          </p:cNvSpPr>
          <p:nvPr>
            <p:ph idx="1"/>
          </p:nvPr>
        </p:nvSpPr>
        <p:spPr/>
        <p:txBody>
          <a:bodyPr/>
          <a:lstStyle/>
          <a:p>
            <a:r>
              <a:rPr lang="sl-SI" dirty="0"/>
              <a:t>Sestavni deli diska so:</a:t>
            </a:r>
          </a:p>
          <a:p>
            <a:pPr lvl="1"/>
            <a:r>
              <a:rPr lang="sl-SI" dirty="0"/>
              <a:t>plošče z magnetnim medijem in bralno-pisalne glave,</a:t>
            </a:r>
          </a:p>
          <a:p>
            <a:pPr lvl="1"/>
            <a:r>
              <a:rPr lang="sl-SI" dirty="0"/>
              <a:t>elektronika za branje in pisanje,</a:t>
            </a:r>
          </a:p>
          <a:p>
            <a:pPr lvl="1"/>
            <a:r>
              <a:rPr lang="sl-SI" dirty="0"/>
              <a:t>elektromehanski </a:t>
            </a:r>
            <a:r>
              <a:rPr lang="sl-SI" dirty="0" err="1"/>
              <a:t>servo</a:t>
            </a:r>
            <a:r>
              <a:rPr lang="sl-SI" dirty="0"/>
              <a:t> in krmilni sistem,</a:t>
            </a:r>
          </a:p>
          <a:p>
            <a:pPr lvl="1"/>
            <a:r>
              <a:rPr lang="sl-SI" dirty="0"/>
              <a:t>krmilnik in vmesnik do vodila.</a:t>
            </a:r>
            <a:endParaRPr lang="en-US" dirty="0"/>
          </a:p>
        </p:txBody>
      </p:sp>
      <p:pic>
        <p:nvPicPr>
          <p:cNvPr id="4" name="Slika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246540" y="3861048"/>
            <a:ext cx="3905519" cy="2880320"/>
          </a:xfrm>
          <a:prstGeom prst="rect">
            <a:avLst/>
          </a:prstGeom>
        </p:spPr>
      </p:pic>
    </p:spTree>
    <p:extLst>
      <p:ext uri="{BB962C8B-B14F-4D97-AF65-F5344CB8AC3E}">
        <p14:creationId xmlns:p14="http://schemas.microsoft.com/office/powerpoint/2010/main" val="220115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Naslov 1"/>
          <p:cNvSpPr>
            <a:spLocks noGrp="1"/>
          </p:cNvSpPr>
          <p:nvPr>
            <p:ph type="title"/>
          </p:nvPr>
        </p:nvSpPr>
        <p:spPr>
          <a:xfrm>
            <a:off x="1979612" y="428625"/>
            <a:ext cx="8229600" cy="857250"/>
          </a:xfrm>
        </p:spPr>
        <p:txBody>
          <a:bodyPr/>
          <a:lstStyle/>
          <a:p>
            <a:r>
              <a:rPr lang="sl-SI" altLang="en-US"/>
              <a:t>TRDI DISK</a:t>
            </a:r>
          </a:p>
        </p:txBody>
      </p:sp>
      <p:sp>
        <p:nvSpPr>
          <p:cNvPr id="183299" name="Ograda vsebine 6"/>
          <p:cNvSpPr>
            <a:spLocks noGrp="1"/>
          </p:cNvSpPr>
          <p:nvPr>
            <p:ph idx="1"/>
          </p:nvPr>
        </p:nvSpPr>
        <p:spPr>
          <a:xfrm>
            <a:off x="1413892" y="3645024"/>
            <a:ext cx="10153128" cy="3024336"/>
          </a:xfrm>
        </p:spPr>
        <p:txBody>
          <a:bodyPr>
            <a:normAutofit/>
          </a:bodyPr>
          <a:lstStyle/>
          <a:p>
            <a:r>
              <a:rPr lang="sl-SI" altLang="en-US" sz="2400" dirty="0"/>
              <a:t>Disk so izmili leta 1956</a:t>
            </a:r>
          </a:p>
          <a:p>
            <a:r>
              <a:rPr lang="sl-SI" altLang="en-US" sz="2400" dirty="0"/>
              <a:t>Zmogljivost 5 MB</a:t>
            </a:r>
          </a:p>
          <a:p>
            <a:r>
              <a:rPr lang="sl-SI" altLang="en-US" sz="2400" dirty="0"/>
              <a:t>Zasedal prostora kot dva hladilnika</a:t>
            </a:r>
          </a:p>
          <a:p>
            <a:r>
              <a:rPr lang="sl-SI" altLang="en-US" sz="2400" dirty="0"/>
              <a:t>Ni ga bilo mogoče kupiti zaradi tako velike cene ampak samo najeti za 35.000 dolarjev na leto</a:t>
            </a:r>
          </a:p>
          <a:p>
            <a:endParaRPr lang="sl-SI" altLang="en-US" dirty="0"/>
          </a:p>
        </p:txBody>
      </p:sp>
      <p:pic>
        <p:nvPicPr>
          <p:cNvPr id="9218" name="Picture 2" descr="http://www.readynests.com/wp-content/uploads/2015/07/IBM_1st_HardDiskDrive_689.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02324" y="-243408"/>
            <a:ext cx="6562725"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47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 - vrtenje</a:t>
            </a:r>
            <a:endParaRPr lang="en-US" dirty="0"/>
          </a:p>
        </p:txBody>
      </p:sp>
      <p:sp>
        <p:nvSpPr>
          <p:cNvPr id="3" name="Označba mesta vsebine 2"/>
          <p:cNvSpPr>
            <a:spLocks noGrp="1"/>
          </p:cNvSpPr>
          <p:nvPr>
            <p:ph idx="1"/>
          </p:nvPr>
        </p:nvSpPr>
        <p:spPr/>
        <p:txBody>
          <a:bodyPr>
            <a:normAutofit lnSpcReduction="10000"/>
          </a:bodyPr>
          <a:lstStyle/>
          <a:p>
            <a:r>
              <a:rPr lang="sl-SI" dirty="0"/>
              <a:t>Diski se med uporabo vrtijo s stalno hitrostjo. </a:t>
            </a:r>
          </a:p>
          <a:p>
            <a:r>
              <a:rPr lang="sl-SI" dirty="0"/>
              <a:t>Podatki so na površini diska shranjeni v obliki koncentričnih sledi. </a:t>
            </a:r>
          </a:p>
          <a:p>
            <a:r>
              <a:rPr lang="sl-SI" dirty="0"/>
              <a:t>Na vsaki sledi je zapisano enako število bitov, zato so zapisi v sredini bolj gosti, kot ob zunanjem robu diska. Zato je hitrost zapisa na notranjih sledeh hitrejša, na zunanjih pa počasnejša..</a:t>
            </a:r>
          </a:p>
          <a:p>
            <a:r>
              <a:rPr lang="sl-SI" dirty="0"/>
              <a:t>Nekatere sodobnejše tehnologije pa omogočajo enakomerno hitrost zapisa, zato lahko na zunanje sledi napišemo več podatkov in tako bolj izkoristimo kapaciteto magnetnega medija.</a:t>
            </a:r>
            <a:endParaRPr lang="en-US" dirty="0"/>
          </a:p>
        </p:txBody>
      </p:sp>
    </p:spTree>
    <p:extLst>
      <p:ext uri="{BB962C8B-B14F-4D97-AF65-F5344CB8AC3E}">
        <p14:creationId xmlns:p14="http://schemas.microsoft.com/office/powerpoint/2010/main" val="281430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 – hitrost</a:t>
            </a:r>
            <a:endParaRPr lang="en-US" dirty="0"/>
          </a:p>
        </p:txBody>
      </p:sp>
      <p:sp>
        <p:nvSpPr>
          <p:cNvPr id="3" name="Označba mesta vsebine 2"/>
          <p:cNvSpPr>
            <a:spLocks noGrp="1"/>
          </p:cNvSpPr>
          <p:nvPr>
            <p:ph idx="1"/>
          </p:nvPr>
        </p:nvSpPr>
        <p:spPr/>
        <p:txBody>
          <a:bodyPr/>
          <a:lstStyle/>
          <a:p>
            <a:r>
              <a:rPr lang="sl-SI" dirty="0"/>
              <a:t>Hitrost vrtenja neposredno vpliva na čas dostopa in prenosa podatkov. </a:t>
            </a:r>
          </a:p>
          <a:p>
            <a:pPr lvl="1"/>
            <a:r>
              <a:rPr lang="sl-SI" dirty="0"/>
              <a:t>Sodobni diski vrtijo s hitrostjo do 7200 vrtljajev na minuto.</a:t>
            </a:r>
          </a:p>
          <a:p>
            <a:r>
              <a:rPr lang="sl-SI" dirty="0"/>
              <a:t>Hitrost prenosa podatkov</a:t>
            </a:r>
          </a:p>
          <a:p>
            <a:pPr lvl="1"/>
            <a:r>
              <a:rPr lang="sl-SI" dirty="0"/>
              <a:t>Hitrost prenosa merimo v bitih na sekundo. Ta je odvisna od hitrosti vrtenja in gostote zapisa na disku.</a:t>
            </a:r>
          </a:p>
          <a:p>
            <a:endParaRPr lang="en-US" dirty="0"/>
          </a:p>
        </p:txBody>
      </p:sp>
      <p:pic>
        <p:nvPicPr>
          <p:cNvPr id="11266" name="Picture 2" descr="http://www.pctechguide.com/wp-content/uploads/2011/09/31harddriv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310436" y="4221088"/>
            <a:ext cx="4014614" cy="2262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65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Sistem zapisa podatkov na disku</a:t>
            </a:r>
            <a:endParaRPr lang="en-US" dirty="0"/>
          </a:p>
        </p:txBody>
      </p:sp>
      <p:sp>
        <p:nvSpPr>
          <p:cNvPr id="3" name="Označba mesta vsebine 2"/>
          <p:cNvSpPr>
            <a:spLocks noGrp="1"/>
          </p:cNvSpPr>
          <p:nvPr>
            <p:ph idx="1"/>
          </p:nvPr>
        </p:nvSpPr>
        <p:spPr>
          <a:xfrm>
            <a:off x="1593436" y="1600200"/>
            <a:ext cx="9613543" cy="4572000"/>
          </a:xfrm>
        </p:spPr>
        <p:txBody>
          <a:bodyPr/>
          <a:lstStyle/>
          <a:p>
            <a:r>
              <a:rPr lang="sl-SI" sz="2000" dirty="0"/>
              <a:t>Podatki so na disku zapisani v obliki koncentričnih krogov, te imenujemo sledi. </a:t>
            </a:r>
          </a:p>
          <a:p>
            <a:r>
              <a:rPr lang="sl-SI" sz="2000" dirty="0"/>
              <a:t>Vse sledi na vseh ploščah predstavljajo cilindre. Sledi so razdeljene na sektorje.</a:t>
            </a:r>
          </a:p>
          <a:p>
            <a:r>
              <a:rPr lang="sl-SI" sz="2000" dirty="0"/>
              <a:t>Vsak sektor ima na začetku zapisan naslov sektorja, potem podatke in na koncu podatke za kontrolo zapisa</a:t>
            </a:r>
            <a:r>
              <a:rPr lang="sl-SI" dirty="0"/>
              <a:t>.</a:t>
            </a:r>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41374" y="3284984"/>
            <a:ext cx="5349719" cy="3371056"/>
          </a:xfrm>
          <a:prstGeom prst="rect">
            <a:avLst/>
          </a:prstGeom>
        </p:spPr>
      </p:pic>
      <p:pic>
        <p:nvPicPr>
          <p:cNvPr id="5122" name="Picture 2" descr="http://www.geekgirls.com/wp-content/uploads/disk_diag.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73932" y="3645024"/>
            <a:ext cx="3888432" cy="2791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20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FAT (File </a:t>
            </a:r>
            <a:r>
              <a:rPr lang="sl-SI" dirty="0" err="1"/>
              <a:t>Allocation</a:t>
            </a:r>
            <a:r>
              <a:rPr lang="sl-SI" dirty="0"/>
              <a:t> Table) tabela</a:t>
            </a:r>
            <a:endParaRPr lang="en-US" dirty="0"/>
          </a:p>
        </p:txBody>
      </p:sp>
      <p:sp>
        <p:nvSpPr>
          <p:cNvPr id="3" name="Označba mesta vsebine 2"/>
          <p:cNvSpPr>
            <a:spLocks noGrp="1"/>
          </p:cNvSpPr>
          <p:nvPr>
            <p:ph idx="1"/>
          </p:nvPr>
        </p:nvSpPr>
        <p:spPr/>
        <p:txBody>
          <a:bodyPr>
            <a:normAutofit lnSpcReduction="10000"/>
          </a:bodyPr>
          <a:lstStyle/>
          <a:p>
            <a:r>
              <a:rPr lang="sl-SI" dirty="0"/>
              <a:t>Datoteke so shranjene v več sektorjih. </a:t>
            </a:r>
          </a:p>
          <a:p>
            <a:r>
              <a:rPr lang="sl-SI" dirty="0"/>
              <a:t>Na začetku diska je rezerviran prostor za FAT (File </a:t>
            </a:r>
            <a:r>
              <a:rPr lang="sl-SI" dirty="0" err="1"/>
              <a:t>Allocation</a:t>
            </a:r>
            <a:r>
              <a:rPr lang="sl-SI" dirty="0"/>
              <a:t> Table) tabelo. </a:t>
            </a:r>
          </a:p>
          <a:p>
            <a:r>
              <a:rPr lang="sl-SI" dirty="0"/>
              <a:t>V tej tabeli so podatki o lokaciji datotek na disku. </a:t>
            </a:r>
          </a:p>
          <a:p>
            <a:r>
              <a:rPr lang="sl-SI" dirty="0"/>
              <a:t>Kadar želimo z diska prebrati datoteko, potem operacijski sistem v FAT tabeli poišče podatke o lokaciji datoteke na disku. </a:t>
            </a:r>
          </a:p>
          <a:p>
            <a:r>
              <a:rPr lang="sl-SI" dirty="0"/>
              <a:t>To pomeni, da so za vsako datoteko vpisani vsi sektorji v katerih je shranjena posamezna datoteka. </a:t>
            </a:r>
          </a:p>
          <a:p>
            <a:r>
              <a:rPr lang="sl-SI" dirty="0"/>
              <a:t>Daljše datoteke so razpršene po disku.</a:t>
            </a:r>
            <a:endParaRPr lang="en-US" dirty="0"/>
          </a:p>
        </p:txBody>
      </p:sp>
    </p:spTree>
    <p:extLst>
      <p:ext uri="{BB962C8B-B14F-4D97-AF65-F5344CB8AC3E}">
        <p14:creationId xmlns:p14="http://schemas.microsoft.com/office/powerpoint/2010/main" val="364998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a:t>
            </a:r>
            <a:endParaRPr lang="en-US" dirty="0"/>
          </a:p>
        </p:txBody>
      </p:sp>
      <p:sp>
        <p:nvSpPr>
          <p:cNvPr id="3" name="Označba mesta vsebine 2"/>
          <p:cNvSpPr>
            <a:spLocks noGrp="1"/>
          </p:cNvSpPr>
          <p:nvPr>
            <p:ph idx="1"/>
          </p:nvPr>
        </p:nvSpPr>
        <p:spPr>
          <a:xfrm>
            <a:off x="1593435" y="2276872"/>
            <a:ext cx="9782801" cy="5069160"/>
          </a:xfrm>
        </p:spPr>
        <p:txBody>
          <a:bodyPr>
            <a:normAutofit/>
          </a:bodyPr>
          <a:lstStyle/>
          <a:p>
            <a:r>
              <a:rPr lang="sl-SI" sz="2400" dirty="0"/>
              <a:t>Particije</a:t>
            </a:r>
          </a:p>
          <a:p>
            <a:pPr lvl="1"/>
            <a:r>
              <a:rPr lang="sl-SI" sz="2000" dirty="0"/>
              <a:t>Disk je razdeljen na več logičnih diskov (C:, D:).</a:t>
            </a:r>
          </a:p>
          <a:p>
            <a:r>
              <a:rPr lang="sl-SI" sz="2400" dirty="0"/>
              <a:t>Formatiranje</a:t>
            </a:r>
          </a:p>
          <a:p>
            <a:pPr lvl="1"/>
            <a:r>
              <a:rPr lang="sl-SI" sz="2000" dirty="0"/>
              <a:t>Ko disk vgradimo v računalnik po potrebi naredimo particije, potem pa ga pred uporabo še formatiramo. </a:t>
            </a:r>
          </a:p>
          <a:p>
            <a:pPr lvl="1"/>
            <a:r>
              <a:rPr lang="sl-SI" sz="2000" dirty="0"/>
              <a:t>S formatiranjem obnovimo adrese sektorjev in istočasno preizkusimo podatkovni del sektorjev. </a:t>
            </a:r>
          </a:p>
          <a:p>
            <a:pPr lvl="1"/>
            <a:r>
              <a:rPr lang="sl-SI" sz="2000" dirty="0"/>
              <a:t>Večina programov za formatiranje uniči zapisane podatke, zato moramo biti pri uporabi teh programov previdni. </a:t>
            </a:r>
          </a:p>
          <a:p>
            <a:pPr lvl="1"/>
            <a:r>
              <a:rPr lang="sl-SI" sz="2000" dirty="0"/>
              <a:t>Formatiranje uporabljamo tudi v izjemnih primerih, ko ne moremo odstraniti nekaterih virusov in moramo ponovno naložiti operacijski sistem in ostalo programsko opremo.</a:t>
            </a:r>
            <a:endParaRPr lang="en-US" sz="2000" dirty="0"/>
          </a:p>
        </p:txBody>
      </p:sp>
      <p:pic>
        <p:nvPicPr>
          <p:cNvPr id="154626" name="Picture 2" descr="http://www.computerhowtoguide.com/wp-content/uploads/2012/09/format-a-hard-driv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94612" y="0"/>
            <a:ext cx="4038600" cy="2695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7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a:t>Defragmentiranje</a:t>
            </a:r>
            <a:r>
              <a:rPr lang="sl-SI" dirty="0"/>
              <a:t> diska</a:t>
            </a:r>
            <a:br>
              <a:rPr lang="sl-SI" dirty="0"/>
            </a:br>
            <a:endParaRPr lang="en-US" dirty="0"/>
          </a:p>
        </p:txBody>
      </p:sp>
      <p:sp>
        <p:nvSpPr>
          <p:cNvPr id="3" name="Označba mesta vsebine 2"/>
          <p:cNvSpPr>
            <a:spLocks noGrp="1"/>
          </p:cNvSpPr>
          <p:nvPr>
            <p:ph idx="1"/>
          </p:nvPr>
        </p:nvSpPr>
        <p:spPr/>
        <p:txBody>
          <a:bodyPr>
            <a:normAutofit/>
          </a:bodyPr>
          <a:lstStyle/>
          <a:p>
            <a:pPr lvl="1"/>
            <a:r>
              <a:rPr lang="sl-SI" sz="2000" dirty="0"/>
              <a:t>Na diskih shranjujemo, spreminjamo in brišemo datoteke. Po nekem času se pojavi razdrobljenost podatkov. </a:t>
            </a:r>
          </a:p>
          <a:p>
            <a:pPr lvl="1"/>
            <a:r>
              <a:rPr lang="sl-SI" sz="2000" dirty="0"/>
              <a:t>Posledica tega je, da se delo pri branju in shranjevanju datotek upočasni. </a:t>
            </a:r>
          </a:p>
          <a:p>
            <a:r>
              <a:rPr lang="sl-SI" sz="2400" dirty="0"/>
              <a:t>Program za </a:t>
            </a:r>
            <a:r>
              <a:rPr lang="sl-SI" sz="2400" dirty="0" err="1"/>
              <a:t>defragmentiranje</a:t>
            </a:r>
            <a:r>
              <a:rPr lang="sl-SI" sz="2400" dirty="0"/>
              <a:t> je orodje, ki preuredi podatke na disku. </a:t>
            </a:r>
          </a:p>
          <a:p>
            <a:r>
              <a:rPr lang="sl-SI" sz="2400" dirty="0"/>
              <a:t>Datoteke premesti tako, da so shranjene v zaporednih sektorjih, na koncu pa ostane neizkoriščen del diska.</a:t>
            </a:r>
            <a:endParaRPr lang="en-US" sz="2400" dirty="0"/>
          </a:p>
        </p:txBody>
      </p:sp>
      <p:pic>
        <p:nvPicPr>
          <p:cNvPr id="153602" name="Picture 2" descr="http://2.bp.blogspot.com/-ZgVLfn-qi2g/TrKMUOn4zTI/AAAAAAAAB1I/oBL6aHcPGGw/s1600/defragment.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62564" y="4509120"/>
            <a:ext cx="4095750" cy="215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06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p:cNvSpPr>
            <a:spLocks noGrp="1"/>
          </p:cNvSpPr>
          <p:nvPr>
            <p:ph type="ctrTitle"/>
          </p:nvPr>
        </p:nvSpPr>
        <p:spPr>
          <a:ln>
            <a:miter lim="800000"/>
            <a:headEnd/>
            <a:tailEnd/>
          </a:ln>
        </p:spPr>
        <p:txBody>
          <a:bodyPr>
            <a:normAutofit/>
          </a:bodyPr>
          <a:lstStyle/>
          <a:p>
            <a:pPr>
              <a:defRPr/>
            </a:pPr>
            <a:r>
              <a:rPr lang="sl-SI" dirty="0"/>
              <a:t>OSNOVNI POJMI </a:t>
            </a:r>
            <a:br>
              <a:rPr lang="sl-SI" dirty="0"/>
            </a:br>
            <a:r>
              <a:rPr lang="sl-SI" dirty="0"/>
              <a:t>INFORMACIJSKE TEHNOLOGIJE</a:t>
            </a:r>
          </a:p>
        </p:txBody>
      </p:sp>
      <p:sp>
        <p:nvSpPr>
          <p:cNvPr id="2" name="Podnaslov 1"/>
          <p:cNvSpPr>
            <a:spLocks noGrp="1"/>
          </p:cNvSpPr>
          <p:nvPr>
            <p:ph type="subTitle" idx="1"/>
          </p:nvPr>
        </p:nvSpPr>
        <p:spPr/>
        <p:txBody>
          <a:bodyPr/>
          <a:lstStyle/>
          <a:p>
            <a:endParaRPr lang="en-US"/>
          </a:p>
        </p:txBody>
      </p:sp>
      <p:pic>
        <p:nvPicPr>
          <p:cNvPr id="10" name="Picture 2" descr="http://www.sc-nm.com/e-gradivo/rai.jp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81196" y="1844824"/>
            <a:ext cx="2927829" cy="208823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85869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593436" y="428625"/>
            <a:ext cx="10261616" cy="857250"/>
          </a:xfrm>
        </p:spPr>
        <p:txBody>
          <a:bodyPr>
            <a:normAutofit fontScale="90000"/>
          </a:bodyPr>
          <a:lstStyle/>
          <a:p>
            <a:pPr>
              <a:defRPr/>
            </a:pPr>
            <a:r>
              <a:rPr lang="sl-SI" dirty="0"/>
              <a:t>DRUŽBA IN RAZVOJ INFORMACIJKIH TEHNOLOGIJ</a:t>
            </a:r>
          </a:p>
        </p:txBody>
      </p:sp>
      <p:sp>
        <p:nvSpPr>
          <p:cNvPr id="62467" name="Ograda vsebine 2"/>
          <p:cNvSpPr>
            <a:spLocks noGrp="1"/>
          </p:cNvSpPr>
          <p:nvPr>
            <p:ph idx="1"/>
          </p:nvPr>
        </p:nvSpPr>
        <p:spPr>
          <a:xfrm>
            <a:off x="1593437" y="1600200"/>
            <a:ext cx="4789008" cy="4572000"/>
          </a:xfrm>
        </p:spPr>
        <p:txBody>
          <a:bodyPr>
            <a:normAutofit/>
          </a:bodyPr>
          <a:lstStyle/>
          <a:p>
            <a:r>
              <a:rPr lang="sl-SI" sz="1600" dirty="0"/>
              <a:t>RAZMISLITE:</a:t>
            </a:r>
          </a:p>
          <a:p>
            <a:endParaRPr lang="sl-SI" sz="1600" dirty="0"/>
          </a:p>
          <a:p>
            <a:r>
              <a:rPr lang="sl-SI" sz="1600" dirty="0"/>
              <a:t>Kakšen vpliv ima razvoj tehnologij na družbo?</a:t>
            </a:r>
          </a:p>
          <a:p>
            <a:r>
              <a:rPr lang="sl-SI" sz="1600" dirty="0"/>
              <a:t>Ali morda družba vpliva na razvoj tehnologij? </a:t>
            </a:r>
          </a:p>
          <a:p>
            <a:r>
              <a:rPr lang="sl-SI" sz="1600" dirty="0"/>
              <a:t>Od česa je odvisna stopnja družbenega razvoja?</a:t>
            </a:r>
          </a:p>
          <a:p>
            <a:r>
              <a:rPr lang="sl-SI" sz="1600" dirty="0"/>
              <a:t>Pogosto se omenja besedna zveza »informacijska družba«. </a:t>
            </a:r>
          </a:p>
          <a:p>
            <a:r>
              <a:rPr lang="sl-SI" sz="1600" dirty="0"/>
              <a:t>Kdaj postane neka družba »informacijska« in kakšen vpliv ima informacijska tehnologija na demokratičnost oz. nedemokratičnost neke družbe?</a:t>
            </a:r>
          </a:p>
          <a:p>
            <a:pPr eaLnBrk="1" hangingPunct="1"/>
            <a:endParaRPr lang="sl-SI" altLang="en-US" sz="1600" dirty="0"/>
          </a:p>
        </p:txBody>
      </p:sp>
      <p:pic>
        <p:nvPicPr>
          <p:cNvPr id="4098" name="Picture 2" descr="https://lusy.fri.uni-lj.si/ucbenik/book/1501/img/nokia-623939.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641232" y="1592436"/>
            <a:ext cx="5213820" cy="3462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79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ZAŠČITA PODATKOV NA DISKIH</a:t>
            </a:r>
            <a:br>
              <a:rPr lang="sl-SI" dirty="0"/>
            </a:br>
            <a:endParaRPr lang="en-US" dirty="0"/>
          </a:p>
        </p:txBody>
      </p:sp>
      <p:sp>
        <p:nvSpPr>
          <p:cNvPr id="3" name="Označba mesta vsebine 2"/>
          <p:cNvSpPr>
            <a:spLocks noGrp="1"/>
          </p:cNvSpPr>
          <p:nvPr>
            <p:ph idx="1"/>
          </p:nvPr>
        </p:nvSpPr>
        <p:spPr/>
        <p:txBody>
          <a:bodyPr/>
          <a:lstStyle/>
          <a:p>
            <a:r>
              <a:rPr lang="sl-SI" dirty="0"/>
              <a:t>Pri zapisovanju podatkov je zelo pomembna zaščita pred izgubo ali poškodbo podatkov. </a:t>
            </a:r>
          </a:p>
          <a:p>
            <a:r>
              <a:rPr lang="sl-SI" dirty="0"/>
              <a:t>Predvsem za velike podatkovne zbirke in podatke na strežnikih. </a:t>
            </a:r>
          </a:p>
          <a:p>
            <a:pPr lvl="1"/>
            <a:r>
              <a:rPr lang="sl-SI" dirty="0"/>
              <a:t>Poznamo:</a:t>
            </a:r>
          </a:p>
          <a:p>
            <a:pPr lvl="2"/>
            <a:r>
              <a:rPr lang="sl-SI" dirty="0"/>
              <a:t>zrcaljenje in </a:t>
            </a:r>
          </a:p>
          <a:p>
            <a:pPr lvl="2"/>
            <a:r>
              <a:rPr lang="sl-SI" dirty="0"/>
              <a:t>povezovanje v skupine- RAID.</a:t>
            </a:r>
            <a:endParaRPr lang="en-US" dirty="0"/>
          </a:p>
        </p:txBody>
      </p:sp>
    </p:spTree>
    <p:extLst>
      <p:ext uri="{BB962C8B-B14F-4D97-AF65-F5344CB8AC3E}">
        <p14:creationId xmlns:p14="http://schemas.microsoft.com/office/powerpoint/2010/main" val="81858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ZRCALJENJE DISKOV- DISK MIRRORING</a:t>
            </a:r>
            <a:br>
              <a:rPr lang="sl-SI" dirty="0"/>
            </a:br>
            <a:endParaRPr lang="en-US" dirty="0"/>
          </a:p>
        </p:txBody>
      </p:sp>
      <p:sp>
        <p:nvSpPr>
          <p:cNvPr id="3" name="Označba mesta vsebine 2"/>
          <p:cNvSpPr>
            <a:spLocks noGrp="1"/>
          </p:cNvSpPr>
          <p:nvPr>
            <p:ph idx="1"/>
          </p:nvPr>
        </p:nvSpPr>
        <p:spPr>
          <a:xfrm>
            <a:off x="1593437" y="1600200"/>
            <a:ext cx="5797119" cy="4997152"/>
          </a:xfrm>
        </p:spPr>
        <p:txBody>
          <a:bodyPr/>
          <a:lstStyle/>
          <a:p>
            <a:r>
              <a:rPr lang="sl-SI" dirty="0"/>
              <a:t>Podatki se sočasno zapisujejo na dve lokaciji. </a:t>
            </a:r>
          </a:p>
          <a:p>
            <a:pPr lvl="1"/>
            <a:r>
              <a:rPr lang="sl-SI" dirty="0"/>
              <a:t>To je lahko v dveh particijah na istem disku, </a:t>
            </a:r>
          </a:p>
          <a:p>
            <a:pPr lvl="1"/>
            <a:r>
              <a:rPr lang="sl-SI" dirty="0"/>
              <a:t>ali na dva različna diska, </a:t>
            </a:r>
          </a:p>
          <a:p>
            <a:pPr lvl="1"/>
            <a:r>
              <a:rPr lang="sl-SI" dirty="0"/>
              <a:t>ali celo na različna računalnika. </a:t>
            </a:r>
          </a:p>
          <a:p>
            <a:r>
              <a:rPr lang="sl-SI" dirty="0"/>
              <a:t>Če pride do okvare enega diska, so podatki še na drugem.</a:t>
            </a:r>
            <a:endParaRPr lang="en-US" dirty="0"/>
          </a:p>
        </p:txBody>
      </p:sp>
      <p:pic>
        <p:nvPicPr>
          <p:cNvPr id="4" name="Picture 2" descr="http://i.crn.com/slideshows/2011/data_protection/disk_mirrorin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34572" y="1828622"/>
            <a:ext cx="4314056" cy="4314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1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RAID (</a:t>
            </a:r>
            <a:r>
              <a:rPr lang="sl-SI" dirty="0" err="1"/>
              <a:t>Redundant</a:t>
            </a:r>
            <a:r>
              <a:rPr lang="sl-SI" dirty="0"/>
              <a:t> </a:t>
            </a:r>
            <a:r>
              <a:rPr lang="sl-SI" dirty="0" err="1"/>
              <a:t>Array</a:t>
            </a:r>
            <a:r>
              <a:rPr lang="sl-SI" dirty="0"/>
              <a:t> </a:t>
            </a:r>
            <a:r>
              <a:rPr lang="sl-SI" dirty="0" err="1"/>
              <a:t>of</a:t>
            </a:r>
            <a:r>
              <a:rPr lang="sl-SI" dirty="0"/>
              <a:t> </a:t>
            </a:r>
            <a:r>
              <a:rPr lang="sl-SI" dirty="0" err="1"/>
              <a:t>Independent</a:t>
            </a:r>
            <a:r>
              <a:rPr lang="sl-SI" dirty="0"/>
              <a:t> </a:t>
            </a:r>
            <a:r>
              <a:rPr lang="sl-SI" dirty="0" err="1"/>
              <a:t>Disks</a:t>
            </a:r>
            <a:r>
              <a:rPr lang="sl-SI" dirty="0"/>
              <a:t>)</a:t>
            </a:r>
            <a:endParaRPr lang="en-US" dirty="0"/>
          </a:p>
        </p:txBody>
      </p:sp>
      <p:sp>
        <p:nvSpPr>
          <p:cNvPr id="3" name="Označba mesta vsebine 2"/>
          <p:cNvSpPr>
            <a:spLocks noGrp="1"/>
          </p:cNvSpPr>
          <p:nvPr>
            <p:ph idx="1"/>
          </p:nvPr>
        </p:nvSpPr>
        <p:spPr/>
        <p:txBody>
          <a:bodyPr>
            <a:normAutofit lnSpcReduction="10000"/>
          </a:bodyPr>
          <a:lstStyle/>
          <a:p>
            <a:r>
              <a:rPr lang="sl-SI" dirty="0"/>
              <a:t>RAID je poseben način združevanja diskov in načinov zapisovanja nanje. </a:t>
            </a:r>
          </a:p>
          <a:p>
            <a:r>
              <a:rPr lang="sl-SI" dirty="0"/>
              <a:t>RAID 1 je naziv za zrcaljenje. Pri zrcaljenju podatke zapisujemo na dve lokaciji hkrati, kar na zelo poveča zaščito v primeru okvar ali motenj. </a:t>
            </a:r>
          </a:p>
          <a:p>
            <a:r>
              <a:rPr lang="sl-SI" dirty="0"/>
              <a:t>Na višjih nivojih so algoritmi in načini zapisovanja bolj zapleteni, omogočajo pa dovolj veliko zanesljivost delovanja. </a:t>
            </a:r>
          </a:p>
          <a:p>
            <a:r>
              <a:rPr lang="sl-SI" dirty="0"/>
              <a:t>Ko se na enem od diskov pojavi napaka, se s pomočjo podatkov na drugih diskih in kontrolnih podatkov rekonstruira pokvarjen podatek.</a:t>
            </a:r>
            <a:endParaRPr lang="en-US" dirty="0"/>
          </a:p>
        </p:txBody>
      </p:sp>
      <p:pic>
        <p:nvPicPr>
          <p:cNvPr id="4100" name="Picture 4" descr="https://encrypted-tbn0.gstatic.com/images?q=tbn:ANd9GcTVFf7k-FiROPJyaU14ev4uqxcCZvb8NaMrkKt8hXfdyV00zCLU"/>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622804" y="177800"/>
            <a:ext cx="2018928" cy="1297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31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 - DANES</a:t>
            </a:r>
            <a:endParaRPr lang="en-US" dirty="0"/>
          </a:p>
        </p:txBody>
      </p:sp>
      <p:sp>
        <p:nvSpPr>
          <p:cNvPr id="3" name="Označba mesta vsebine 2"/>
          <p:cNvSpPr>
            <a:spLocks noGrp="1"/>
          </p:cNvSpPr>
          <p:nvPr>
            <p:ph idx="1"/>
          </p:nvPr>
        </p:nvSpPr>
        <p:spPr>
          <a:xfrm>
            <a:off x="1593437" y="1600200"/>
            <a:ext cx="5653104" cy="4781128"/>
          </a:xfrm>
        </p:spPr>
        <p:txBody>
          <a:bodyPr>
            <a:normAutofit/>
          </a:bodyPr>
          <a:lstStyle/>
          <a:p>
            <a:r>
              <a:rPr lang="sl-SI" sz="2000" dirty="0"/>
              <a:t>Kapaciteta trdega diska	4 TB</a:t>
            </a:r>
          </a:p>
          <a:p>
            <a:r>
              <a:rPr lang="sl-SI" sz="2000" dirty="0"/>
              <a:t>Tip priključitvenega vmesnika	SATA 3 GB/s</a:t>
            </a:r>
          </a:p>
          <a:p>
            <a:r>
              <a:rPr lang="sl-SI" sz="2000" dirty="0"/>
              <a:t>Hitrost vrtenja trdega diska	7200 </a:t>
            </a:r>
            <a:r>
              <a:rPr lang="sl-SI" sz="2000" dirty="0" err="1"/>
              <a:t>obr</a:t>
            </a:r>
            <a:r>
              <a:rPr lang="sl-SI" sz="2000" dirty="0"/>
              <a:t>.</a:t>
            </a:r>
            <a:endParaRPr lang="en-US" sz="2000" dirty="0"/>
          </a:p>
        </p:txBody>
      </p:sp>
      <p:pic>
        <p:nvPicPr>
          <p:cNvPr id="4098" name="Picture 2" descr="SEAGATE NAS HDD trdi disk IronWolf 4TB (ST4000VN008)"/>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10636" y="476671"/>
            <a:ext cx="2556184" cy="3934569"/>
          </a:xfrm>
          <a:prstGeom prst="rect">
            <a:avLst/>
          </a:prstGeom>
          <a:noFill/>
          <a:extLst>
            <a:ext uri="{909E8E84-426E-40DD-AFC4-6F175D3DCCD1}">
              <a14:hiddenFill xmlns:a14="http://schemas.microsoft.com/office/drawing/2010/main">
                <a:solidFill>
                  <a:srgbClr val="FFFFFF"/>
                </a:solidFill>
              </a14:hiddenFill>
            </a:ext>
          </a:extLst>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89956" y="3645024"/>
            <a:ext cx="4595420" cy="2479306"/>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696541" y="4797152"/>
            <a:ext cx="2970279" cy="1937139"/>
          </a:xfrm>
          <a:prstGeom prst="rect">
            <a:avLst/>
          </a:prstGeom>
        </p:spPr>
      </p:pic>
    </p:spTree>
    <p:extLst>
      <p:ext uri="{BB962C8B-B14F-4D97-AF65-F5344CB8AC3E}">
        <p14:creationId xmlns:p14="http://schemas.microsoft.com/office/powerpoint/2010/main" val="135716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Diski brez gibljivih delov SSD (</a:t>
            </a:r>
            <a:r>
              <a:rPr lang="sl-SI" dirty="0" err="1"/>
              <a:t>Solid</a:t>
            </a:r>
            <a:r>
              <a:rPr lang="sl-SI" dirty="0"/>
              <a:t> </a:t>
            </a:r>
            <a:r>
              <a:rPr lang="sl-SI" dirty="0" err="1"/>
              <a:t>State</a:t>
            </a:r>
            <a:r>
              <a:rPr lang="sl-SI" dirty="0"/>
              <a:t> Disk)</a:t>
            </a:r>
            <a:endParaRPr lang="en-US" dirty="0"/>
          </a:p>
        </p:txBody>
      </p:sp>
      <p:sp>
        <p:nvSpPr>
          <p:cNvPr id="3" name="Označba mesta vsebine 2"/>
          <p:cNvSpPr>
            <a:spLocks noGrp="1"/>
          </p:cNvSpPr>
          <p:nvPr>
            <p:ph idx="1"/>
          </p:nvPr>
        </p:nvSpPr>
        <p:spPr>
          <a:xfrm>
            <a:off x="1593436" y="1600200"/>
            <a:ext cx="9782801" cy="4781128"/>
          </a:xfrm>
        </p:spPr>
        <p:txBody>
          <a:bodyPr>
            <a:noAutofit/>
          </a:bodyPr>
          <a:lstStyle/>
          <a:p>
            <a:r>
              <a:rPr lang="sl-SI" sz="2000" dirty="0"/>
              <a:t>Namesto gibljivih delov so uporabljena elektronska vezja, podobna, kot za spomin. </a:t>
            </a:r>
          </a:p>
          <a:p>
            <a:r>
              <a:rPr lang="sl-SI" sz="2000" dirty="0"/>
              <a:t>Izdelujejo se v različnih oblikah in kapacitetah.</a:t>
            </a:r>
          </a:p>
          <a:p>
            <a:r>
              <a:rPr lang="sl-SI" sz="2000" dirty="0"/>
              <a:t>Vezja so podobno zasnovana, kot so uporabljena v USB ključkih in podobnih napravah. </a:t>
            </a:r>
          </a:p>
          <a:p>
            <a:r>
              <a:rPr lang="sl-SI" sz="2000" dirty="0"/>
              <a:t>Tehnologija se razlikuje v tem, da so ključki zasnovani za zunanjo uporabo, SSD diski pa za notranjo. </a:t>
            </a:r>
          </a:p>
          <a:p>
            <a:r>
              <a:rPr lang="sl-SI" sz="2000" dirty="0"/>
              <a:t>SSD diski nimajo gibljivih delov zaradi tega imajo naslednje prednosti:</a:t>
            </a:r>
          </a:p>
          <a:p>
            <a:pPr lvl="1"/>
            <a:r>
              <a:rPr lang="sl-SI" sz="1800" dirty="0"/>
              <a:t>Nižja poraba</a:t>
            </a:r>
          </a:p>
          <a:p>
            <a:pPr lvl="1"/>
            <a:r>
              <a:rPr lang="sl-SI" sz="1800" dirty="0"/>
              <a:t>Hitrejši dostop do podatkov</a:t>
            </a:r>
          </a:p>
          <a:p>
            <a:pPr lvl="1"/>
            <a:r>
              <a:rPr lang="sl-SI" sz="1800" dirty="0"/>
              <a:t>Visoka zanesljivost delovanja.</a:t>
            </a:r>
          </a:p>
        </p:txBody>
      </p:sp>
      <p:pic>
        <p:nvPicPr>
          <p:cNvPr id="7170" name="Picture 2" descr="http://cinemacamera.net/wp-content/uploads/2013/02/ssd.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10636" y="4722230"/>
            <a:ext cx="3560837" cy="1947941"/>
          </a:xfrm>
          <a:prstGeom prst="rect">
            <a:avLst/>
          </a:prstGeom>
          <a:noFill/>
          <a:extLst>
            <a:ext uri="{909E8E84-426E-40DD-AFC4-6F175D3DCCD1}">
              <a14:hiddenFill xmlns:a14="http://schemas.microsoft.com/office/drawing/2010/main">
                <a:solidFill>
                  <a:srgbClr val="FFFFFF"/>
                </a:solidFill>
              </a14:hiddenFill>
            </a:ext>
          </a:extLst>
        </p:spPr>
      </p:pic>
      <p:sp>
        <p:nvSpPr>
          <p:cNvPr id="5" name="Označba mesta vsebine 2"/>
          <p:cNvSpPr txBox="1">
            <a:spLocks/>
          </p:cNvSpPr>
          <p:nvPr/>
        </p:nvSpPr>
        <p:spPr>
          <a:xfrm>
            <a:off x="1593435" y="4149080"/>
            <a:ext cx="5869129" cy="2548880"/>
          </a:xfrm>
          <a:prstGeom prst="rect">
            <a:avLst/>
          </a:prstGeom>
        </p:spPr>
        <p:txBody>
          <a:bodyPr vert="horz" lIns="91440" tIns="45720" rIns="91440" bIns="45720" rtlCol="0">
            <a:normAutofit/>
          </a:bodyPr>
          <a:lst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90187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Diski brez gibljivih delov SSD (</a:t>
            </a:r>
            <a:r>
              <a:rPr lang="sl-SI" dirty="0" err="1"/>
              <a:t>Solid</a:t>
            </a:r>
            <a:r>
              <a:rPr lang="sl-SI" dirty="0"/>
              <a:t> </a:t>
            </a:r>
            <a:r>
              <a:rPr lang="sl-SI" dirty="0" err="1"/>
              <a:t>State</a:t>
            </a:r>
            <a:r>
              <a:rPr lang="sl-SI" dirty="0"/>
              <a:t> Disk</a:t>
            </a:r>
            <a:endParaRPr lang="en-US" dirty="0"/>
          </a:p>
        </p:txBody>
      </p:sp>
      <p:sp>
        <p:nvSpPr>
          <p:cNvPr id="3" name="Označba mesta vsebine 2"/>
          <p:cNvSpPr>
            <a:spLocks noGrp="1"/>
          </p:cNvSpPr>
          <p:nvPr>
            <p:ph idx="1"/>
          </p:nvPr>
        </p:nvSpPr>
        <p:spPr/>
        <p:txBody>
          <a:bodyPr/>
          <a:lstStyle/>
          <a:p>
            <a:r>
              <a:rPr lang="sl-SI" dirty="0"/>
              <a:t>Hiter dostop do podatkov se pozna predvsem pri zagonu računalnika, ker ni potrebno čakati na zagon trdega diska, zato je nalaganje tudi do 20% hitrejše.</a:t>
            </a:r>
          </a:p>
          <a:p>
            <a:r>
              <a:rPr lang="sl-SI" dirty="0"/>
              <a:t>V namiznih računalnikih še niso zelo razširjeni, glavni vzrok je v ceni, ta je še vedno višja  primerjavi z magnetnimi diski.</a:t>
            </a:r>
            <a:endParaRPr lang="en-US" dirty="0"/>
          </a:p>
          <a:p>
            <a:endParaRPr lang="en-US" dirty="0"/>
          </a:p>
        </p:txBody>
      </p:sp>
      <p:pic>
        <p:nvPicPr>
          <p:cNvPr id="4" name="Picture 2" descr="http://cinemacamera.net/wp-content/uploads/2013/02/ssd.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10636" y="4722230"/>
            <a:ext cx="3560837" cy="1947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20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NAKUP SSD DISK DANES</a:t>
            </a:r>
            <a:endParaRPr lang="en-US" dirty="0"/>
          </a:p>
        </p:txBody>
      </p:sp>
      <p:pic>
        <p:nvPicPr>
          <p:cNvPr id="5" name="Slika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13892" y="2204864"/>
            <a:ext cx="7632848" cy="4532003"/>
          </a:xfrm>
          <a:prstGeom prst="rect">
            <a:avLst/>
          </a:prstGeom>
        </p:spPr>
      </p:pic>
      <p:pic>
        <p:nvPicPr>
          <p:cNvPr id="5122" name="Picture 2" descr="CRUCIAL SSD disk MX500 1TB (CT1000MX500SSD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462564" y="260648"/>
            <a:ext cx="4392981" cy="2708093"/>
          </a:xfrm>
          <a:prstGeom prst="rect">
            <a:avLst/>
          </a:prstGeom>
          <a:noFill/>
          <a:extLst>
            <a:ext uri="{909E8E84-426E-40DD-AFC4-6F175D3DCCD1}">
              <a14:hiddenFill xmlns:a14="http://schemas.microsoft.com/office/drawing/2010/main">
                <a:solidFill>
                  <a:srgbClr val="FFFFFF"/>
                </a:solidFill>
              </a14:hiddenFill>
            </a:ext>
          </a:extLst>
        </p:spPr>
      </p:pic>
      <p:pic>
        <p:nvPicPr>
          <p:cNvPr id="7" name="Slika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34572" y="3501008"/>
            <a:ext cx="4176464" cy="1842558"/>
          </a:xfrm>
          <a:prstGeom prst="rect">
            <a:avLst/>
          </a:prstGeom>
        </p:spPr>
      </p:pic>
    </p:spTree>
    <p:extLst>
      <p:ext uri="{BB962C8B-B14F-4D97-AF65-F5344CB8AC3E}">
        <p14:creationId xmlns:p14="http://schemas.microsoft.com/office/powerpoint/2010/main" val="144040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err="1"/>
              <a:t>Kako</a:t>
            </a:r>
            <a:r>
              <a:rPr lang="en-US" dirty="0"/>
              <a:t> </a:t>
            </a:r>
            <a:r>
              <a:rPr lang="en-US" dirty="0" err="1"/>
              <a:t>dela</a:t>
            </a:r>
            <a:r>
              <a:rPr lang="en-US" dirty="0"/>
              <a:t> </a:t>
            </a:r>
            <a:r>
              <a:rPr lang="en-US" dirty="0" err="1"/>
              <a:t>trdi</a:t>
            </a:r>
            <a:r>
              <a:rPr lang="en-US" dirty="0"/>
              <a:t> disk</a:t>
            </a:r>
          </a:p>
        </p:txBody>
      </p:sp>
      <p:sp>
        <p:nvSpPr>
          <p:cNvPr id="3" name="Označba mesta vsebine 2"/>
          <p:cNvSpPr>
            <a:spLocks noGrp="1"/>
          </p:cNvSpPr>
          <p:nvPr>
            <p:ph idx="1"/>
          </p:nvPr>
        </p:nvSpPr>
        <p:spPr/>
        <p:txBody>
          <a:bodyPr/>
          <a:lstStyle/>
          <a:p>
            <a:endParaRPr lang="sl-SI" dirty="0">
              <a:hlinkClick r:id="rId2"/>
            </a:endParaRPr>
          </a:p>
          <a:p>
            <a:r>
              <a:rPr lang="sl-SI" dirty="0">
                <a:hlinkClick r:id="rId2"/>
              </a:rPr>
              <a:t>https://www.youtube.com/watch?v=wteUW2sL7bc</a:t>
            </a:r>
          </a:p>
          <a:p>
            <a:endParaRPr lang="sl-SI" dirty="0">
              <a:hlinkClick r:id="rId2"/>
            </a:endParaRPr>
          </a:p>
          <a:p>
            <a:endParaRPr lang="sl-SI" dirty="0">
              <a:hlinkClick r:id="rId2"/>
            </a:endParaRPr>
          </a:p>
          <a:p>
            <a:r>
              <a:rPr lang="en-US" dirty="0" err="1">
                <a:hlinkClick r:id="rId2"/>
              </a:rPr>
              <a:t>Kako</a:t>
            </a:r>
            <a:r>
              <a:rPr lang="en-US" dirty="0">
                <a:hlinkClick r:id="rId2"/>
              </a:rPr>
              <a:t> </a:t>
            </a:r>
            <a:r>
              <a:rPr lang="en-US" dirty="0" err="1">
                <a:hlinkClick r:id="rId2"/>
              </a:rPr>
              <a:t>dela</a:t>
            </a:r>
            <a:r>
              <a:rPr lang="en-US" dirty="0">
                <a:hlinkClick r:id="rId2"/>
              </a:rPr>
              <a:t> </a:t>
            </a:r>
            <a:r>
              <a:rPr lang="en-US" dirty="0" err="1">
                <a:hlinkClick r:id="rId2"/>
              </a:rPr>
              <a:t>trdi</a:t>
            </a:r>
            <a:r>
              <a:rPr lang="en-US" dirty="0">
                <a:hlinkClick r:id="rId2"/>
              </a:rPr>
              <a:t> disk – </a:t>
            </a:r>
            <a:r>
              <a:rPr lang="en-US" dirty="0" err="1">
                <a:hlinkClick r:id="rId2"/>
              </a:rPr>
              <a:t>počasni</a:t>
            </a:r>
            <a:r>
              <a:rPr lang="en-US" dirty="0">
                <a:hlinkClick r:id="rId2"/>
              </a:rPr>
              <a:t> </a:t>
            </a:r>
            <a:r>
              <a:rPr lang="en-US" dirty="0" err="1">
                <a:hlinkClick r:id="rId2"/>
              </a:rPr>
              <a:t>posnetek</a:t>
            </a:r>
            <a:endParaRPr lang="en-US" dirty="0">
              <a:hlinkClick r:id="rId2"/>
            </a:endParaRPr>
          </a:p>
          <a:p>
            <a:r>
              <a:rPr lang="en-US" dirty="0">
                <a:hlinkClick r:id="rId2"/>
              </a:rPr>
              <a:t>https://www.youtube.com/watch?v=3owqvmMf6No</a:t>
            </a:r>
            <a:endParaRPr lang="sl-SI" dirty="0"/>
          </a:p>
          <a:p>
            <a:endParaRPr lang="sl-SI" dirty="0"/>
          </a:p>
          <a:p>
            <a:r>
              <a:rPr lang="sl-SI" dirty="0">
                <a:hlinkClick r:id="rId3"/>
              </a:rPr>
              <a:t>https://www.youtube.com/watch?v=kdmLvl1n82U</a:t>
            </a:r>
            <a:endParaRPr lang="sl-SI" dirty="0"/>
          </a:p>
          <a:p>
            <a:endParaRPr lang="sl-SI" dirty="0"/>
          </a:p>
          <a:p>
            <a:endParaRPr lang="en-US" dirty="0"/>
          </a:p>
        </p:txBody>
      </p:sp>
      <p:pic>
        <p:nvPicPr>
          <p:cNvPr id="5" name="Slika 4">
            <a:hlinkClick r:id="rId4"/>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766820" y="2492896"/>
            <a:ext cx="1976058" cy="2085839"/>
          </a:xfrm>
          <a:prstGeom prst="rect">
            <a:avLst/>
          </a:prstGeom>
        </p:spPr>
      </p:pic>
    </p:spTree>
    <p:extLst>
      <p:ext uri="{BB962C8B-B14F-4D97-AF65-F5344CB8AC3E}">
        <p14:creationId xmlns:p14="http://schemas.microsoft.com/office/powerpoint/2010/main" val="186657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Naslov 1"/>
          <p:cNvSpPr>
            <a:spLocks noGrp="1"/>
          </p:cNvSpPr>
          <p:nvPr>
            <p:ph type="title"/>
          </p:nvPr>
        </p:nvSpPr>
        <p:spPr>
          <a:xfrm>
            <a:off x="1979612" y="428625"/>
            <a:ext cx="8229600" cy="857250"/>
          </a:xfrm>
        </p:spPr>
        <p:txBody>
          <a:bodyPr/>
          <a:lstStyle/>
          <a:p>
            <a:r>
              <a:rPr lang="sl-SI" altLang="en-US"/>
              <a:t>DISKETA</a:t>
            </a:r>
          </a:p>
        </p:txBody>
      </p:sp>
      <p:sp>
        <p:nvSpPr>
          <p:cNvPr id="185347" name="Ograda vsebine 2"/>
          <p:cNvSpPr>
            <a:spLocks noGrp="1"/>
          </p:cNvSpPr>
          <p:nvPr>
            <p:ph idx="1"/>
          </p:nvPr>
        </p:nvSpPr>
        <p:spPr>
          <a:xfrm>
            <a:off x="1979612" y="3714750"/>
            <a:ext cx="8229600" cy="2609850"/>
          </a:xfrm>
        </p:spPr>
        <p:txBody>
          <a:bodyPr>
            <a:normAutofit lnSpcReduction="10000"/>
          </a:bodyPr>
          <a:lstStyle/>
          <a:p>
            <a:r>
              <a:rPr lang="sl-SI" altLang="en-US" sz="1800"/>
              <a:t>Disketa služi v največji meri predvsem  prenašanju podatkov iz enega računalnika na drugega, na njo pa lahko shranimo 1,44 MB podatkov. </a:t>
            </a:r>
          </a:p>
          <a:p>
            <a:endParaRPr lang="sl-SI" altLang="en-US" sz="1800"/>
          </a:p>
          <a:p>
            <a:r>
              <a:rPr lang="sl-SI" altLang="en-US" sz="1800"/>
              <a:t>Zapis podatkov na disketo je enak zapisu podatkov na disk, le da disketa ni namenjena trajnemu shranjevanju podatkov (arhiviranju) in je tudi občutljiva na mehanske in magnetne vplive. </a:t>
            </a:r>
          </a:p>
          <a:p>
            <a:endParaRPr lang="sl-SI" altLang="en-US" sz="1800"/>
          </a:p>
          <a:p>
            <a:r>
              <a:rPr lang="sl-SI" altLang="en-US" sz="1800"/>
              <a:t>Podatki na disketi se lahko hitro "izgubijo</a:t>
            </a:r>
            <a:r>
              <a:rPr lang="sl-SI" altLang="en-US" sz="1800" i="1"/>
              <a:t>”.</a:t>
            </a:r>
            <a:endParaRPr lang="sl-SI" altLang="en-US" sz="1800"/>
          </a:p>
        </p:txBody>
      </p:sp>
      <p:pic>
        <p:nvPicPr>
          <p:cNvPr id="185350" name="Picture 2" descr="http://194.249.18.168/poukalenka/images/stories/Alenka_datoteke/Racunalnik/4b_disketa.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03851" y="500063"/>
            <a:ext cx="4675187"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28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OPTIČNE NAPRAVE za shranjevanje podatkov</a:t>
            </a:r>
            <a:endParaRPr lang="en-US" dirty="0"/>
          </a:p>
        </p:txBody>
      </p:sp>
      <p:sp>
        <p:nvSpPr>
          <p:cNvPr id="3" name="Označba mesta vsebine 2"/>
          <p:cNvSpPr>
            <a:spLocks noGrp="1"/>
          </p:cNvSpPr>
          <p:nvPr>
            <p:ph idx="1"/>
          </p:nvPr>
        </p:nvSpPr>
        <p:spPr/>
        <p:txBody>
          <a:bodyPr>
            <a:normAutofit/>
          </a:bodyPr>
          <a:lstStyle/>
          <a:p>
            <a:r>
              <a:rPr lang="sl-SI" dirty="0"/>
              <a:t>Princip shranjevanja in branja informacij pri optičnih diskih temelji na optičnem odboju laserskega žarka. </a:t>
            </a:r>
          </a:p>
          <a:p>
            <a:r>
              <a:rPr lang="sl-SI" dirty="0"/>
              <a:t>Ločimo načina zapisa informacij:</a:t>
            </a:r>
          </a:p>
          <a:p>
            <a:pPr lvl="1"/>
            <a:r>
              <a:rPr lang="sl-SI" dirty="0"/>
              <a:t>pri pisanju se v prosojno snov vtisnejo jamice (</a:t>
            </a:r>
            <a:r>
              <a:rPr lang="sl-SI" dirty="0" err="1"/>
              <a:t>pits</a:t>
            </a:r>
            <a:r>
              <a:rPr lang="sl-SI" dirty="0"/>
              <a:t>),</a:t>
            </a:r>
          </a:p>
          <a:p>
            <a:pPr lvl="1"/>
            <a:r>
              <a:rPr lang="sl-SI" dirty="0"/>
              <a:t>pri pisanju se pod vplivom laserskega žarka z dovolj veliko močjo spremeni struktura materiala,</a:t>
            </a:r>
          </a:p>
          <a:p>
            <a:r>
              <a:rPr lang="sl-SI" dirty="0"/>
              <a:t>Prvi način (vtisnjene jamice) se uporablja pri enkratno zapisljivih CD-</a:t>
            </a:r>
            <a:r>
              <a:rPr lang="sl-SI" dirty="0" err="1"/>
              <a:t>ROMih</a:t>
            </a:r>
            <a:r>
              <a:rPr lang="sl-SI" dirty="0"/>
              <a:t>, </a:t>
            </a:r>
          </a:p>
          <a:p>
            <a:r>
              <a:rPr lang="sl-SI" dirty="0"/>
              <a:t>Drugi način pa pri zapisljivih CD-R in DVD optičnih diskih.</a:t>
            </a:r>
          </a:p>
        </p:txBody>
      </p:sp>
    </p:spTree>
    <p:extLst>
      <p:ext uri="{BB962C8B-B14F-4D97-AF65-F5344CB8AC3E}">
        <p14:creationId xmlns:p14="http://schemas.microsoft.com/office/powerpoint/2010/main" val="75708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9612" y="428625"/>
            <a:ext cx="8229600" cy="857250"/>
          </a:xfrm>
        </p:spPr>
        <p:txBody>
          <a:bodyPr>
            <a:normAutofit fontScale="90000"/>
          </a:bodyPr>
          <a:lstStyle/>
          <a:p>
            <a:pPr>
              <a:defRPr/>
            </a:pPr>
            <a:r>
              <a:rPr lang="sl-SI" dirty="0"/>
              <a:t>VLOGA IN POMEN INFORMACIJ V SODOBNI DRUŽBI</a:t>
            </a:r>
          </a:p>
        </p:txBody>
      </p:sp>
      <p:sp>
        <p:nvSpPr>
          <p:cNvPr id="62467" name="Ograda vsebine 2"/>
          <p:cNvSpPr>
            <a:spLocks noGrp="1"/>
          </p:cNvSpPr>
          <p:nvPr>
            <p:ph idx="1"/>
          </p:nvPr>
        </p:nvSpPr>
        <p:spPr/>
        <p:txBody>
          <a:bodyPr/>
          <a:lstStyle/>
          <a:p>
            <a:pPr eaLnBrk="1" hangingPunct="1"/>
            <a:r>
              <a:rPr lang="sl-SI" altLang="en-US"/>
              <a:t>V razvoju človeške družbe so se zgodile tri velike revolucije: </a:t>
            </a:r>
          </a:p>
          <a:p>
            <a:pPr lvl="1" eaLnBrk="1" hangingPunct="1"/>
            <a:r>
              <a:rPr lang="sl-SI" altLang="en-US"/>
              <a:t>agrarna, </a:t>
            </a:r>
          </a:p>
          <a:p>
            <a:pPr lvl="1" eaLnBrk="1" hangingPunct="1"/>
            <a:r>
              <a:rPr lang="sl-SI" altLang="en-US"/>
              <a:t>industrijska in </a:t>
            </a:r>
          </a:p>
          <a:p>
            <a:pPr lvl="1" eaLnBrk="1" hangingPunct="1"/>
            <a:r>
              <a:rPr lang="sl-SI" altLang="en-US"/>
              <a:t>informacijska. </a:t>
            </a:r>
          </a:p>
          <a:p>
            <a:pPr eaLnBrk="1" hangingPunct="1"/>
            <a:endParaRPr lang="sl-SI" altLang="en-US"/>
          </a:p>
        </p:txBody>
      </p:sp>
      <p:pic>
        <p:nvPicPr>
          <p:cNvPr id="60422" name="Picture 2" descr="http://www.ne-odvisen.si/images/iman/str.2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97820" y="2714621"/>
            <a:ext cx="4539963" cy="3018635"/>
          </a:xfrm>
          <a:prstGeom prst="rect">
            <a:avLst/>
          </a:prstGeom>
          <a:noFill/>
          <a:ln w="9525">
            <a:noFill/>
            <a:miter lim="800000"/>
            <a:headEnd/>
            <a:tailEnd/>
          </a:ln>
          <a:effectLst>
            <a:softEdge rad="127000"/>
          </a:effectLst>
        </p:spPr>
      </p:pic>
      <p:pic>
        <p:nvPicPr>
          <p:cNvPr id="4098" name="Picture 2" descr="https://lusy.fri.uni-lj.si/ucbenik/book/1501/img/nokia-623939.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93436" y="3998315"/>
            <a:ext cx="3303046" cy="219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34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Naslov 1"/>
          <p:cNvSpPr>
            <a:spLocks noGrp="1"/>
          </p:cNvSpPr>
          <p:nvPr>
            <p:ph type="title"/>
          </p:nvPr>
        </p:nvSpPr>
        <p:spPr>
          <a:xfrm>
            <a:off x="1979612" y="428625"/>
            <a:ext cx="8229600" cy="857250"/>
          </a:xfrm>
        </p:spPr>
        <p:txBody>
          <a:bodyPr/>
          <a:lstStyle/>
          <a:p>
            <a:r>
              <a:rPr lang="sl-SI" altLang="en-US"/>
              <a:t>ZGOŠČENKA - CD</a:t>
            </a:r>
          </a:p>
        </p:txBody>
      </p:sp>
      <p:sp>
        <p:nvSpPr>
          <p:cNvPr id="186371" name="Ograda vsebine 2"/>
          <p:cNvSpPr>
            <a:spLocks noGrp="1"/>
          </p:cNvSpPr>
          <p:nvPr>
            <p:ph idx="1"/>
          </p:nvPr>
        </p:nvSpPr>
        <p:spPr>
          <a:xfrm>
            <a:off x="1979612" y="3786188"/>
            <a:ext cx="8229600" cy="2538412"/>
          </a:xfrm>
        </p:spPr>
        <p:txBody>
          <a:bodyPr>
            <a:normAutofit lnSpcReduction="10000"/>
          </a:bodyPr>
          <a:lstStyle/>
          <a:p>
            <a:r>
              <a:rPr lang="sl-SI" altLang="en-US" sz="2000"/>
              <a:t>je namenjena trajnemu zapisu podatkov.</a:t>
            </a:r>
          </a:p>
          <a:p>
            <a:r>
              <a:rPr lang="sl-SI" altLang="en-US" sz="2000"/>
              <a:t>Podatke zapišemo na zgoščenko z laserskim žarkom, ki na površini okrogle ploščice naredi izboklino (vrednost 0) ali ne (vrednost 1). </a:t>
            </a:r>
          </a:p>
          <a:p>
            <a:r>
              <a:rPr lang="sl-SI" altLang="en-US" sz="2000"/>
              <a:t>To naredi v obliki spirale, ki poteka od notranjega do zunanjega roba. </a:t>
            </a:r>
          </a:p>
          <a:p>
            <a:r>
              <a:rPr lang="sl-SI" altLang="en-US" sz="2000"/>
              <a:t>Podatki so napisani z enako gostoto, zato se zgoščenka vrti hitreje, ko bere računalnik podatke, z notranjega roba. </a:t>
            </a:r>
          </a:p>
        </p:txBody>
      </p:sp>
      <p:pic>
        <p:nvPicPr>
          <p:cNvPr id="186374" name="Picture 2" descr="http://www.rebelde.biz/wp-content/uploads/2008/05/rbd-rebelde-cd.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23037" y="0"/>
            <a:ext cx="4008438"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75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Naslov 1"/>
          <p:cNvSpPr>
            <a:spLocks noGrp="1"/>
          </p:cNvSpPr>
          <p:nvPr>
            <p:ph type="title"/>
          </p:nvPr>
        </p:nvSpPr>
        <p:spPr>
          <a:xfrm>
            <a:off x="1979612" y="428625"/>
            <a:ext cx="8229600" cy="857250"/>
          </a:xfrm>
        </p:spPr>
        <p:txBody>
          <a:bodyPr/>
          <a:lstStyle/>
          <a:p>
            <a:r>
              <a:rPr lang="sl-SI" altLang="en-US"/>
              <a:t>ZGOŠČENKA - CD</a:t>
            </a:r>
          </a:p>
        </p:txBody>
      </p:sp>
      <p:sp>
        <p:nvSpPr>
          <p:cNvPr id="187395" name="Ograda vsebine 2"/>
          <p:cNvSpPr>
            <a:spLocks noGrp="1"/>
          </p:cNvSpPr>
          <p:nvPr>
            <p:ph idx="1"/>
          </p:nvPr>
        </p:nvSpPr>
        <p:spPr>
          <a:xfrm>
            <a:off x="1979612" y="3571876"/>
            <a:ext cx="8229600" cy="2752725"/>
          </a:xfrm>
        </p:spPr>
        <p:txBody>
          <a:bodyPr/>
          <a:lstStyle/>
          <a:p>
            <a:r>
              <a:rPr lang="sl-SI" altLang="en-US" sz="2000"/>
              <a:t>CD-ROM zgoščenke so zgoščenke, na katere lahko zapišemo podatke samo enkrat, največkrat pri njihovi izdelavi. </a:t>
            </a:r>
          </a:p>
          <a:p>
            <a:r>
              <a:rPr lang="sl-SI" altLang="en-US" sz="2000"/>
              <a:t>CD-R zgoščenke lahko zapišemo z navadnim osebnim računalnikom, </a:t>
            </a:r>
          </a:p>
          <a:p>
            <a:r>
              <a:rPr lang="sl-SI" altLang="en-US" sz="2000"/>
              <a:t>CD-RW zgoščenke lahko zapisujemo z navadnim osebnim računalnikom, večkrat. </a:t>
            </a:r>
          </a:p>
          <a:p>
            <a:r>
              <a:rPr lang="sl-SI" altLang="en-US" sz="2000"/>
              <a:t>Na zgoščenko lahko zapišemo 700 - 800 MB podatkov. </a:t>
            </a:r>
          </a:p>
          <a:p>
            <a:endParaRPr lang="sl-SI" altLang="en-US" sz="2000"/>
          </a:p>
        </p:txBody>
      </p:sp>
      <p:pic>
        <p:nvPicPr>
          <p:cNvPr id="187398" name="Picture 2" descr="http://www.monitor.si/images/novice/slika/2007_08_18_m_cd_25_let.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37476" y="714376"/>
            <a:ext cx="2185987"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97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Naslov 1"/>
          <p:cNvSpPr>
            <a:spLocks noGrp="1"/>
          </p:cNvSpPr>
          <p:nvPr>
            <p:ph type="title"/>
          </p:nvPr>
        </p:nvSpPr>
        <p:spPr>
          <a:xfrm>
            <a:off x="1979612" y="428625"/>
            <a:ext cx="8229600" cy="857250"/>
          </a:xfrm>
        </p:spPr>
        <p:txBody>
          <a:bodyPr/>
          <a:lstStyle/>
          <a:p>
            <a:r>
              <a:rPr lang="sl-SI" altLang="en-US"/>
              <a:t>DVD</a:t>
            </a:r>
          </a:p>
        </p:txBody>
      </p:sp>
      <p:sp>
        <p:nvSpPr>
          <p:cNvPr id="188419" name="Ograda vsebine 2"/>
          <p:cNvSpPr>
            <a:spLocks noGrp="1"/>
          </p:cNvSpPr>
          <p:nvPr>
            <p:ph idx="1"/>
          </p:nvPr>
        </p:nvSpPr>
        <p:spPr>
          <a:xfrm>
            <a:off x="1979612" y="3929064"/>
            <a:ext cx="8229600" cy="2395537"/>
          </a:xfrm>
        </p:spPr>
        <p:txBody>
          <a:bodyPr/>
          <a:lstStyle/>
          <a:p>
            <a:r>
              <a:rPr lang="sl-SI" altLang="en-US" sz="1800"/>
              <a:t>DVD ali Digital Video Disc, Digital Versatille Disc (digitalni večnamenski disk)</a:t>
            </a:r>
          </a:p>
          <a:p>
            <a:r>
              <a:rPr lang="sl-SI" altLang="en-US" sz="1800"/>
              <a:t>Je podobna ploščam CD, le da shrani 4,7 GB podatkov.</a:t>
            </a:r>
          </a:p>
          <a:p>
            <a:r>
              <a:rPr lang="sl-SI" altLang="en-US" sz="1800"/>
              <a:t>Način zapisa podatkov je podoben zgoščenki CD, le da je spirala bolj tesno navita.</a:t>
            </a:r>
          </a:p>
          <a:p>
            <a:r>
              <a:rPr lang="sl-SI" altLang="en-US" sz="1800"/>
              <a:t>Premer izboklini na površini je manjši in zato gre najnj več podatkov.</a:t>
            </a:r>
          </a:p>
        </p:txBody>
      </p:sp>
      <p:pic>
        <p:nvPicPr>
          <p:cNvPr id="188422" name="Picture 2" descr="http://www.microsoft.com/library/media/1033/windowsxp/images/using/moviemaker/create/68860-insert-dv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37212" y="285750"/>
            <a:ext cx="4719638"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746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en-US"/>
          </a:p>
        </p:txBody>
      </p:sp>
      <p:sp>
        <p:nvSpPr>
          <p:cNvPr id="3" name="Označba mesta vsebine 2"/>
          <p:cNvSpPr>
            <a:spLocks noGrp="1"/>
          </p:cNvSpPr>
          <p:nvPr>
            <p:ph idx="1"/>
          </p:nvPr>
        </p:nvSpPr>
        <p:spPr/>
        <p:txBody>
          <a:bodyPr/>
          <a:lstStyle/>
          <a:p>
            <a:r>
              <a:rPr lang="en-US" dirty="0">
                <a:hlinkClick r:id="rId2"/>
              </a:rPr>
              <a:t>https://www.youtube.com/watch?v=ESpL4a08kVE</a:t>
            </a:r>
            <a:endParaRPr lang="sl-SI" dirty="0"/>
          </a:p>
          <a:p>
            <a:endParaRPr lang="en-US" dirty="0"/>
          </a:p>
        </p:txBody>
      </p:sp>
    </p:spTree>
    <p:extLst>
      <p:ext uri="{BB962C8B-B14F-4D97-AF65-F5344CB8AC3E}">
        <p14:creationId xmlns:p14="http://schemas.microsoft.com/office/powerpoint/2010/main" val="306600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Naslov 1"/>
          <p:cNvSpPr>
            <a:spLocks noGrp="1"/>
          </p:cNvSpPr>
          <p:nvPr>
            <p:ph type="title"/>
          </p:nvPr>
        </p:nvSpPr>
        <p:spPr>
          <a:xfrm>
            <a:off x="1979612" y="428625"/>
            <a:ext cx="8229600" cy="857250"/>
          </a:xfrm>
        </p:spPr>
        <p:txBody>
          <a:bodyPr/>
          <a:lstStyle/>
          <a:p>
            <a:r>
              <a:rPr lang="sl-SI" altLang="en-US"/>
              <a:t>DVD</a:t>
            </a:r>
          </a:p>
        </p:txBody>
      </p:sp>
      <p:sp>
        <p:nvSpPr>
          <p:cNvPr id="189443" name="Ograda vsebine 2"/>
          <p:cNvSpPr>
            <a:spLocks noGrp="1"/>
          </p:cNvSpPr>
          <p:nvPr>
            <p:ph idx="1"/>
          </p:nvPr>
        </p:nvSpPr>
        <p:spPr>
          <a:xfrm>
            <a:off x="1979612" y="1428750"/>
            <a:ext cx="3900488" cy="4895850"/>
          </a:xfrm>
        </p:spPr>
        <p:txBody>
          <a:bodyPr/>
          <a:lstStyle/>
          <a:p>
            <a:r>
              <a:rPr lang="sl-SI" altLang="en-US" sz="1800"/>
              <a:t>DVD+R/RW, DVD-R/RW, DVD-RAM</a:t>
            </a:r>
          </a:p>
          <a:p>
            <a:pPr lvl="1"/>
            <a:r>
              <a:rPr lang="sl-SI" altLang="en-US" sz="1600"/>
              <a:t>Recordable once – zapisljivo enkrat</a:t>
            </a:r>
          </a:p>
          <a:p>
            <a:pPr lvl="1"/>
            <a:r>
              <a:rPr lang="sl-SI" altLang="en-US" sz="1600"/>
              <a:t>ReWritable  - zapisljivo večkrat</a:t>
            </a:r>
          </a:p>
          <a:p>
            <a:pPr lvl="1">
              <a:buFont typeface="Wingdings 2" panose="05020102010507070707" pitchFamily="18" charset="2"/>
              <a:buNone/>
            </a:pPr>
            <a:endParaRPr lang="sl-SI" altLang="en-US" sz="1600"/>
          </a:p>
          <a:p>
            <a:r>
              <a:rPr lang="sl-SI" altLang="en-US" sz="1800"/>
              <a:t>Glede na ponovnost in tehniko zapisa poznamo :</a:t>
            </a:r>
          </a:p>
          <a:p>
            <a:pPr lvl="1"/>
            <a:r>
              <a:rPr lang="sl-SI" altLang="en-US" sz="1600"/>
              <a:t>DVD-ROM, DVD-R in DVD-RW, ki ga je prvič izdelala l. 1999 firma Pioneer. </a:t>
            </a:r>
          </a:p>
          <a:p>
            <a:endParaRPr lang="sl-SI" altLang="en-US" sz="1800"/>
          </a:p>
          <a:p>
            <a:r>
              <a:rPr lang="sl-SI" altLang="en-US" sz="1800"/>
              <a:t>Podatke na DVD  lahko zapišemo in zbrišemo več tisočkrat.</a:t>
            </a:r>
          </a:p>
        </p:txBody>
      </p:sp>
      <p:pic>
        <p:nvPicPr>
          <p:cNvPr id="189446" name="Picture 2" descr="http://www.dvdmediji.com/images/TDK_DVD-R16x_25FFPrint_bi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99162" y="1785938"/>
            <a:ext cx="466725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Naslov 1"/>
          <p:cNvSpPr>
            <a:spLocks noGrp="1"/>
          </p:cNvSpPr>
          <p:nvPr>
            <p:ph type="title"/>
          </p:nvPr>
        </p:nvSpPr>
        <p:spPr>
          <a:xfrm>
            <a:off x="1979612" y="428625"/>
            <a:ext cx="8229600" cy="857250"/>
          </a:xfrm>
        </p:spPr>
        <p:txBody>
          <a:bodyPr>
            <a:normAutofit/>
          </a:bodyPr>
          <a:lstStyle/>
          <a:p>
            <a:r>
              <a:rPr lang="sl-SI" altLang="en-US" dirty="0"/>
              <a:t>BLU-RAY disk </a:t>
            </a:r>
          </a:p>
        </p:txBody>
      </p:sp>
      <p:sp>
        <p:nvSpPr>
          <p:cNvPr id="190467" name="Ograda vsebine 2"/>
          <p:cNvSpPr>
            <a:spLocks noGrp="1"/>
          </p:cNvSpPr>
          <p:nvPr>
            <p:ph idx="1"/>
          </p:nvPr>
        </p:nvSpPr>
        <p:spPr>
          <a:xfrm>
            <a:off x="1593437" y="1988840"/>
            <a:ext cx="6877239" cy="4680520"/>
          </a:xfrm>
        </p:spPr>
        <p:txBody>
          <a:bodyPr>
            <a:normAutofit fontScale="55000" lnSpcReduction="20000"/>
          </a:bodyPr>
          <a:lstStyle/>
          <a:p>
            <a:r>
              <a:rPr lang="sl-SI" altLang="en-US" sz="4000" dirty="0"/>
              <a:t>je namenjen shranjevanju večje količine podatkov in visoko ločljivih videov (HD = </a:t>
            </a:r>
            <a:r>
              <a:rPr lang="sl-SI" altLang="en-US" sz="4000" dirty="0" err="1"/>
              <a:t>high-definition</a:t>
            </a:r>
            <a:r>
              <a:rPr lang="sl-SI" altLang="en-US" sz="4000" dirty="0"/>
              <a:t> video). </a:t>
            </a:r>
          </a:p>
          <a:p>
            <a:r>
              <a:rPr lang="sl-SI" altLang="en-US" sz="4000" dirty="0"/>
              <a:t>Disk je je dobil ime po </a:t>
            </a:r>
            <a:r>
              <a:rPr lang="sl-SI" altLang="en-US" sz="4000" dirty="0" err="1"/>
              <a:t>vijoličnomodrem</a:t>
            </a:r>
            <a:r>
              <a:rPr lang="sl-SI" altLang="en-US" sz="4000" dirty="0"/>
              <a:t> žarku laserja za zapisovanje in branje tega diska. </a:t>
            </a:r>
          </a:p>
          <a:p>
            <a:r>
              <a:rPr lang="sl-SI" altLang="en-US" sz="4000" dirty="0"/>
              <a:t>Fizična velikost medija je enaka CD ali DVD mediju. </a:t>
            </a:r>
          </a:p>
          <a:p>
            <a:r>
              <a:rPr lang="sl-SI" altLang="en-US" sz="4000" dirty="0"/>
              <a:t>Zaradi krajše valovne dolžine žarka (405 nanometrov) ima 10x kapaciteto DVD medija. </a:t>
            </a:r>
          </a:p>
          <a:p>
            <a:r>
              <a:rPr lang="sl-SI" altLang="en-US" sz="4000" dirty="0"/>
              <a:t>Nanj je možno zapisati 25 GB podatkov, oziroma 50 GB pri dvoslojnem zapisu. </a:t>
            </a:r>
          </a:p>
          <a:p>
            <a:r>
              <a:rPr lang="sl-SI" altLang="en-US" sz="4000" dirty="0"/>
              <a:t>Primeren je za shranjevanje podatkov, predvsem pa za zapis slike in zvoka visoke resolucije.</a:t>
            </a:r>
          </a:p>
          <a:p>
            <a:endParaRPr lang="sl-SI" altLang="en-US" sz="2000" dirty="0"/>
          </a:p>
        </p:txBody>
      </p:sp>
      <p:pic>
        <p:nvPicPr>
          <p:cNvPr id="190470" name="Picture 2" descr="http://blogs.pcworld.com/staffblog/archives/blue-ray-disc.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26660" y="12452"/>
            <a:ext cx="3424179" cy="342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77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HD DVD DISK</a:t>
            </a:r>
            <a:endParaRPr lang="en-US" dirty="0"/>
          </a:p>
        </p:txBody>
      </p:sp>
      <p:sp>
        <p:nvSpPr>
          <p:cNvPr id="3" name="Označba mesta vsebine 2"/>
          <p:cNvSpPr>
            <a:spLocks noGrp="1"/>
          </p:cNvSpPr>
          <p:nvPr>
            <p:ph idx="1"/>
          </p:nvPr>
        </p:nvSpPr>
        <p:spPr/>
        <p:txBody>
          <a:bodyPr/>
          <a:lstStyle/>
          <a:p>
            <a:r>
              <a:rPr lang="sl-SI" dirty="0"/>
              <a:t>HD DVD (kratica za </a:t>
            </a:r>
            <a:r>
              <a:rPr lang="sl-SI" dirty="0" err="1"/>
              <a:t>High-Definition</a:t>
            </a:r>
            <a:r>
              <a:rPr lang="sl-SI" dirty="0"/>
              <a:t> DVD ali </a:t>
            </a:r>
            <a:r>
              <a:rPr lang="sl-SI" dirty="0" err="1"/>
              <a:t>High-Density</a:t>
            </a:r>
            <a:r>
              <a:rPr lang="sl-SI" dirty="0"/>
              <a:t> DVD) je DVD (optični disk) z zapisom visoke gostote. Namenjen je za shranjevanje podatkov kot je HD video. HD DVD</a:t>
            </a:r>
          </a:p>
          <a:p>
            <a:r>
              <a:rPr lang="sl-SI" dirty="0"/>
              <a:t>nudi do 60 GB prostora</a:t>
            </a:r>
            <a:endParaRPr lang="en-US" dirty="0"/>
          </a:p>
        </p:txBody>
      </p:sp>
      <p:pic>
        <p:nvPicPr>
          <p:cNvPr id="4" name="Picture 4" descr="http://www.libertyfilmfestival.com/libertas/wp-content/uploads/2007/12/hd-dvd_disc_30gb.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974732" y="3789040"/>
            <a:ext cx="2906267" cy="290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451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Naslov 1"/>
          <p:cNvSpPr>
            <a:spLocks noGrp="1"/>
          </p:cNvSpPr>
          <p:nvPr>
            <p:ph type="title"/>
          </p:nvPr>
        </p:nvSpPr>
        <p:spPr>
          <a:xfrm>
            <a:off x="1979612" y="428625"/>
            <a:ext cx="8229600" cy="857250"/>
          </a:xfrm>
        </p:spPr>
        <p:txBody>
          <a:bodyPr/>
          <a:lstStyle/>
          <a:p>
            <a:r>
              <a:rPr lang="sl-SI" altLang="en-US"/>
              <a:t>USB pomnilnik</a:t>
            </a:r>
          </a:p>
        </p:txBody>
      </p:sp>
      <p:sp>
        <p:nvSpPr>
          <p:cNvPr id="191491" name="Ograda vsebine 2"/>
          <p:cNvSpPr>
            <a:spLocks noGrp="1"/>
          </p:cNvSpPr>
          <p:nvPr>
            <p:ph idx="1"/>
          </p:nvPr>
        </p:nvSpPr>
        <p:spPr/>
        <p:txBody>
          <a:bodyPr/>
          <a:lstStyle/>
          <a:p>
            <a:r>
              <a:rPr lang="sl-SI" altLang="en-US"/>
              <a:t>Je majhen priročen zunanji pomnilnik</a:t>
            </a:r>
          </a:p>
          <a:p>
            <a:r>
              <a:rPr lang="sl-SI" altLang="en-US"/>
              <a:t>Veliko kapaciteto</a:t>
            </a:r>
          </a:p>
          <a:p>
            <a:r>
              <a:rPr lang="sl-SI" altLang="en-US"/>
              <a:t>Enostaven za uporabo</a:t>
            </a:r>
          </a:p>
          <a:p>
            <a:r>
              <a:rPr lang="sl-SI" altLang="en-US"/>
              <a:t>El.energijo jemlje iz računalnika</a:t>
            </a:r>
          </a:p>
          <a:p>
            <a:r>
              <a:rPr lang="sl-SI" altLang="en-US"/>
              <a:t>Razvili so ga 1998 v IBM</a:t>
            </a:r>
          </a:p>
          <a:p>
            <a:endParaRPr lang="sl-SI" altLang="en-US"/>
          </a:p>
        </p:txBody>
      </p:sp>
      <p:pic>
        <p:nvPicPr>
          <p:cNvPr id="191494" name="Picture 2" descr="http://pan.fotovista.com/dev/5/8/00305585/l_00305585.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094538" y="3668713"/>
            <a:ext cx="3357563"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072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Naslov 1"/>
          <p:cNvSpPr>
            <a:spLocks noGrp="1"/>
          </p:cNvSpPr>
          <p:nvPr>
            <p:ph type="title"/>
          </p:nvPr>
        </p:nvSpPr>
        <p:spPr>
          <a:xfrm>
            <a:off x="1979612" y="428625"/>
            <a:ext cx="8229600" cy="857250"/>
          </a:xfrm>
        </p:spPr>
        <p:txBody>
          <a:bodyPr/>
          <a:lstStyle/>
          <a:p>
            <a:r>
              <a:rPr lang="sl-SI" altLang="en-US"/>
              <a:t>ZUNANJI POMNILNIK</a:t>
            </a:r>
          </a:p>
        </p:txBody>
      </p:sp>
      <p:sp>
        <p:nvSpPr>
          <p:cNvPr id="192515" name="Ograda vsebine 2"/>
          <p:cNvSpPr>
            <a:spLocks noGrp="1"/>
          </p:cNvSpPr>
          <p:nvPr>
            <p:ph idx="1"/>
          </p:nvPr>
        </p:nvSpPr>
        <p:spPr>
          <a:xfrm>
            <a:off x="1979612" y="1500188"/>
            <a:ext cx="8229600" cy="4824412"/>
          </a:xfrm>
        </p:spPr>
        <p:txBody>
          <a:bodyPr/>
          <a:lstStyle/>
          <a:p>
            <a:r>
              <a:rPr lang="sl-SI" altLang="en-US"/>
              <a:t>TRAČNA KASETA</a:t>
            </a:r>
          </a:p>
          <a:p>
            <a:pPr lvl="1"/>
            <a:r>
              <a:rPr lang="sl-SI" altLang="en-US"/>
              <a:t>zunanji pomnilnik za shranjevanje podatkov na trak iz PVC</a:t>
            </a:r>
          </a:p>
          <a:p>
            <a:pPr lvl="1"/>
            <a:r>
              <a:rPr lang="sl-SI" altLang="en-US"/>
              <a:t>Za arhiviranje rezervnih kopij na strežnikih</a:t>
            </a:r>
          </a:p>
          <a:p>
            <a:r>
              <a:rPr lang="sl-SI" altLang="en-US"/>
              <a:t>SPOMINSKE KARTICE</a:t>
            </a:r>
          </a:p>
          <a:p>
            <a:pPr lvl="1"/>
            <a:r>
              <a:rPr lang="sl-SI" altLang="en-US"/>
              <a:t>Uporablja v digitalnih fotoaparatih,…</a:t>
            </a:r>
          </a:p>
          <a:p>
            <a:pPr lvl="1"/>
            <a:r>
              <a:rPr lang="sl-SI" altLang="en-US"/>
              <a:t>Compact Flash, Memory Stick,…</a:t>
            </a:r>
          </a:p>
          <a:p>
            <a:r>
              <a:rPr lang="sl-SI" altLang="en-US"/>
              <a:t>ZIP diskete</a:t>
            </a:r>
          </a:p>
          <a:p>
            <a:pPr lvl="1"/>
            <a:r>
              <a:rPr lang="sl-SI" altLang="en-US"/>
              <a:t>Podobe navadni disketi</a:t>
            </a:r>
          </a:p>
          <a:p>
            <a:pPr lvl="1"/>
            <a:r>
              <a:rPr lang="sl-SI" altLang="en-US"/>
              <a:t>100 – 250 MB</a:t>
            </a:r>
          </a:p>
          <a:p>
            <a:pPr lvl="1"/>
            <a:r>
              <a:rPr lang="sl-SI" altLang="en-US"/>
              <a:t>Arhiviranje podatkov</a:t>
            </a:r>
          </a:p>
          <a:p>
            <a:endParaRPr lang="sl-SI" altLang="en-US"/>
          </a:p>
          <a:p>
            <a:endParaRPr lang="sl-SI" altLang="en-US"/>
          </a:p>
        </p:txBody>
      </p:sp>
    </p:spTree>
    <p:extLst>
      <p:ext uri="{BB962C8B-B14F-4D97-AF65-F5344CB8AC3E}">
        <p14:creationId xmlns:p14="http://schemas.microsoft.com/office/powerpoint/2010/main" val="178213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NAPAJALNIKI</a:t>
            </a:r>
            <a:endParaRPr lang="en-US" dirty="0"/>
          </a:p>
        </p:txBody>
      </p:sp>
      <p:sp>
        <p:nvSpPr>
          <p:cNvPr id="3" name="Označba mesta vsebine 2"/>
          <p:cNvSpPr>
            <a:spLocks noGrp="1"/>
          </p:cNvSpPr>
          <p:nvPr>
            <p:ph idx="1"/>
          </p:nvPr>
        </p:nvSpPr>
        <p:spPr>
          <a:xfrm>
            <a:off x="1593437" y="1600200"/>
            <a:ext cx="6301175" cy="4572000"/>
          </a:xfrm>
        </p:spPr>
        <p:txBody>
          <a:bodyPr>
            <a:normAutofit fontScale="77500" lnSpcReduction="20000"/>
          </a:bodyPr>
          <a:lstStyle/>
          <a:p>
            <a:r>
              <a:rPr lang="sl-SI" dirty="0"/>
              <a:t>Napajalniki – pomembni del osebnega </a:t>
            </a:r>
            <a:r>
              <a:rPr lang="sl-SI" dirty="0" err="1"/>
              <a:t>racunalnika</a:t>
            </a:r>
            <a:r>
              <a:rPr lang="sl-SI" dirty="0"/>
              <a:t>, ker naprave zahtevajo stabilno napajalno napetost.</a:t>
            </a:r>
          </a:p>
          <a:p>
            <a:r>
              <a:rPr lang="sl-SI" dirty="0"/>
              <a:t>Sodobni procesorji in grafične kartice potrebujejo tudi veliko moč. </a:t>
            </a:r>
          </a:p>
          <a:p>
            <a:r>
              <a:rPr lang="sl-SI" dirty="0"/>
              <a:t>Včasih smo bili zadovoljni s 350 W danes so napajalniki v  računalnikih vsaj 2 x </a:t>
            </a:r>
            <a:r>
              <a:rPr lang="sl-SI" dirty="0" err="1"/>
              <a:t>mocnejši</a:t>
            </a:r>
            <a:r>
              <a:rPr lang="sl-SI" dirty="0"/>
              <a:t>. </a:t>
            </a:r>
          </a:p>
          <a:p>
            <a:r>
              <a:rPr lang="sl-SI" dirty="0"/>
              <a:t>Seveda ne smemo zanemariti tudi hladilnih sistemov, od</a:t>
            </a:r>
          </a:p>
          <a:p>
            <a:r>
              <a:rPr lang="sl-SI" dirty="0"/>
              <a:t>katerih zahtevamo tiho delovanje in hitro odvajanje toplote.</a:t>
            </a:r>
          </a:p>
          <a:p>
            <a:r>
              <a:rPr lang="sl-SI" dirty="0"/>
              <a:t>Kakovost napajalnika ne smemo ocenjevati samo po moči, temveč predvsem po konstantni in enakomerni napetosti brez nihanja. </a:t>
            </a:r>
          </a:p>
          <a:p>
            <a:endParaRPr lang="en-US" dirty="0"/>
          </a:p>
        </p:txBody>
      </p:sp>
      <p:pic>
        <p:nvPicPr>
          <p:cNvPr id="5122" name="Picture 2" descr="http://img.enaa.com/oddelki/racunalnistvo/assets/product_images/najvecje/speedlink_pc_napajalnik_pecos_520w__sl_6915_ssv_RO434.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894612" y="82614"/>
            <a:ext cx="3876263" cy="2666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79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979612" y="428625"/>
            <a:ext cx="8229600" cy="857250"/>
          </a:xfrm>
        </p:spPr>
        <p:txBody>
          <a:bodyPr/>
          <a:lstStyle/>
          <a:p>
            <a:pPr eaLnBrk="1" hangingPunct="1"/>
            <a:r>
              <a:rPr lang="sl-SI" altLang="en-US"/>
              <a:t>INFORMACIJSKA DRUŽBA</a:t>
            </a:r>
          </a:p>
        </p:txBody>
      </p:sp>
      <p:sp>
        <p:nvSpPr>
          <p:cNvPr id="3" name="Ograda vsebine 2"/>
          <p:cNvSpPr>
            <a:spLocks noGrp="1"/>
          </p:cNvSpPr>
          <p:nvPr>
            <p:ph idx="1"/>
          </p:nvPr>
        </p:nvSpPr>
        <p:spPr/>
        <p:txBody>
          <a:bodyPr>
            <a:normAutofit fontScale="92500" lnSpcReduction="20000"/>
          </a:bodyPr>
          <a:lstStyle/>
          <a:p>
            <a:pPr marL="274320" indent="-274320">
              <a:buClr>
                <a:schemeClr val="accent3"/>
              </a:buClr>
              <a:buFont typeface="Wingdings 2"/>
              <a:buChar char=""/>
              <a:defRPr/>
            </a:pPr>
            <a:r>
              <a:rPr lang="sl-SI" dirty="0"/>
              <a:t>Agrarna družba je povzročila prehod v agrarno družbo, ko se je več kot polovica prebivalstva ukvarjala s poljedelstvom.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Industrijska revolucija je povzročila prehod v industrijsko družbo, ko je bilo največ aktivnega prebivalstva zaposlenega v industriji.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Informacijska revolucija povzroči prehod v informacijsko družbo takrat, ko se največ ljudi ukvarja z obdelavo podatkov in opravljanjem informacijskih storitev.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103752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NAPAJALNIKI</a:t>
            </a:r>
            <a:endParaRPr lang="en-US" dirty="0"/>
          </a:p>
        </p:txBody>
      </p:sp>
      <p:sp>
        <p:nvSpPr>
          <p:cNvPr id="3" name="Označba mesta vsebine 2"/>
          <p:cNvSpPr>
            <a:spLocks noGrp="1"/>
          </p:cNvSpPr>
          <p:nvPr>
            <p:ph idx="1"/>
          </p:nvPr>
        </p:nvSpPr>
        <p:spPr>
          <a:xfrm>
            <a:off x="1593437" y="1600200"/>
            <a:ext cx="6301175" cy="4572000"/>
          </a:xfrm>
        </p:spPr>
        <p:txBody>
          <a:bodyPr>
            <a:normAutofit/>
          </a:bodyPr>
          <a:lstStyle/>
          <a:p>
            <a:r>
              <a:rPr lang="sl-SI" dirty="0"/>
              <a:t>Osnovna funkcija napajalnika je, da pretvarja </a:t>
            </a:r>
            <a:r>
              <a:rPr lang="sl-SI" dirty="0" err="1"/>
              <a:t>izmenicno</a:t>
            </a:r>
            <a:r>
              <a:rPr lang="sl-SI" dirty="0"/>
              <a:t> </a:t>
            </a:r>
            <a:r>
              <a:rPr lang="sl-SI" dirty="0" err="1"/>
              <a:t>elektricno</a:t>
            </a:r>
            <a:r>
              <a:rPr lang="sl-SI" dirty="0"/>
              <a:t> energijo, ki jo dobimo v </a:t>
            </a:r>
            <a:r>
              <a:rPr lang="sl-SI" dirty="0" err="1"/>
              <a:t>vticnicah</a:t>
            </a:r>
            <a:r>
              <a:rPr lang="sl-SI" dirty="0"/>
              <a:t> v +3,3 V, +5 V in +12 V enosmerne napetosti. </a:t>
            </a:r>
          </a:p>
          <a:p>
            <a:r>
              <a:rPr lang="sl-SI" dirty="0" err="1"/>
              <a:t>CHipSets</a:t>
            </a:r>
            <a:r>
              <a:rPr lang="sl-SI" dirty="0"/>
              <a:t>, </a:t>
            </a:r>
            <a:r>
              <a:rPr lang="sl-SI" dirty="0" err="1"/>
              <a:t>Dimm</a:t>
            </a:r>
            <a:r>
              <a:rPr lang="sl-SI" dirty="0"/>
              <a:t> in PCI/AGP uporabljajo napetost 3,3 V, diski in SIMM uporabljajo 5 V ter ventilatorji in ostale naprave pa 12 voltov.</a:t>
            </a:r>
          </a:p>
          <a:p>
            <a:endParaRPr lang="en-US" dirty="0"/>
          </a:p>
        </p:txBody>
      </p:sp>
      <p:pic>
        <p:nvPicPr>
          <p:cNvPr id="5122" name="Picture 2" descr="http://img.enaa.com/oddelki/racunalnistvo/assets/product_images/najvecje/speedlink_pc_napajalnik_pecos_520w__sl_6915_ssv_RO434.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894612" y="82614"/>
            <a:ext cx="3876263" cy="2666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25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b="1" dirty="0"/>
              <a:t>SISTEMI ZA BREZPREKINITVENO ELEKTRI</a:t>
            </a:r>
            <a:r>
              <a:rPr lang="en-US" dirty="0"/>
              <a:t>C</a:t>
            </a:r>
            <a:r>
              <a:rPr lang="en-US" b="1" dirty="0"/>
              <a:t>NO NAPAJANJE</a:t>
            </a:r>
            <a:r>
              <a:rPr lang="sl-SI" b="1" dirty="0"/>
              <a:t> (UPS)</a:t>
            </a:r>
            <a:endParaRPr lang="en-US" dirty="0"/>
          </a:p>
        </p:txBody>
      </p:sp>
      <p:sp>
        <p:nvSpPr>
          <p:cNvPr id="3" name="Označba mesta vsebine 2"/>
          <p:cNvSpPr>
            <a:spLocks noGrp="1"/>
          </p:cNvSpPr>
          <p:nvPr>
            <p:ph idx="1"/>
          </p:nvPr>
        </p:nvSpPr>
        <p:spPr>
          <a:xfrm>
            <a:off x="1593436" y="1600200"/>
            <a:ext cx="6517199" cy="4572000"/>
          </a:xfrm>
        </p:spPr>
        <p:txBody>
          <a:bodyPr>
            <a:normAutofit/>
          </a:bodyPr>
          <a:lstStyle/>
          <a:p>
            <a:r>
              <a:rPr lang="sl-SI" dirty="0"/>
              <a:t>UPS (</a:t>
            </a:r>
            <a:r>
              <a:rPr lang="sl-SI" dirty="0" err="1"/>
              <a:t>Uninterruptible</a:t>
            </a:r>
            <a:r>
              <a:rPr lang="sl-SI" dirty="0"/>
              <a:t> </a:t>
            </a:r>
            <a:r>
              <a:rPr lang="sl-SI" dirty="0" err="1"/>
              <a:t>Power</a:t>
            </a:r>
            <a:r>
              <a:rPr lang="sl-SI" dirty="0"/>
              <a:t> </a:t>
            </a:r>
            <a:r>
              <a:rPr lang="sl-SI" dirty="0" err="1"/>
              <a:t>Supply</a:t>
            </a:r>
            <a:r>
              <a:rPr lang="sl-SI" dirty="0"/>
              <a:t>). </a:t>
            </a:r>
          </a:p>
          <a:p>
            <a:r>
              <a:rPr lang="sl-SI" dirty="0"/>
              <a:t>Zaradi nevarnosti motenj v preskrbi z električnim tokom moramo uporabiti sistem za brezprekinitveno električno napajanje.</a:t>
            </a:r>
          </a:p>
          <a:p>
            <a:endParaRPr lang="sl-SI" dirty="0"/>
          </a:p>
          <a:p>
            <a:r>
              <a:rPr lang="sl-SI" dirty="0"/>
              <a:t>Tipični čas samostojnega delovanja UPS naprave je nekaj deset minut.</a:t>
            </a:r>
          </a:p>
          <a:p>
            <a:pPr marL="0" indent="0">
              <a:buNone/>
            </a:pPr>
            <a:endParaRPr lang="en-US" dirty="0"/>
          </a:p>
        </p:txBody>
      </p:sp>
      <p:pic>
        <p:nvPicPr>
          <p:cNvPr id="7170" name="Picture 2" descr="https://i.cdn.nrholding.net/16811531/450/45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326660" y="1885949"/>
            <a:ext cx="3422154" cy="31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91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b="1" dirty="0"/>
              <a:t>SISTEMI ZA BREZPREKINITVENO ELEKTRI</a:t>
            </a:r>
            <a:r>
              <a:rPr lang="en-US" dirty="0"/>
              <a:t>C</a:t>
            </a:r>
            <a:r>
              <a:rPr lang="en-US" b="1" dirty="0"/>
              <a:t>NO NAPAJANJE</a:t>
            </a:r>
            <a:r>
              <a:rPr lang="sl-SI" b="1" dirty="0"/>
              <a:t> (UPS)</a:t>
            </a:r>
            <a:endParaRPr lang="en-US" dirty="0"/>
          </a:p>
        </p:txBody>
      </p:sp>
      <p:sp>
        <p:nvSpPr>
          <p:cNvPr id="3" name="Označba mesta vsebine 2"/>
          <p:cNvSpPr>
            <a:spLocks noGrp="1"/>
          </p:cNvSpPr>
          <p:nvPr>
            <p:ph idx="1"/>
          </p:nvPr>
        </p:nvSpPr>
        <p:spPr>
          <a:xfrm>
            <a:off x="1593436" y="1600200"/>
            <a:ext cx="6517199" cy="4572000"/>
          </a:xfrm>
        </p:spPr>
        <p:txBody>
          <a:bodyPr>
            <a:normAutofit lnSpcReduction="10000"/>
          </a:bodyPr>
          <a:lstStyle/>
          <a:p>
            <a:r>
              <a:rPr lang="sl-SI" dirty="0"/>
              <a:t>Moderni sistemi UPS opravljajo poleg osnovne naloge nepretrganega zagotavljanja električne energije še tri dodatna opravila:</a:t>
            </a:r>
          </a:p>
          <a:p>
            <a:pPr lvl="1"/>
            <a:r>
              <a:rPr lang="sl-SI" dirty="0"/>
              <a:t>preprečujejo prevelike odmike izhodne napetosti od nazivne vrednosti (230V),</a:t>
            </a:r>
          </a:p>
          <a:p>
            <a:pPr lvl="1"/>
            <a:r>
              <a:rPr lang="sl-SI" dirty="0"/>
              <a:t>vzdržujejo stalno frekvenco izmeničnega toka (50 Hz),</a:t>
            </a:r>
          </a:p>
          <a:p>
            <a:pPr lvl="1"/>
            <a:r>
              <a:rPr lang="sl-SI" dirty="0"/>
              <a:t>nudijo prenapetostno zaščito.</a:t>
            </a:r>
          </a:p>
          <a:p>
            <a:pPr marL="365760" lvl="1" indent="0">
              <a:buNone/>
            </a:pPr>
            <a:r>
              <a:rPr lang="sl-SI" dirty="0"/>
              <a:t>Da bi zagotovili nemoteno oskrbo tudi pri večurnih prekinitvah delovanja javnega električnega omrežja, moramo uporabiti generatorje električnega toka.</a:t>
            </a:r>
          </a:p>
          <a:p>
            <a:endParaRPr lang="en-US" dirty="0"/>
          </a:p>
        </p:txBody>
      </p:sp>
      <p:pic>
        <p:nvPicPr>
          <p:cNvPr id="7170" name="Picture 2" descr="https://i.cdn.nrholding.net/16811531/450/45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326660" y="1885949"/>
            <a:ext cx="3422154" cy="31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85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PRIKLJUČKI</a:t>
            </a:r>
            <a:endParaRPr lang="en-US" dirty="0"/>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0719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b="1" dirty="0" err="1"/>
              <a:t>Serijski</a:t>
            </a:r>
            <a:endParaRPr lang="en-US" dirty="0"/>
          </a:p>
        </p:txBody>
      </p:sp>
      <p:sp>
        <p:nvSpPr>
          <p:cNvPr id="3" name="Označba mesta vsebine 2"/>
          <p:cNvSpPr>
            <a:spLocks noGrp="1"/>
          </p:cNvSpPr>
          <p:nvPr>
            <p:ph idx="1"/>
          </p:nvPr>
        </p:nvSpPr>
        <p:spPr/>
        <p:txBody>
          <a:bodyPr/>
          <a:lstStyle/>
          <a:p>
            <a:r>
              <a:rPr lang="sl-SI" dirty="0"/>
              <a:t>Najbolj pogost in najstarejši standard je RS 232. Namenjen je priključevanju zunanjih komunikacijskih enot (modem, povezava med računalniki), krmiljenju zunanjih multimedijskih naprav, kot so projektorji, dokumentne kamere, interaktivne table, videokonferenčni sistemi in podobno</a:t>
            </a:r>
            <a:endParaRPr lang="en-US" dirty="0"/>
          </a:p>
        </p:txBody>
      </p:sp>
    </p:spTree>
    <p:extLst>
      <p:ext uri="{BB962C8B-B14F-4D97-AF65-F5344CB8AC3E}">
        <p14:creationId xmlns:p14="http://schemas.microsoft.com/office/powerpoint/2010/main" val="254001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USB (</a:t>
            </a:r>
            <a:r>
              <a:rPr lang="sl-SI" dirty="0" err="1"/>
              <a:t>Universal</a:t>
            </a:r>
            <a:r>
              <a:rPr lang="sl-SI" dirty="0"/>
              <a:t> </a:t>
            </a:r>
            <a:r>
              <a:rPr lang="sl-SI" dirty="0" err="1"/>
              <a:t>Serial</a:t>
            </a:r>
            <a:r>
              <a:rPr lang="sl-SI" dirty="0"/>
              <a:t> Bus)</a:t>
            </a:r>
            <a:endParaRPr lang="en-US" dirty="0"/>
          </a:p>
        </p:txBody>
      </p:sp>
      <p:sp>
        <p:nvSpPr>
          <p:cNvPr id="3" name="Označba mesta vsebine 2"/>
          <p:cNvSpPr>
            <a:spLocks noGrp="1"/>
          </p:cNvSpPr>
          <p:nvPr>
            <p:ph idx="1"/>
          </p:nvPr>
        </p:nvSpPr>
        <p:spPr>
          <a:xfrm>
            <a:off x="1341884" y="1916832"/>
            <a:ext cx="6480721" cy="4464496"/>
          </a:xfrm>
        </p:spPr>
        <p:txBody>
          <a:bodyPr>
            <a:normAutofit fontScale="70000" lnSpcReduction="20000"/>
          </a:bodyPr>
          <a:lstStyle/>
          <a:p>
            <a:r>
              <a:rPr lang="sl-SI" dirty="0"/>
              <a:t>V sredini devetdesetih let so ga razvili strokovnjaki nekaterih večjih proizvajalcev računalniške opreme (DEC, IBM, Intel, Microsoft, </a:t>
            </a:r>
            <a:r>
              <a:rPr lang="sl-SI" dirty="0" err="1"/>
              <a:t>NEC,Northern</a:t>
            </a:r>
            <a:r>
              <a:rPr lang="sl-SI" dirty="0"/>
              <a:t> </a:t>
            </a:r>
            <a:r>
              <a:rPr lang="sl-SI" dirty="0" err="1"/>
              <a:t>Telecom</a:t>
            </a:r>
            <a:r>
              <a:rPr lang="sl-SI" dirty="0"/>
              <a:t> ), da bi nadomestili običajni RS232 in </a:t>
            </a:r>
            <a:r>
              <a:rPr lang="sl-SI" dirty="0" err="1"/>
              <a:t>Centronics</a:t>
            </a:r>
            <a:r>
              <a:rPr lang="sl-SI" dirty="0"/>
              <a:t> vhod. </a:t>
            </a:r>
          </a:p>
          <a:p>
            <a:r>
              <a:rPr lang="sl-SI" dirty="0"/>
              <a:t>Danes več kot 1000 proizvajalcev razvija opremo, ki jo lahko enostavno priključimo na USB priključek.</a:t>
            </a:r>
          </a:p>
          <a:p>
            <a:r>
              <a:rPr lang="sl-SI" dirty="0"/>
              <a:t>USB 1.0</a:t>
            </a:r>
          </a:p>
          <a:p>
            <a:pPr lvl="1"/>
            <a:r>
              <a:rPr lang="sl-SI" dirty="0"/>
              <a:t>Specifikacije so bile po predhodnih poizkusih objavljene januarja 1996</a:t>
            </a:r>
          </a:p>
          <a:p>
            <a:pPr lvl="1"/>
            <a:r>
              <a:rPr lang="sl-SI" dirty="0"/>
              <a:t>Hitrost 1,5 </a:t>
            </a:r>
            <a:r>
              <a:rPr lang="sl-SI" dirty="0" err="1"/>
              <a:t>Mbit</a:t>
            </a:r>
            <a:r>
              <a:rPr lang="sl-SI" dirty="0"/>
              <a:t>/s, najvišja 12 </a:t>
            </a:r>
            <a:r>
              <a:rPr lang="sl-SI" dirty="0" err="1"/>
              <a:t>Mbit</a:t>
            </a:r>
            <a:r>
              <a:rPr lang="sl-SI" dirty="0"/>
              <a:t>/s</a:t>
            </a:r>
          </a:p>
          <a:p>
            <a:r>
              <a:rPr lang="sl-SI" dirty="0"/>
              <a:t>USB 2.0 (Hi-</a:t>
            </a:r>
            <a:r>
              <a:rPr lang="sl-SI" dirty="0" err="1"/>
              <a:t>speed</a:t>
            </a:r>
            <a:r>
              <a:rPr lang="sl-SI" dirty="0"/>
              <a:t>)</a:t>
            </a:r>
          </a:p>
          <a:p>
            <a:pPr lvl="1"/>
            <a:r>
              <a:rPr lang="sl-SI" dirty="0"/>
              <a:t>Specifikacije objavljene aprila 2000</a:t>
            </a:r>
          </a:p>
          <a:p>
            <a:pPr lvl="1"/>
            <a:r>
              <a:rPr lang="sl-SI" dirty="0"/>
              <a:t>Hitrost 60MB </a:t>
            </a:r>
            <a:r>
              <a:rPr lang="sl-SI" dirty="0" err="1"/>
              <a:t>Mbit</a:t>
            </a:r>
            <a:r>
              <a:rPr lang="sl-SI" dirty="0"/>
              <a:t>/s, najvišja 480 </a:t>
            </a:r>
            <a:r>
              <a:rPr lang="sl-SI" dirty="0" err="1"/>
              <a:t>Mbit</a:t>
            </a:r>
            <a:r>
              <a:rPr lang="sl-SI" dirty="0"/>
              <a:t>/s</a:t>
            </a:r>
          </a:p>
          <a:p>
            <a:r>
              <a:rPr lang="sl-SI" dirty="0"/>
              <a:t>USB 3.0</a:t>
            </a:r>
          </a:p>
          <a:p>
            <a:pPr lvl="1"/>
            <a:r>
              <a:rPr lang="sl-SI" dirty="0"/>
              <a:t>Specifikacije aprila 2008 (Super </a:t>
            </a:r>
            <a:r>
              <a:rPr lang="sl-SI" dirty="0" err="1"/>
              <a:t>speed</a:t>
            </a:r>
            <a:r>
              <a:rPr lang="sl-SI" dirty="0"/>
              <a:t>)</a:t>
            </a:r>
          </a:p>
          <a:p>
            <a:pPr lvl="1"/>
            <a:r>
              <a:rPr lang="sl-SI" dirty="0"/>
              <a:t>Hitrost 625 </a:t>
            </a:r>
            <a:r>
              <a:rPr lang="sl-SI" dirty="0" err="1"/>
              <a:t>Mbit</a:t>
            </a:r>
            <a:r>
              <a:rPr lang="sl-SI" dirty="0"/>
              <a:t>/s, najvišja 5Gbit/s</a:t>
            </a:r>
            <a:endParaRPr lang="en-US" dirty="0"/>
          </a:p>
        </p:txBody>
      </p:sp>
      <p:pic>
        <p:nvPicPr>
          <p:cNvPr id="4" name="Slika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71657" y="3789040"/>
            <a:ext cx="2630081" cy="1700221"/>
          </a:xfrm>
          <a:prstGeom prst="rect">
            <a:avLst/>
          </a:prstGeom>
        </p:spPr>
      </p:pic>
      <p:pic>
        <p:nvPicPr>
          <p:cNvPr id="5" name="Slika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46740" y="289221"/>
            <a:ext cx="2630081" cy="2256832"/>
          </a:xfrm>
          <a:prstGeom prst="rect">
            <a:avLst/>
          </a:prstGeom>
        </p:spPr>
      </p:pic>
      <p:sp>
        <p:nvSpPr>
          <p:cNvPr id="7" name="Pravokotnik 6"/>
          <p:cNvSpPr/>
          <p:nvPr/>
        </p:nvSpPr>
        <p:spPr>
          <a:xfrm>
            <a:off x="9534643" y="5559565"/>
            <a:ext cx="1841594" cy="341632"/>
          </a:xfrm>
          <a:prstGeom prst="rect">
            <a:avLst/>
          </a:prstGeom>
        </p:spPr>
        <p:txBody>
          <a:bodyPr wrap="none">
            <a:spAutoFit/>
          </a:bodyPr>
          <a:lstStyle/>
          <a:p>
            <a:pPr>
              <a:lnSpc>
                <a:spcPct val="90000"/>
              </a:lnSpc>
            </a:pPr>
            <a:r>
              <a:rPr lang="sl-SI" dirty="0"/>
              <a:t>USB </a:t>
            </a:r>
            <a:r>
              <a:rPr lang="sl-SI" dirty="0" err="1"/>
              <a:t>konektor</a:t>
            </a:r>
            <a:r>
              <a:rPr lang="sl-SI" dirty="0"/>
              <a:t> A</a:t>
            </a:r>
            <a:endParaRPr lang="en-US" dirty="0"/>
          </a:p>
        </p:txBody>
      </p:sp>
      <p:sp>
        <p:nvSpPr>
          <p:cNvPr id="8" name="Pravokotnik 7"/>
          <p:cNvSpPr/>
          <p:nvPr/>
        </p:nvSpPr>
        <p:spPr>
          <a:xfrm>
            <a:off x="9558997" y="2825914"/>
            <a:ext cx="1838388" cy="341632"/>
          </a:xfrm>
          <a:prstGeom prst="rect">
            <a:avLst/>
          </a:prstGeom>
        </p:spPr>
        <p:txBody>
          <a:bodyPr wrap="none">
            <a:spAutoFit/>
          </a:bodyPr>
          <a:lstStyle/>
          <a:p>
            <a:pPr>
              <a:lnSpc>
                <a:spcPct val="90000"/>
              </a:lnSpc>
            </a:pPr>
            <a:r>
              <a:rPr lang="sl-SI" dirty="0"/>
              <a:t>USB </a:t>
            </a:r>
            <a:r>
              <a:rPr lang="sl-SI" dirty="0" err="1"/>
              <a:t>konektor</a:t>
            </a:r>
            <a:r>
              <a:rPr lang="sl-SI" dirty="0"/>
              <a:t> B</a:t>
            </a:r>
            <a:endParaRPr lang="en-US" dirty="0"/>
          </a:p>
        </p:txBody>
      </p:sp>
    </p:spTree>
    <p:extLst>
      <p:ext uri="{BB962C8B-B14F-4D97-AF65-F5344CB8AC3E}">
        <p14:creationId xmlns:p14="http://schemas.microsoft.com/office/powerpoint/2010/main" val="226494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FireWire - IEEE 1394 </a:t>
            </a:r>
            <a:endParaRPr lang="en-US" dirty="0"/>
          </a:p>
        </p:txBody>
      </p:sp>
      <p:sp>
        <p:nvSpPr>
          <p:cNvPr id="3" name="Označba mesta vsebine 2"/>
          <p:cNvSpPr>
            <a:spLocks noGrp="1"/>
          </p:cNvSpPr>
          <p:nvPr>
            <p:ph idx="1"/>
          </p:nvPr>
        </p:nvSpPr>
        <p:spPr>
          <a:xfrm>
            <a:off x="1593437" y="1600200"/>
            <a:ext cx="8245392" cy="4493096"/>
          </a:xfrm>
        </p:spPr>
        <p:txBody>
          <a:bodyPr>
            <a:normAutofit lnSpcReduction="10000"/>
          </a:bodyPr>
          <a:lstStyle/>
          <a:p>
            <a:r>
              <a:rPr lang="sl-SI" dirty="0"/>
              <a:t>Vmesnik IEEE 1394 je standard za hitro komunikacijo po serijskem vodilu med elektronskimi napravami in prenos podatkov v realnem času. </a:t>
            </a:r>
          </a:p>
          <a:p>
            <a:r>
              <a:rPr lang="sl-SI" dirty="0"/>
              <a:t>Serijsko vodilo, ki sta ga razvili podjetji Apple in </a:t>
            </a:r>
            <a:r>
              <a:rPr lang="sl-SI" dirty="0" err="1"/>
              <a:t>Texas</a:t>
            </a:r>
            <a:r>
              <a:rPr lang="sl-SI" dirty="0"/>
              <a:t> </a:t>
            </a:r>
            <a:r>
              <a:rPr lang="sl-SI" dirty="0" err="1"/>
              <a:t>Instruments</a:t>
            </a:r>
            <a:r>
              <a:rPr lang="sl-SI" dirty="0"/>
              <a:t>. </a:t>
            </a:r>
          </a:p>
          <a:p>
            <a:r>
              <a:rPr lang="sl-SI" dirty="0"/>
              <a:t>Uporabljamo ga za priklop digitalnih kamer in ostale video in </a:t>
            </a:r>
            <a:r>
              <a:rPr lang="sl-SI" dirty="0" err="1"/>
              <a:t>audio</a:t>
            </a:r>
            <a:r>
              <a:rPr lang="sl-SI" dirty="0"/>
              <a:t> opreme.</a:t>
            </a:r>
          </a:p>
          <a:p>
            <a:r>
              <a:rPr lang="sl-SI" dirty="0"/>
              <a:t>Standard </a:t>
            </a:r>
            <a:r>
              <a:rPr lang="sl-SI" dirty="0" err="1"/>
              <a:t>Fire</a:t>
            </a:r>
            <a:r>
              <a:rPr lang="sl-SI" dirty="0"/>
              <a:t> </a:t>
            </a:r>
            <a:r>
              <a:rPr lang="sl-SI" dirty="0" err="1"/>
              <a:t>Wire</a:t>
            </a:r>
            <a:r>
              <a:rPr lang="sl-SI" dirty="0"/>
              <a:t> 800 (1394b). Ta omogoča:</a:t>
            </a:r>
          </a:p>
          <a:p>
            <a:pPr lvl="1"/>
            <a:r>
              <a:rPr lang="sl-SI" dirty="0"/>
              <a:t>Hitrost prenosa do 800 </a:t>
            </a:r>
            <a:r>
              <a:rPr lang="sl-SI" dirty="0" err="1"/>
              <a:t>Mbps</a:t>
            </a:r>
            <a:endParaRPr lang="sl-SI" dirty="0"/>
          </a:p>
          <a:p>
            <a:pPr lvl="1"/>
            <a:r>
              <a:rPr lang="sl-SI" dirty="0"/>
              <a:t>Največja razdalja med napravami 100 m</a:t>
            </a:r>
            <a:endParaRPr lang="en-US"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86700" y="23349"/>
            <a:ext cx="3024336" cy="2376264"/>
          </a:xfrm>
          <a:prstGeom prst="rect">
            <a:avLst/>
          </a:prstGeom>
        </p:spPr>
      </p:pic>
    </p:spTree>
    <p:extLst>
      <p:ext uri="{BB962C8B-B14F-4D97-AF65-F5344CB8AC3E}">
        <p14:creationId xmlns:p14="http://schemas.microsoft.com/office/powerpoint/2010/main" val="288448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HDMI (</a:t>
            </a:r>
            <a:r>
              <a:rPr lang="sl-SI" dirty="0" err="1"/>
              <a:t>High</a:t>
            </a:r>
            <a:r>
              <a:rPr lang="sl-SI" dirty="0"/>
              <a:t> </a:t>
            </a:r>
            <a:r>
              <a:rPr lang="sl-SI" dirty="0" err="1"/>
              <a:t>Definition</a:t>
            </a:r>
            <a:r>
              <a:rPr lang="sl-SI" dirty="0"/>
              <a:t> </a:t>
            </a:r>
            <a:r>
              <a:rPr lang="sl-SI" dirty="0" err="1"/>
              <a:t>Multimedia</a:t>
            </a:r>
            <a:r>
              <a:rPr lang="sl-SI" dirty="0"/>
              <a:t> </a:t>
            </a:r>
            <a:r>
              <a:rPr lang="sl-SI" dirty="0" err="1"/>
              <a:t>Interface</a:t>
            </a:r>
            <a:r>
              <a:rPr lang="sl-SI" dirty="0"/>
              <a:t>)</a:t>
            </a:r>
            <a:endParaRPr lang="en-US" dirty="0"/>
          </a:p>
        </p:txBody>
      </p:sp>
      <p:sp>
        <p:nvSpPr>
          <p:cNvPr id="3" name="Označba mesta vsebine 2"/>
          <p:cNvSpPr>
            <a:spLocks noGrp="1"/>
          </p:cNvSpPr>
          <p:nvPr>
            <p:ph idx="1"/>
          </p:nvPr>
        </p:nvSpPr>
        <p:spPr/>
        <p:txBody>
          <a:bodyPr/>
          <a:lstStyle/>
          <a:p>
            <a:r>
              <a:rPr lang="sl-SI" dirty="0"/>
              <a:t>Primarno se uporablja za prenos video in avdio signalov, odlikuje ga visoka kakovost z zelo malo izgubami in popačenji</a:t>
            </a:r>
            <a:endParaRPr lang="en-US" dirty="0"/>
          </a:p>
        </p:txBody>
      </p:sp>
      <p:pic>
        <p:nvPicPr>
          <p:cNvPr id="4" name="Slika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2564" y="3303397"/>
            <a:ext cx="2983603" cy="2356922"/>
          </a:xfrm>
          <a:prstGeom prst="rect">
            <a:avLst/>
          </a:prstGeom>
        </p:spPr>
      </p:pic>
      <p:pic>
        <p:nvPicPr>
          <p:cNvPr id="5" name="Slika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94012" y="3304208"/>
            <a:ext cx="3276601" cy="1348928"/>
          </a:xfrm>
          <a:prstGeom prst="rect">
            <a:avLst/>
          </a:prstGeom>
        </p:spPr>
      </p:pic>
    </p:spTree>
    <p:extLst>
      <p:ext uri="{BB962C8B-B14F-4D97-AF65-F5344CB8AC3E}">
        <p14:creationId xmlns:p14="http://schemas.microsoft.com/office/powerpoint/2010/main" val="302604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GRAFIČNA KARTICA</a:t>
            </a:r>
            <a:endParaRPr lang="en-US" dirty="0"/>
          </a:p>
        </p:txBody>
      </p:sp>
      <p:sp>
        <p:nvSpPr>
          <p:cNvPr id="3" name="Podnaslov 2"/>
          <p:cNvSpPr>
            <a:spLocks noGrp="1"/>
          </p:cNvSpPr>
          <p:nvPr>
            <p:ph type="subTitle" idx="1"/>
          </p:nvPr>
        </p:nvSpPr>
        <p:spPr/>
        <p:txBody>
          <a:bodyPr/>
          <a:lstStyle/>
          <a:p>
            <a:endParaRPr lang="en-US"/>
          </a:p>
        </p:txBody>
      </p:sp>
      <p:pic>
        <p:nvPicPr>
          <p:cNvPr id="4" name="Picture 2" descr="http://img.enaa.com/oddelki/racunalnistvo/assets/product_images/najvecje/asus_graficna_kartica_hd_5450__1gb_gddr3__pci_e_2_1___eah5450_silent_di_1gd3_lp__ET3CP76EYK82.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084413" y="559794"/>
            <a:ext cx="3721395"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90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Grafična kartica</a:t>
            </a:r>
            <a:endParaRPr lang="en-US" dirty="0"/>
          </a:p>
        </p:txBody>
      </p:sp>
      <p:sp>
        <p:nvSpPr>
          <p:cNvPr id="3" name="Označba mesta vsebine 2"/>
          <p:cNvSpPr>
            <a:spLocks noGrp="1"/>
          </p:cNvSpPr>
          <p:nvPr>
            <p:ph idx="1"/>
          </p:nvPr>
        </p:nvSpPr>
        <p:spPr/>
        <p:txBody>
          <a:bodyPr/>
          <a:lstStyle/>
          <a:p>
            <a:r>
              <a:rPr lang="sl-SI" dirty="0"/>
              <a:t>je strojna oprema oziroma del računalnika, ki skrbi za prikaz slike na zaslonu. </a:t>
            </a:r>
          </a:p>
          <a:p>
            <a:r>
              <a:rPr lang="sl-SI" dirty="0"/>
              <a:t>Nekateri računalniki jo imajo integrirano na matični plošči, ostalim pa jo dodamo preko razširitvenih rež (ISA, PCI, AGP, PCI-Express,...).</a:t>
            </a:r>
          </a:p>
          <a:p>
            <a:r>
              <a:rPr lang="sl-SI" dirty="0"/>
              <a:t>Prvo podjetje, ki je začelo vgrajevati grafične kartice na osnovno ploščo je podjetje VIA, sledili so mu Intel, </a:t>
            </a:r>
            <a:r>
              <a:rPr lang="sl-SI" dirty="0" err="1"/>
              <a:t>Nvidia</a:t>
            </a:r>
            <a:r>
              <a:rPr lang="sl-SI" dirty="0"/>
              <a:t> in SIS.</a:t>
            </a:r>
          </a:p>
        </p:txBody>
      </p:sp>
      <p:pic>
        <p:nvPicPr>
          <p:cNvPr id="4098" name="Picture 2" descr="http://img.enaa.com/oddelki/racunalnistvo/assets/product_images/najvecje/asus_graficna_kartica_hd_5450__1gb_gddr3__pci_e_2_1___eah5450_silent_di_1gd3_lp__ET3CP76EYK82.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944000" y="4725144"/>
            <a:ext cx="3721395"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52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b="1" dirty="0"/>
              <a:t>VPLIV INFORMACIJSKIH TEHNOLOGIJ NA RAZVOJ DRUŽBE</a:t>
            </a:r>
          </a:p>
        </p:txBody>
      </p:sp>
      <p:sp>
        <p:nvSpPr>
          <p:cNvPr id="3" name="Ograda vsebine 2"/>
          <p:cNvSpPr>
            <a:spLocks noGrp="1"/>
          </p:cNvSpPr>
          <p:nvPr>
            <p:ph idx="1"/>
          </p:nvPr>
        </p:nvSpPr>
        <p:spPr>
          <a:xfrm>
            <a:off x="1593436" y="1600200"/>
            <a:ext cx="7309287" cy="4572000"/>
          </a:xfrm>
        </p:spPr>
        <p:txBody>
          <a:bodyPr>
            <a:normAutofit/>
          </a:bodyPr>
          <a:lstStyle/>
          <a:p>
            <a:pPr>
              <a:lnSpc>
                <a:spcPct val="170000"/>
              </a:lnSpc>
            </a:pPr>
            <a:r>
              <a:rPr lang="sl-SI" sz="1700" dirty="0"/>
              <a:t>Informacijska družba pomeni stopnjo razvoja v družbi.</a:t>
            </a:r>
          </a:p>
          <a:p>
            <a:pPr>
              <a:lnSpc>
                <a:spcPct val="170000"/>
              </a:lnSpc>
            </a:pPr>
            <a:r>
              <a:rPr lang="sl-SI" sz="1700" dirty="0"/>
              <a:t>V informacijski družbi ima znanje osrednjo vlogo.</a:t>
            </a:r>
          </a:p>
          <a:p>
            <a:endParaRPr lang="sl-SI" sz="1800" dirty="0"/>
          </a:p>
          <a:p>
            <a:r>
              <a:rPr lang="sl-SI" sz="1800" dirty="0"/>
              <a:t>Značilnosti informacijske družbe:</a:t>
            </a:r>
          </a:p>
          <a:p>
            <a:pPr marL="274320" indent="-274320">
              <a:buClr>
                <a:schemeClr val="accent3"/>
              </a:buClr>
              <a:buFont typeface="Wingdings 2"/>
              <a:buChar char=""/>
              <a:defRPr/>
            </a:pPr>
            <a:r>
              <a:rPr lang="sl-SI" sz="1600" dirty="0"/>
              <a:t>visoka stopnja tehnološkega razvoja,</a:t>
            </a:r>
          </a:p>
          <a:p>
            <a:pPr marL="274320" indent="-274320">
              <a:buClr>
                <a:schemeClr val="accent3"/>
              </a:buClr>
              <a:buFont typeface="Wingdings 2"/>
              <a:buChar char=""/>
              <a:defRPr/>
            </a:pPr>
            <a:r>
              <a:rPr lang="sl-SI" sz="1600" dirty="0"/>
              <a:t>razvoj storitvenega gospodarstva,</a:t>
            </a:r>
          </a:p>
          <a:p>
            <a:pPr marL="274320" indent="-274320">
              <a:buClr>
                <a:schemeClr val="accent3"/>
              </a:buClr>
              <a:buFont typeface="Wingdings 2"/>
              <a:buChar char=""/>
              <a:defRPr/>
            </a:pPr>
            <a:r>
              <a:rPr lang="sl-SI" sz="1600" dirty="0"/>
              <a:t>prilagoditev poklicev in področij dela,</a:t>
            </a:r>
          </a:p>
          <a:p>
            <a:pPr marL="274320" indent="-274320">
              <a:buClr>
                <a:schemeClr val="accent3"/>
              </a:buClr>
              <a:buFont typeface="Wingdings 2"/>
              <a:buChar char=""/>
              <a:defRPr/>
            </a:pPr>
            <a:r>
              <a:rPr lang="sl-SI" sz="1600" dirty="0"/>
              <a:t>spremembe v dojemanju prostora,</a:t>
            </a:r>
          </a:p>
          <a:p>
            <a:pPr marL="274320" indent="-274320">
              <a:buClr>
                <a:schemeClr val="accent3"/>
              </a:buClr>
              <a:buFont typeface="Wingdings 2"/>
              <a:buChar char=""/>
              <a:defRPr/>
            </a:pPr>
            <a:r>
              <a:rPr lang="sl-SI" sz="1600" dirty="0"/>
              <a:t>spremembe v kulturi.</a:t>
            </a:r>
          </a:p>
          <a:p>
            <a:pPr marL="274320" indent="-274320">
              <a:buClr>
                <a:schemeClr val="accent3"/>
              </a:buClr>
              <a:buFont typeface="Wingdings 2"/>
              <a:buChar char=""/>
              <a:defRPr/>
            </a:pPr>
            <a:endParaRPr lang="sl-SI" dirty="0"/>
          </a:p>
        </p:txBody>
      </p:sp>
      <p:pic>
        <p:nvPicPr>
          <p:cNvPr id="2" name="Slika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18548" y="2204864"/>
            <a:ext cx="4338228" cy="3470582"/>
          </a:xfrm>
          <a:prstGeom prst="rect">
            <a:avLst/>
          </a:prstGeom>
        </p:spPr>
      </p:pic>
    </p:spTree>
    <p:extLst>
      <p:ext uri="{BB962C8B-B14F-4D97-AF65-F5344CB8AC3E}">
        <p14:creationId xmlns:p14="http://schemas.microsoft.com/office/powerpoint/2010/main" val="269431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Grafična kartica</a:t>
            </a:r>
            <a:endParaRPr lang="en-US" dirty="0"/>
          </a:p>
        </p:txBody>
      </p:sp>
      <p:sp>
        <p:nvSpPr>
          <p:cNvPr id="3" name="Označba mesta vsebine 2"/>
          <p:cNvSpPr>
            <a:spLocks noGrp="1"/>
          </p:cNvSpPr>
          <p:nvPr>
            <p:ph idx="1"/>
          </p:nvPr>
        </p:nvSpPr>
        <p:spPr/>
        <p:txBody>
          <a:bodyPr/>
          <a:lstStyle/>
          <a:p>
            <a:r>
              <a:rPr lang="sl-SI" dirty="0"/>
              <a:t>Vsaka grafična kartica je sestavljena iz:</a:t>
            </a:r>
          </a:p>
          <a:p>
            <a:pPr lvl="1"/>
            <a:r>
              <a:rPr lang="sl-SI" dirty="0"/>
              <a:t>video BIOS,</a:t>
            </a:r>
          </a:p>
          <a:p>
            <a:pPr lvl="1"/>
            <a:r>
              <a:rPr lang="sl-SI" dirty="0"/>
              <a:t>Grafični procesor,</a:t>
            </a:r>
          </a:p>
          <a:p>
            <a:pPr lvl="1"/>
            <a:r>
              <a:rPr lang="sl-SI" dirty="0"/>
              <a:t>Grafični pomnilnik,</a:t>
            </a:r>
          </a:p>
          <a:p>
            <a:pPr lvl="1"/>
            <a:r>
              <a:rPr lang="sl-SI" dirty="0" err="1"/>
              <a:t>konektor</a:t>
            </a:r>
            <a:r>
              <a:rPr lang="sl-SI" dirty="0"/>
              <a:t> za vodilo,</a:t>
            </a:r>
          </a:p>
          <a:p>
            <a:pPr lvl="1"/>
            <a:r>
              <a:rPr lang="sl-SI" dirty="0"/>
              <a:t>hladilni mehanizem,</a:t>
            </a:r>
          </a:p>
          <a:p>
            <a:pPr lvl="1"/>
            <a:r>
              <a:rPr lang="sl-SI" dirty="0"/>
              <a:t>gonilnik za operacijski sistem.</a:t>
            </a:r>
            <a:endParaRPr lang="en-US" dirty="0"/>
          </a:p>
        </p:txBody>
      </p:sp>
      <p:pic>
        <p:nvPicPr>
          <p:cNvPr id="5" name="Slika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291289" y="2924944"/>
            <a:ext cx="4114936" cy="3024230"/>
          </a:xfrm>
          <a:prstGeom prst="rect">
            <a:avLst/>
          </a:prstGeom>
        </p:spPr>
      </p:pic>
    </p:spTree>
    <p:extLst>
      <p:ext uri="{BB962C8B-B14F-4D97-AF65-F5344CB8AC3E}">
        <p14:creationId xmlns:p14="http://schemas.microsoft.com/office/powerpoint/2010/main" val="11008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Grafična kartica</a:t>
            </a:r>
            <a:endParaRPr lang="en-US" dirty="0"/>
          </a:p>
        </p:txBody>
      </p:sp>
      <p:sp>
        <p:nvSpPr>
          <p:cNvPr id="3" name="Označba mesta vsebine 2"/>
          <p:cNvSpPr>
            <a:spLocks noGrp="1"/>
          </p:cNvSpPr>
          <p:nvPr>
            <p:ph idx="1"/>
          </p:nvPr>
        </p:nvSpPr>
        <p:spPr/>
        <p:txBody>
          <a:bodyPr/>
          <a:lstStyle/>
          <a:p>
            <a:r>
              <a:rPr lang="sl-SI" dirty="0"/>
              <a:t>Naloga grafične kartice je prikazovati sliko na zaslonu. Zato mora opraviti veliko število operacij in imeti tudi precej velik pomnilnik. </a:t>
            </a:r>
          </a:p>
          <a:p>
            <a:r>
              <a:rPr lang="sl-SI" dirty="0"/>
              <a:t>Da s temi opravili ne bi obremenjevali glavnega procesorja., imamo na grafični kartici poseben grafični procesor in pomnilnik. </a:t>
            </a:r>
          </a:p>
          <a:p>
            <a:r>
              <a:rPr lang="sl-SI" dirty="0"/>
              <a:t>Pred izhodom na zaslon imamo še slikovni pomnilnik in krmilnik, ki poskrbi zato, da se slika iz slikovnega pomnilnika prenese na zaslon in tudi ustrezno osvežuje.</a:t>
            </a:r>
            <a:endParaRPr lang="en-US" dirty="0"/>
          </a:p>
        </p:txBody>
      </p:sp>
    </p:spTree>
    <p:extLst>
      <p:ext uri="{BB962C8B-B14F-4D97-AF65-F5344CB8AC3E}">
        <p14:creationId xmlns:p14="http://schemas.microsoft.com/office/powerpoint/2010/main" val="357308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Nakup danes</a:t>
            </a:r>
            <a:endParaRPr lang="en-US" dirty="0"/>
          </a:p>
        </p:txBody>
      </p:sp>
      <p:pic>
        <p:nvPicPr>
          <p:cNvPr id="4" name="Označba mesta vsebine 3"/>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1593436" y="1700808"/>
            <a:ext cx="4019052" cy="2160240"/>
          </a:xfrm>
          <a:prstGeom prst="rect">
            <a:avLst/>
          </a:prstGeom>
        </p:spPr>
      </p:pic>
      <p:pic>
        <p:nvPicPr>
          <p:cNvPr id="5" name="Slika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93436" y="4365104"/>
            <a:ext cx="4019052" cy="2140015"/>
          </a:xfrm>
          <a:prstGeom prst="rect">
            <a:avLst/>
          </a:prstGeom>
        </p:spPr>
      </p:pic>
      <p:pic>
        <p:nvPicPr>
          <p:cNvPr id="6" name="Slika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10317" y="368660"/>
            <a:ext cx="5328592" cy="2664296"/>
          </a:xfrm>
          <a:prstGeom prst="rect">
            <a:avLst/>
          </a:prstGeom>
        </p:spPr>
      </p:pic>
      <p:pic>
        <p:nvPicPr>
          <p:cNvPr id="7" name="Slika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633041" y="2624620"/>
            <a:ext cx="5173855" cy="4188756"/>
          </a:xfrm>
          <a:prstGeom prst="rect">
            <a:avLst/>
          </a:prstGeom>
        </p:spPr>
      </p:pic>
    </p:spTree>
    <p:extLst>
      <p:ext uri="{BB962C8B-B14F-4D97-AF65-F5344CB8AC3E}">
        <p14:creationId xmlns:p14="http://schemas.microsoft.com/office/powerpoint/2010/main" val="198526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PROGRAMSKA OPREMA</a:t>
            </a:r>
            <a:endParaRPr lang="en-US" dirty="0"/>
          </a:p>
        </p:txBody>
      </p:sp>
      <p:sp>
        <p:nvSpPr>
          <p:cNvPr id="3" name="Podnaslov 2"/>
          <p:cNvSpPr>
            <a:spLocks noGrp="1"/>
          </p:cNvSpPr>
          <p:nvPr>
            <p:ph type="subTitle" idx="1"/>
          </p:nvPr>
        </p:nvSpPr>
        <p:spPr/>
        <p:txBody>
          <a:bodyPr/>
          <a:lstStyle/>
          <a:p>
            <a:endParaRPr lang="en-US"/>
          </a:p>
        </p:txBody>
      </p:sp>
      <p:pic>
        <p:nvPicPr>
          <p:cNvPr id="4" name="Picture 9" descr="040_10_themen_fo_software_1_lg_1278637">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78588" y="260648"/>
            <a:ext cx="3635895" cy="299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54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Naslov 1"/>
          <p:cNvSpPr>
            <a:spLocks noGrp="1"/>
          </p:cNvSpPr>
          <p:nvPr>
            <p:ph type="title"/>
          </p:nvPr>
        </p:nvSpPr>
        <p:spPr>
          <a:xfrm>
            <a:off x="1979612" y="428625"/>
            <a:ext cx="8229600" cy="857250"/>
          </a:xfrm>
        </p:spPr>
        <p:txBody>
          <a:bodyPr/>
          <a:lstStyle/>
          <a:p>
            <a:endParaRPr lang="en-US" altLang="en-US"/>
          </a:p>
        </p:txBody>
      </p:sp>
      <p:sp>
        <p:nvSpPr>
          <p:cNvPr id="194563" name="Ograda vsebine 2"/>
          <p:cNvSpPr>
            <a:spLocks noGrp="1"/>
          </p:cNvSpPr>
          <p:nvPr>
            <p:ph idx="1"/>
          </p:nvPr>
        </p:nvSpPr>
        <p:spPr/>
        <p:txBody>
          <a:bodyPr/>
          <a:lstStyle/>
          <a:p>
            <a:pPr algn="ctr"/>
            <a:r>
              <a:rPr lang="sl-SI" altLang="en-US"/>
              <a:t>Računalnik je sestavljen iz strojne opreme (Hardware) in programske opreme (Software).</a:t>
            </a:r>
            <a:br>
              <a:rPr lang="sl-SI" altLang="en-US"/>
            </a:br>
            <a:br>
              <a:rPr lang="sl-SI" altLang="en-US"/>
            </a:br>
            <a:endParaRPr lang="sl-SI" altLang="en-US"/>
          </a:p>
        </p:txBody>
      </p:sp>
      <p:pic>
        <p:nvPicPr>
          <p:cNvPr id="194566" name="Picture 2" descr="http://colos.fri.uni-lj.si/ERI/INFORMATIKA/Informacijska_tehnologija/slike/sw_hw.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65387" y="2786064"/>
            <a:ext cx="72580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969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Naslov 1"/>
          <p:cNvSpPr>
            <a:spLocks noGrp="1"/>
          </p:cNvSpPr>
          <p:nvPr>
            <p:ph type="title"/>
          </p:nvPr>
        </p:nvSpPr>
        <p:spPr>
          <a:xfrm>
            <a:off x="1979612" y="428625"/>
            <a:ext cx="8229600" cy="857250"/>
          </a:xfrm>
        </p:spPr>
        <p:txBody>
          <a:bodyPr/>
          <a:lstStyle/>
          <a:p>
            <a:endParaRPr lang="en-US" altLang="en-US"/>
          </a:p>
        </p:txBody>
      </p:sp>
      <p:sp>
        <p:nvSpPr>
          <p:cNvPr id="195587" name="Ograda vsebine 2"/>
          <p:cNvSpPr>
            <a:spLocks noGrp="1"/>
          </p:cNvSpPr>
          <p:nvPr>
            <p:ph idx="1"/>
          </p:nvPr>
        </p:nvSpPr>
        <p:spPr/>
        <p:txBody>
          <a:bodyPr/>
          <a:lstStyle/>
          <a:p>
            <a:r>
              <a:rPr lang="sl-SI" altLang="en-US" sz="1800" dirty="0"/>
              <a:t>Z računalnikom lahko izvajamo različne naloge. </a:t>
            </a:r>
          </a:p>
          <a:p>
            <a:r>
              <a:rPr lang="sl-SI" altLang="en-US" sz="1800" dirty="0"/>
              <a:t>Skupek navodil in postopkov, kako naj to počne, imenujemo </a:t>
            </a:r>
            <a:r>
              <a:rPr lang="sl-SI" altLang="en-US" sz="1800" b="1" i="1" dirty="0"/>
              <a:t>programska oprema</a:t>
            </a:r>
            <a:r>
              <a:rPr lang="sl-SI" altLang="en-US" sz="1800" dirty="0"/>
              <a:t> računalnika. </a:t>
            </a:r>
          </a:p>
          <a:p>
            <a:r>
              <a:rPr lang="sl-SI" altLang="en-US" sz="1800" dirty="0"/>
              <a:t>Za izvajanje programov mora računalnik dobiti podatke, ki jih shrani in obdela, nato pa prikaže. </a:t>
            </a:r>
          </a:p>
          <a:p>
            <a:r>
              <a:rPr lang="sl-SI" altLang="en-US" sz="1800" dirty="0"/>
              <a:t>Zato pa poskrbi </a:t>
            </a:r>
            <a:r>
              <a:rPr lang="sl-SI" altLang="en-US" sz="1800" b="1" i="1" dirty="0"/>
              <a:t>strojna oprema</a:t>
            </a:r>
            <a:r>
              <a:rPr lang="sl-SI" altLang="en-US" sz="1800" dirty="0"/>
              <a:t> računalnika. </a:t>
            </a:r>
          </a:p>
          <a:p>
            <a:r>
              <a:rPr lang="sl-SI" altLang="en-US" sz="1800" dirty="0"/>
              <a:t>Brez programske opreme sta računalnik oziroma njegova strojna oprema mrtva. </a:t>
            </a:r>
          </a:p>
          <a:p>
            <a:r>
              <a:rPr lang="sl-SI" altLang="en-US" sz="1800" dirty="0"/>
              <a:t>Brez strojne opreme pa programi ne morejo delovati.</a:t>
            </a:r>
          </a:p>
        </p:txBody>
      </p:sp>
    </p:spTree>
    <p:extLst>
      <p:ext uri="{BB962C8B-B14F-4D97-AF65-F5344CB8AC3E}">
        <p14:creationId xmlns:p14="http://schemas.microsoft.com/office/powerpoint/2010/main" val="330977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Naslov 1"/>
          <p:cNvSpPr>
            <a:spLocks noGrp="1"/>
          </p:cNvSpPr>
          <p:nvPr>
            <p:ph type="title"/>
          </p:nvPr>
        </p:nvSpPr>
        <p:spPr>
          <a:xfrm>
            <a:off x="1979612" y="428625"/>
            <a:ext cx="8229600" cy="857250"/>
          </a:xfrm>
        </p:spPr>
        <p:txBody>
          <a:bodyPr/>
          <a:lstStyle/>
          <a:p>
            <a:r>
              <a:rPr lang="sl-SI" altLang="en-US"/>
              <a:t>PROGRAMSKA OPREMA</a:t>
            </a:r>
          </a:p>
        </p:txBody>
      </p:sp>
      <p:sp>
        <p:nvSpPr>
          <p:cNvPr id="196611" name="Ograda vsebine 2"/>
          <p:cNvSpPr>
            <a:spLocks noGrp="1"/>
          </p:cNvSpPr>
          <p:nvPr>
            <p:ph idx="1"/>
          </p:nvPr>
        </p:nvSpPr>
        <p:spPr/>
        <p:txBody>
          <a:bodyPr/>
          <a:lstStyle/>
          <a:p>
            <a:r>
              <a:rPr lang="sl-SI" altLang="en-US"/>
              <a:t>SISTEMSKA</a:t>
            </a:r>
          </a:p>
          <a:p>
            <a:r>
              <a:rPr lang="sl-SI" altLang="en-US"/>
              <a:t>UPORABNIŠKA</a:t>
            </a:r>
          </a:p>
        </p:txBody>
      </p:sp>
    </p:spTree>
    <p:extLst>
      <p:ext uri="{BB962C8B-B14F-4D97-AF65-F5344CB8AC3E}">
        <p14:creationId xmlns:p14="http://schemas.microsoft.com/office/powerpoint/2010/main" val="18172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Naslov 1"/>
          <p:cNvSpPr>
            <a:spLocks noGrp="1"/>
          </p:cNvSpPr>
          <p:nvPr>
            <p:ph type="title"/>
          </p:nvPr>
        </p:nvSpPr>
        <p:spPr>
          <a:xfrm>
            <a:off x="1979612" y="428625"/>
            <a:ext cx="8229600" cy="857250"/>
          </a:xfrm>
        </p:spPr>
        <p:txBody>
          <a:bodyPr>
            <a:normAutofit fontScale="90000"/>
          </a:bodyPr>
          <a:lstStyle/>
          <a:p>
            <a:r>
              <a:rPr lang="sl-SI" altLang="en-US" sz="4400"/>
              <a:t>SISTEMSKA PROGRAMSKA OPREMA</a:t>
            </a:r>
          </a:p>
        </p:txBody>
      </p:sp>
      <p:sp>
        <p:nvSpPr>
          <p:cNvPr id="197635" name="Ograda vsebine 2"/>
          <p:cNvSpPr>
            <a:spLocks noGrp="1"/>
          </p:cNvSpPr>
          <p:nvPr>
            <p:ph idx="1"/>
          </p:nvPr>
        </p:nvSpPr>
        <p:spPr>
          <a:xfrm>
            <a:off x="1979612" y="1428750"/>
            <a:ext cx="8229600" cy="4895850"/>
          </a:xfrm>
        </p:spPr>
        <p:txBody>
          <a:bodyPr/>
          <a:lstStyle/>
          <a:p>
            <a:pPr algn="ctr">
              <a:buFont typeface="Wingdings 2" panose="05020102010507070707" pitchFamily="18" charset="2"/>
              <a:buNone/>
            </a:pPr>
            <a:r>
              <a:rPr lang="sl-SI" altLang="en-US" sz="2000"/>
              <a:t>Sistemsko programsko opremo sestavljajo programi namenjeni pravilnemu in ekonomičnemu delovanju računalnika</a:t>
            </a:r>
          </a:p>
          <a:p>
            <a:endParaRPr lang="sl-SI" altLang="en-US" sz="2000"/>
          </a:p>
          <a:p>
            <a:r>
              <a:rPr lang="sl-SI" altLang="en-US" sz="2000"/>
              <a:t>OPERACIJSKI SISTEM</a:t>
            </a:r>
          </a:p>
          <a:p>
            <a:pPr lvl="1"/>
            <a:r>
              <a:rPr lang="sl-SI" altLang="en-US" sz="1800"/>
              <a:t>Najpomembnejši del sistemske opreme</a:t>
            </a:r>
          </a:p>
          <a:p>
            <a:r>
              <a:rPr lang="sl-SI" altLang="en-US" sz="2000"/>
              <a:t>SISTEMSKA ORODJA</a:t>
            </a:r>
          </a:p>
          <a:p>
            <a:pPr lvl="1"/>
            <a:r>
              <a:rPr lang="sl-SI" altLang="en-US" sz="1800"/>
              <a:t>Programi za optimalno izkoriščanje pomnilnika in prostora na disku</a:t>
            </a:r>
          </a:p>
          <a:p>
            <a:r>
              <a:rPr lang="sl-SI" altLang="en-US" sz="2000"/>
              <a:t>GONILNIKI</a:t>
            </a:r>
          </a:p>
          <a:p>
            <a:pPr lvl="1"/>
            <a:r>
              <a:rPr lang="sl-SI" altLang="en-US" sz="1800"/>
              <a:t>Programi za ustrezno delovanje naprav, ki so priključena na računalnik</a:t>
            </a:r>
          </a:p>
          <a:p>
            <a:r>
              <a:rPr lang="sl-SI" altLang="en-US" sz="2000"/>
              <a:t>KOMUNIKACIJSKI PROGRAMI</a:t>
            </a:r>
          </a:p>
          <a:p>
            <a:pPr lvl="1"/>
            <a:r>
              <a:rPr lang="sl-SI" altLang="en-US" sz="1800"/>
              <a:t>Programi za vzpostavitev povezav z oddaljenimi računalniki in drugo opremo</a:t>
            </a:r>
          </a:p>
        </p:txBody>
      </p:sp>
    </p:spTree>
    <p:extLst>
      <p:ext uri="{BB962C8B-B14F-4D97-AF65-F5344CB8AC3E}">
        <p14:creationId xmlns:p14="http://schemas.microsoft.com/office/powerpoint/2010/main" val="274253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Naslov 1"/>
          <p:cNvSpPr>
            <a:spLocks noGrp="1"/>
          </p:cNvSpPr>
          <p:nvPr>
            <p:ph type="title"/>
          </p:nvPr>
        </p:nvSpPr>
        <p:spPr>
          <a:xfrm>
            <a:off x="1979612" y="428625"/>
            <a:ext cx="8229600" cy="857250"/>
          </a:xfrm>
        </p:spPr>
        <p:txBody>
          <a:bodyPr/>
          <a:lstStyle/>
          <a:p>
            <a:r>
              <a:rPr lang="sl-SI" altLang="en-US"/>
              <a:t>OPERACIJSKI SISTEM</a:t>
            </a:r>
          </a:p>
        </p:txBody>
      </p:sp>
      <p:sp>
        <p:nvSpPr>
          <p:cNvPr id="198659" name="Ograda vsebine 2"/>
          <p:cNvSpPr>
            <a:spLocks noGrp="1"/>
          </p:cNvSpPr>
          <p:nvPr>
            <p:ph idx="1"/>
          </p:nvPr>
        </p:nvSpPr>
        <p:spPr>
          <a:xfrm>
            <a:off x="1979612" y="1935163"/>
            <a:ext cx="8229600" cy="3065462"/>
          </a:xfrm>
        </p:spPr>
        <p:txBody>
          <a:bodyPr>
            <a:normAutofit lnSpcReduction="10000"/>
          </a:bodyPr>
          <a:lstStyle/>
          <a:p>
            <a:r>
              <a:rPr lang="pl-PL" altLang="en-US" sz="2000"/>
              <a:t>Operacijski sistem je računalniški program, ki upravlja s strojno in programsko opremo računalnika.  </a:t>
            </a:r>
          </a:p>
          <a:p>
            <a:r>
              <a:rPr lang="pl-PL" altLang="en-US" sz="2000"/>
              <a:t>Skrbi, da dobijo posamezni uporabniški programi prostor v pomnilniku, da lahko sploh tečejo. </a:t>
            </a:r>
          </a:p>
          <a:p>
            <a:r>
              <a:rPr lang="pl-PL" altLang="en-US" sz="2000"/>
              <a:t>Skrbi, da navidezno teče več programov istočasno. </a:t>
            </a:r>
          </a:p>
          <a:p>
            <a:r>
              <a:rPr lang="pl-PL" altLang="en-US" sz="2000"/>
              <a:t>Nadzoruje vhodno izhodne naprave, </a:t>
            </a:r>
          </a:p>
          <a:p>
            <a:r>
              <a:rPr lang="pl-PL" altLang="en-US" sz="2000"/>
              <a:t>omogoča omrežno povezavo računalnika, </a:t>
            </a:r>
          </a:p>
          <a:p>
            <a:r>
              <a:rPr lang="pl-PL" altLang="en-US" sz="2000"/>
              <a:t>upravlja z datotekami. </a:t>
            </a:r>
          </a:p>
          <a:p>
            <a:endParaRPr lang="sl-SI" altLang="en-US"/>
          </a:p>
        </p:txBody>
      </p:sp>
      <p:sp>
        <p:nvSpPr>
          <p:cNvPr id="6" name="Pravokotnik 5"/>
          <p:cNvSpPr/>
          <p:nvPr/>
        </p:nvSpPr>
        <p:spPr>
          <a:xfrm>
            <a:off x="2808287" y="5214938"/>
            <a:ext cx="4572000" cy="646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pl-PL" dirty="0"/>
              <a:t>Uporabniku nudi grafični uporabniški vmesnik za lažje delo z računalnikom.</a:t>
            </a:r>
            <a:endParaRPr lang="sl-SI" dirty="0"/>
          </a:p>
        </p:txBody>
      </p:sp>
      <p:pic>
        <p:nvPicPr>
          <p:cNvPr id="198663" name="Picture 2" descr="http://colos.fri.uni-lj.si/ERI/INFORMATIKA/INFORMACIJSKA_TEHNOLOGIJA/Razlaga_OS_files/image002.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80351" y="3786189"/>
            <a:ext cx="240982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124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Naslov 1"/>
          <p:cNvSpPr>
            <a:spLocks noGrp="1"/>
          </p:cNvSpPr>
          <p:nvPr>
            <p:ph type="title"/>
          </p:nvPr>
        </p:nvSpPr>
        <p:spPr>
          <a:xfrm>
            <a:off x="1979612" y="428625"/>
            <a:ext cx="8229600" cy="857250"/>
          </a:xfrm>
        </p:spPr>
        <p:txBody>
          <a:bodyPr/>
          <a:lstStyle/>
          <a:p>
            <a:r>
              <a:rPr lang="sl-SI" altLang="en-US"/>
              <a:t>OPERACIJSKI SISTEM</a:t>
            </a:r>
          </a:p>
        </p:txBody>
      </p:sp>
      <p:sp>
        <p:nvSpPr>
          <p:cNvPr id="199683" name="Ograda vsebine 2"/>
          <p:cNvSpPr>
            <a:spLocks noGrp="1"/>
          </p:cNvSpPr>
          <p:nvPr>
            <p:ph idx="1"/>
          </p:nvPr>
        </p:nvSpPr>
        <p:spPr>
          <a:xfrm>
            <a:off x="1979612" y="1935164"/>
            <a:ext cx="8229600" cy="2422525"/>
          </a:xfrm>
        </p:spPr>
        <p:txBody>
          <a:bodyPr/>
          <a:lstStyle/>
          <a:p>
            <a:r>
              <a:rPr lang="pl-PL" altLang="en-US"/>
              <a:t>Operacijski sistem mora tako računalniški čas kot razpoložljiv pomnilnik razdeliti med vse tekoče programe. </a:t>
            </a:r>
          </a:p>
          <a:p>
            <a:r>
              <a:rPr lang="sl-SI" altLang="en-US"/>
              <a:t>P</a:t>
            </a:r>
            <a:r>
              <a:rPr lang="it-IT" altLang="en-US"/>
              <a:t>oskrbeti</a:t>
            </a:r>
            <a:r>
              <a:rPr lang="sl-SI" altLang="en-US"/>
              <a:t> mora</a:t>
            </a:r>
            <a:r>
              <a:rPr lang="it-IT" altLang="en-US"/>
              <a:t>, da se </a:t>
            </a:r>
            <a:r>
              <a:rPr lang="sl-SI" altLang="en-US"/>
              <a:t>delujoči programi </a:t>
            </a:r>
            <a:r>
              <a:rPr lang="it-IT" altLang="en-US"/>
              <a:t>med seboj ne motijo. </a:t>
            </a:r>
            <a:endParaRPr lang="sl-SI" altLang="en-US"/>
          </a:p>
        </p:txBody>
      </p:sp>
      <p:sp>
        <p:nvSpPr>
          <p:cNvPr id="6" name="Pravokotnik 5"/>
          <p:cNvSpPr/>
          <p:nvPr/>
        </p:nvSpPr>
        <p:spPr>
          <a:xfrm>
            <a:off x="2277988" y="4221088"/>
            <a:ext cx="5929312" cy="2554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it-IT" sz="1600" dirty="0" err="1"/>
              <a:t>Verjetno</a:t>
            </a:r>
            <a:r>
              <a:rPr lang="it-IT" sz="1600" dirty="0"/>
              <a:t> si ne bi </a:t>
            </a:r>
            <a:r>
              <a:rPr lang="it-IT" sz="1600" dirty="0" err="1"/>
              <a:t>želeli</a:t>
            </a:r>
            <a:r>
              <a:rPr lang="it-IT" sz="1600" dirty="0"/>
              <a:t>, da bi z </a:t>
            </a:r>
            <a:r>
              <a:rPr lang="it-IT" sz="1600" dirty="0" err="1"/>
              <a:t>enim</a:t>
            </a:r>
            <a:r>
              <a:rPr lang="it-IT" sz="1600" dirty="0"/>
              <a:t> </a:t>
            </a:r>
            <a:r>
              <a:rPr lang="it-IT" sz="1600" dirty="0" err="1"/>
              <a:t>programom</a:t>
            </a:r>
            <a:r>
              <a:rPr lang="it-IT" sz="1600" dirty="0"/>
              <a:t> </a:t>
            </a:r>
            <a:r>
              <a:rPr lang="it-IT" sz="1600" dirty="0" err="1"/>
              <a:t>sprožili</a:t>
            </a:r>
            <a:r>
              <a:rPr lang="it-IT" sz="1600" dirty="0"/>
              <a:t> </a:t>
            </a:r>
            <a:r>
              <a:rPr lang="it-IT" sz="1600" dirty="0" err="1"/>
              <a:t>tiskanje</a:t>
            </a:r>
            <a:r>
              <a:rPr lang="it-IT" sz="1600" dirty="0"/>
              <a:t> </a:t>
            </a:r>
            <a:r>
              <a:rPr lang="it-IT" sz="1600" dirty="0" err="1"/>
              <a:t>nekega</a:t>
            </a:r>
            <a:r>
              <a:rPr lang="it-IT" sz="1600" dirty="0"/>
              <a:t> </a:t>
            </a:r>
            <a:r>
              <a:rPr lang="it-IT" sz="1600" dirty="0" err="1"/>
              <a:t>besedila</a:t>
            </a:r>
            <a:r>
              <a:rPr lang="it-IT" sz="1600" dirty="0"/>
              <a:t>, </a:t>
            </a:r>
            <a:r>
              <a:rPr lang="it-IT" sz="1600" dirty="0" err="1"/>
              <a:t>pa</a:t>
            </a:r>
            <a:r>
              <a:rPr lang="it-IT" sz="1600" dirty="0"/>
              <a:t> bi </a:t>
            </a:r>
            <a:r>
              <a:rPr lang="it-IT" sz="1600" dirty="0" err="1"/>
              <a:t>tiskalnik</a:t>
            </a:r>
            <a:r>
              <a:rPr lang="it-IT" sz="1600" dirty="0"/>
              <a:t> </a:t>
            </a:r>
            <a:r>
              <a:rPr lang="it-IT" sz="1600" dirty="0" err="1"/>
              <a:t>vmes</a:t>
            </a:r>
            <a:r>
              <a:rPr lang="it-IT" sz="1600" dirty="0"/>
              <a:t> </a:t>
            </a:r>
            <a:r>
              <a:rPr lang="it-IT" sz="1600" dirty="0" err="1"/>
              <a:t>natisnil</a:t>
            </a:r>
            <a:r>
              <a:rPr lang="it-IT" sz="1600" dirty="0"/>
              <a:t> še </a:t>
            </a:r>
            <a:r>
              <a:rPr lang="it-IT" sz="1600" dirty="0" err="1"/>
              <a:t>nekaj</a:t>
            </a:r>
            <a:r>
              <a:rPr lang="it-IT" sz="1600" dirty="0"/>
              <a:t> </a:t>
            </a:r>
            <a:r>
              <a:rPr lang="it-IT" sz="1600" dirty="0" err="1"/>
              <a:t>drugega</a:t>
            </a:r>
            <a:r>
              <a:rPr lang="it-IT" sz="1600" dirty="0"/>
              <a:t> in </a:t>
            </a:r>
            <a:r>
              <a:rPr lang="it-IT" sz="1600" dirty="0" err="1"/>
              <a:t>naredil</a:t>
            </a:r>
            <a:r>
              <a:rPr lang="it-IT" sz="1600" dirty="0"/>
              <a:t> pravo </a:t>
            </a:r>
            <a:r>
              <a:rPr lang="it-IT" sz="1600" dirty="0" err="1"/>
              <a:t>zmešnjavo</a:t>
            </a:r>
            <a:r>
              <a:rPr lang="it-IT" sz="1600" dirty="0"/>
              <a:t>. </a:t>
            </a:r>
            <a:endParaRPr lang="sl-SI" sz="1600" dirty="0"/>
          </a:p>
          <a:p>
            <a:pPr>
              <a:defRPr/>
            </a:pPr>
            <a:r>
              <a:rPr lang="it-IT" sz="1600" dirty="0"/>
              <a:t>Ali </a:t>
            </a:r>
            <a:r>
              <a:rPr lang="it-IT" sz="1600" dirty="0" err="1"/>
              <a:t>pa</a:t>
            </a:r>
            <a:r>
              <a:rPr lang="it-IT" sz="1600" dirty="0"/>
              <a:t>, da bi </a:t>
            </a:r>
            <a:r>
              <a:rPr lang="it-IT" sz="1600" dirty="0" err="1"/>
              <a:t>nek</a:t>
            </a:r>
            <a:r>
              <a:rPr lang="it-IT" sz="1600" dirty="0"/>
              <a:t> </a:t>
            </a:r>
            <a:r>
              <a:rPr lang="it-IT" sz="1600" dirty="0" err="1"/>
              <a:t>požrešen</a:t>
            </a:r>
            <a:r>
              <a:rPr lang="it-IT" sz="1600" dirty="0"/>
              <a:t> </a:t>
            </a:r>
            <a:r>
              <a:rPr lang="it-IT" sz="1600" dirty="0" err="1"/>
              <a:t>program</a:t>
            </a:r>
            <a:r>
              <a:rPr lang="it-IT" sz="1600" dirty="0"/>
              <a:t> </a:t>
            </a:r>
            <a:r>
              <a:rPr lang="it-IT" sz="1600" dirty="0" err="1"/>
              <a:t>pobral</a:t>
            </a:r>
            <a:r>
              <a:rPr lang="it-IT" sz="1600" dirty="0"/>
              <a:t> “</a:t>
            </a:r>
            <a:r>
              <a:rPr lang="it-IT" sz="1600" dirty="0" err="1"/>
              <a:t>zase</a:t>
            </a:r>
            <a:r>
              <a:rPr lang="it-IT" sz="1600" dirty="0"/>
              <a:t>” ves </a:t>
            </a:r>
            <a:r>
              <a:rPr lang="it-IT" sz="1600" dirty="0" err="1"/>
              <a:t>pomnilnik</a:t>
            </a:r>
            <a:r>
              <a:rPr lang="it-IT" sz="1600" dirty="0"/>
              <a:t> in </a:t>
            </a:r>
            <a:r>
              <a:rPr lang="it-IT" sz="1600" dirty="0" err="1"/>
              <a:t>druge</a:t>
            </a:r>
            <a:r>
              <a:rPr lang="it-IT" sz="1600" dirty="0"/>
              <a:t> </a:t>
            </a:r>
            <a:r>
              <a:rPr lang="it-IT" sz="1600" dirty="0" err="1"/>
              <a:t>programe</a:t>
            </a:r>
            <a:r>
              <a:rPr lang="it-IT" sz="1600" dirty="0"/>
              <a:t> </a:t>
            </a:r>
            <a:r>
              <a:rPr lang="it-IT" sz="1600" dirty="0" err="1"/>
              <a:t>praktično</a:t>
            </a:r>
            <a:r>
              <a:rPr lang="it-IT" sz="1600" dirty="0"/>
              <a:t> </a:t>
            </a:r>
            <a:r>
              <a:rPr lang="it-IT" sz="1600" dirty="0" err="1"/>
              <a:t>izločil</a:t>
            </a:r>
            <a:r>
              <a:rPr lang="it-IT" sz="1600" dirty="0"/>
              <a:t>. </a:t>
            </a:r>
            <a:endParaRPr lang="sl-SI" sz="1600" dirty="0"/>
          </a:p>
          <a:p>
            <a:pPr>
              <a:defRPr/>
            </a:pPr>
            <a:endParaRPr lang="sl-SI" sz="1600" dirty="0"/>
          </a:p>
          <a:p>
            <a:pPr>
              <a:defRPr/>
            </a:pPr>
            <a:r>
              <a:rPr lang="it-IT" sz="1600" dirty="0" err="1"/>
              <a:t>Prav</a:t>
            </a:r>
            <a:r>
              <a:rPr lang="it-IT" sz="1600" dirty="0"/>
              <a:t> </a:t>
            </a:r>
            <a:r>
              <a:rPr lang="it-IT" sz="1600" dirty="0" err="1"/>
              <a:t>zato</a:t>
            </a:r>
            <a:r>
              <a:rPr lang="it-IT" sz="1600" dirty="0"/>
              <a:t> </a:t>
            </a:r>
            <a:r>
              <a:rPr lang="it-IT" sz="1600" dirty="0" err="1"/>
              <a:t>lahko</a:t>
            </a:r>
            <a:r>
              <a:rPr lang="it-IT" sz="1600" dirty="0"/>
              <a:t> take </a:t>
            </a:r>
            <a:r>
              <a:rPr lang="it-IT" sz="1600" dirty="0" err="1"/>
              <a:t>storitve</a:t>
            </a:r>
            <a:r>
              <a:rPr lang="it-IT" sz="1600" dirty="0"/>
              <a:t> </a:t>
            </a:r>
            <a:r>
              <a:rPr lang="it-IT" sz="1600" dirty="0" err="1"/>
              <a:t>zahtevamo</a:t>
            </a:r>
            <a:r>
              <a:rPr lang="it-IT" sz="1600" dirty="0"/>
              <a:t> od </a:t>
            </a:r>
            <a:r>
              <a:rPr lang="it-IT" sz="1600" dirty="0" err="1"/>
              <a:t>nekega</a:t>
            </a:r>
            <a:r>
              <a:rPr lang="it-IT" sz="1600" dirty="0"/>
              <a:t> “</a:t>
            </a:r>
            <a:r>
              <a:rPr lang="it-IT" sz="1600" dirty="0" err="1"/>
              <a:t>koordinatorja</a:t>
            </a:r>
            <a:r>
              <a:rPr lang="it-IT" sz="1600" dirty="0"/>
              <a:t>”. </a:t>
            </a:r>
            <a:endParaRPr lang="sl-SI" sz="1600" dirty="0"/>
          </a:p>
          <a:p>
            <a:pPr>
              <a:defRPr/>
            </a:pPr>
            <a:endParaRPr lang="sl-SI" sz="1600" dirty="0"/>
          </a:p>
          <a:p>
            <a:pPr>
              <a:defRPr/>
            </a:pPr>
            <a:r>
              <a:rPr lang="it-IT" sz="1600" dirty="0"/>
              <a:t>In </a:t>
            </a:r>
            <a:r>
              <a:rPr lang="it-IT" sz="1600" dirty="0" err="1"/>
              <a:t>to</a:t>
            </a:r>
            <a:r>
              <a:rPr lang="it-IT" sz="1600" dirty="0"/>
              <a:t> </a:t>
            </a:r>
            <a:r>
              <a:rPr lang="it-IT" sz="1600" dirty="0" err="1"/>
              <a:t>je</a:t>
            </a:r>
            <a:r>
              <a:rPr lang="it-IT" sz="1600" dirty="0"/>
              <a:t> </a:t>
            </a:r>
            <a:r>
              <a:rPr lang="it-IT" sz="1600" dirty="0" err="1"/>
              <a:t>operacijski</a:t>
            </a:r>
            <a:r>
              <a:rPr lang="it-IT" sz="1600" dirty="0"/>
              <a:t> </a:t>
            </a:r>
            <a:r>
              <a:rPr lang="it-IT" sz="1600" dirty="0" err="1"/>
              <a:t>sistem</a:t>
            </a:r>
            <a:r>
              <a:rPr lang="it-IT" sz="1600" dirty="0"/>
              <a:t>.</a:t>
            </a:r>
            <a:endParaRPr lang="sl-SI" sz="1600" dirty="0"/>
          </a:p>
        </p:txBody>
      </p:sp>
    </p:spTree>
    <p:extLst>
      <p:ext uri="{BB962C8B-B14F-4D97-AF65-F5344CB8AC3E}">
        <p14:creationId xmlns:p14="http://schemas.microsoft.com/office/powerpoint/2010/main" val="194515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dirty="0"/>
              <a:t>Značilnosti informacijske družbe:</a:t>
            </a:r>
            <a:br>
              <a:rPr lang="sl-SI" dirty="0"/>
            </a:br>
            <a:r>
              <a:rPr lang="sl-SI" b="1" dirty="0"/>
              <a:t>VISOKA STOPNJA TEHNOLOŠKEGA RAZVOJA</a:t>
            </a:r>
          </a:p>
        </p:txBody>
      </p:sp>
      <p:sp>
        <p:nvSpPr>
          <p:cNvPr id="3" name="Ograda vsebine 2"/>
          <p:cNvSpPr>
            <a:spLocks noGrp="1"/>
          </p:cNvSpPr>
          <p:nvPr>
            <p:ph idx="1"/>
          </p:nvPr>
        </p:nvSpPr>
        <p:spPr>
          <a:xfrm>
            <a:off x="1593437" y="2132856"/>
            <a:ext cx="5437080" cy="4039344"/>
          </a:xfrm>
        </p:spPr>
        <p:txBody>
          <a:bodyPr>
            <a:normAutofit/>
          </a:bodyPr>
          <a:lstStyle/>
          <a:p>
            <a:pPr marL="274320" indent="-274320">
              <a:buClr>
                <a:schemeClr val="accent3"/>
              </a:buClr>
              <a:buFont typeface="Wingdings 2"/>
              <a:buChar char=""/>
              <a:defRPr/>
            </a:pPr>
            <a:r>
              <a:rPr lang="sl-SI" sz="1600" dirty="0"/>
              <a:t>Nastanek in razvoj informatike je potekal v družbah z najvišje razvitimi tehnološkimi okolji. </a:t>
            </a:r>
          </a:p>
          <a:p>
            <a:pPr marL="274320" indent="-274320">
              <a:buClr>
                <a:schemeClr val="accent3"/>
              </a:buClr>
              <a:buFont typeface="Wingdings 2"/>
              <a:buChar char=""/>
              <a:defRPr/>
            </a:pPr>
            <a:r>
              <a:rPr lang="sl-SI" sz="1600" dirty="0"/>
              <a:t>Večina novih tehnologij, ki omogočajo obstoj informacijske družbe, se je uveljavil na začetku sedemdesetih. </a:t>
            </a:r>
          </a:p>
          <a:p>
            <a:pPr marL="274320" indent="-274320">
              <a:buClr>
                <a:schemeClr val="accent3"/>
              </a:buClr>
              <a:buFont typeface="Wingdings 2"/>
              <a:buChar char=""/>
              <a:defRPr/>
            </a:pPr>
            <a:r>
              <a:rPr lang="sl-SI" sz="1600" dirty="0"/>
              <a:t>Najpomembnejši tehnološki preboj za razvoj novih informacijskih tehnologij je temeljil na prehodu z analogne na digitalno tehnologijo.</a:t>
            </a:r>
          </a:p>
          <a:p>
            <a:pPr marL="274320" indent="-274320">
              <a:buClr>
                <a:schemeClr val="accent3"/>
              </a:buClr>
              <a:buFont typeface="Wingdings 2"/>
              <a:buChar char=""/>
              <a:defRPr/>
            </a:pPr>
            <a:r>
              <a:rPr lang="sl-SI" sz="1600" dirty="0"/>
              <a:t>Prehod z analogne na digitalne tehnologije imenujemo tudi digitalna revolucija.</a:t>
            </a:r>
          </a:p>
        </p:txBody>
      </p:sp>
      <p:pic>
        <p:nvPicPr>
          <p:cNvPr id="6" name="Slika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25786" y="2132856"/>
            <a:ext cx="4050450" cy="3240360"/>
          </a:xfrm>
          <a:prstGeom prst="rect">
            <a:avLst/>
          </a:prstGeom>
        </p:spPr>
      </p:pic>
    </p:spTree>
    <p:extLst>
      <p:ext uri="{BB962C8B-B14F-4D97-AF65-F5344CB8AC3E}">
        <p14:creationId xmlns:p14="http://schemas.microsoft.com/office/powerpoint/2010/main" val="100438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Naslov 1"/>
          <p:cNvSpPr>
            <a:spLocks noGrp="1"/>
          </p:cNvSpPr>
          <p:nvPr>
            <p:ph type="title"/>
          </p:nvPr>
        </p:nvSpPr>
        <p:spPr>
          <a:xfrm>
            <a:off x="1979612" y="428625"/>
            <a:ext cx="8229600" cy="857250"/>
          </a:xfrm>
        </p:spPr>
        <p:txBody>
          <a:bodyPr/>
          <a:lstStyle/>
          <a:p>
            <a:r>
              <a:rPr lang="sl-SI" altLang="en-US" b="1"/>
              <a:t>Vrste operacijskih sistemov</a:t>
            </a:r>
            <a:r>
              <a:rPr lang="sl-SI" altLang="en-US"/>
              <a:t> </a:t>
            </a:r>
          </a:p>
        </p:txBody>
      </p:sp>
      <p:sp>
        <p:nvSpPr>
          <p:cNvPr id="200707" name="Ograda vsebine 2"/>
          <p:cNvSpPr>
            <a:spLocks noGrp="1"/>
          </p:cNvSpPr>
          <p:nvPr>
            <p:ph idx="1"/>
          </p:nvPr>
        </p:nvSpPr>
        <p:spPr/>
        <p:txBody>
          <a:bodyPr/>
          <a:lstStyle/>
          <a:p>
            <a:r>
              <a:rPr lang="sl-SI" altLang="en-US" dirty="0"/>
              <a:t>število uporabnikov: </a:t>
            </a:r>
          </a:p>
          <a:p>
            <a:pPr lvl="1"/>
            <a:r>
              <a:rPr lang="sl-SI" altLang="en-US" dirty="0"/>
              <a:t>enouporabniški: (</a:t>
            </a:r>
            <a:r>
              <a:rPr lang="sl-SI" altLang="en-US" dirty="0" err="1"/>
              <a:t>PalmOS</a:t>
            </a:r>
            <a:r>
              <a:rPr lang="sl-SI" altLang="en-US" dirty="0"/>
              <a:t>, DOS, Windows 3.11) </a:t>
            </a:r>
          </a:p>
          <a:p>
            <a:pPr lvl="1"/>
            <a:endParaRPr lang="sl-SI" altLang="en-US" dirty="0"/>
          </a:p>
          <a:p>
            <a:pPr lvl="1"/>
            <a:r>
              <a:rPr lang="sl-SI" altLang="en-US" dirty="0"/>
              <a:t>večuporabniški: sistemi, ki jih uporabljajo več ljudi hkrati, v nekaterih primerih tudi več sto ali tisoč; izvajajo se v računalnikih z enim procesorjem ali več procesorji (Windows, Linux). </a:t>
            </a:r>
          </a:p>
          <a:p>
            <a:endParaRPr lang="sl-SI" altLang="en-US" dirty="0"/>
          </a:p>
        </p:txBody>
      </p:sp>
    </p:spTree>
    <p:extLst>
      <p:ext uri="{BB962C8B-B14F-4D97-AF65-F5344CB8AC3E}">
        <p14:creationId xmlns:p14="http://schemas.microsoft.com/office/powerpoint/2010/main" val="372725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Naslov 1"/>
          <p:cNvSpPr>
            <a:spLocks noGrp="1"/>
          </p:cNvSpPr>
          <p:nvPr>
            <p:ph type="title"/>
          </p:nvPr>
        </p:nvSpPr>
        <p:spPr>
          <a:xfrm>
            <a:off x="1979612" y="428625"/>
            <a:ext cx="8229600" cy="857250"/>
          </a:xfrm>
        </p:spPr>
        <p:txBody>
          <a:bodyPr/>
          <a:lstStyle/>
          <a:p>
            <a:r>
              <a:rPr lang="sl-SI" altLang="en-US" b="1"/>
              <a:t>Vrste operacijskih sistemov</a:t>
            </a:r>
            <a:r>
              <a:rPr lang="sl-SI" altLang="en-US"/>
              <a:t> </a:t>
            </a:r>
          </a:p>
        </p:txBody>
      </p:sp>
      <p:sp>
        <p:nvSpPr>
          <p:cNvPr id="201731" name="Ograda vsebine 2"/>
          <p:cNvSpPr>
            <a:spLocks noGrp="1"/>
          </p:cNvSpPr>
          <p:nvPr>
            <p:ph idx="1"/>
          </p:nvPr>
        </p:nvSpPr>
        <p:spPr/>
        <p:txBody>
          <a:bodyPr/>
          <a:lstStyle/>
          <a:p>
            <a:r>
              <a:rPr lang="sl-SI" altLang="en-US"/>
              <a:t>število nalog: </a:t>
            </a:r>
          </a:p>
          <a:p>
            <a:pPr lvl="1"/>
            <a:r>
              <a:rPr lang="sl-SI" altLang="en-US"/>
              <a:t>enoopravilni: izvajanje enega programa naenkrat (DOS, PalmOS) </a:t>
            </a:r>
          </a:p>
          <a:p>
            <a:pPr lvl="1"/>
            <a:r>
              <a:rPr lang="sl-SI" altLang="en-US"/>
              <a:t>večopravilni: omogočajo izvajanje več opravil hkrati v računalniku z enim procesorjem ali več procesorji (Windows, Linux, MacOS) </a:t>
            </a:r>
          </a:p>
          <a:p>
            <a:endParaRPr lang="sl-SI" altLang="en-US"/>
          </a:p>
        </p:txBody>
      </p:sp>
      <p:pic>
        <p:nvPicPr>
          <p:cNvPr id="201734"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51726" y="4714876"/>
            <a:ext cx="2071687"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512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Naslov 1"/>
          <p:cNvSpPr>
            <a:spLocks noGrp="1"/>
          </p:cNvSpPr>
          <p:nvPr>
            <p:ph type="title"/>
          </p:nvPr>
        </p:nvSpPr>
        <p:spPr>
          <a:xfrm>
            <a:off x="1979612" y="428625"/>
            <a:ext cx="8229600" cy="857250"/>
          </a:xfrm>
        </p:spPr>
        <p:txBody>
          <a:bodyPr/>
          <a:lstStyle/>
          <a:p>
            <a:r>
              <a:rPr lang="sl-SI" altLang="en-US" b="1"/>
              <a:t>Vrste operacijskih sistemov</a:t>
            </a:r>
            <a:r>
              <a:rPr lang="sl-SI" altLang="en-US"/>
              <a:t> </a:t>
            </a:r>
          </a:p>
        </p:txBody>
      </p:sp>
      <p:sp>
        <p:nvSpPr>
          <p:cNvPr id="202755" name="Ograda vsebine 2"/>
          <p:cNvSpPr>
            <a:spLocks noGrp="1"/>
          </p:cNvSpPr>
          <p:nvPr>
            <p:ph idx="1"/>
          </p:nvPr>
        </p:nvSpPr>
        <p:spPr/>
        <p:txBody>
          <a:bodyPr/>
          <a:lstStyle/>
          <a:p>
            <a:r>
              <a:rPr lang="sl-SI" altLang="en-US"/>
              <a:t>družine računalnikov: </a:t>
            </a:r>
          </a:p>
          <a:p>
            <a:pPr lvl="1"/>
            <a:r>
              <a:rPr lang="sl-SI" altLang="en-US"/>
              <a:t>mikroračunalniki (DOS, OS/2, Windows, Linux) </a:t>
            </a:r>
          </a:p>
          <a:p>
            <a:pPr lvl="1"/>
            <a:r>
              <a:rPr lang="sl-SI" altLang="en-US"/>
              <a:t>miniračunalniki (VAX/VMS, AS400, UNIX) </a:t>
            </a:r>
          </a:p>
          <a:p>
            <a:pPr lvl="1"/>
            <a:r>
              <a:rPr lang="sl-SI" altLang="en-US"/>
              <a:t>veliki računalniki (MVS, VSE, VM, UNIX) </a:t>
            </a:r>
          </a:p>
          <a:p>
            <a:endParaRPr lang="sl-SI" altLang="en-US"/>
          </a:p>
        </p:txBody>
      </p:sp>
      <p:pic>
        <p:nvPicPr>
          <p:cNvPr id="20275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94663" y="4143376"/>
            <a:ext cx="1857375"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522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Naslov 1"/>
          <p:cNvSpPr>
            <a:spLocks noGrp="1"/>
          </p:cNvSpPr>
          <p:nvPr>
            <p:ph type="title"/>
          </p:nvPr>
        </p:nvSpPr>
        <p:spPr>
          <a:xfrm>
            <a:off x="1979612" y="428625"/>
            <a:ext cx="8229600" cy="857250"/>
          </a:xfrm>
        </p:spPr>
        <p:txBody>
          <a:bodyPr/>
          <a:lstStyle/>
          <a:p>
            <a:r>
              <a:rPr lang="sl-SI" altLang="en-US" b="1"/>
              <a:t>Vrste operacijskih sistemov</a:t>
            </a:r>
            <a:r>
              <a:rPr lang="sl-SI" altLang="en-US"/>
              <a:t> </a:t>
            </a:r>
          </a:p>
        </p:txBody>
      </p:sp>
      <p:sp>
        <p:nvSpPr>
          <p:cNvPr id="203779" name="Ograda vsebine 2"/>
          <p:cNvSpPr>
            <a:spLocks noGrp="1"/>
          </p:cNvSpPr>
          <p:nvPr>
            <p:ph idx="1"/>
          </p:nvPr>
        </p:nvSpPr>
        <p:spPr/>
        <p:txBody>
          <a:bodyPr/>
          <a:lstStyle/>
          <a:p>
            <a:r>
              <a:rPr lang="sl-SI" altLang="en-US"/>
              <a:t>uporabniški vmesnik: </a:t>
            </a:r>
          </a:p>
          <a:p>
            <a:pPr lvl="1"/>
            <a:r>
              <a:rPr lang="sl-SI" altLang="en-US"/>
              <a:t>ukazni (MS-DOS, Unix) </a:t>
            </a:r>
          </a:p>
          <a:p>
            <a:pPr lvl="2"/>
            <a:r>
              <a:rPr lang="sl-SI" altLang="en-US"/>
              <a:t>Prednosti: </a:t>
            </a:r>
          </a:p>
          <a:p>
            <a:pPr lvl="3"/>
            <a:r>
              <a:rPr lang="sl-SI" altLang="en-US"/>
              <a:t>uporaba ukazov </a:t>
            </a:r>
          </a:p>
          <a:p>
            <a:pPr lvl="3"/>
            <a:r>
              <a:rPr lang="sl-SI" altLang="en-US"/>
              <a:t>interakcija preko tipkovnice </a:t>
            </a:r>
          </a:p>
          <a:p>
            <a:pPr lvl="3"/>
            <a:r>
              <a:rPr lang="sl-SI" altLang="en-US"/>
              <a:t>hitro in učinkovito delo </a:t>
            </a:r>
          </a:p>
          <a:p>
            <a:pPr lvl="1"/>
            <a:r>
              <a:rPr lang="sl-SI" altLang="en-US"/>
              <a:t>grafični – GUI (Grafical User Interface); Macintosh OS; X Windows System, MS Windows, OS/2 </a:t>
            </a:r>
          </a:p>
          <a:p>
            <a:endParaRPr lang="sl-SI" altLang="en-US"/>
          </a:p>
        </p:txBody>
      </p:sp>
      <p:pic>
        <p:nvPicPr>
          <p:cNvPr id="203782"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66101" y="1285876"/>
            <a:ext cx="15716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638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Naslov 1"/>
          <p:cNvSpPr>
            <a:spLocks noGrp="1"/>
          </p:cNvSpPr>
          <p:nvPr>
            <p:ph type="title"/>
          </p:nvPr>
        </p:nvSpPr>
        <p:spPr>
          <a:xfrm>
            <a:off x="1979612" y="428625"/>
            <a:ext cx="8229600" cy="857250"/>
          </a:xfrm>
        </p:spPr>
        <p:txBody>
          <a:bodyPr/>
          <a:lstStyle/>
          <a:p>
            <a:r>
              <a:rPr lang="sl-SI" altLang="en-US" b="1"/>
              <a:t>Vrste operacijskih sistemov</a:t>
            </a:r>
            <a:r>
              <a:rPr lang="sl-SI" altLang="en-US"/>
              <a:t> </a:t>
            </a:r>
          </a:p>
        </p:txBody>
      </p:sp>
      <p:pic>
        <p:nvPicPr>
          <p:cNvPr id="2" name="Slika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01923" y="1772817"/>
            <a:ext cx="9970707" cy="4824536"/>
          </a:xfrm>
          <a:prstGeom prst="rect">
            <a:avLst/>
          </a:prstGeom>
        </p:spPr>
      </p:pic>
    </p:spTree>
    <p:extLst>
      <p:ext uri="{BB962C8B-B14F-4D97-AF65-F5344CB8AC3E}">
        <p14:creationId xmlns:p14="http://schemas.microsoft.com/office/powerpoint/2010/main" val="286960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Naslov 1"/>
          <p:cNvSpPr>
            <a:spLocks noGrp="1"/>
          </p:cNvSpPr>
          <p:nvPr>
            <p:ph type="title"/>
          </p:nvPr>
        </p:nvSpPr>
        <p:spPr>
          <a:xfrm>
            <a:off x="1979612" y="428625"/>
            <a:ext cx="8229600" cy="857250"/>
          </a:xfrm>
        </p:spPr>
        <p:txBody>
          <a:bodyPr>
            <a:normAutofit fontScale="90000"/>
          </a:bodyPr>
          <a:lstStyle/>
          <a:p>
            <a:r>
              <a:rPr lang="sl-SI" altLang="en-US" sz="4400"/>
              <a:t>GRAFIČNI UPORABNIŠKI VMESNIK</a:t>
            </a:r>
          </a:p>
        </p:txBody>
      </p:sp>
      <p:sp>
        <p:nvSpPr>
          <p:cNvPr id="206851" name="Ograda vsebine 2"/>
          <p:cNvSpPr>
            <a:spLocks noGrp="1"/>
          </p:cNvSpPr>
          <p:nvPr>
            <p:ph idx="1"/>
          </p:nvPr>
        </p:nvSpPr>
        <p:spPr/>
        <p:txBody>
          <a:bodyPr/>
          <a:lstStyle/>
          <a:p>
            <a:r>
              <a:rPr lang="sl-SI" altLang="en-US" sz="1800"/>
              <a:t>(GUI, Graphical User Interface)</a:t>
            </a:r>
          </a:p>
          <a:p>
            <a:r>
              <a:rPr lang="sl-SI" altLang="en-US" sz="1800"/>
              <a:t>Sodobni operacijski sistemi omogočajo lažjo komunikacijo z računalnikom tudi tako, da imamo na voljo primerne grafične uporabniške vmesnike</a:t>
            </a:r>
          </a:p>
          <a:p>
            <a:r>
              <a:rPr lang="sl-SI" altLang="en-US" sz="1800"/>
              <a:t>Na eni strani je uporabnik, ki želi na čim lažji in čim hitrejši način  sporočiti računalniku, kaj naj naredi. </a:t>
            </a:r>
            <a:r>
              <a:rPr lang="pl-PL" altLang="en-US" sz="1800"/>
              <a:t>Na drugi strani je program, ki bo moral želeno akcijo izvesti.</a:t>
            </a:r>
            <a:endParaRPr lang="sl-SI" altLang="en-US" sz="1800"/>
          </a:p>
          <a:p>
            <a:endParaRPr lang="sl-SI" altLang="en-US"/>
          </a:p>
        </p:txBody>
      </p:sp>
      <p:pic>
        <p:nvPicPr>
          <p:cNvPr id="206854" name="Picture 4" descr="http://colos.fri.uni-lj.si/ERI/INFORMATIKA/INFORMACIJSKA_TEHNOLOGIJA/Razlaga_OS_files/image008.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08226" y="4071938"/>
            <a:ext cx="330517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5" name="Picture 6" descr="http://www.kernelthread.com/mac/vpc/images/dos1x.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65913" y="4143375"/>
            <a:ext cx="3197225"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247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Naslov 1"/>
          <p:cNvSpPr>
            <a:spLocks noGrp="1"/>
          </p:cNvSpPr>
          <p:nvPr>
            <p:ph type="title"/>
          </p:nvPr>
        </p:nvSpPr>
        <p:spPr>
          <a:xfrm>
            <a:off x="1979612" y="428625"/>
            <a:ext cx="8229600" cy="857250"/>
          </a:xfrm>
        </p:spPr>
        <p:txBody>
          <a:bodyPr>
            <a:normAutofit fontScale="90000"/>
          </a:bodyPr>
          <a:lstStyle/>
          <a:p>
            <a:br>
              <a:rPr lang="sl-SI" altLang="en-US" b="1"/>
            </a:br>
            <a:r>
              <a:rPr lang="sl-SI" altLang="en-US" b="1"/>
              <a:t>GONILNIKI NAPRAV</a:t>
            </a:r>
            <a:endParaRPr lang="sl-SI" altLang="en-US"/>
          </a:p>
        </p:txBody>
      </p:sp>
      <p:sp>
        <p:nvSpPr>
          <p:cNvPr id="207875" name="Ograda vsebine 2"/>
          <p:cNvSpPr>
            <a:spLocks noGrp="1"/>
          </p:cNvSpPr>
          <p:nvPr>
            <p:ph idx="1"/>
          </p:nvPr>
        </p:nvSpPr>
        <p:spPr>
          <a:xfrm>
            <a:off x="1979612" y="2928938"/>
            <a:ext cx="8229600" cy="3395662"/>
          </a:xfrm>
        </p:spPr>
        <p:txBody>
          <a:bodyPr/>
          <a:lstStyle/>
          <a:p>
            <a:r>
              <a:rPr lang="sl-SI" altLang="en-US"/>
              <a:t>je vmesni člen</a:t>
            </a:r>
            <a:r>
              <a:rPr lang="pl-PL" altLang="en-US"/>
              <a:t> med računalnikom in napravami priključenimi na računalnik ali napravami vgrajenimi v računalnik.</a:t>
            </a:r>
          </a:p>
          <a:p>
            <a:r>
              <a:rPr lang="sl-SI" altLang="en-US"/>
              <a:t>Ker je proizvajalcev različnih perifernih naprav veliko</a:t>
            </a:r>
            <a:r>
              <a:rPr lang="pl-PL" altLang="en-US"/>
              <a:t>, </a:t>
            </a:r>
            <a:r>
              <a:rPr lang="sl-SI" altLang="en-US"/>
              <a:t>je naloga gonilnikov</a:t>
            </a:r>
            <a:r>
              <a:rPr lang="pl-PL" altLang="en-US"/>
              <a:t>, </a:t>
            </a:r>
            <a:r>
              <a:rPr lang="sl-SI" altLang="en-US"/>
              <a:t>da po eni strani</a:t>
            </a:r>
            <a:r>
              <a:rPr lang="pl-PL" altLang="en-US"/>
              <a:t> “</a:t>
            </a:r>
            <a:r>
              <a:rPr lang="sl-SI" altLang="en-US"/>
              <a:t>razumejo</a:t>
            </a:r>
            <a:r>
              <a:rPr lang="pl-PL" altLang="en-US"/>
              <a:t>”, </a:t>
            </a:r>
            <a:r>
              <a:rPr lang="sl-SI" altLang="en-US"/>
              <a:t>kaj od naprave hočemo</a:t>
            </a:r>
            <a:r>
              <a:rPr lang="pl-PL" altLang="en-US"/>
              <a:t>, </a:t>
            </a:r>
            <a:r>
              <a:rPr lang="sl-SI" altLang="en-US"/>
              <a:t>po drugi strani</a:t>
            </a:r>
            <a:r>
              <a:rPr lang="pl-PL" altLang="en-US"/>
              <a:t> pa </a:t>
            </a:r>
            <a:r>
              <a:rPr lang="sl-SI" altLang="en-US"/>
              <a:t>morajo vedeti</a:t>
            </a:r>
            <a:r>
              <a:rPr lang="pl-PL" altLang="en-US"/>
              <a:t>, </a:t>
            </a:r>
            <a:r>
              <a:rPr lang="sl-SI" altLang="en-US"/>
              <a:t>kaj naprava zmore</a:t>
            </a:r>
            <a:r>
              <a:rPr lang="pl-PL" altLang="en-US"/>
              <a:t> in </a:t>
            </a:r>
            <a:r>
              <a:rPr lang="sl-SI" altLang="en-US"/>
              <a:t>kako</a:t>
            </a:r>
            <a:r>
              <a:rPr lang="pl-PL" altLang="en-US"/>
              <a:t> to </a:t>
            </a:r>
            <a:r>
              <a:rPr lang="sl-SI" altLang="en-US"/>
              <a:t>lahko naredi.</a:t>
            </a:r>
          </a:p>
          <a:p>
            <a:endParaRPr lang="sl-SI" altLang="en-US"/>
          </a:p>
        </p:txBody>
      </p:sp>
      <p:pic>
        <p:nvPicPr>
          <p:cNvPr id="207878" name="Picture 2" descr="http://img218.imageshack.us/img218/3165/foldergc5.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66038" y="285751"/>
            <a:ext cx="2460625"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291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Naslov 1"/>
          <p:cNvSpPr>
            <a:spLocks noGrp="1"/>
          </p:cNvSpPr>
          <p:nvPr>
            <p:ph type="title"/>
          </p:nvPr>
        </p:nvSpPr>
        <p:spPr>
          <a:xfrm>
            <a:off x="1979612" y="428625"/>
            <a:ext cx="8229600" cy="857250"/>
          </a:xfrm>
        </p:spPr>
        <p:txBody>
          <a:bodyPr/>
          <a:lstStyle/>
          <a:p>
            <a:r>
              <a:rPr lang="sl-SI" altLang="en-US"/>
              <a:t>DATOTEČNI SITEM</a:t>
            </a:r>
          </a:p>
        </p:txBody>
      </p:sp>
      <p:sp>
        <p:nvSpPr>
          <p:cNvPr id="205827" name="Ograda vsebine 2"/>
          <p:cNvSpPr>
            <a:spLocks noGrp="1"/>
          </p:cNvSpPr>
          <p:nvPr>
            <p:ph idx="1"/>
          </p:nvPr>
        </p:nvSpPr>
        <p:spPr/>
        <p:txBody>
          <a:bodyPr/>
          <a:lstStyle/>
          <a:p>
            <a:r>
              <a:rPr lang="sl-SI" altLang="en-US" dirty="0"/>
              <a:t>Tako podatki kot programi so shranjeni na računalniku, bolje na njegovih diskih, v obliki datotek.</a:t>
            </a:r>
          </a:p>
          <a:p>
            <a:r>
              <a:rPr lang="pl-PL" altLang="en-US" dirty="0"/>
              <a:t>Ker je teh na tisoče, mora biti disk primerno organiziran. </a:t>
            </a:r>
          </a:p>
          <a:p>
            <a:r>
              <a:rPr lang="pl-PL" altLang="en-US" dirty="0"/>
              <a:t>Na diskih imamo tako imenovane mape. </a:t>
            </a:r>
          </a:p>
          <a:p>
            <a:r>
              <a:rPr lang="pl-PL" altLang="en-US" dirty="0"/>
              <a:t>V mapah so lahko spet nove mape. </a:t>
            </a:r>
          </a:p>
        </p:txBody>
      </p:sp>
      <p:pic>
        <p:nvPicPr>
          <p:cNvPr id="205830" name="Picture 2" descr="http://colos.fri.uni-lj.si/ERI/INFORMATIKA/INFORMACIJSKA_TEHNOLOGIJA/Razlaga_OS_files/image006.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37413" y="4000501"/>
            <a:ext cx="35909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43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Naslov 1"/>
          <p:cNvSpPr>
            <a:spLocks noGrp="1"/>
          </p:cNvSpPr>
          <p:nvPr>
            <p:ph type="title"/>
          </p:nvPr>
        </p:nvSpPr>
        <p:spPr>
          <a:xfrm>
            <a:off x="1979612" y="428625"/>
            <a:ext cx="8229600" cy="857250"/>
          </a:xfrm>
        </p:spPr>
        <p:txBody>
          <a:bodyPr/>
          <a:lstStyle/>
          <a:p>
            <a:r>
              <a:rPr lang="sl-SI" altLang="en-US" dirty="0"/>
              <a:t>DATOTEKE</a:t>
            </a:r>
          </a:p>
        </p:txBody>
      </p:sp>
      <p:sp>
        <p:nvSpPr>
          <p:cNvPr id="205827" name="Ograda vsebine 2"/>
          <p:cNvSpPr>
            <a:spLocks noGrp="1"/>
          </p:cNvSpPr>
          <p:nvPr>
            <p:ph idx="1"/>
          </p:nvPr>
        </p:nvSpPr>
        <p:spPr>
          <a:xfrm>
            <a:off x="1197868" y="1412776"/>
            <a:ext cx="5112567" cy="4759424"/>
          </a:xfrm>
        </p:spPr>
        <p:txBody>
          <a:bodyPr>
            <a:noAutofit/>
          </a:bodyPr>
          <a:lstStyle/>
          <a:p>
            <a:r>
              <a:rPr lang="sl-SI" sz="2000" b="1" dirty="0"/>
              <a:t>Datoteka je osnovna organizacijska enota z računalnikom zapisanih podatkov.</a:t>
            </a:r>
            <a:r>
              <a:rPr lang="sl-SI" sz="2000" dirty="0"/>
              <a:t> </a:t>
            </a:r>
          </a:p>
          <a:p>
            <a:r>
              <a:rPr lang="sl-SI" sz="2000" dirty="0"/>
              <a:t>Če želimo datoteko uporabiti (si datoteko s sliko ogledati ali datoteko z zvokom poslušati), potrebujemo vrsti datoteke primerno programsko in strojno opremo.</a:t>
            </a:r>
          </a:p>
          <a:p>
            <a:r>
              <a:rPr lang="sl-SI" sz="2000" dirty="0"/>
              <a:t>V datoteko zapisujemo tudi programe. Take datoteke imenujemo </a:t>
            </a:r>
            <a:r>
              <a:rPr lang="sl-SI" sz="2000" b="1" dirty="0"/>
              <a:t>izvršljive datoteke</a:t>
            </a:r>
            <a:r>
              <a:rPr lang="sl-SI" sz="2000" dirty="0"/>
              <a:t> (</a:t>
            </a:r>
            <a:r>
              <a:rPr lang="sl-SI" sz="2000" i="1" dirty="0"/>
              <a:t>ang. </a:t>
            </a:r>
            <a:r>
              <a:rPr lang="sl-SI" sz="2000" i="1" dirty="0" err="1"/>
              <a:t>executable</a:t>
            </a:r>
            <a:r>
              <a:rPr lang="sl-SI" sz="2000" i="1" dirty="0"/>
              <a:t> file</a:t>
            </a:r>
            <a:r>
              <a:rPr lang="sl-SI" sz="2000" dirty="0"/>
              <a:t>). Ob zagonu takšne datoteke se izvede v njej zapisano zaporedje ukazov oziroma program.</a:t>
            </a:r>
          </a:p>
          <a:p>
            <a:endParaRPr lang="pl-PL" altLang="en-US" sz="1800" dirty="0"/>
          </a:p>
        </p:txBody>
      </p:sp>
      <p:pic>
        <p:nvPicPr>
          <p:cNvPr id="2" name="Slika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73246" y="1285874"/>
            <a:ext cx="5692150" cy="5265241"/>
          </a:xfrm>
          <a:prstGeom prst="rect">
            <a:avLst/>
          </a:prstGeom>
        </p:spPr>
      </p:pic>
      <p:pic>
        <p:nvPicPr>
          <p:cNvPr id="7170" name="Picture 2" descr="https://lusy.fri.uni-lj.si/ucbenik/book/1307/img/Drevesna_struktura_map.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341884" y="5975052"/>
            <a:ext cx="4536504"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88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Naslov 1"/>
          <p:cNvSpPr>
            <a:spLocks noGrp="1"/>
          </p:cNvSpPr>
          <p:nvPr>
            <p:ph type="title"/>
          </p:nvPr>
        </p:nvSpPr>
        <p:spPr>
          <a:xfrm>
            <a:off x="1979612" y="428625"/>
            <a:ext cx="8229600" cy="857250"/>
          </a:xfrm>
        </p:spPr>
        <p:txBody>
          <a:bodyPr>
            <a:normAutofit fontScale="90000"/>
          </a:bodyPr>
          <a:lstStyle/>
          <a:p>
            <a:r>
              <a:rPr lang="it-IT" altLang="en-US" b="1" dirty="0"/>
              <a:t>NASLAVLJANJE DATOTEK</a:t>
            </a:r>
            <a:br>
              <a:rPr lang="sl-SI" altLang="en-US" b="1" dirty="0"/>
            </a:br>
            <a:r>
              <a:rPr lang="it-IT" altLang="en-US" b="1" dirty="0"/>
              <a:t>IN POTI DO DATOTEKE</a:t>
            </a:r>
          </a:p>
        </p:txBody>
      </p:sp>
      <p:sp>
        <p:nvSpPr>
          <p:cNvPr id="6" name="Rectangle 1"/>
          <p:cNvSpPr>
            <a:spLocks noChangeArrowheads="1"/>
          </p:cNvSpPr>
          <p:nvPr/>
        </p:nvSpPr>
        <p:spPr bwMode="auto">
          <a:xfrm>
            <a:off x="1341884" y="2003650"/>
            <a:ext cx="9587408" cy="2864867"/>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b="0" i="0" u="none" strike="noStrike" cap="none" normalizeH="0" baseline="0" dirty="0">
                <a:ln>
                  <a:noFill/>
                </a:ln>
                <a:solidFill>
                  <a:srgbClr val="333333"/>
                </a:solidFill>
                <a:effectLst/>
                <a:latin typeface="Helvetica Neue"/>
              </a:rPr>
              <a:t>Pogosto nas zanima, kje v drevesni strukturi map se nahaja neka datoteka. </a:t>
            </a: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b="0" i="0" u="none" strike="noStrike" cap="none" normalizeH="0" baseline="0" dirty="0">
                <a:ln>
                  <a:noFill/>
                </a:ln>
                <a:solidFill>
                  <a:srgbClr val="333333"/>
                </a:solidFill>
                <a:effectLst/>
                <a:latin typeface="Helvetica Neue"/>
              </a:rPr>
              <a:t>Ugotovimo, da če želimo opisati, kje se datoteka nahaja, moramo zapisati pot do datoteke v drevesni strukturi map. </a:t>
            </a:r>
          </a:p>
          <a:p>
            <a:pPr marL="0" marR="0" lvl="0" indent="0" algn="l" defTabSz="914400" rtl="0" eaLnBrk="0" fontAlgn="base" latinLnBrk="0" hangingPunct="0">
              <a:lnSpc>
                <a:spcPct val="100000"/>
              </a:lnSpc>
              <a:spcBef>
                <a:spcPct val="0"/>
              </a:spcBef>
              <a:spcAft>
                <a:spcPct val="0"/>
              </a:spcAft>
              <a:buClrTx/>
              <a:buSzTx/>
              <a:buFontTx/>
              <a:buNone/>
              <a:tabLst/>
            </a:pPr>
            <a:endParaRPr lang="sl-SI" altLang="sl-SI" dirty="0">
              <a:solidFill>
                <a:srgbClr val="333333"/>
              </a:solidFill>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b="0" i="0" u="none" strike="noStrike" cap="none" normalizeH="0" baseline="0" dirty="0">
                <a:ln>
                  <a:noFill/>
                </a:ln>
                <a:solidFill>
                  <a:srgbClr val="333333"/>
                </a:solidFill>
                <a:effectLst/>
                <a:latin typeface="Helvetica Neue"/>
              </a:rPr>
              <a:t>Celotno pot do datoteke imenujemo </a:t>
            </a:r>
            <a:r>
              <a:rPr kumimoji="0" lang="sl-SI" altLang="sl-SI" b="1" i="0" u="none" strike="noStrike" cap="none" normalizeH="0" baseline="0" dirty="0">
                <a:ln>
                  <a:noFill/>
                </a:ln>
                <a:solidFill>
                  <a:srgbClr val="333333"/>
                </a:solidFill>
                <a:effectLst/>
                <a:latin typeface="Helvetica Neue"/>
              </a:rPr>
              <a:t>absolutna pot</a:t>
            </a:r>
            <a:r>
              <a:rPr kumimoji="0" lang="sl-SI" altLang="sl-SI" b="0" i="0" u="none" strike="noStrike" cap="none" normalizeH="0" baseline="0" dirty="0">
                <a:ln>
                  <a:noFill/>
                </a:ln>
                <a:solidFill>
                  <a:srgbClr val="333333"/>
                </a:solidFill>
                <a:effectLst/>
                <a:latin typeface="Helvetica Neue"/>
              </a:rPr>
              <a:t>, če pa poti dodamo še ime, dobimo </a:t>
            </a:r>
            <a:r>
              <a:rPr kumimoji="0" lang="sl-SI" altLang="sl-SI" b="1" i="0" u="none" strike="noStrike" cap="none" normalizeH="0" baseline="0" dirty="0">
                <a:ln>
                  <a:noFill/>
                </a:ln>
                <a:solidFill>
                  <a:srgbClr val="333333"/>
                </a:solidFill>
                <a:effectLst/>
                <a:latin typeface="Helvetica Neue"/>
              </a:rPr>
              <a:t>absolutno ime datoteke</a:t>
            </a:r>
            <a:r>
              <a:rPr kumimoji="0" lang="sl-SI" altLang="sl-SI" b="0" i="0" u="none" strike="noStrike" cap="none" normalizeH="0" baseline="0" dirty="0">
                <a:ln>
                  <a:noFill/>
                </a:ln>
                <a:solidFill>
                  <a:srgbClr val="333333"/>
                </a:solidFill>
                <a:effectLst/>
                <a:latin typeface="Helvetica Neue"/>
              </a:rPr>
              <a:t>.</a:t>
            </a:r>
          </a:p>
          <a:p>
            <a:pPr marL="0" marR="0" lvl="0" indent="0" algn="l" defTabSz="914400" rtl="0" eaLnBrk="0" fontAlgn="base" latinLnBrk="0" hangingPunct="0">
              <a:lnSpc>
                <a:spcPct val="100000"/>
              </a:lnSpc>
              <a:spcBef>
                <a:spcPct val="0"/>
              </a:spcBef>
              <a:spcAft>
                <a:spcPct val="0"/>
              </a:spcAft>
              <a:buClrTx/>
              <a:buSzTx/>
              <a:buFontTx/>
              <a:buNone/>
              <a:tabLst/>
            </a:pPr>
            <a:endParaRPr lang="sl-SI" altLang="sl-SI" sz="1200" dirty="0">
              <a:solidFill>
                <a:srgbClr val="333333"/>
              </a:solidFill>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l-SI" altLang="sl-SI"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b="0" i="0" u="none" strike="noStrike" cap="none" normalizeH="0" baseline="0" dirty="0">
                <a:ln>
                  <a:noFill/>
                </a:ln>
                <a:solidFill>
                  <a:srgbClr val="333333"/>
                </a:solidFill>
                <a:effectLst/>
                <a:latin typeface="Helvetica Neue"/>
              </a:rPr>
              <a:t>Primer absolutno podane poti do datoteke v operacijskem sistemu Windows:</a:t>
            </a:r>
            <a:endParaRPr kumimoji="0" lang="sl-SI" altLang="sl-SI" sz="1600" b="0" i="0" u="none" strike="noStrike" cap="none" normalizeH="0" baseline="0" dirty="0">
              <a:ln>
                <a:noFill/>
              </a:ln>
              <a:solidFill>
                <a:srgbClr val="333333"/>
              </a:solidFill>
              <a:effectLst/>
              <a:latin typeface="Menl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3200" b="1" i="0" u="none" strike="noStrike" cap="none" normalizeH="0" baseline="0" dirty="0">
                <a:ln>
                  <a:noFill/>
                </a:ln>
                <a:solidFill>
                  <a:srgbClr val="333333"/>
                </a:solidFill>
                <a:effectLst/>
                <a:latin typeface="Menlo"/>
              </a:rPr>
              <a:t>d:\predmeti\fizika\sile\naloga_sile.txt</a:t>
            </a:r>
            <a:r>
              <a:rPr kumimoji="0" lang="sl-SI" altLang="sl-SI" sz="2400" b="1" i="0" u="none" strike="noStrike" cap="none" normalizeH="0" baseline="0" dirty="0">
                <a:ln>
                  <a:noFill/>
                </a:ln>
                <a:solidFill>
                  <a:schemeClr val="tx1"/>
                </a:solidFill>
                <a:effectLst/>
              </a:rPr>
              <a:t> </a:t>
            </a:r>
            <a:endParaRPr kumimoji="0" lang="sl-SI" altLang="sl-SI" sz="6600" b="1"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962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dirty="0"/>
              <a:t>Značilnosti informacijske družbe:</a:t>
            </a:r>
            <a:br>
              <a:rPr lang="sl-SI" dirty="0"/>
            </a:br>
            <a:r>
              <a:rPr lang="sl-SI" b="1" dirty="0"/>
              <a:t>RAZVOJ STORITVENEGA GOSPODARSTVA</a:t>
            </a:r>
          </a:p>
        </p:txBody>
      </p:sp>
      <p:sp>
        <p:nvSpPr>
          <p:cNvPr id="3" name="Ograda vsebine 2"/>
          <p:cNvSpPr>
            <a:spLocks noGrp="1"/>
          </p:cNvSpPr>
          <p:nvPr>
            <p:ph idx="1"/>
          </p:nvPr>
        </p:nvSpPr>
        <p:spPr>
          <a:xfrm>
            <a:off x="1593437" y="1600200"/>
            <a:ext cx="5293064" cy="4572000"/>
          </a:xfrm>
        </p:spPr>
        <p:txBody>
          <a:bodyPr>
            <a:normAutofit lnSpcReduction="10000"/>
          </a:bodyPr>
          <a:lstStyle/>
          <a:p>
            <a:endParaRPr lang="sl-SI" sz="1800" dirty="0"/>
          </a:p>
          <a:p>
            <a:r>
              <a:rPr lang="sl-SI" sz="1800" dirty="0"/>
              <a:t>Gospodarstvo informacijske družbe v pomembnem delu temelji na delih gospodarstva, ki ne vključujejo predelave materialnih surovin ali izdelave materialnih izdelkov in so posledica razvoja novih tehnologij. </a:t>
            </a:r>
          </a:p>
          <a:p>
            <a:r>
              <a:rPr lang="sl-SI" sz="1800" dirty="0"/>
              <a:t>Večina prihodkov in dela informacijskih družb tako ni več vezana na dejavnost kmetijstva ali industrije, temveč na storitvene dejavnosti.</a:t>
            </a:r>
          </a:p>
          <a:p>
            <a:r>
              <a:rPr lang="sl-SI" sz="1800" dirty="0"/>
              <a:t>Del gospodarstva, ki ne temelji na industriji, imenujemo tudi terciarni sektor ali storitveni sektor. </a:t>
            </a:r>
          </a:p>
          <a:p>
            <a:r>
              <a:rPr lang="sl-SI" sz="1800" dirty="0"/>
              <a:t>Primeri storitvenih dejavnosti terciarnega sektorja so: informacijske storitve, založništvo, izdelava programske opreme, zdravstvo, izobraževanje, mediji in izobraževanje.</a:t>
            </a:r>
            <a:endParaRPr lang="sl-SI" dirty="0"/>
          </a:p>
        </p:txBody>
      </p:sp>
      <p:pic>
        <p:nvPicPr>
          <p:cNvPr id="4" name="Slika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58508" y="2132856"/>
            <a:ext cx="4718298" cy="3774638"/>
          </a:xfrm>
          <a:prstGeom prst="rect">
            <a:avLst/>
          </a:prstGeom>
        </p:spPr>
      </p:pic>
    </p:spTree>
    <p:extLst>
      <p:ext uri="{BB962C8B-B14F-4D97-AF65-F5344CB8AC3E}">
        <p14:creationId xmlns:p14="http://schemas.microsoft.com/office/powerpoint/2010/main" val="372051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Naslov 1"/>
          <p:cNvSpPr>
            <a:spLocks noGrp="1"/>
          </p:cNvSpPr>
          <p:nvPr>
            <p:ph type="title"/>
          </p:nvPr>
        </p:nvSpPr>
        <p:spPr>
          <a:xfrm>
            <a:off x="1989956" y="1700808"/>
            <a:ext cx="4474840" cy="857250"/>
          </a:xfrm>
        </p:spPr>
        <p:txBody>
          <a:bodyPr>
            <a:normAutofit fontScale="90000"/>
          </a:bodyPr>
          <a:lstStyle/>
          <a:p>
            <a:r>
              <a:rPr lang="sl-SI" altLang="en-US" sz="4800" dirty="0"/>
              <a:t>Uporabniška programska oprema</a:t>
            </a:r>
          </a:p>
        </p:txBody>
      </p:sp>
      <p:pic>
        <p:nvPicPr>
          <p:cNvPr id="2" name="Slika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42484" y="116632"/>
            <a:ext cx="4824536" cy="6547584"/>
          </a:xfrm>
          <a:prstGeom prst="rect">
            <a:avLst/>
          </a:prstGeom>
        </p:spPr>
      </p:pic>
    </p:spTree>
    <p:extLst>
      <p:ext uri="{BB962C8B-B14F-4D97-AF65-F5344CB8AC3E}">
        <p14:creationId xmlns:p14="http://schemas.microsoft.com/office/powerpoint/2010/main" val="122755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Naslov 1"/>
          <p:cNvSpPr>
            <a:spLocks noGrp="1"/>
          </p:cNvSpPr>
          <p:nvPr>
            <p:ph type="title"/>
          </p:nvPr>
        </p:nvSpPr>
        <p:spPr>
          <a:xfrm>
            <a:off x="1979612" y="428625"/>
            <a:ext cx="8229600" cy="857250"/>
          </a:xfrm>
        </p:spPr>
        <p:txBody>
          <a:bodyPr/>
          <a:lstStyle/>
          <a:p>
            <a:r>
              <a:rPr lang="sl-SI" altLang="en-US" dirty="0"/>
              <a:t>Lastništvo programske opreme</a:t>
            </a:r>
          </a:p>
        </p:txBody>
      </p:sp>
      <p:sp>
        <p:nvSpPr>
          <p:cNvPr id="209923" name="Ograda vsebine 2"/>
          <p:cNvSpPr>
            <a:spLocks noGrp="1"/>
          </p:cNvSpPr>
          <p:nvPr>
            <p:ph idx="1"/>
          </p:nvPr>
        </p:nvSpPr>
        <p:spPr>
          <a:xfrm>
            <a:off x="1593436" y="1600200"/>
            <a:ext cx="9782801" cy="2332856"/>
          </a:xfrm>
        </p:spPr>
        <p:txBody>
          <a:bodyPr/>
          <a:lstStyle/>
          <a:p>
            <a:r>
              <a:rPr lang="sl-SI" altLang="en-US" dirty="0"/>
              <a:t>Programsko opremo običajno kupimo, ker je precej zapleteno, da bi jo izdelovali sami. </a:t>
            </a:r>
          </a:p>
          <a:p>
            <a:r>
              <a:rPr lang="sl-SI" altLang="en-US" dirty="0"/>
              <a:t>Z nakupom programske opreme ne postanemo njeni lastniki, pač pa si pridobimo samo </a:t>
            </a:r>
            <a:r>
              <a:rPr lang="sl-SI" altLang="en-US" i="1" dirty="0"/>
              <a:t>licenco (dovoljenje) </a:t>
            </a:r>
            <a:r>
              <a:rPr lang="sl-SI" altLang="en-US" dirty="0"/>
              <a:t>za njeno uporabo.</a:t>
            </a:r>
          </a:p>
        </p:txBody>
      </p:sp>
      <p:sp>
        <p:nvSpPr>
          <p:cNvPr id="2" name="Pravokotnik 1"/>
          <p:cNvSpPr/>
          <p:nvPr/>
        </p:nvSpPr>
        <p:spPr>
          <a:xfrm>
            <a:off x="1845941" y="4178201"/>
            <a:ext cx="9361040" cy="1477328"/>
          </a:xfrm>
          <a:prstGeom prst="rect">
            <a:avLst/>
          </a:prstGeom>
        </p:spPr>
        <p:txBody>
          <a:bodyPr wrap="square">
            <a:spAutoFit/>
          </a:bodyPr>
          <a:lstStyle/>
          <a:p>
            <a:r>
              <a:rPr lang="sl-SI" dirty="0">
                <a:solidFill>
                  <a:srgbClr val="333333"/>
                </a:solidFill>
                <a:latin typeface="Helvetica Neue"/>
              </a:rPr>
              <a:t>Glede na tip licenc v grobem delimo programsko opremo v tri skupine:</a:t>
            </a:r>
          </a:p>
          <a:p>
            <a:pPr marL="285750" indent="-285750">
              <a:buFont typeface="Arial" panose="020B0604020202020204" pitchFamily="34" charset="0"/>
              <a:buChar char="•"/>
            </a:pPr>
            <a:r>
              <a:rPr lang="sl-SI" b="1" dirty="0"/>
              <a:t>Odprta programska oprema</a:t>
            </a:r>
          </a:p>
          <a:p>
            <a:pPr marL="285750" indent="-285750">
              <a:buFont typeface="Arial" panose="020B0604020202020204" pitchFamily="34" charset="0"/>
              <a:buChar char="•"/>
            </a:pPr>
            <a:r>
              <a:rPr lang="sl-SI" b="1" dirty="0"/>
              <a:t>Zaprta programska oprema</a:t>
            </a:r>
          </a:p>
          <a:p>
            <a:pPr marL="285750" indent="-285750">
              <a:buFont typeface="Arial" panose="020B0604020202020204" pitchFamily="34" charset="0"/>
              <a:buChar char="•"/>
            </a:pPr>
            <a:r>
              <a:rPr lang="sl-SI" b="1" dirty="0"/>
              <a:t>Javna programska oprema</a:t>
            </a:r>
          </a:p>
          <a:p>
            <a:endParaRPr lang="sl-SI" b="0" i="0" dirty="0">
              <a:solidFill>
                <a:srgbClr val="333333"/>
              </a:solidFill>
              <a:effectLst/>
              <a:latin typeface="Helvetica Neue"/>
            </a:endParaRPr>
          </a:p>
        </p:txBody>
      </p:sp>
    </p:spTree>
    <p:extLst>
      <p:ext uri="{BB962C8B-B14F-4D97-AF65-F5344CB8AC3E}">
        <p14:creationId xmlns:p14="http://schemas.microsoft.com/office/powerpoint/2010/main" val="169558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593435" y="404664"/>
            <a:ext cx="9782801" cy="1306984"/>
          </a:xfrm>
        </p:spPr>
        <p:txBody>
          <a:bodyPr>
            <a:normAutofit fontScale="90000"/>
          </a:bodyPr>
          <a:lstStyle/>
          <a:p>
            <a:r>
              <a:rPr lang="sl-SI" b="1" dirty="0"/>
              <a:t>ODPRTA PROGRAMSKA OPREMA:</a:t>
            </a:r>
            <a:br>
              <a:rPr lang="sl-SI" b="1" dirty="0"/>
            </a:br>
            <a:r>
              <a:rPr lang="sl-SI" dirty="0"/>
              <a:t>Odprtokodna programska oprema</a:t>
            </a:r>
            <a:br>
              <a:rPr lang="pl-PL" dirty="0"/>
            </a:br>
            <a:r>
              <a:rPr lang="pl-PL" dirty="0"/>
              <a:t>(open source software)</a:t>
            </a:r>
            <a:endParaRPr lang="en-US" dirty="0"/>
          </a:p>
        </p:txBody>
      </p:sp>
      <p:sp>
        <p:nvSpPr>
          <p:cNvPr id="3" name="Označba mesta vsebine 2"/>
          <p:cNvSpPr>
            <a:spLocks noGrp="1"/>
          </p:cNvSpPr>
          <p:nvPr>
            <p:ph idx="1"/>
          </p:nvPr>
        </p:nvSpPr>
        <p:spPr>
          <a:xfrm>
            <a:off x="1593435" y="2060848"/>
            <a:ext cx="9782801" cy="4572000"/>
          </a:xfrm>
        </p:spPr>
        <p:txBody>
          <a:bodyPr>
            <a:normAutofit lnSpcReduction="10000"/>
          </a:bodyPr>
          <a:lstStyle/>
          <a:p>
            <a:r>
              <a:rPr lang="sl-SI" dirty="0"/>
              <a:t>je naziv za programsko opremo, katere izvorna koda je prosto dostopna in jo je mogoče prosto uporabljati, raziskovati njeno delovanje, spreminjati in razširjati tako originalne kot dopolnjene in spremenjene kopije tega programja.</a:t>
            </a:r>
          </a:p>
          <a:p>
            <a:r>
              <a:rPr lang="sl-SI" dirty="0"/>
              <a:t>je prosto dostopna vsakomur, da jo lahko ureja, spreminja, popravlja, izboljšuje in dograjuje. </a:t>
            </a:r>
          </a:p>
          <a:p>
            <a:r>
              <a:rPr lang="sl-SI" dirty="0"/>
              <a:t>Veliko jih je brezplačno na voljo na spletu, namenjenih za uporabo povprečnim uporabnikom. </a:t>
            </a:r>
          </a:p>
          <a:p>
            <a:r>
              <a:rPr lang="sl-SI" dirty="0"/>
              <a:t>Ponujajo odlično alternativo (plačljivi) lastniški programski opremi.</a:t>
            </a:r>
          </a:p>
          <a:p>
            <a:endParaRPr lang="en-US" dirty="0"/>
          </a:p>
        </p:txBody>
      </p:sp>
      <p:pic>
        <p:nvPicPr>
          <p:cNvPr id="4" name="Picture 2" descr="Open Source in Manufacturing: Why Pay for Software? | The DELMIA Blo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046740" y="188640"/>
            <a:ext cx="2613670" cy="1665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8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593435" y="404664"/>
            <a:ext cx="9782801" cy="1306984"/>
          </a:xfrm>
        </p:spPr>
        <p:txBody>
          <a:bodyPr>
            <a:normAutofit fontScale="90000"/>
          </a:bodyPr>
          <a:lstStyle/>
          <a:p>
            <a:r>
              <a:rPr lang="sl-SI" b="1" dirty="0"/>
              <a:t>ODPRTA PROGRAMSKA OPREMA:</a:t>
            </a:r>
            <a:br>
              <a:rPr lang="sl-SI" b="1" dirty="0"/>
            </a:br>
            <a:r>
              <a:rPr lang="sl-SI" dirty="0"/>
              <a:t>Odprtokodna programska oprema</a:t>
            </a:r>
            <a:br>
              <a:rPr lang="pl-PL" dirty="0"/>
            </a:br>
            <a:r>
              <a:rPr lang="pl-PL" dirty="0"/>
              <a:t>(open source software)</a:t>
            </a:r>
            <a:endParaRPr lang="en-US" dirty="0"/>
          </a:p>
        </p:txBody>
      </p:sp>
      <p:pic>
        <p:nvPicPr>
          <p:cNvPr id="5" name="Slika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69876" y="1988840"/>
            <a:ext cx="9649073" cy="4032447"/>
          </a:xfrm>
          <a:prstGeom prst="rect">
            <a:avLst/>
          </a:prstGeom>
        </p:spPr>
      </p:pic>
      <p:sp>
        <p:nvSpPr>
          <p:cNvPr id="6" name="PoljeZBesedilom 5"/>
          <p:cNvSpPr txBox="1"/>
          <p:nvPr/>
        </p:nvSpPr>
        <p:spPr>
          <a:xfrm>
            <a:off x="1291817" y="6165304"/>
            <a:ext cx="7128792" cy="590931"/>
          </a:xfrm>
          <a:prstGeom prst="rect">
            <a:avLst/>
          </a:prstGeom>
          <a:solidFill>
            <a:schemeClr val="bg1">
              <a:lumMod val="85000"/>
            </a:schemeClr>
          </a:solidFill>
        </p:spPr>
        <p:txBody>
          <a:bodyPr wrap="square" rtlCol="0">
            <a:spAutoFit/>
          </a:bodyPr>
          <a:lstStyle/>
          <a:p>
            <a:pPr>
              <a:lnSpc>
                <a:spcPct val="90000"/>
              </a:lnSpc>
            </a:pPr>
            <a:r>
              <a:rPr lang="sl-SI" i="1" dirty="0"/>
              <a:t>Naloga: Poišči trenutno najbolj uporabne odprtokodne programe in ugotovi čemu so namenjeni.</a:t>
            </a:r>
          </a:p>
        </p:txBody>
      </p:sp>
      <p:pic>
        <p:nvPicPr>
          <p:cNvPr id="8" name="Picture 2" descr="Open Source in Manufacturing: Why Pay for Software? | The DELMIA Blo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046740" y="188640"/>
            <a:ext cx="2613670" cy="1665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39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Avtorji odprte kode</a:t>
            </a:r>
            <a:endParaRPr lang="en-US" dirty="0"/>
          </a:p>
        </p:txBody>
      </p:sp>
      <p:sp>
        <p:nvSpPr>
          <p:cNvPr id="3" name="Označba mesta vsebine 2"/>
          <p:cNvSpPr>
            <a:spLocks noGrp="1"/>
          </p:cNvSpPr>
          <p:nvPr>
            <p:ph idx="1"/>
          </p:nvPr>
        </p:nvSpPr>
        <p:spPr/>
        <p:txBody>
          <a:bodyPr/>
          <a:lstStyle/>
          <a:p>
            <a:r>
              <a:rPr lang="sl-SI" dirty="0"/>
              <a:t>Odprto kodo ustvarjajo - uporabniki sami. </a:t>
            </a:r>
          </a:p>
          <a:p>
            <a:r>
              <a:rPr lang="sl-SI" dirty="0"/>
              <a:t>Posamezniki in podjetja sodelujejo v skupnostih, pomagajo pri iskanju hroščev, prevajanju, pisanju dokumentacije, pomoči uporabnikom na forumih, programiranju, ipd. </a:t>
            </a:r>
          </a:p>
          <a:p>
            <a:r>
              <a:rPr lang="sl-SI" dirty="0"/>
              <a:t>Ustvarjalci sodelujejo med seboj pri razvoju in si izmenjujejo izkušnje. </a:t>
            </a:r>
          </a:p>
          <a:p>
            <a:r>
              <a:rPr lang="sl-SI" dirty="0"/>
              <a:t>Odprtokodni programi so rezultat sodelovanja tudi po nekaj sto ali nekaj tisoč uporabnikov.</a:t>
            </a:r>
            <a:endParaRPr lang="en-US" dirty="0"/>
          </a:p>
        </p:txBody>
      </p:sp>
    </p:spTree>
    <p:extLst>
      <p:ext uri="{BB962C8B-B14F-4D97-AF65-F5344CB8AC3E}">
        <p14:creationId xmlns:p14="http://schemas.microsoft.com/office/powerpoint/2010/main" val="56418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ZAPRTA PROGRAMSKA OPREMA</a:t>
            </a:r>
            <a:endParaRPr lang="sl-SI" dirty="0"/>
          </a:p>
        </p:txBody>
      </p:sp>
      <p:sp>
        <p:nvSpPr>
          <p:cNvPr id="3" name="Označba mesta vsebine 2"/>
          <p:cNvSpPr>
            <a:spLocks noGrp="1"/>
          </p:cNvSpPr>
          <p:nvPr>
            <p:ph idx="1"/>
          </p:nvPr>
        </p:nvSpPr>
        <p:spPr>
          <a:xfrm>
            <a:off x="1593437" y="1600200"/>
            <a:ext cx="8749448" cy="4572000"/>
          </a:xfrm>
        </p:spPr>
        <p:txBody>
          <a:bodyPr>
            <a:normAutofit/>
          </a:bodyPr>
          <a:lstStyle/>
          <a:p>
            <a:r>
              <a:rPr lang="sl-SI" b="1" dirty="0"/>
              <a:t>Lastniška programska oprema</a:t>
            </a:r>
            <a:r>
              <a:rPr lang="sl-SI" dirty="0"/>
              <a:t> </a:t>
            </a:r>
            <a:br>
              <a:rPr lang="sl-SI" dirty="0"/>
            </a:br>
            <a:r>
              <a:rPr lang="sl-SI" dirty="0"/>
              <a:t>običajno izvorna koda ni na voljo in tudi pravico za uporabo moramo plačati. </a:t>
            </a:r>
          </a:p>
          <a:p>
            <a:r>
              <a:rPr lang="sl-SI" dirty="0"/>
              <a:t>Nadgradnje (ang. </a:t>
            </a:r>
            <a:r>
              <a:rPr lang="sl-SI" i="1" dirty="0" err="1"/>
              <a:t>upgrade</a:t>
            </a:r>
            <a:r>
              <a:rPr lang="sl-SI" dirty="0"/>
              <a:t>) programske opreme se pogosto dodatno zaračunavajo </a:t>
            </a:r>
          </a:p>
          <a:p>
            <a:r>
              <a:rPr lang="sl-SI" b="1" dirty="0"/>
              <a:t>Preizkusna programska oprema</a:t>
            </a:r>
            <a:br>
              <a:rPr lang="sl-SI" b="1" dirty="0"/>
            </a:br>
            <a:r>
              <a:rPr lang="sl-SI" dirty="0"/>
              <a:t>(</a:t>
            </a:r>
            <a:r>
              <a:rPr lang="sl-SI" i="1" dirty="0"/>
              <a:t>ang. </a:t>
            </a:r>
            <a:r>
              <a:rPr lang="sl-SI" i="1" dirty="0" err="1"/>
              <a:t>shareware</a:t>
            </a:r>
            <a:r>
              <a:rPr lang="sl-SI" dirty="0"/>
              <a:t>): to je običajno zaprta programska oprema s to razliko, da jo lahko določen čas brezplačno uporabljamo in se šele nato odločimo za nakup</a:t>
            </a:r>
          </a:p>
        </p:txBody>
      </p:sp>
      <p:pic>
        <p:nvPicPr>
          <p:cNvPr id="5122" name="Picture 2" descr="Shareware Stock Illustrations – 204 Shareware Stock Illustrations, Vectors  &amp; Clipart - Dreamstim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26860" y="5373216"/>
            <a:ext cx="1558489" cy="1332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6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JAVNA PROGRAMSKA OPREMA</a:t>
            </a:r>
            <a:endParaRPr lang="sl-SI" dirty="0"/>
          </a:p>
        </p:txBody>
      </p:sp>
      <p:sp>
        <p:nvSpPr>
          <p:cNvPr id="3" name="Označba mesta vsebine 2"/>
          <p:cNvSpPr>
            <a:spLocks noGrp="1"/>
          </p:cNvSpPr>
          <p:nvPr>
            <p:ph idx="1"/>
          </p:nvPr>
        </p:nvSpPr>
        <p:spPr/>
        <p:txBody>
          <a:bodyPr/>
          <a:lstStyle/>
          <a:p>
            <a:r>
              <a:rPr lang="sl-SI" b="1" dirty="0"/>
              <a:t>Javna programska oprema</a:t>
            </a:r>
            <a:r>
              <a:rPr lang="sl-SI" dirty="0"/>
              <a:t> (ang. </a:t>
            </a:r>
            <a:r>
              <a:rPr lang="sl-SI" i="1" dirty="0" err="1"/>
              <a:t>public</a:t>
            </a:r>
            <a:r>
              <a:rPr lang="sl-SI" i="1" dirty="0"/>
              <a:t> </a:t>
            </a:r>
            <a:r>
              <a:rPr lang="sl-SI" i="1" dirty="0" err="1"/>
              <a:t>domain</a:t>
            </a:r>
            <a:r>
              <a:rPr lang="sl-SI" dirty="0"/>
              <a:t>): brezplačna programska oprema, ki jo lahko uporabljamo brez kakršnih koli omejitev</a:t>
            </a:r>
          </a:p>
        </p:txBody>
      </p:sp>
      <p:pic>
        <p:nvPicPr>
          <p:cNvPr id="4100" name="Picture 4" descr="public domain - Wikidata"/>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18548" y="2996952"/>
            <a:ext cx="3600000" cy="126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85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Naslov 1"/>
          <p:cNvSpPr>
            <a:spLocks noGrp="1"/>
          </p:cNvSpPr>
          <p:nvPr>
            <p:ph type="title"/>
          </p:nvPr>
        </p:nvSpPr>
        <p:spPr>
          <a:xfrm>
            <a:off x="1979612" y="428625"/>
            <a:ext cx="8229600" cy="857250"/>
          </a:xfrm>
        </p:spPr>
        <p:txBody>
          <a:bodyPr/>
          <a:lstStyle/>
          <a:p>
            <a:r>
              <a:rPr lang="sl-SI" altLang="en-US"/>
              <a:t>Lastništvo programske opreme</a:t>
            </a:r>
          </a:p>
        </p:txBody>
      </p:sp>
      <p:pic>
        <p:nvPicPr>
          <p:cNvPr id="215045"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22476" y="1785939"/>
            <a:ext cx="839152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6"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22475" y="4000500"/>
            <a:ext cx="78724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0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UPORABNIKI IN VARNOST</a:t>
            </a:r>
          </a:p>
        </p:txBody>
      </p:sp>
      <p:sp>
        <p:nvSpPr>
          <p:cNvPr id="3" name="Označba mesta vsebine 2"/>
          <p:cNvSpPr>
            <a:spLocks noGrp="1"/>
          </p:cNvSpPr>
          <p:nvPr>
            <p:ph idx="1"/>
          </p:nvPr>
        </p:nvSpPr>
        <p:spPr>
          <a:xfrm>
            <a:off x="1593436" y="1600200"/>
            <a:ext cx="9782801" cy="5141168"/>
          </a:xfrm>
        </p:spPr>
        <p:txBody>
          <a:bodyPr>
            <a:normAutofit lnSpcReduction="10000"/>
          </a:bodyPr>
          <a:lstStyle/>
          <a:p>
            <a:r>
              <a:rPr lang="sl-SI" dirty="0"/>
              <a:t>Zagotavljanje varnosti naše identitete na spletu je vedno bolj pereče vprašanje. </a:t>
            </a:r>
          </a:p>
          <a:p>
            <a:r>
              <a:rPr lang="sl-SI" dirty="0"/>
              <a:t>Nekaj vsakdanjih primerov, kjer se dnevno prijavljamo:</a:t>
            </a:r>
          </a:p>
          <a:p>
            <a:pPr marL="0" indent="0">
              <a:buNone/>
            </a:pPr>
            <a:r>
              <a:rPr lang="sl-SI" dirty="0"/>
              <a:t>elektronska pošta, Facebook, </a:t>
            </a:r>
            <a:r>
              <a:rPr lang="sl-SI" dirty="0" err="1"/>
              <a:t>Twitter</a:t>
            </a:r>
            <a:r>
              <a:rPr lang="sl-SI" dirty="0"/>
              <a:t>, spletna banka, e-trgovine,..</a:t>
            </a:r>
          </a:p>
          <a:p>
            <a:pPr marL="0" indent="0">
              <a:buNone/>
            </a:pPr>
            <a:endParaRPr lang="sl-SI" dirty="0"/>
          </a:p>
          <a:p>
            <a:pPr marL="0" indent="0">
              <a:buNone/>
            </a:pPr>
            <a:r>
              <a:rPr lang="sl-SI" dirty="0"/>
              <a:t>Posledice, če bi katerokoli izmed naštetih storitev uporabljal nekdo drug v našem imenu?</a:t>
            </a:r>
          </a:p>
          <a:p>
            <a:r>
              <a:rPr lang="sl-SI" dirty="0"/>
              <a:t>Zlorabe so posledica:</a:t>
            </a:r>
            <a:br>
              <a:rPr lang="sl-SI" dirty="0"/>
            </a:br>
            <a:r>
              <a:rPr lang="sl-SI" dirty="0"/>
              <a:t> - malomarnosti uporabnika</a:t>
            </a:r>
            <a:br>
              <a:rPr lang="sl-SI" dirty="0"/>
            </a:br>
            <a:r>
              <a:rPr lang="sl-SI" dirty="0"/>
              <a:t> - slabo zasnovanih računalniških sistemov</a:t>
            </a:r>
          </a:p>
          <a:p>
            <a:endParaRPr lang="sl-SI" dirty="0"/>
          </a:p>
        </p:txBody>
      </p:sp>
    </p:spTree>
    <p:extLst>
      <p:ext uri="{BB962C8B-B14F-4D97-AF65-F5344CB8AC3E}">
        <p14:creationId xmlns:p14="http://schemas.microsoft.com/office/powerpoint/2010/main" val="401072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UPORABNIKI IN VARNOST</a:t>
            </a:r>
          </a:p>
        </p:txBody>
      </p:sp>
      <p:sp>
        <p:nvSpPr>
          <p:cNvPr id="3" name="Označba mesta vsebine 2"/>
          <p:cNvSpPr>
            <a:spLocks noGrp="1"/>
          </p:cNvSpPr>
          <p:nvPr>
            <p:ph idx="1"/>
          </p:nvPr>
        </p:nvSpPr>
        <p:spPr>
          <a:xfrm>
            <a:off x="1197868" y="1600200"/>
            <a:ext cx="11089232" cy="5141168"/>
          </a:xfrm>
        </p:spPr>
        <p:txBody>
          <a:bodyPr>
            <a:normAutofit/>
          </a:bodyPr>
          <a:lstStyle/>
          <a:p>
            <a:r>
              <a:rPr lang="sl-SI" dirty="0"/>
              <a:t>Ključni mehanizmi, ki varujejo tako našo identiteto kot tudi računalniške sisteme pred zlorabami so:</a:t>
            </a:r>
          </a:p>
          <a:p>
            <a:endParaRPr lang="sl-SI" dirty="0"/>
          </a:p>
          <a:p>
            <a:r>
              <a:rPr lang="sl-SI" b="1" dirty="0"/>
              <a:t>(I) - identifikacija</a:t>
            </a:r>
            <a:r>
              <a:rPr lang="sl-SI" dirty="0"/>
              <a:t> (</a:t>
            </a:r>
            <a:r>
              <a:rPr lang="sl-SI" i="1" dirty="0"/>
              <a:t>ang. </a:t>
            </a:r>
            <a:r>
              <a:rPr lang="sl-SI" i="1" dirty="0" err="1"/>
              <a:t>identification</a:t>
            </a:r>
            <a:r>
              <a:rPr lang="sl-SI" dirty="0"/>
              <a:t>): predstavitev uporabnika,</a:t>
            </a:r>
          </a:p>
          <a:p>
            <a:r>
              <a:rPr lang="sl-SI" b="1" dirty="0"/>
              <a:t>(A) - </a:t>
            </a:r>
            <a:r>
              <a:rPr lang="sl-SI" b="1" dirty="0" err="1"/>
              <a:t>avtentikacija</a:t>
            </a:r>
            <a:r>
              <a:rPr lang="sl-SI" dirty="0"/>
              <a:t> (</a:t>
            </a:r>
            <a:r>
              <a:rPr lang="sl-SI" i="1" dirty="0"/>
              <a:t>ang. </a:t>
            </a:r>
            <a:r>
              <a:rPr lang="sl-SI" i="1" dirty="0" err="1"/>
              <a:t>authentication</a:t>
            </a:r>
            <a:r>
              <a:rPr lang="sl-SI" dirty="0"/>
              <a:t>): preverjanje pristnosti uporabnika,</a:t>
            </a:r>
          </a:p>
          <a:p>
            <a:r>
              <a:rPr lang="sl-SI" b="1" dirty="0"/>
              <a:t>(A) - avtorizacija</a:t>
            </a:r>
            <a:r>
              <a:rPr lang="sl-SI" dirty="0"/>
              <a:t> (</a:t>
            </a:r>
            <a:r>
              <a:rPr lang="sl-SI" i="1" dirty="0"/>
              <a:t>ang. </a:t>
            </a:r>
            <a:r>
              <a:rPr lang="sl-SI" i="1" dirty="0" err="1"/>
              <a:t>authorization</a:t>
            </a:r>
            <a:r>
              <a:rPr lang="sl-SI" dirty="0"/>
              <a:t>): ugotavljanje pravic uporabnika v sistemu,</a:t>
            </a:r>
          </a:p>
          <a:p>
            <a:r>
              <a:rPr lang="sl-SI" b="1" dirty="0"/>
              <a:t>(A) - beleženje</a:t>
            </a:r>
            <a:r>
              <a:rPr lang="sl-SI" dirty="0"/>
              <a:t> (</a:t>
            </a:r>
            <a:r>
              <a:rPr lang="sl-SI" i="1" dirty="0"/>
              <a:t>ang. </a:t>
            </a:r>
            <a:r>
              <a:rPr lang="sl-SI" i="1" dirty="0" err="1"/>
              <a:t>accounting</a:t>
            </a:r>
            <a:r>
              <a:rPr lang="sl-SI" dirty="0"/>
              <a:t>): pregledovanje zabeležene zgodovine dejavnosti uporabnika.</a:t>
            </a:r>
          </a:p>
        </p:txBody>
      </p:sp>
    </p:spTree>
    <p:extLst>
      <p:ext uri="{BB962C8B-B14F-4D97-AF65-F5344CB8AC3E}">
        <p14:creationId xmlns:p14="http://schemas.microsoft.com/office/powerpoint/2010/main" val="222807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dirty="0"/>
              <a:t>Značilnosti informacijske družbe:</a:t>
            </a:r>
            <a:br>
              <a:rPr lang="sl-SI" dirty="0"/>
            </a:br>
            <a:r>
              <a:rPr lang="sl-SI" b="1" dirty="0"/>
              <a:t>PRILAGODITEV POKLICEV IN PODROČIJ DELA</a:t>
            </a:r>
          </a:p>
        </p:txBody>
      </p:sp>
      <p:sp>
        <p:nvSpPr>
          <p:cNvPr id="3" name="Ograda vsebine 2"/>
          <p:cNvSpPr>
            <a:spLocks noGrp="1"/>
          </p:cNvSpPr>
          <p:nvPr>
            <p:ph idx="1"/>
          </p:nvPr>
        </p:nvSpPr>
        <p:spPr>
          <a:xfrm>
            <a:off x="1593436" y="1600200"/>
            <a:ext cx="5509087" cy="4997152"/>
          </a:xfrm>
        </p:spPr>
        <p:txBody>
          <a:bodyPr>
            <a:normAutofit/>
          </a:bodyPr>
          <a:lstStyle/>
          <a:p>
            <a:endParaRPr lang="sl-SI" sz="1800" dirty="0"/>
          </a:p>
          <a:p>
            <a:r>
              <a:rPr lang="sl-SI" sz="1800" dirty="0">
                <a:latin typeface="Calibri" panose="020F0502020204030204" pitchFamily="34" charset="0"/>
                <a:cs typeface="Calibri" panose="020F0502020204030204" pitchFamily="34" charset="0"/>
              </a:rPr>
              <a:t>V visokotehnološko razvitih družbah večino delovnih mest predstavljajo dejavnosti povezane obdelavo podatkov.</a:t>
            </a:r>
          </a:p>
          <a:p>
            <a:r>
              <a:rPr lang="sl-SI" sz="1800" dirty="0">
                <a:latin typeface="Calibri" panose="020F0502020204030204" pitchFamily="34" charset="0"/>
                <a:cs typeface="Calibri" panose="020F0502020204030204" pitchFamily="34" charset="0"/>
              </a:rPr>
              <a:t>Pomembnost so pridobili poklici, ki zahtevajo:</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	- več znanja </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	- ustvarjanje - inovacije</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	- uporabo IKT naprav</a:t>
            </a:r>
          </a:p>
        </p:txBody>
      </p:sp>
      <p:pic>
        <p:nvPicPr>
          <p:cNvPr id="2" name="Slika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46540" y="2060848"/>
            <a:ext cx="4430476" cy="2952497"/>
          </a:xfrm>
          <a:prstGeom prst="rect">
            <a:avLst/>
          </a:prstGeom>
        </p:spPr>
      </p:pic>
    </p:spTree>
    <p:extLst>
      <p:ext uri="{BB962C8B-B14F-4D97-AF65-F5344CB8AC3E}">
        <p14:creationId xmlns:p14="http://schemas.microsoft.com/office/powerpoint/2010/main" val="60663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(I) – IDENTIFIKACIJA - predstavitev uporabnika</a:t>
            </a:r>
          </a:p>
        </p:txBody>
      </p:sp>
      <p:pic>
        <p:nvPicPr>
          <p:cNvPr id="4" name="Slika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69876" y="1450533"/>
            <a:ext cx="5400000" cy="4011429"/>
          </a:xfrm>
          <a:prstGeom prst="rect">
            <a:avLst/>
          </a:prstGeom>
        </p:spPr>
      </p:pic>
      <p:pic>
        <p:nvPicPr>
          <p:cNvPr id="6" name="Slika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84836" y="1542978"/>
            <a:ext cx="5400000" cy="4011428"/>
          </a:xfrm>
          <a:prstGeom prst="rect">
            <a:avLst/>
          </a:prstGeom>
        </p:spPr>
      </p:pic>
      <p:sp>
        <p:nvSpPr>
          <p:cNvPr id="3" name="Pravokotnik 2"/>
          <p:cNvSpPr/>
          <p:nvPr/>
        </p:nvSpPr>
        <p:spPr>
          <a:xfrm>
            <a:off x="1413892" y="5707375"/>
            <a:ext cx="7848872" cy="923330"/>
          </a:xfrm>
          <a:prstGeom prst="rect">
            <a:avLst/>
          </a:prstGeom>
          <a:solidFill>
            <a:schemeClr val="bg1">
              <a:lumMod val="75000"/>
            </a:schemeClr>
          </a:solidFill>
        </p:spPr>
        <p:txBody>
          <a:bodyPr wrap="square">
            <a:spAutoFit/>
          </a:bodyPr>
          <a:lstStyle/>
          <a:p>
            <a:r>
              <a:rPr lang="pt-BR" dirty="0">
                <a:solidFill>
                  <a:srgbClr val="333333"/>
                </a:solidFill>
                <a:latin typeface="Helvetica Neue"/>
              </a:rPr>
              <a:t>Oglejmo si primer prijave v nabiralnik elektronske pošte. </a:t>
            </a:r>
            <a:endParaRPr lang="sl-SI" dirty="0">
              <a:solidFill>
                <a:srgbClr val="333333"/>
              </a:solidFill>
              <a:latin typeface="Helvetica Neue"/>
            </a:endParaRPr>
          </a:p>
          <a:p>
            <a:r>
              <a:rPr lang="pt-BR" dirty="0">
                <a:solidFill>
                  <a:srgbClr val="333333"/>
                </a:solidFill>
                <a:latin typeface="Helvetica Neue"/>
              </a:rPr>
              <a:t>Najprej se sistemu predstavimo s tem, da vpišemo svoje uporabniško ime. Ta postopek imenujemo </a:t>
            </a:r>
            <a:r>
              <a:rPr lang="pt-BR" b="1" dirty="0">
                <a:solidFill>
                  <a:srgbClr val="333333"/>
                </a:solidFill>
                <a:latin typeface="Helvetica Neue"/>
              </a:rPr>
              <a:t>identifikacija</a:t>
            </a:r>
            <a:r>
              <a:rPr lang="pt-BR" dirty="0">
                <a:solidFill>
                  <a:srgbClr val="333333"/>
                </a:solidFill>
                <a:latin typeface="Helvetica Neue"/>
              </a:rPr>
              <a:t>.</a:t>
            </a:r>
            <a:endParaRPr lang="sl-SI" dirty="0"/>
          </a:p>
        </p:txBody>
      </p:sp>
    </p:spTree>
    <p:extLst>
      <p:ext uri="{BB962C8B-B14F-4D97-AF65-F5344CB8AC3E}">
        <p14:creationId xmlns:p14="http://schemas.microsoft.com/office/powerpoint/2010/main" val="217543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AVTENTIKACIJA - preverjanje pristnosti uporabnika</a:t>
            </a:r>
          </a:p>
        </p:txBody>
      </p:sp>
      <p:pic>
        <p:nvPicPr>
          <p:cNvPr id="3" name="Slika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85938" y="1862095"/>
            <a:ext cx="3277380" cy="2409838"/>
          </a:xfrm>
          <a:prstGeom prst="rect">
            <a:avLst/>
          </a:prstGeom>
        </p:spPr>
      </p:pic>
      <p:pic>
        <p:nvPicPr>
          <p:cNvPr id="5" name="Slika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63318" y="1878223"/>
            <a:ext cx="3255446" cy="2393710"/>
          </a:xfrm>
          <a:prstGeom prst="rect">
            <a:avLst/>
          </a:prstGeom>
        </p:spPr>
      </p:pic>
      <p:pic>
        <p:nvPicPr>
          <p:cNvPr id="7" name="Slika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66620" y="1883035"/>
            <a:ext cx="3242357" cy="2384086"/>
          </a:xfrm>
          <a:prstGeom prst="rect">
            <a:avLst/>
          </a:prstGeom>
        </p:spPr>
      </p:pic>
      <p:sp>
        <p:nvSpPr>
          <p:cNvPr id="4" name="Pravokotnik 3"/>
          <p:cNvSpPr/>
          <p:nvPr/>
        </p:nvSpPr>
        <p:spPr>
          <a:xfrm>
            <a:off x="1366505" y="4732519"/>
            <a:ext cx="10272523" cy="2031325"/>
          </a:xfrm>
          <a:prstGeom prst="rect">
            <a:avLst/>
          </a:prstGeom>
          <a:solidFill>
            <a:schemeClr val="bg1">
              <a:lumMod val="85000"/>
            </a:schemeClr>
          </a:solidFill>
        </p:spPr>
        <p:txBody>
          <a:bodyPr wrap="square">
            <a:spAutoFit/>
          </a:bodyPr>
          <a:lstStyle/>
          <a:p>
            <a:r>
              <a:rPr lang="sl-SI" dirty="0">
                <a:solidFill>
                  <a:srgbClr val="333333"/>
                </a:solidFill>
                <a:latin typeface="Helvetica Neue"/>
              </a:rPr>
              <a:t>V naslednjem koraku moramo sistem prepričati, da smo res mi za računalnikom, kar naredimo z vpisom gesla. </a:t>
            </a:r>
          </a:p>
          <a:p>
            <a:r>
              <a:rPr lang="sl-SI" dirty="0">
                <a:solidFill>
                  <a:srgbClr val="333333"/>
                </a:solidFill>
                <a:latin typeface="Helvetica Neue"/>
              </a:rPr>
              <a:t>Ko vnesemo geslo, sistem za elektronsko pošto preveri, ali se ujema z geslom, ki smo ga uporabili, ko smo ustvarili svoj račun za elektronsko pošto. S tem smo opravili postopek </a:t>
            </a:r>
            <a:r>
              <a:rPr lang="sl-SI" b="1" dirty="0" err="1">
                <a:solidFill>
                  <a:srgbClr val="333333"/>
                </a:solidFill>
                <a:latin typeface="Helvetica Neue"/>
              </a:rPr>
              <a:t>avtentikacije</a:t>
            </a:r>
            <a:r>
              <a:rPr lang="sl-SI" dirty="0">
                <a:solidFill>
                  <a:srgbClr val="333333"/>
                </a:solidFill>
                <a:latin typeface="Helvetica Neue"/>
              </a:rPr>
              <a:t>. </a:t>
            </a:r>
          </a:p>
          <a:p>
            <a:endParaRPr lang="sl-SI" dirty="0">
              <a:solidFill>
                <a:srgbClr val="333333"/>
              </a:solidFill>
              <a:latin typeface="Helvetica Neue"/>
            </a:endParaRPr>
          </a:p>
          <a:p>
            <a:r>
              <a:rPr lang="sl-SI" dirty="0">
                <a:solidFill>
                  <a:srgbClr val="333333"/>
                </a:solidFill>
                <a:latin typeface="Helvetica Neue"/>
              </a:rPr>
              <a:t>Preverjanje pristnosti temelji na poznavanju skupne skrivnosti, torej informacije, ki je znana le obema udeleženima stranema. V našem primeru smo to mi sami in sistem za elektronsko pošto.</a:t>
            </a:r>
            <a:endParaRPr lang="sl-SI" dirty="0"/>
          </a:p>
        </p:txBody>
      </p:sp>
    </p:spTree>
    <p:extLst>
      <p:ext uri="{BB962C8B-B14F-4D97-AF65-F5344CB8AC3E}">
        <p14:creationId xmlns:p14="http://schemas.microsoft.com/office/powerpoint/2010/main" val="234159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(A) – AVTORIZACIJA - ugotavljanje pravic uporabnika v sistemu</a:t>
            </a:r>
          </a:p>
        </p:txBody>
      </p:sp>
      <p:pic>
        <p:nvPicPr>
          <p:cNvPr id="4" name="Slika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13892" y="1556792"/>
            <a:ext cx="4798613" cy="3528392"/>
          </a:xfrm>
          <a:prstGeom prst="rect">
            <a:avLst/>
          </a:prstGeom>
        </p:spPr>
      </p:pic>
      <p:pic>
        <p:nvPicPr>
          <p:cNvPr id="6" name="Slika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10436" y="1556792"/>
            <a:ext cx="4798613" cy="3528392"/>
          </a:xfrm>
          <a:prstGeom prst="rect">
            <a:avLst/>
          </a:prstGeom>
        </p:spPr>
      </p:pic>
      <p:sp>
        <p:nvSpPr>
          <p:cNvPr id="3" name="Pravokotnik 2"/>
          <p:cNvSpPr/>
          <p:nvPr/>
        </p:nvSpPr>
        <p:spPr>
          <a:xfrm>
            <a:off x="1413892" y="5214139"/>
            <a:ext cx="9793088" cy="1200329"/>
          </a:xfrm>
          <a:prstGeom prst="rect">
            <a:avLst/>
          </a:prstGeom>
          <a:solidFill>
            <a:schemeClr val="bg1">
              <a:lumMod val="85000"/>
            </a:schemeClr>
          </a:solidFill>
        </p:spPr>
        <p:txBody>
          <a:bodyPr wrap="square">
            <a:spAutoFit/>
          </a:bodyPr>
          <a:lstStyle/>
          <a:p>
            <a:r>
              <a:rPr lang="sl-SI" dirty="0">
                <a:solidFill>
                  <a:srgbClr val="333333"/>
                </a:solidFill>
                <a:latin typeface="Helvetica Neue"/>
              </a:rPr>
              <a:t>Uspešni </a:t>
            </a:r>
            <a:r>
              <a:rPr lang="sl-SI" dirty="0" err="1">
                <a:solidFill>
                  <a:srgbClr val="333333"/>
                </a:solidFill>
                <a:latin typeface="Helvetica Neue"/>
              </a:rPr>
              <a:t>avtentikaciji</a:t>
            </a:r>
            <a:r>
              <a:rPr lang="sl-SI" dirty="0">
                <a:solidFill>
                  <a:srgbClr val="333333"/>
                </a:solidFill>
                <a:latin typeface="Helvetica Neue"/>
              </a:rPr>
              <a:t> sledi običajno postopek </a:t>
            </a:r>
            <a:r>
              <a:rPr lang="sl-SI" b="1" dirty="0">
                <a:solidFill>
                  <a:srgbClr val="333333"/>
                </a:solidFill>
                <a:latin typeface="Helvetica Neue"/>
              </a:rPr>
              <a:t>avtorizacije</a:t>
            </a:r>
            <a:r>
              <a:rPr lang="sl-SI" dirty="0">
                <a:solidFill>
                  <a:srgbClr val="333333"/>
                </a:solidFill>
                <a:latin typeface="Helvetica Neue"/>
              </a:rPr>
              <a:t>, ko sistem ugotovi, do katerega nabiralnika smemo dostopati in katera pooblastila za to imamo. </a:t>
            </a:r>
          </a:p>
          <a:p>
            <a:r>
              <a:rPr lang="sl-SI" dirty="0">
                <a:solidFill>
                  <a:srgbClr val="333333"/>
                </a:solidFill>
                <a:latin typeface="Helvetica Neue"/>
              </a:rPr>
              <a:t>Tako nam denimo ne bo dovolil pregledovati nabiralnikov drugih oseb, bomo pa imeli popoln nadzor nad sporočili v našem nabiralniku.</a:t>
            </a:r>
            <a:endParaRPr lang="sl-SI" dirty="0"/>
          </a:p>
        </p:txBody>
      </p:sp>
    </p:spTree>
    <p:extLst>
      <p:ext uri="{BB962C8B-B14F-4D97-AF65-F5344CB8AC3E}">
        <p14:creationId xmlns:p14="http://schemas.microsoft.com/office/powerpoint/2010/main" val="256417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a:t>(A) - BELEŽENJE (ang. </a:t>
            </a:r>
            <a:r>
              <a:rPr lang="sl-SI" dirty="0" err="1"/>
              <a:t>accounting</a:t>
            </a:r>
            <a:r>
              <a:rPr lang="sl-SI" dirty="0"/>
              <a:t>): pregledovanje zabeležene zgodovine dejavnosti uporabnika.</a:t>
            </a:r>
          </a:p>
        </p:txBody>
      </p:sp>
      <p:pic>
        <p:nvPicPr>
          <p:cNvPr id="3" name="Slika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58108" y="1484784"/>
            <a:ext cx="4351123" cy="3199356"/>
          </a:xfrm>
          <a:prstGeom prst="rect">
            <a:avLst/>
          </a:prstGeom>
        </p:spPr>
      </p:pic>
      <p:sp>
        <p:nvSpPr>
          <p:cNvPr id="4" name="Pravokotnik 3"/>
          <p:cNvSpPr/>
          <p:nvPr/>
        </p:nvSpPr>
        <p:spPr>
          <a:xfrm>
            <a:off x="1372268" y="4725144"/>
            <a:ext cx="10225136" cy="2031325"/>
          </a:xfrm>
          <a:prstGeom prst="rect">
            <a:avLst/>
          </a:prstGeom>
          <a:solidFill>
            <a:schemeClr val="bg1">
              <a:lumMod val="85000"/>
            </a:schemeClr>
          </a:solidFill>
        </p:spPr>
        <p:txBody>
          <a:bodyPr wrap="square">
            <a:spAutoFit/>
          </a:bodyPr>
          <a:lstStyle/>
          <a:p>
            <a:r>
              <a:rPr lang="sl-SI" dirty="0">
                <a:solidFill>
                  <a:srgbClr val="333333"/>
                </a:solidFill>
                <a:latin typeface="Helvetica Neue"/>
              </a:rPr>
              <a:t>Zadnji in nič manj pomemben postopek je </a:t>
            </a:r>
            <a:r>
              <a:rPr lang="sl-SI" b="1" dirty="0">
                <a:solidFill>
                  <a:srgbClr val="333333"/>
                </a:solidFill>
                <a:latin typeface="Helvetica Neue"/>
              </a:rPr>
              <a:t>beleženje</a:t>
            </a:r>
            <a:r>
              <a:rPr lang="sl-SI" dirty="0">
                <a:solidFill>
                  <a:srgbClr val="333333"/>
                </a:solidFill>
                <a:latin typeface="Helvetica Neue"/>
              </a:rPr>
              <a:t>. Ker se zlorabe dogajajo, je zelo pomembno imeti na razpolago dnevnik dogodkov, iz katerega lahko razberemo, kdo je opravil ali poskusil opraviti neko dejavnost v sistemu in kdaj. </a:t>
            </a:r>
          </a:p>
          <a:p>
            <a:endParaRPr lang="sl-SI" dirty="0">
              <a:solidFill>
                <a:srgbClr val="333333"/>
              </a:solidFill>
              <a:latin typeface="Helvetica Neue"/>
            </a:endParaRPr>
          </a:p>
          <a:p>
            <a:r>
              <a:rPr lang="sl-SI" dirty="0">
                <a:solidFill>
                  <a:srgbClr val="333333"/>
                </a:solidFill>
                <a:latin typeface="Helvetica Neue"/>
              </a:rPr>
              <a:t>Dobro načrtovan sistem bo vsak neuspešen poskus </a:t>
            </a:r>
            <a:r>
              <a:rPr lang="sl-SI" dirty="0" err="1">
                <a:solidFill>
                  <a:srgbClr val="333333"/>
                </a:solidFill>
                <a:latin typeface="Helvetica Neue"/>
              </a:rPr>
              <a:t>avtentikacije</a:t>
            </a:r>
            <a:r>
              <a:rPr lang="sl-SI" dirty="0">
                <a:solidFill>
                  <a:srgbClr val="333333"/>
                </a:solidFill>
                <a:latin typeface="Helvetica Neue"/>
              </a:rPr>
              <a:t> zabeležil, in če bo neuspelih poskusov več, bo skrbnik sistema pri pregledovanju dnevnika dogodkov to zaznal in zlonamernemu napadalcu onemogočil nadaljnji dostop do storitve.</a:t>
            </a:r>
            <a:endParaRPr lang="sl-SI" dirty="0"/>
          </a:p>
        </p:txBody>
      </p:sp>
    </p:spTree>
    <p:extLst>
      <p:ext uri="{BB962C8B-B14F-4D97-AF65-F5344CB8AC3E}">
        <p14:creationId xmlns:p14="http://schemas.microsoft.com/office/powerpoint/2010/main" val="411025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Naslov 1"/>
          <p:cNvSpPr>
            <a:spLocks noGrp="1"/>
          </p:cNvSpPr>
          <p:nvPr>
            <p:ph type="title"/>
          </p:nvPr>
        </p:nvSpPr>
        <p:spPr>
          <a:xfrm>
            <a:off x="1979612" y="428625"/>
            <a:ext cx="8229600" cy="857250"/>
          </a:xfrm>
        </p:spPr>
        <p:txBody>
          <a:bodyPr/>
          <a:lstStyle/>
          <a:p>
            <a:r>
              <a:rPr lang="sl-SI" altLang="en-US" b="1"/>
              <a:t>RAČUNALNIŠKI VIRUSI</a:t>
            </a:r>
            <a:endParaRPr lang="sl-SI" altLang="en-US"/>
          </a:p>
        </p:txBody>
      </p:sp>
      <p:sp>
        <p:nvSpPr>
          <p:cNvPr id="216067" name="Ograda vsebine 2"/>
          <p:cNvSpPr>
            <a:spLocks noGrp="1"/>
          </p:cNvSpPr>
          <p:nvPr>
            <p:ph idx="1"/>
          </p:nvPr>
        </p:nvSpPr>
        <p:spPr/>
        <p:txBody>
          <a:bodyPr/>
          <a:lstStyle/>
          <a:p>
            <a:r>
              <a:rPr lang="sl-SI" altLang="en-US"/>
              <a:t>kaj so računalniški virusi, </a:t>
            </a:r>
          </a:p>
          <a:p>
            <a:r>
              <a:rPr lang="sl-SI" altLang="en-US"/>
              <a:t>katere vrste virusov poznamo, </a:t>
            </a:r>
          </a:p>
          <a:p>
            <a:r>
              <a:rPr lang="sl-SI" altLang="en-US"/>
              <a:t>kako se zavarujemo pred virusi, </a:t>
            </a:r>
          </a:p>
          <a:p>
            <a:r>
              <a:rPr lang="sl-SI" altLang="en-US"/>
              <a:t>kaj so antivirusni programi, </a:t>
            </a:r>
          </a:p>
          <a:p>
            <a:r>
              <a:rPr lang="sl-SI" altLang="en-US"/>
              <a:t>kako antivirusni programi delujejo. </a:t>
            </a:r>
          </a:p>
          <a:p>
            <a:endParaRPr lang="sl-SI" altLang="en-US"/>
          </a:p>
        </p:txBody>
      </p:sp>
    </p:spTree>
    <p:extLst>
      <p:ext uri="{BB962C8B-B14F-4D97-AF65-F5344CB8AC3E}">
        <p14:creationId xmlns:p14="http://schemas.microsoft.com/office/powerpoint/2010/main" val="66984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Naslov 1"/>
          <p:cNvSpPr>
            <a:spLocks noGrp="1"/>
          </p:cNvSpPr>
          <p:nvPr>
            <p:ph type="title"/>
          </p:nvPr>
        </p:nvSpPr>
        <p:spPr>
          <a:xfrm>
            <a:off x="1979612" y="428625"/>
            <a:ext cx="8229600" cy="857250"/>
          </a:xfrm>
        </p:spPr>
        <p:txBody>
          <a:bodyPr/>
          <a:lstStyle/>
          <a:p>
            <a:endParaRPr lang="en-US" altLang="en-US"/>
          </a:p>
        </p:txBody>
      </p:sp>
      <p:pic>
        <p:nvPicPr>
          <p:cNvPr id="217093"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69877" y="2030114"/>
            <a:ext cx="10585176" cy="88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17637" y="3099823"/>
            <a:ext cx="87915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ravokotnik 7"/>
          <p:cNvSpPr/>
          <p:nvPr/>
        </p:nvSpPr>
        <p:spPr>
          <a:xfrm>
            <a:off x="1417637" y="4602832"/>
            <a:ext cx="5162972" cy="954107"/>
          </a:xfrm>
          <a:prstGeom prst="rect">
            <a:avLst/>
          </a:prstGeom>
          <a:solidFill>
            <a:schemeClr val="accent2">
              <a:lumMod val="20000"/>
              <a:lumOff val="80000"/>
            </a:schemeClr>
          </a:solidFill>
        </p:spPr>
        <p:txBody>
          <a:bodyPr wrap="square">
            <a:spAutoFit/>
          </a:bodyPr>
          <a:lstStyle/>
          <a:p>
            <a:pPr algn="ctr">
              <a:defRPr/>
            </a:pPr>
            <a:r>
              <a:rPr lang="sl-SI" sz="1400" dirty="0">
                <a:latin typeface="Arial" charset="0"/>
              </a:rPr>
              <a:t>Računalniški virusi so lahko sprogramirani tako, da se aktivirajo na določen datum. Tak je na primer virus Michelangelo, ki se je sprožil šestega marca 1992 (obletnica rojstva italijanskega umetnika Michelangela) in na ta dan brisal vsebino trdih diskov</a:t>
            </a:r>
            <a:r>
              <a:rPr lang="sl-SI" sz="1200" dirty="0">
                <a:latin typeface="Arial" charset="0"/>
              </a:rPr>
              <a:t>. </a:t>
            </a:r>
          </a:p>
        </p:txBody>
      </p:sp>
      <p:pic>
        <p:nvPicPr>
          <p:cNvPr id="10242" name="Picture 2" descr="Antivirusni program - zaščitite se brez namestitve - TOUCHSTUDIO - 031 396  0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10636" y="4364682"/>
            <a:ext cx="3526731" cy="2348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88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Naslov 1"/>
          <p:cNvSpPr>
            <a:spLocks noGrp="1"/>
          </p:cNvSpPr>
          <p:nvPr>
            <p:ph type="title"/>
          </p:nvPr>
        </p:nvSpPr>
        <p:spPr>
          <a:xfrm>
            <a:off x="1979612" y="428625"/>
            <a:ext cx="8229600" cy="857250"/>
          </a:xfrm>
        </p:spPr>
        <p:txBody>
          <a:bodyPr/>
          <a:lstStyle/>
          <a:p>
            <a:r>
              <a:rPr lang="sl-SI" altLang="en-US"/>
              <a:t>VRSTE VIRUSOV</a:t>
            </a:r>
          </a:p>
        </p:txBody>
      </p:sp>
      <p:sp>
        <p:nvSpPr>
          <p:cNvPr id="218117" name="Rectangle 7"/>
          <p:cNvSpPr>
            <a:spLocks noChangeArrowheads="1"/>
          </p:cNvSpPr>
          <p:nvPr/>
        </p:nvSpPr>
        <p:spPr bwMode="auto">
          <a:xfrm>
            <a:off x="3951288" y="4143376"/>
            <a:ext cx="67151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l-SI" altLang="en-US" sz="1600" b="1"/>
              <a:t>Računalniški črv </a:t>
            </a:r>
          </a:p>
          <a:p>
            <a:r>
              <a:rPr lang="sl-SI" altLang="en-US" sz="1400"/>
              <a:t>je prav tako kot virus, ki se širi iz računalnika v računalnik, </a:t>
            </a:r>
          </a:p>
          <a:p>
            <a:r>
              <a:rPr lang="sl-SI" altLang="en-US" sz="1400"/>
              <a:t>vendar tako, da sam izvaja funkcije računalnika za prenos datotek ali podatkov. </a:t>
            </a:r>
          </a:p>
          <a:p>
            <a:endParaRPr lang="sl-SI" altLang="en-US" sz="1400"/>
          </a:p>
          <a:p>
            <a:r>
              <a:rPr lang="sl-SI" altLang="en-US" sz="1400"/>
              <a:t>Ko se črv naseli v sistem, lahko potuje sam. </a:t>
            </a:r>
          </a:p>
          <a:p>
            <a:endParaRPr lang="sl-SI" altLang="en-US" sz="1400"/>
          </a:p>
          <a:p>
            <a:r>
              <a:rPr lang="sl-SI" altLang="en-US" sz="1400"/>
              <a:t>Velika nevarnost črvov je njihova sposobnost izjemno hitrega širjenja. Hekerji so postali mojstri skrivanja računalniških črvov kot prilog elektronske pošte. Ko nič hudega sluteči uporabnik odpre prilogo, je črv aktiviran in se, odvisno od namena hekerja, razpošlje kot priloga e-pošte na vse naslove v e-poštnem imeniku uporabnika. </a:t>
            </a:r>
          </a:p>
        </p:txBody>
      </p:sp>
      <p:pic>
        <p:nvPicPr>
          <p:cNvPr id="218118" name="Picture 9" descr="http://colos.fri.uni-lj.si/ERI/INFORMATIKA/RACUNALNISKA_OMREZJA/virusi_crvi_files/image004.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51038" y="3643313"/>
            <a:ext cx="206692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9" name="Rectangle 10"/>
          <p:cNvSpPr>
            <a:spLocks noChangeArrowheads="1"/>
          </p:cNvSpPr>
          <p:nvPr/>
        </p:nvSpPr>
        <p:spPr bwMode="auto">
          <a:xfrm>
            <a:off x="3951287" y="1500189"/>
            <a:ext cx="62865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l-SI" altLang="en-US" sz="1600" b="1"/>
              <a:t>Računalniški virus</a:t>
            </a:r>
            <a:r>
              <a:rPr lang="sl-SI" altLang="en-US" sz="1600"/>
              <a:t> </a:t>
            </a:r>
          </a:p>
          <a:p>
            <a:r>
              <a:rPr lang="sl-SI" altLang="en-US" sz="1400"/>
              <a:t>je računalniški program, ki se je sposoben sam razširjati preko drugih računalniških programov ali dokumentov.</a:t>
            </a:r>
          </a:p>
          <a:p>
            <a:endParaRPr lang="sl-SI" altLang="en-US" sz="1400"/>
          </a:p>
          <a:p>
            <a:r>
              <a:rPr lang="sl-SI" altLang="en-US" sz="1400"/>
              <a:t>Zaradi tega se računalniški virus obnaša zelo podobno biološkemu virusu, ki se širi tako, da okuži celice. </a:t>
            </a:r>
          </a:p>
          <a:p>
            <a:endParaRPr lang="sl-SI" altLang="en-US" sz="1400"/>
          </a:p>
          <a:p>
            <a:r>
              <a:rPr lang="sl-SI" altLang="en-US" sz="1400"/>
              <a:t>Podobno kot se </a:t>
            </a:r>
            <a:r>
              <a:rPr lang="sl-SI" altLang="en-US" sz="1400" i="1"/>
              <a:t>okužimo</a:t>
            </a:r>
            <a:r>
              <a:rPr lang="sl-SI" altLang="en-US" sz="1400"/>
              <a:t> z biološkim virusom, se tudi računalniški program okuži z virusom. Pogosto potem rečemo, da je računalnik dobil virus. Računalniški program je v tem primeru gostitelj virusa. </a:t>
            </a:r>
            <a:br>
              <a:rPr lang="sl-SI" altLang="en-US"/>
            </a:br>
            <a:endParaRPr lang="sl-SI" altLang="en-US"/>
          </a:p>
        </p:txBody>
      </p:sp>
      <p:pic>
        <p:nvPicPr>
          <p:cNvPr id="218120" name="Picture 12" descr="http://colos.fri.uni-lj.si/ERI/INFORMATIKA/RACUNALNISKA_OMREZJA/virusi_crvi_files/image002.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36726" y="1571626"/>
            <a:ext cx="1995487"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040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Naslov 1"/>
          <p:cNvSpPr>
            <a:spLocks noGrp="1"/>
          </p:cNvSpPr>
          <p:nvPr>
            <p:ph type="title"/>
          </p:nvPr>
        </p:nvSpPr>
        <p:spPr>
          <a:xfrm>
            <a:off x="1979612" y="428625"/>
            <a:ext cx="8229600" cy="857250"/>
          </a:xfrm>
        </p:spPr>
        <p:txBody>
          <a:bodyPr/>
          <a:lstStyle/>
          <a:p>
            <a:r>
              <a:rPr lang="sl-SI" altLang="en-US"/>
              <a:t>Vrste virusov</a:t>
            </a:r>
          </a:p>
        </p:txBody>
      </p:sp>
      <p:pic>
        <p:nvPicPr>
          <p:cNvPr id="21914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51037" y="1928814"/>
            <a:ext cx="842010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2" name="Picture 8" descr="http://www.okras-sm.si/sandi/slike/computer-crash.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8537" y="4214813"/>
            <a:ext cx="2571750"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037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Naslov 1"/>
          <p:cNvSpPr>
            <a:spLocks noGrp="1"/>
          </p:cNvSpPr>
          <p:nvPr>
            <p:ph type="title"/>
          </p:nvPr>
        </p:nvSpPr>
        <p:spPr>
          <a:xfrm>
            <a:off x="1979612" y="428625"/>
            <a:ext cx="8229600" cy="857250"/>
          </a:xfrm>
        </p:spPr>
        <p:txBody>
          <a:bodyPr/>
          <a:lstStyle/>
          <a:p>
            <a:r>
              <a:rPr lang="sl-SI" altLang="en-US"/>
              <a:t>Antivirusni programi</a:t>
            </a:r>
          </a:p>
        </p:txBody>
      </p:sp>
      <p:pic>
        <p:nvPicPr>
          <p:cNvPr id="22016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41885" y="1628800"/>
            <a:ext cx="10441160" cy="234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019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Naslov 1"/>
          <p:cNvSpPr>
            <a:spLocks noGrp="1"/>
          </p:cNvSpPr>
          <p:nvPr>
            <p:ph type="title"/>
          </p:nvPr>
        </p:nvSpPr>
        <p:spPr>
          <a:xfrm>
            <a:off x="1979612" y="428625"/>
            <a:ext cx="8229600" cy="857250"/>
          </a:xfrm>
        </p:spPr>
        <p:txBody>
          <a:bodyPr/>
          <a:lstStyle/>
          <a:p>
            <a:r>
              <a:rPr lang="sl-SI" altLang="en-US"/>
              <a:t>Antivirusni programi</a:t>
            </a:r>
          </a:p>
        </p:txBody>
      </p:sp>
      <p:pic>
        <p:nvPicPr>
          <p:cNvPr id="22118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79601" y="1885951"/>
            <a:ext cx="8682037"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0" name="Picture 8" descr="http://www.majorsoftware.info/pic2/antivirus_copy.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4412" y="3929063"/>
            <a:ext cx="3684588"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118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b="1" dirty="0"/>
              <a:t>NEVARNOSTI INFORMACIJSKIH TEHNOLOGIJ ZA DEMOKRACIJO</a:t>
            </a:r>
          </a:p>
        </p:txBody>
      </p:sp>
      <p:sp>
        <p:nvSpPr>
          <p:cNvPr id="3" name="Ograda vsebine 2"/>
          <p:cNvSpPr>
            <a:spLocks noGrp="1"/>
          </p:cNvSpPr>
          <p:nvPr>
            <p:ph idx="1"/>
          </p:nvPr>
        </p:nvSpPr>
        <p:spPr>
          <a:xfrm>
            <a:off x="1593437" y="1600200"/>
            <a:ext cx="4356960" cy="4997152"/>
          </a:xfrm>
        </p:spPr>
        <p:txBody>
          <a:bodyPr>
            <a:normAutofit/>
          </a:bodyPr>
          <a:lstStyle/>
          <a:p>
            <a:endParaRPr lang="sl-SI" sz="1800" dirty="0"/>
          </a:p>
          <a:p>
            <a:r>
              <a:rPr lang="sl-SI" sz="1800" dirty="0">
                <a:latin typeface="Calibri" panose="020F0502020204030204" pitchFamily="34" charset="0"/>
                <a:cs typeface="Calibri" panose="020F0502020204030204" pitchFamily="34" charset="0"/>
              </a:rPr>
              <a:t>Nedemokratične družbe so tiste, v katerih ima popolno oblast ena oseba ali politična skupina. </a:t>
            </a:r>
          </a:p>
          <a:p>
            <a:r>
              <a:rPr lang="sl-SI" sz="1800" dirty="0">
                <a:latin typeface="Calibri" panose="020F0502020204030204" pitchFamily="34" charset="0"/>
                <a:cs typeface="Calibri" panose="020F0502020204030204" pitchFamily="34" charset="0"/>
              </a:rPr>
              <a:t>Take družbe imenujemo tudi totalitarne družbe. </a:t>
            </a:r>
          </a:p>
          <a:p>
            <a:r>
              <a:rPr lang="sl-SI" sz="1800" dirty="0">
                <a:latin typeface="Calibri" panose="020F0502020204030204" pitchFamily="34" charset="0"/>
                <a:cs typeface="Calibri" panose="020F0502020204030204" pitchFamily="34" charset="0"/>
              </a:rPr>
              <a:t>Totalitarne družbe skušajo nadzirati vse državljane ter njihovo obnašanje in ravnanje. </a:t>
            </a:r>
          </a:p>
          <a:p>
            <a:r>
              <a:rPr lang="sl-SI" sz="1800" dirty="0">
                <a:latin typeface="Calibri" panose="020F0502020204030204" pitchFamily="34" charset="0"/>
                <a:cs typeface="Calibri" panose="020F0502020204030204" pitchFamily="34" charset="0"/>
              </a:rPr>
              <a:t>Za ohranitev oblasti uporabljajo vsa razpoložljiva sredstva, vključno z nasiljem. </a:t>
            </a:r>
          </a:p>
          <a:p>
            <a:r>
              <a:rPr lang="sl-SI" sz="1800" dirty="0">
                <a:latin typeface="Calibri" panose="020F0502020204030204" pitchFamily="34" charset="0"/>
                <a:cs typeface="Calibri" panose="020F0502020204030204" pitchFamily="34" charset="0"/>
              </a:rPr>
              <a:t>Totalitarne družbe so razvoj informacijskih tehnologij izkoristile za povečevanje nadzora nad državljani.</a:t>
            </a:r>
          </a:p>
          <a:p>
            <a:endParaRPr lang="sl-SI" sz="1800" dirty="0">
              <a:latin typeface="Calibri" panose="020F0502020204030204" pitchFamily="34" charset="0"/>
              <a:cs typeface="Calibri" panose="020F0502020204030204" pitchFamily="34" charset="0"/>
            </a:endParaRPr>
          </a:p>
        </p:txBody>
      </p:sp>
      <p:pic>
        <p:nvPicPr>
          <p:cNvPr id="4" name="Slika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66420" y="1600200"/>
            <a:ext cx="5545343" cy="3682454"/>
          </a:xfrm>
          <a:prstGeom prst="rect">
            <a:avLst/>
          </a:prstGeom>
        </p:spPr>
      </p:pic>
    </p:spTree>
    <p:extLst>
      <p:ext uri="{BB962C8B-B14F-4D97-AF65-F5344CB8AC3E}">
        <p14:creationId xmlns:p14="http://schemas.microsoft.com/office/powerpoint/2010/main" val="274035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Naslov 1"/>
          <p:cNvSpPr>
            <a:spLocks noGrp="1"/>
          </p:cNvSpPr>
          <p:nvPr>
            <p:ph type="title"/>
          </p:nvPr>
        </p:nvSpPr>
        <p:spPr>
          <a:xfrm>
            <a:off x="1979612" y="428625"/>
            <a:ext cx="8229600" cy="857250"/>
          </a:xfrm>
        </p:spPr>
        <p:txBody>
          <a:bodyPr/>
          <a:lstStyle/>
          <a:p>
            <a:r>
              <a:rPr lang="sl-SI" altLang="en-US"/>
              <a:t>Antivirusni programi</a:t>
            </a:r>
          </a:p>
        </p:txBody>
      </p:sp>
      <p:pic>
        <p:nvPicPr>
          <p:cNvPr id="2" name="Slika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950396" y="1916831"/>
            <a:ext cx="4464496" cy="4613313"/>
          </a:xfrm>
          <a:prstGeom prst="rect">
            <a:avLst/>
          </a:prstGeom>
        </p:spPr>
      </p:pic>
      <p:pic>
        <p:nvPicPr>
          <p:cNvPr id="6" name="Slika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13892" y="1772816"/>
            <a:ext cx="4284682" cy="4608512"/>
          </a:xfrm>
          <a:prstGeom prst="rect">
            <a:avLst/>
          </a:prstGeom>
        </p:spPr>
      </p:pic>
    </p:spTree>
    <p:extLst>
      <p:ext uri="{BB962C8B-B14F-4D97-AF65-F5344CB8AC3E}">
        <p14:creationId xmlns:p14="http://schemas.microsoft.com/office/powerpoint/2010/main" val="77349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Naslov 1"/>
          <p:cNvSpPr>
            <a:spLocks noGrp="1"/>
          </p:cNvSpPr>
          <p:nvPr>
            <p:ph type="title"/>
          </p:nvPr>
        </p:nvSpPr>
        <p:spPr>
          <a:xfrm>
            <a:off x="1979612" y="428625"/>
            <a:ext cx="8229600" cy="857250"/>
          </a:xfrm>
        </p:spPr>
        <p:txBody>
          <a:bodyPr/>
          <a:lstStyle/>
          <a:p>
            <a:r>
              <a:rPr lang="sl-SI" altLang="en-US"/>
              <a:t>Kako se zavarujemo</a:t>
            </a:r>
          </a:p>
        </p:txBody>
      </p:sp>
      <p:sp>
        <p:nvSpPr>
          <p:cNvPr id="223235" name="Ograda vsebine 2"/>
          <p:cNvSpPr>
            <a:spLocks noGrp="1"/>
          </p:cNvSpPr>
          <p:nvPr>
            <p:ph idx="1"/>
          </p:nvPr>
        </p:nvSpPr>
        <p:spPr/>
        <p:txBody>
          <a:bodyPr/>
          <a:lstStyle/>
          <a:p>
            <a:endParaRPr lang="en-US" altLang="en-US"/>
          </a:p>
        </p:txBody>
      </p:sp>
      <p:pic>
        <p:nvPicPr>
          <p:cNvPr id="2232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22476" y="1785938"/>
            <a:ext cx="8555037"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82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5"/>
          <p:cNvSpPr>
            <a:spLocks noGrp="1"/>
          </p:cNvSpPr>
          <p:nvPr>
            <p:ph type="ctrTitle"/>
          </p:nvPr>
        </p:nvSpPr>
        <p:spPr>
          <a:xfrm>
            <a:off x="1951008" y="857232"/>
            <a:ext cx="7851648" cy="642942"/>
          </a:xfrm>
          <a:ln>
            <a:miter lim="800000"/>
            <a:headEnd/>
            <a:tailEnd/>
          </a:ln>
        </p:spPr>
        <p:txBody>
          <a:bodyPr>
            <a:normAutofit fontScale="90000"/>
          </a:bodyPr>
          <a:lstStyle/>
          <a:p>
            <a:pPr>
              <a:defRPr/>
            </a:pPr>
            <a:r>
              <a:rPr lang="sl-SI" dirty="0"/>
              <a:t>RAČUNALNIŠKA OMREŽJA</a:t>
            </a:r>
          </a:p>
        </p:txBody>
      </p:sp>
      <p:sp>
        <p:nvSpPr>
          <p:cNvPr id="224259" name="Podnaslov 6"/>
          <p:cNvSpPr>
            <a:spLocks noGrp="1"/>
          </p:cNvSpPr>
          <p:nvPr>
            <p:ph type="subTitle" idx="1"/>
          </p:nvPr>
        </p:nvSpPr>
        <p:spPr>
          <a:xfrm>
            <a:off x="2055812" y="3228975"/>
            <a:ext cx="7854950" cy="1752600"/>
          </a:xfrm>
        </p:spPr>
        <p:txBody>
          <a:bodyPr/>
          <a:lstStyle/>
          <a:p>
            <a:endParaRPr lang="en-US" altLang="en-US"/>
          </a:p>
        </p:txBody>
      </p:sp>
      <p:pic>
        <p:nvPicPr>
          <p:cNvPr id="224262" name="Picture 13" descr="Global%2520Network%2520Web%2520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2412" y="1857376"/>
            <a:ext cx="91440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095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Naslov 1"/>
          <p:cNvSpPr>
            <a:spLocks noGrp="1"/>
          </p:cNvSpPr>
          <p:nvPr>
            <p:ph type="title"/>
          </p:nvPr>
        </p:nvSpPr>
        <p:spPr>
          <a:xfrm>
            <a:off x="1979612" y="428625"/>
            <a:ext cx="8229600" cy="857250"/>
          </a:xfrm>
        </p:spPr>
        <p:txBody>
          <a:bodyPr/>
          <a:lstStyle/>
          <a:p>
            <a:r>
              <a:rPr lang="sl-SI" altLang="en-US" b="1"/>
              <a:t>Računalniška omrežja </a:t>
            </a:r>
          </a:p>
        </p:txBody>
      </p:sp>
      <p:sp>
        <p:nvSpPr>
          <p:cNvPr id="225283" name="Ograda vsebine 2"/>
          <p:cNvSpPr>
            <a:spLocks noGrp="1"/>
          </p:cNvSpPr>
          <p:nvPr>
            <p:ph idx="1"/>
          </p:nvPr>
        </p:nvSpPr>
        <p:spPr/>
        <p:txBody>
          <a:bodyPr/>
          <a:lstStyle/>
          <a:p>
            <a:r>
              <a:rPr lang="sl-SI" altLang="en-US"/>
              <a:t>Računalniško omrežje predstavlja skupino medsebojno povezanih računalnikov. </a:t>
            </a:r>
          </a:p>
          <a:p>
            <a:endParaRPr lang="sl-SI" altLang="en-US"/>
          </a:p>
        </p:txBody>
      </p:sp>
      <p:pic>
        <p:nvPicPr>
          <p:cNvPr id="225286" name="Picture 7" descr="http://colos.fri.uni-lj.si/ERI/INFORMATIKA/RACUNALNISKA_OMREZJA/slike/kombi.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522912" y="3125788"/>
            <a:ext cx="4205288"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16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Naslov 1"/>
          <p:cNvSpPr>
            <a:spLocks noGrp="1"/>
          </p:cNvSpPr>
          <p:nvPr>
            <p:ph type="title"/>
          </p:nvPr>
        </p:nvSpPr>
        <p:spPr>
          <a:xfrm>
            <a:off x="1979612" y="428625"/>
            <a:ext cx="8229600" cy="857250"/>
          </a:xfrm>
        </p:spPr>
        <p:txBody>
          <a:bodyPr/>
          <a:lstStyle/>
          <a:p>
            <a:r>
              <a:rPr lang="sl-SI" altLang="en-US" b="1"/>
              <a:t>Računalniška omrežja </a:t>
            </a:r>
            <a:endParaRPr lang="sl-SI" altLang="en-US"/>
          </a:p>
        </p:txBody>
      </p:sp>
      <p:sp>
        <p:nvSpPr>
          <p:cNvPr id="226307" name="Ograda vsebine 2"/>
          <p:cNvSpPr>
            <a:spLocks noGrp="1"/>
          </p:cNvSpPr>
          <p:nvPr>
            <p:ph idx="1"/>
          </p:nvPr>
        </p:nvSpPr>
        <p:spPr>
          <a:xfrm>
            <a:off x="1979612" y="1571626"/>
            <a:ext cx="8229600" cy="4752975"/>
          </a:xfrm>
        </p:spPr>
        <p:txBody>
          <a:bodyPr>
            <a:normAutofit lnSpcReduction="10000"/>
          </a:bodyPr>
          <a:lstStyle/>
          <a:p>
            <a:r>
              <a:rPr lang="sl-SI" altLang="en-US"/>
              <a:t>Računalniki so lahko v isti sobi, isti stavbi, na različnih koncih mesta ali sveta. </a:t>
            </a:r>
          </a:p>
          <a:p>
            <a:r>
              <a:rPr lang="sl-SI" altLang="en-US"/>
              <a:t>Računalnike povezujemo v omrežja z namenom:</a:t>
            </a:r>
          </a:p>
          <a:p>
            <a:pPr lvl="1"/>
            <a:r>
              <a:rPr lang="sl-SI" altLang="en-US"/>
              <a:t> deljenja skupnih virov (podatkovnih, procesorskih),</a:t>
            </a:r>
          </a:p>
          <a:p>
            <a:pPr lvl="1"/>
            <a:r>
              <a:rPr lang="sl-SI" altLang="en-US"/>
              <a:t> poenotenje dela,</a:t>
            </a:r>
          </a:p>
          <a:p>
            <a:pPr lvl="1"/>
            <a:r>
              <a:rPr lang="sl-SI" altLang="en-US"/>
              <a:t> zmanjšanje cene vzdrževanja in popravil, </a:t>
            </a:r>
          </a:p>
          <a:p>
            <a:pPr lvl="1"/>
            <a:r>
              <a:rPr lang="sl-SI" altLang="en-US"/>
              <a:t>centralni nadzor in </a:t>
            </a:r>
          </a:p>
          <a:p>
            <a:pPr lvl="1"/>
            <a:r>
              <a:rPr lang="sl-SI" altLang="en-US"/>
              <a:t>administracija poslovnih aktivnosti, </a:t>
            </a:r>
          </a:p>
          <a:p>
            <a:pPr lvl="1"/>
            <a:r>
              <a:rPr lang="sl-SI" altLang="en-US"/>
              <a:t>poglobljeno sodelovanje med ponudniki in kupci. </a:t>
            </a:r>
          </a:p>
          <a:p>
            <a:endParaRPr lang="sl-SI" altLang="en-US" sz="1600"/>
          </a:p>
          <a:p>
            <a:pPr algn="ctr">
              <a:buFont typeface="Wingdings 2" panose="05020102010507070707" pitchFamily="18" charset="2"/>
              <a:buNone/>
            </a:pPr>
            <a:r>
              <a:rPr lang="sl-SI" altLang="en-US" sz="1800" b="1"/>
              <a:t>Gre za povezavo računalniške tehnologije (strojna oprema, operacijski sistemi, programi) in komunikacijske tehnologije.</a:t>
            </a:r>
          </a:p>
        </p:txBody>
      </p:sp>
    </p:spTree>
    <p:extLst>
      <p:ext uri="{BB962C8B-B14F-4D97-AF65-F5344CB8AC3E}">
        <p14:creationId xmlns:p14="http://schemas.microsoft.com/office/powerpoint/2010/main" val="413429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Naslov 1"/>
          <p:cNvSpPr>
            <a:spLocks noGrp="1"/>
          </p:cNvSpPr>
          <p:nvPr>
            <p:ph type="title"/>
          </p:nvPr>
        </p:nvSpPr>
        <p:spPr>
          <a:xfrm>
            <a:off x="1979612" y="428625"/>
            <a:ext cx="8229600" cy="857250"/>
          </a:xfrm>
        </p:spPr>
        <p:txBody>
          <a:bodyPr/>
          <a:lstStyle/>
          <a:p>
            <a:r>
              <a:rPr lang="sl-SI" altLang="en-US" b="1"/>
              <a:t>Računalniška omrežja </a:t>
            </a:r>
            <a:endParaRPr lang="sl-SI" altLang="en-US"/>
          </a:p>
        </p:txBody>
      </p:sp>
      <p:sp>
        <p:nvSpPr>
          <p:cNvPr id="227331" name="Ograda vsebine 2"/>
          <p:cNvSpPr>
            <a:spLocks noGrp="1"/>
          </p:cNvSpPr>
          <p:nvPr>
            <p:ph idx="1"/>
          </p:nvPr>
        </p:nvSpPr>
        <p:spPr/>
        <p:txBody>
          <a:bodyPr/>
          <a:lstStyle/>
          <a:p>
            <a:r>
              <a:rPr lang="sl-SI" altLang="en-US"/>
              <a:t>Po velikosti in z vidika gledanja števila med seboj povezanih računalnikov jih delimo na:</a:t>
            </a:r>
          </a:p>
          <a:p>
            <a:endParaRPr lang="sl-SI" altLang="en-US"/>
          </a:p>
          <a:p>
            <a:pPr lvl="1"/>
            <a:r>
              <a:rPr lang="sl-SI" altLang="en-US"/>
              <a:t>lokalno omrežje - Local Area Network (LAN) </a:t>
            </a:r>
          </a:p>
          <a:p>
            <a:pPr lvl="1"/>
            <a:r>
              <a:rPr lang="sl-SI" altLang="en-US"/>
              <a:t>svetovno omrežje - Wide area network (WAN) </a:t>
            </a:r>
          </a:p>
          <a:p>
            <a:pPr lvl="1"/>
            <a:r>
              <a:rPr lang="sl-SI" altLang="en-US"/>
              <a:t>globalno omrežje - Global area network (GAN)</a:t>
            </a:r>
          </a:p>
          <a:p>
            <a:endParaRPr lang="sl-SI" altLang="en-US"/>
          </a:p>
          <a:p>
            <a:endParaRPr lang="sl-SI" altLang="en-US"/>
          </a:p>
        </p:txBody>
      </p:sp>
    </p:spTree>
    <p:extLst>
      <p:ext uri="{BB962C8B-B14F-4D97-AF65-F5344CB8AC3E}">
        <p14:creationId xmlns:p14="http://schemas.microsoft.com/office/powerpoint/2010/main" val="98903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Naslov 1"/>
          <p:cNvSpPr>
            <a:spLocks noGrp="1"/>
          </p:cNvSpPr>
          <p:nvPr>
            <p:ph type="title"/>
          </p:nvPr>
        </p:nvSpPr>
        <p:spPr>
          <a:xfrm>
            <a:off x="1979612" y="428625"/>
            <a:ext cx="8229600" cy="857250"/>
          </a:xfrm>
        </p:spPr>
        <p:txBody>
          <a:bodyPr/>
          <a:lstStyle/>
          <a:p>
            <a:r>
              <a:rPr lang="sl-SI" altLang="en-US" b="1"/>
              <a:t>Računalniška omrežja </a:t>
            </a:r>
            <a:endParaRPr lang="sl-SI" altLang="en-US"/>
          </a:p>
        </p:txBody>
      </p:sp>
      <p:sp>
        <p:nvSpPr>
          <p:cNvPr id="228355" name="Ograda vsebine 2"/>
          <p:cNvSpPr>
            <a:spLocks noGrp="1"/>
          </p:cNvSpPr>
          <p:nvPr>
            <p:ph idx="1"/>
          </p:nvPr>
        </p:nvSpPr>
        <p:spPr/>
        <p:txBody>
          <a:bodyPr/>
          <a:lstStyle/>
          <a:p>
            <a:r>
              <a:rPr lang="sl-SI" altLang="en-US"/>
              <a:t>Običajno imamo vse te tipe med seboj povezane in prepletene, kot prikazuje spodnja slika: </a:t>
            </a:r>
            <a:br>
              <a:rPr lang="sl-SI" altLang="en-US"/>
            </a:br>
            <a:endParaRPr lang="sl-SI" altLang="en-US"/>
          </a:p>
        </p:txBody>
      </p:sp>
      <p:pic>
        <p:nvPicPr>
          <p:cNvPr id="228358" name="Picture 2" descr="Prepletanje omrežji"/>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80038" y="3429000"/>
            <a:ext cx="30384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592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Naslov 1"/>
          <p:cNvSpPr>
            <a:spLocks noGrp="1"/>
          </p:cNvSpPr>
          <p:nvPr>
            <p:ph type="title"/>
          </p:nvPr>
        </p:nvSpPr>
        <p:spPr>
          <a:xfrm>
            <a:off x="1979612" y="428625"/>
            <a:ext cx="8229600" cy="857250"/>
          </a:xfrm>
        </p:spPr>
        <p:txBody>
          <a:bodyPr/>
          <a:lstStyle/>
          <a:p>
            <a:r>
              <a:rPr lang="sl-SI" altLang="en-US" b="1"/>
              <a:t>T</a:t>
            </a:r>
            <a:r>
              <a:rPr lang="pt-BR" altLang="en-US" b="1"/>
              <a:t>ip</a:t>
            </a:r>
            <a:r>
              <a:rPr lang="sl-SI" altLang="en-US" b="1"/>
              <a:t>i</a:t>
            </a:r>
            <a:r>
              <a:rPr lang="pt-BR" altLang="en-US" b="1"/>
              <a:t> omrežij</a:t>
            </a:r>
            <a:endParaRPr lang="sl-SI" altLang="en-US"/>
          </a:p>
        </p:txBody>
      </p:sp>
      <p:sp>
        <p:nvSpPr>
          <p:cNvPr id="229379" name="Ograda vsebine 2"/>
          <p:cNvSpPr>
            <a:spLocks noGrp="1"/>
          </p:cNvSpPr>
          <p:nvPr>
            <p:ph idx="1"/>
          </p:nvPr>
        </p:nvSpPr>
        <p:spPr/>
        <p:txBody>
          <a:bodyPr/>
          <a:lstStyle/>
          <a:p>
            <a:r>
              <a:rPr lang="sl-SI" altLang="en-US"/>
              <a:t>Glede na organizacijo pa omrežja razdelimo na: </a:t>
            </a:r>
          </a:p>
          <a:p>
            <a:endParaRPr lang="sl-SI" altLang="en-US"/>
          </a:p>
          <a:p>
            <a:pPr lvl="1"/>
            <a:r>
              <a:rPr lang="sl-SI" altLang="en-US"/>
              <a:t>omrežje </a:t>
            </a:r>
            <a:r>
              <a:rPr lang="sl-SI" altLang="en-US" i="1"/>
              <a:t>enak z enakim</a:t>
            </a:r>
            <a:r>
              <a:rPr lang="sl-SI" altLang="en-US"/>
              <a:t> - peer to peer (P2P) </a:t>
            </a:r>
          </a:p>
          <a:p>
            <a:pPr lvl="1"/>
            <a:endParaRPr lang="sl-SI" altLang="en-US"/>
          </a:p>
          <a:p>
            <a:pPr lvl="1"/>
            <a:r>
              <a:rPr lang="sl-SI" altLang="en-US"/>
              <a:t>omrežje </a:t>
            </a:r>
            <a:r>
              <a:rPr lang="sl-SI" altLang="en-US" i="1"/>
              <a:t>klient/strežnik</a:t>
            </a:r>
            <a:r>
              <a:rPr lang="sl-SI" altLang="en-US"/>
              <a:t> (client/server, kjer imamo lahko:</a:t>
            </a:r>
          </a:p>
          <a:p>
            <a:pPr lvl="2"/>
            <a:r>
              <a:rPr lang="sl-SI" altLang="en-US"/>
              <a:t>datotečni strežnik (file server) </a:t>
            </a:r>
          </a:p>
          <a:p>
            <a:pPr lvl="2"/>
            <a:r>
              <a:rPr lang="sl-SI" altLang="en-US"/>
              <a:t>tiskalniški strežnik (print server) </a:t>
            </a:r>
          </a:p>
          <a:p>
            <a:pPr lvl="2"/>
            <a:r>
              <a:rPr lang="sl-SI" altLang="en-US"/>
              <a:t>aplikacijski strežnik (aplication server) </a:t>
            </a:r>
          </a:p>
          <a:p>
            <a:pPr lvl="2"/>
            <a:r>
              <a:rPr lang="sl-SI" altLang="en-US"/>
              <a:t>poštni strežnik (email server) </a:t>
            </a:r>
          </a:p>
          <a:p>
            <a:pPr>
              <a:buFont typeface="Wingdings 2" panose="05020102010507070707" pitchFamily="18" charset="2"/>
              <a:buNone/>
            </a:pPr>
            <a:endParaRPr lang="sl-SI" altLang="en-US"/>
          </a:p>
        </p:txBody>
      </p:sp>
    </p:spTree>
    <p:extLst>
      <p:ext uri="{BB962C8B-B14F-4D97-AF65-F5344CB8AC3E}">
        <p14:creationId xmlns:p14="http://schemas.microsoft.com/office/powerpoint/2010/main" val="307014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Naslov 1"/>
          <p:cNvSpPr>
            <a:spLocks noGrp="1"/>
          </p:cNvSpPr>
          <p:nvPr>
            <p:ph type="title"/>
          </p:nvPr>
        </p:nvSpPr>
        <p:spPr>
          <a:xfrm>
            <a:off x="1979612" y="428625"/>
            <a:ext cx="8229600" cy="857250"/>
          </a:xfrm>
        </p:spPr>
        <p:txBody>
          <a:bodyPr>
            <a:normAutofit/>
          </a:bodyPr>
          <a:lstStyle/>
          <a:p>
            <a:r>
              <a:rPr lang="sl-SI" altLang="en-US" sz="2800" b="1"/>
              <a:t>Omrežje enakovrednih partnerjev (peer-to-peer</a:t>
            </a:r>
            <a:r>
              <a:rPr lang="sl-SI" altLang="en-US" b="1"/>
              <a:t>)</a:t>
            </a:r>
            <a:endParaRPr lang="sl-SI" altLang="en-US"/>
          </a:p>
        </p:txBody>
      </p:sp>
      <p:sp>
        <p:nvSpPr>
          <p:cNvPr id="230403" name="Ograda vsebine 2"/>
          <p:cNvSpPr>
            <a:spLocks noGrp="1"/>
          </p:cNvSpPr>
          <p:nvPr>
            <p:ph idx="1"/>
          </p:nvPr>
        </p:nvSpPr>
        <p:spPr/>
        <p:txBody>
          <a:bodyPr/>
          <a:lstStyle/>
          <a:p>
            <a:r>
              <a:rPr lang="sl-SI" altLang="en-US"/>
              <a:t>Značilno za to omrežje je, da so računalniki in naprave v omrežju enakovredne in med seboj izmenjujejo podatke. Vsaka naprava lahko komunicira s katerokoli napravo v omrežju in izkorišča sredstva le-te (pogoni, diski, tiskalniki…), vse pa so med seboj enakovredne. </a:t>
            </a:r>
          </a:p>
          <a:p>
            <a:endParaRPr lang="sl-SI" altLang="en-US"/>
          </a:p>
          <a:p>
            <a:r>
              <a:rPr lang="sl-SI" altLang="en-US"/>
              <a:t>Običajno “peer-to-peer” omrežje nima več kot 10, med seboj povezanih računalnikov.</a:t>
            </a:r>
          </a:p>
        </p:txBody>
      </p:sp>
      <p:pic>
        <p:nvPicPr>
          <p:cNvPr id="230406" name="Picture 3" descr="http://colos.fri.uni-lj.si/ERI/INFORMATIKA/RACUNALNISKA_OMREZJA/slike/peer-to-peer.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951787" y="4929188"/>
            <a:ext cx="19685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68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Naslov 1"/>
          <p:cNvSpPr>
            <a:spLocks noGrp="1"/>
          </p:cNvSpPr>
          <p:nvPr>
            <p:ph type="title"/>
          </p:nvPr>
        </p:nvSpPr>
        <p:spPr>
          <a:xfrm>
            <a:off x="1979612" y="428625"/>
            <a:ext cx="8229600" cy="857250"/>
          </a:xfrm>
        </p:spPr>
        <p:txBody>
          <a:bodyPr>
            <a:normAutofit fontScale="90000"/>
          </a:bodyPr>
          <a:lstStyle/>
          <a:p>
            <a:r>
              <a:rPr lang="sl-SI" altLang="en-US" sz="4400" b="1"/>
              <a:t>Odjemalec-strežnik (Client-server)</a:t>
            </a:r>
            <a:endParaRPr lang="sl-SI" altLang="en-US" sz="4400"/>
          </a:p>
        </p:txBody>
      </p:sp>
      <p:sp>
        <p:nvSpPr>
          <p:cNvPr id="231427" name="Ograda vsebine 2"/>
          <p:cNvSpPr>
            <a:spLocks noGrp="1"/>
          </p:cNvSpPr>
          <p:nvPr>
            <p:ph idx="1"/>
          </p:nvPr>
        </p:nvSpPr>
        <p:spPr>
          <a:xfrm>
            <a:off x="1979612" y="1714500"/>
            <a:ext cx="8229600" cy="4610100"/>
          </a:xfrm>
        </p:spPr>
        <p:txBody>
          <a:bodyPr/>
          <a:lstStyle/>
          <a:p>
            <a:r>
              <a:rPr lang="sl-SI" altLang="en-US"/>
              <a:t>To je struktura omrežja, pri kateri imajo računalniki v omrežju nalogo strežnika ali odjemalca. </a:t>
            </a:r>
          </a:p>
          <a:p>
            <a:br>
              <a:rPr lang="sl-SI" altLang="en-US"/>
            </a:br>
            <a:endParaRPr lang="sl-SI" altLang="en-US"/>
          </a:p>
        </p:txBody>
      </p:sp>
      <p:pic>
        <p:nvPicPr>
          <p:cNvPr id="231430" name="Picture 2" descr="http://colos.fri.uni-lj.si/ERI/INFORMATIKA/RACUNALNISKA_OMREZJA/slike/client-serv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80037" y="2786063"/>
            <a:ext cx="4102100" cy="381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289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b="1" dirty="0"/>
              <a:t>NEVARNOSTI INFORMACIJSKIH TEHNOLOGIJ ZA DEMOKRACIJO</a:t>
            </a:r>
          </a:p>
        </p:txBody>
      </p:sp>
      <p:sp>
        <p:nvSpPr>
          <p:cNvPr id="3" name="Ograda vsebine 2"/>
          <p:cNvSpPr>
            <a:spLocks noGrp="1"/>
          </p:cNvSpPr>
          <p:nvPr>
            <p:ph idx="1"/>
          </p:nvPr>
        </p:nvSpPr>
        <p:spPr>
          <a:xfrm>
            <a:off x="1593437" y="1600200"/>
            <a:ext cx="4356960" cy="4997152"/>
          </a:xfrm>
        </p:spPr>
        <p:txBody>
          <a:bodyPr>
            <a:normAutofit fontScale="92500" lnSpcReduction="20000"/>
          </a:bodyPr>
          <a:lstStyle/>
          <a:p>
            <a:endParaRPr lang="sl-SI" sz="1800" dirty="0"/>
          </a:p>
          <a:p>
            <a:pPr marL="0" indent="0">
              <a:buNone/>
            </a:pPr>
            <a:r>
              <a:rPr lang="sl-SI" sz="1800" dirty="0">
                <a:latin typeface="Calibri" panose="020F0502020204030204" pitchFamily="34" charset="0"/>
                <a:cs typeface="Calibri" panose="020F0502020204030204" pitchFamily="34" charset="0"/>
              </a:rPr>
              <a:t>Primeri nadzora z IKT:</a:t>
            </a:r>
          </a:p>
          <a:p>
            <a:pPr marL="0" indent="0">
              <a:buNone/>
            </a:pPr>
            <a:br>
              <a:rPr lang="sl-SI" sz="1800" dirty="0">
                <a:latin typeface="Calibri" panose="020F0502020204030204" pitchFamily="34" charset="0"/>
                <a:cs typeface="Calibri" panose="020F0502020204030204" pitchFamily="34" charset="0"/>
              </a:rPr>
            </a:br>
            <a:r>
              <a:rPr lang="sl-SI" sz="1800" b="1" dirty="0">
                <a:latin typeface="Calibri" panose="020F0502020204030204" pitchFamily="34" charset="0"/>
                <a:cs typeface="Calibri" panose="020F0502020204030204" pitchFamily="34" charset="0"/>
              </a:rPr>
              <a:t>Omejevanje dostopa do vsebin</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(Dostop do svetovnega spleta je izveden posredno prek požarnih zidov in naprav za nadziranje vsebine komunikacij)</a:t>
            </a:r>
          </a:p>
          <a:p>
            <a:pPr marL="0" indent="0">
              <a:buNone/>
            </a:pPr>
            <a:br>
              <a:rPr lang="sl-SI" sz="1800" dirty="0">
                <a:latin typeface="Calibri" panose="020F0502020204030204" pitchFamily="34" charset="0"/>
                <a:cs typeface="Calibri" panose="020F0502020204030204" pitchFamily="34" charset="0"/>
              </a:rPr>
            </a:br>
            <a:r>
              <a:rPr lang="sl-SI" sz="1800" b="1" dirty="0">
                <a:latin typeface="Calibri" panose="020F0502020204030204" pitchFamily="34" charset="0"/>
                <a:cs typeface="Calibri" panose="020F0502020204030204" pitchFamily="34" charset="0"/>
              </a:rPr>
              <a:t>Blokiranje posameznih internetnih vsebin</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(Blokiranje dostopa do določenih internetnih naslovov je cenzorski poseg držav v svobodno komunikacijo državljanov. Za blokiranje dostopa se najpogosteje uporablja blokada IP-naslovov ali filtriranje domenskih zapisov (DNS).)</a:t>
            </a:r>
          </a:p>
          <a:p>
            <a:pPr marL="0" indent="0">
              <a:buNone/>
            </a:pPr>
            <a:br>
              <a:rPr lang="sl-SI" sz="1800" dirty="0">
                <a:latin typeface="Calibri" panose="020F0502020204030204" pitchFamily="34" charset="0"/>
                <a:cs typeface="Calibri" panose="020F0502020204030204" pitchFamily="34" charset="0"/>
              </a:rPr>
            </a:br>
            <a:r>
              <a:rPr lang="sl-SI" sz="1800" b="1" dirty="0">
                <a:latin typeface="Calibri" panose="020F0502020204030204" pitchFamily="34" charset="0"/>
                <a:cs typeface="Calibri" panose="020F0502020204030204" pitchFamily="34" charset="0"/>
              </a:rPr>
              <a:t>Nadzor komuniciranja</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(Prisluškovanje je poseg v temeljno človekovo pravico do zasebnosti in tajnega komuniciranja, zato je v demokratičnih državah prisluškovanje omejeno z zakoni in strogim nadzorom nad prisluškovanjem.)</a:t>
            </a:r>
          </a:p>
          <a:p>
            <a:endParaRPr lang="sl-SI" sz="1800" dirty="0">
              <a:latin typeface="Calibri" panose="020F0502020204030204" pitchFamily="34" charset="0"/>
              <a:cs typeface="Calibri" panose="020F0502020204030204" pitchFamily="34" charset="0"/>
            </a:endParaRPr>
          </a:p>
        </p:txBody>
      </p:sp>
      <p:pic>
        <p:nvPicPr>
          <p:cNvPr id="2" name="Slika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02524" y="1772816"/>
            <a:ext cx="4462682" cy="2963500"/>
          </a:xfrm>
          <a:prstGeom prst="rect">
            <a:avLst/>
          </a:prstGeom>
        </p:spPr>
      </p:pic>
    </p:spTree>
    <p:extLst>
      <p:ext uri="{BB962C8B-B14F-4D97-AF65-F5344CB8AC3E}">
        <p14:creationId xmlns:p14="http://schemas.microsoft.com/office/powerpoint/2010/main" val="73633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Naslov 1"/>
          <p:cNvSpPr>
            <a:spLocks noGrp="1"/>
          </p:cNvSpPr>
          <p:nvPr>
            <p:ph type="title"/>
          </p:nvPr>
        </p:nvSpPr>
        <p:spPr>
          <a:xfrm>
            <a:off x="1979612" y="428625"/>
            <a:ext cx="8229600" cy="857250"/>
          </a:xfrm>
        </p:spPr>
        <p:txBody>
          <a:bodyPr>
            <a:normAutofit fontScale="90000"/>
          </a:bodyPr>
          <a:lstStyle/>
          <a:p>
            <a:r>
              <a:rPr lang="sl-SI" altLang="en-US" sz="4400" b="1"/>
              <a:t>Odjemalec-strežnik (Client-server)</a:t>
            </a:r>
            <a:endParaRPr lang="sl-SI" altLang="en-US" sz="4400"/>
          </a:p>
        </p:txBody>
      </p:sp>
      <p:sp>
        <p:nvSpPr>
          <p:cNvPr id="232451" name="Ograda vsebine 2"/>
          <p:cNvSpPr>
            <a:spLocks noGrp="1"/>
          </p:cNvSpPr>
          <p:nvPr>
            <p:ph idx="1"/>
          </p:nvPr>
        </p:nvSpPr>
        <p:spPr/>
        <p:txBody>
          <a:bodyPr/>
          <a:lstStyle/>
          <a:p>
            <a:r>
              <a:rPr lang="sl-SI" altLang="en-US"/>
              <a:t>Strežnik je računalnik, ki za odjemalce upravlja določene naloge (servise), skrbi za omrežje, hrani skupne podatke, upravlja tiskalnik, razdeljuje pošto ipd. </a:t>
            </a:r>
          </a:p>
          <a:p>
            <a:r>
              <a:rPr lang="sl-SI" altLang="en-US"/>
              <a:t>Odjemalec je delovna postaja (osebni računalnik), ki te skupne servise izkorišča. </a:t>
            </a:r>
            <a:br>
              <a:rPr lang="sl-SI" altLang="en-US"/>
            </a:br>
            <a:r>
              <a:rPr lang="sl-SI" altLang="en-US"/>
              <a:t>Takšno omrežje se običajno uporablja v poslovnih okoljih, podjetjih, šolah.</a:t>
            </a:r>
          </a:p>
        </p:txBody>
      </p:sp>
    </p:spTree>
    <p:extLst>
      <p:ext uri="{BB962C8B-B14F-4D97-AF65-F5344CB8AC3E}">
        <p14:creationId xmlns:p14="http://schemas.microsoft.com/office/powerpoint/2010/main" val="416136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Naslov 1"/>
          <p:cNvSpPr>
            <a:spLocks noGrp="1"/>
          </p:cNvSpPr>
          <p:nvPr>
            <p:ph type="title"/>
          </p:nvPr>
        </p:nvSpPr>
        <p:spPr>
          <a:xfrm>
            <a:off x="1979612" y="428625"/>
            <a:ext cx="8229600" cy="857250"/>
          </a:xfrm>
        </p:spPr>
        <p:txBody>
          <a:bodyPr/>
          <a:lstStyle/>
          <a:p>
            <a:r>
              <a:rPr lang="sl-SI" altLang="en-US"/>
              <a:t>Potrebna oprema za rač. mrežo</a:t>
            </a:r>
          </a:p>
        </p:txBody>
      </p:sp>
      <p:sp>
        <p:nvSpPr>
          <p:cNvPr id="233475" name="Ograda vsebine 2"/>
          <p:cNvSpPr>
            <a:spLocks noGrp="1"/>
          </p:cNvSpPr>
          <p:nvPr>
            <p:ph idx="1"/>
          </p:nvPr>
        </p:nvSpPr>
        <p:spPr/>
        <p:txBody>
          <a:bodyPr/>
          <a:lstStyle/>
          <a:p>
            <a:r>
              <a:rPr lang="sl-SI" altLang="en-US"/>
              <a:t>Strežnik </a:t>
            </a:r>
          </a:p>
          <a:p>
            <a:r>
              <a:rPr lang="sl-SI" altLang="en-US"/>
              <a:t>Omrežna kartica </a:t>
            </a:r>
          </a:p>
          <a:p>
            <a:r>
              <a:rPr lang="sl-SI" altLang="en-US"/>
              <a:t>Prenosni mediji </a:t>
            </a:r>
          </a:p>
          <a:p>
            <a:r>
              <a:rPr lang="sl-SI" altLang="en-US"/>
              <a:t>Mrežna strojna oprema </a:t>
            </a:r>
          </a:p>
          <a:p>
            <a:r>
              <a:rPr lang="sl-SI" altLang="en-US"/>
              <a:t>Mrežna programska oprema </a:t>
            </a:r>
          </a:p>
          <a:p>
            <a:endParaRPr lang="sl-SI" altLang="en-US"/>
          </a:p>
        </p:txBody>
      </p:sp>
      <p:pic>
        <p:nvPicPr>
          <p:cNvPr id="233478" name="Picture 2" descr="http://www.sc-nm.com/e-gradivo/OMR/razvejeno.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4300" y="2214564"/>
            <a:ext cx="3795712"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36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Naslov 1"/>
          <p:cNvSpPr>
            <a:spLocks noGrp="1"/>
          </p:cNvSpPr>
          <p:nvPr>
            <p:ph type="title"/>
          </p:nvPr>
        </p:nvSpPr>
        <p:spPr>
          <a:xfrm>
            <a:off x="1979612" y="428625"/>
            <a:ext cx="8229600" cy="857250"/>
          </a:xfrm>
        </p:spPr>
        <p:txBody>
          <a:bodyPr/>
          <a:lstStyle/>
          <a:p>
            <a:r>
              <a:rPr lang="sl-SI" altLang="en-US"/>
              <a:t>Strojna oprema za mrežo</a:t>
            </a:r>
          </a:p>
        </p:txBody>
      </p:sp>
      <p:sp>
        <p:nvSpPr>
          <p:cNvPr id="234499" name="Ograda vsebine 2"/>
          <p:cNvSpPr>
            <a:spLocks noGrp="1"/>
          </p:cNvSpPr>
          <p:nvPr>
            <p:ph idx="1"/>
          </p:nvPr>
        </p:nvSpPr>
        <p:spPr/>
        <p:txBody>
          <a:bodyPr/>
          <a:lstStyle/>
          <a:p>
            <a:r>
              <a:rPr lang="sl-SI" altLang="en-US" b="1"/>
              <a:t>Mrežne Kartice</a:t>
            </a:r>
          </a:p>
          <a:p>
            <a:endParaRPr lang="sl-SI" altLang="en-US" b="1"/>
          </a:p>
          <a:p>
            <a:r>
              <a:rPr lang="sl-SI" altLang="en-US" sz="2000"/>
              <a:t>Naprava, ki omogoča, da se preko nje naš računalnik ali naprava poveže v omrežje</a:t>
            </a:r>
          </a:p>
          <a:p>
            <a:r>
              <a:rPr lang="sl-SI" altLang="en-US" sz="2000"/>
              <a:t> Na računalniku ali napravi potrebujemo nato še programsko opremo za svojo mrežno kartico, da ta pod operacijskim sistemom, nameščenem na računalniku, uspešno deluje in nam omogoča povezavo z ostalimi</a:t>
            </a:r>
          </a:p>
          <a:p>
            <a:endParaRPr lang="sl-SI" altLang="en-US" sz="1200">
              <a:latin typeface="Verdana" panose="020B0604030504040204" pitchFamily="34" charset="0"/>
            </a:endParaRPr>
          </a:p>
          <a:p>
            <a:r>
              <a:rPr lang="sl-SI" altLang="en-US" sz="1200">
                <a:latin typeface="Verdana" panose="020B0604030504040204" pitchFamily="34" charset="0"/>
              </a:rPr>
              <a:t>Danes so večinoma že grajene v računalnik</a:t>
            </a:r>
            <a:endParaRPr lang="sl-SI" altLang="en-US" sz="1200"/>
          </a:p>
        </p:txBody>
      </p:sp>
      <p:pic>
        <p:nvPicPr>
          <p:cNvPr id="234502" name="Picture 2" descr="http://colos.fri.uni-lj.si/ERI/INFORMATIKA/RACUNALNISKA_OMREZJA/slike/nic.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94413" y="4570413"/>
            <a:ext cx="3762375"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117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Naslov 1"/>
          <p:cNvSpPr>
            <a:spLocks noGrp="1"/>
          </p:cNvSpPr>
          <p:nvPr>
            <p:ph type="title"/>
          </p:nvPr>
        </p:nvSpPr>
        <p:spPr>
          <a:xfrm>
            <a:off x="1979612" y="428625"/>
            <a:ext cx="8229600" cy="857250"/>
          </a:xfrm>
        </p:spPr>
        <p:txBody>
          <a:bodyPr/>
          <a:lstStyle/>
          <a:p>
            <a:r>
              <a:rPr lang="sl-SI" altLang="en-US"/>
              <a:t>Strojna oprema za mrežo</a:t>
            </a:r>
          </a:p>
        </p:txBody>
      </p:sp>
      <p:sp>
        <p:nvSpPr>
          <p:cNvPr id="235523" name="Ograda vsebine 2"/>
          <p:cNvSpPr>
            <a:spLocks noGrp="1"/>
          </p:cNvSpPr>
          <p:nvPr>
            <p:ph idx="1"/>
          </p:nvPr>
        </p:nvSpPr>
        <p:spPr/>
        <p:txBody>
          <a:bodyPr/>
          <a:lstStyle/>
          <a:p>
            <a:r>
              <a:rPr lang="sl-SI" altLang="en-US" b="1"/>
              <a:t>Transportni mediji</a:t>
            </a:r>
          </a:p>
          <a:p>
            <a:r>
              <a:rPr lang="sl-SI" altLang="en-US" sz="1600"/>
              <a:t>Fizična povezava med napravami, v različnih izvedbah: </a:t>
            </a:r>
          </a:p>
          <a:p>
            <a:pPr lvl="1"/>
            <a:r>
              <a:rPr lang="sl-SI" altLang="en-US" sz="1400"/>
              <a:t>koaksialni kabel - zastarel </a:t>
            </a:r>
          </a:p>
          <a:p>
            <a:pPr lvl="1"/>
            <a:r>
              <a:rPr lang="sl-SI" altLang="en-US" sz="1400"/>
              <a:t>bakrena parica (</a:t>
            </a:r>
            <a:r>
              <a:rPr lang="sl-SI" altLang="en-US" sz="1400" i="1"/>
              <a:t>UTP - unshielded twisted pair</a:t>
            </a:r>
            <a:r>
              <a:rPr lang="sl-SI" altLang="en-US" sz="1400"/>
              <a:t>) - razširjen in poceni </a:t>
            </a:r>
          </a:p>
          <a:p>
            <a:pPr lvl="1"/>
            <a:r>
              <a:rPr lang="sl-SI" altLang="en-US" sz="1400"/>
              <a:t>optična vlakna (</a:t>
            </a:r>
            <a:r>
              <a:rPr lang="sl-SI" altLang="en-US" sz="1400" i="1"/>
              <a:t>Optical fiber</a:t>
            </a:r>
            <a:r>
              <a:rPr lang="sl-SI" altLang="en-US" sz="1400"/>
              <a:t>) - velika hitrost prenosa, najdražji </a:t>
            </a:r>
          </a:p>
          <a:p>
            <a:endParaRPr lang="sl-SI" altLang="en-US" sz="1600"/>
          </a:p>
          <a:p>
            <a:r>
              <a:rPr lang="sl-SI" altLang="en-US" sz="1600"/>
              <a:t>Brezžične povezave</a:t>
            </a:r>
          </a:p>
          <a:p>
            <a:pPr lvl="1"/>
            <a:r>
              <a:rPr lang="sl-SI" altLang="en-US" sz="1400"/>
              <a:t>infrardeči prenos (4Mb/s) </a:t>
            </a:r>
          </a:p>
          <a:p>
            <a:pPr lvl="1"/>
            <a:r>
              <a:rPr lang="sl-SI" altLang="en-US" sz="1400"/>
              <a:t>radijski prenos (108Mb/s) </a:t>
            </a:r>
          </a:p>
          <a:p>
            <a:pPr lvl="1"/>
            <a:r>
              <a:rPr lang="sl-SI" altLang="en-US" sz="1400"/>
              <a:t>mikrovalovni prenos (10Mb/s) </a:t>
            </a:r>
          </a:p>
          <a:p>
            <a:pPr lvl="1"/>
            <a:r>
              <a:rPr lang="sl-SI" altLang="en-US" sz="1400"/>
              <a:t>satelitski sistemi </a:t>
            </a:r>
          </a:p>
        </p:txBody>
      </p:sp>
      <p:pic>
        <p:nvPicPr>
          <p:cNvPr id="235526" name="Picture 2" descr="http://www.sc-nm.com/e-gradivo/OMR/UTP_cabl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94412" y="3573464"/>
            <a:ext cx="34290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6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Naslov 1"/>
          <p:cNvSpPr>
            <a:spLocks noGrp="1"/>
          </p:cNvSpPr>
          <p:nvPr>
            <p:ph type="title"/>
          </p:nvPr>
        </p:nvSpPr>
        <p:spPr>
          <a:xfrm>
            <a:off x="1979612" y="428625"/>
            <a:ext cx="8229600" cy="857250"/>
          </a:xfrm>
        </p:spPr>
        <p:txBody>
          <a:bodyPr/>
          <a:lstStyle/>
          <a:p>
            <a:r>
              <a:rPr lang="sl-SI" altLang="en-US"/>
              <a:t>Strojna oprema za mrežo</a:t>
            </a:r>
          </a:p>
        </p:txBody>
      </p:sp>
      <p:sp>
        <p:nvSpPr>
          <p:cNvPr id="236547" name="Ograda vsebine 2"/>
          <p:cNvSpPr>
            <a:spLocks noGrp="1"/>
          </p:cNvSpPr>
          <p:nvPr>
            <p:ph idx="1"/>
          </p:nvPr>
        </p:nvSpPr>
        <p:spPr/>
        <p:txBody>
          <a:bodyPr/>
          <a:lstStyle/>
          <a:p>
            <a:endParaRPr lang="sl-SI" altLang="en-US"/>
          </a:p>
          <a:p>
            <a:r>
              <a:rPr lang="sl-SI" altLang="en-US"/>
              <a:t>Mrežna strojna oprema </a:t>
            </a:r>
          </a:p>
          <a:p>
            <a:pPr lvl="1"/>
            <a:r>
              <a:rPr lang="sl-SI" altLang="en-US"/>
              <a:t>koncentrator (</a:t>
            </a:r>
            <a:r>
              <a:rPr lang="sl-SI" altLang="en-US" i="1"/>
              <a:t>hub</a:t>
            </a:r>
            <a:r>
              <a:rPr lang="sl-SI" altLang="en-US"/>
              <a:t>) </a:t>
            </a:r>
          </a:p>
          <a:p>
            <a:pPr lvl="1"/>
            <a:r>
              <a:rPr lang="sl-SI" altLang="en-US"/>
              <a:t>stikalo (</a:t>
            </a:r>
            <a:r>
              <a:rPr lang="sl-SI" altLang="en-US" i="1"/>
              <a:t>switch</a:t>
            </a:r>
            <a:r>
              <a:rPr lang="sl-SI" altLang="en-US"/>
              <a:t>) </a:t>
            </a:r>
          </a:p>
          <a:p>
            <a:pPr lvl="1"/>
            <a:r>
              <a:rPr lang="sl-SI" altLang="en-US"/>
              <a:t>most (</a:t>
            </a:r>
            <a:r>
              <a:rPr lang="sl-SI" altLang="en-US" i="1"/>
              <a:t>bridge</a:t>
            </a:r>
            <a:r>
              <a:rPr lang="sl-SI" altLang="en-US"/>
              <a:t>) </a:t>
            </a:r>
          </a:p>
          <a:p>
            <a:pPr lvl="1"/>
            <a:r>
              <a:rPr lang="sl-SI" altLang="en-US"/>
              <a:t>usmerjevalnik (</a:t>
            </a:r>
            <a:r>
              <a:rPr lang="sl-SI" altLang="en-US" i="1"/>
              <a:t>router</a:t>
            </a:r>
            <a:r>
              <a:rPr lang="sl-SI" altLang="en-US"/>
              <a:t>) </a:t>
            </a:r>
          </a:p>
          <a:p>
            <a:pPr lvl="1"/>
            <a:r>
              <a:rPr lang="sl-SI" altLang="en-US"/>
              <a:t>modem </a:t>
            </a:r>
          </a:p>
          <a:p>
            <a:endParaRPr lang="sl-SI" altLang="en-US"/>
          </a:p>
        </p:txBody>
      </p:sp>
      <p:pic>
        <p:nvPicPr>
          <p:cNvPr id="236550" name="Picture 2" descr="Mrežno stikalo"/>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308725" y="2500314"/>
            <a:ext cx="374015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83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Naslov 1"/>
          <p:cNvSpPr>
            <a:spLocks noGrp="1"/>
          </p:cNvSpPr>
          <p:nvPr>
            <p:ph type="title"/>
          </p:nvPr>
        </p:nvSpPr>
        <p:spPr>
          <a:xfrm>
            <a:off x="1979612" y="428625"/>
            <a:ext cx="8229600" cy="857250"/>
          </a:xfrm>
        </p:spPr>
        <p:txBody>
          <a:bodyPr/>
          <a:lstStyle/>
          <a:p>
            <a:r>
              <a:rPr lang="sl-SI" altLang="en-US" b="1"/>
              <a:t>Omrežni protokoli</a:t>
            </a:r>
            <a:endParaRPr lang="sl-SI" altLang="en-US"/>
          </a:p>
        </p:txBody>
      </p:sp>
      <p:sp>
        <p:nvSpPr>
          <p:cNvPr id="237571" name="Ograda vsebine 2"/>
          <p:cNvSpPr>
            <a:spLocks noGrp="1"/>
          </p:cNvSpPr>
          <p:nvPr>
            <p:ph idx="1"/>
          </p:nvPr>
        </p:nvSpPr>
        <p:spPr/>
        <p:txBody>
          <a:bodyPr/>
          <a:lstStyle/>
          <a:p>
            <a:r>
              <a:rPr lang="sl-SI" altLang="en-US" sz="3200" b="1"/>
              <a:t>Protokol</a:t>
            </a:r>
            <a:r>
              <a:rPr lang="sl-SI" altLang="en-US" sz="1600"/>
              <a:t> </a:t>
            </a:r>
          </a:p>
          <a:p>
            <a:r>
              <a:rPr lang="sl-SI" altLang="en-US" sz="1800"/>
              <a:t>je formalen opis pravil za izmenjavo sporočil, ki jih je potrebno spoštovati, da se lahko med seboj sporazumevajo naprave v (računalniškem) omrežju. </a:t>
            </a:r>
          </a:p>
          <a:p>
            <a:br>
              <a:rPr lang="sl-SI" altLang="en-US" sz="1800"/>
            </a:br>
            <a:r>
              <a:rPr lang="sl-SI" altLang="en-US" sz="1800"/>
              <a:t>TCP/IP TCP »Transmision Control Protocol«, protokol za nadzor prenosa, ter IP »Internet Protocol«, internetni protokol) ali Internetni sklad protokolov (angleško Internet protocol suite) je nabor protokolov, ki izvaja protokolski sklad prek katerega teče internet. Največ omrežnega prometa poteka preko protokola TCP.</a:t>
            </a:r>
            <a:br>
              <a:rPr lang="sl-SI" altLang="en-US" sz="1800"/>
            </a:br>
            <a:br>
              <a:rPr lang="sl-SI" altLang="en-US" sz="1800"/>
            </a:br>
            <a:r>
              <a:rPr lang="sl-SI" altLang="en-US" sz="1800"/>
              <a:t>Na različnih nivojih </a:t>
            </a:r>
            <a:br>
              <a:rPr lang="sl-SI" altLang="en-US" sz="1800"/>
            </a:br>
            <a:r>
              <a:rPr lang="sl-SI" altLang="en-US" sz="1800"/>
              <a:t>FTP, HTTP, IMAP, IRC, SSH, TCP, IPv4, Token ring, Ethernet, PPP, Wi-Fi ...</a:t>
            </a:r>
            <a:br>
              <a:rPr lang="sl-SI" altLang="en-US" sz="1800"/>
            </a:br>
            <a:endParaRPr lang="sl-SI" altLang="en-US" sz="1800"/>
          </a:p>
          <a:p>
            <a:endParaRPr lang="sl-SI" altLang="en-US"/>
          </a:p>
        </p:txBody>
      </p:sp>
    </p:spTree>
    <p:extLst>
      <p:ext uri="{BB962C8B-B14F-4D97-AF65-F5344CB8AC3E}">
        <p14:creationId xmlns:p14="http://schemas.microsoft.com/office/powerpoint/2010/main" val="317223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Naslov 1"/>
          <p:cNvSpPr>
            <a:spLocks noGrp="1"/>
          </p:cNvSpPr>
          <p:nvPr>
            <p:ph type="title"/>
          </p:nvPr>
        </p:nvSpPr>
        <p:spPr>
          <a:xfrm>
            <a:off x="1979612" y="428625"/>
            <a:ext cx="8229600" cy="857250"/>
          </a:xfrm>
        </p:spPr>
        <p:txBody>
          <a:bodyPr/>
          <a:lstStyle/>
          <a:p>
            <a:r>
              <a:rPr lang="sl-SI" altLang="en-US" b="1"/>
              <a:t>Internet</a:t>
            </a:r>
            <a:endParaRPr lang="sl-SI" altLang="en-US"/>
          </a:p>
        </p:txBody>
      </p:sp>
      <p:sp>
        <p:nvSpPr>
          <p:cNvPr id="238595" name="Ograda vsebine 2"/>
          <p:cNvSpPr>
            <a:spLocks noGrp="1"/>
          </p:cNvSpPr>
          <p:nvPr>
            <p:ph idx="1"/>
          </p:nvPr>
        </p:nvSpPr>
        <p:spPr/>
        <p:txBody>
          <a:bodyPr/>
          <a:lstStyle/>
          <a:p>
            <a:r>
              <a:rPr lang="sl-SI" altLang="en-US" b="1"/>
              <a:t>Internet </a:t>
            </a:r>
            <a:r>
              <a:rPr lang="sl-SI" altLang="en-US"/>
              <a:t>(tudi medmrežje) </a:t>
            </a:r>
          </a:p>
          <a:p>
            <a:pPr lvl="1"/>
            <a:r>
              <a:rPr lang="sl-SI" altLang="en-US"/>
              <a:t>je v računalniško omrežje, ki povezuje več omrežij. </a:t>
            </a:r>
          </a:p>
          <a:p>
            <a:pPr lvl="1"/>
            <a:r>
              <a:rPr lang="sl-SI" altLang="en-US"/>
              <a:t>V razširjenem izražanju se internet velikokrat nanaša na usluge kot so svetovni splet:</a:t>
            </a:r>
          </a:p>
          <a:p>
            <a:pPr lvl="2"/>
            <a:r>
              <a:rPr lang="sl-SI" altLang="en-US"/>
              <a:t>WWW - brskanje</a:t>
            </a:r>
          </a:p>
          <a:p>
            <a:pPr lvl="2"/>
            <a:r>
              <a:rPr lang="sl-SI" altLang="en-US"/>
              <a:t>elektronska pošta</a:t>
            </a:r>
          </a:p>
          <a:p>
            <a:pPr lvl="2"/>
            <a:r>
              <a:rPr lang="sl-SI" altLang="en-US"/>
              <a:t>ftp </a:t>
            </a:r>
          </a:p>
          <a:p>
            <a:pPr lvl="2"/>
            <a:r>
              <a:rPr lang="sl-SI" altLang="en-US"/>
              <a:t>neposredni klepet (online chat)</a:t>
            </a:r>
          </a:p>
          <a:p>
            <a:pPr lvl="2"/>
            <a:r>
              <a:rPr lang="sl-SI" altLang="en-US"/>
              <a:t>novice</a:t>
            </a:r>
          </a:p>
        </p:txBody>
      </p:sp>
      <p:pic>
        <p:nvPicPr>
          <p:cNvPr id="238598" name="Picture 2" descr="http://windowshelp.microsoft.com/windows/supportFiles/Help_How-to/cat_icon_internet_256.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94537" y="3384551"/>
            <a:ext cx="3295650"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07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Naslov 1"/>
          <p:cNvSpPr>
            <a:spLocks noGrp="1"/>
          </p:cNvSpPr>
          <p:nvPr>
            <p:ph type="title"/>
          </p:nvPr>
        </p:nvSpPr>
        <p:spPr>
          <a:xfrm>
            <a:off x="1979612" y="428625"/>
            <a:ext cx="8229600" cy="857250"/>
          </a:xfrm>
        </p:spPr>
        <p:txBody>
          <a:bodyPr/>
          <a:lstStyle/>
          <a:p>
            <a:r>
              <a:rPr lang="sl-SI" altLang="en-US" b="1"/>
              <a:t>Intranet</a:t>
            </a:r>
            <a:endParaRPr lang="sl-SI" altLang="en-US"/>
          </a:p>
        </p:txBody>
      </p:sp>
      <p:sp>
        <p:nvSpPr>
          <p:cNvPr id="239619" name="Ograda vsebine 2"/>
          <p:cNvSpPr>
            <a:spLocks noGrp="1"/>
          </p:cNvSpPr>
          <p:nvPr>
            <p:ph idx="1"/>
          </p:nvPr>
        </p:nvSpPr>
        <p:spPr/>
        <p:txBody>
          <a:bodyPr/>
          <a:lstStyle/>
          <a:p>
            <a:r>
              <a:rPr lang="sl-SI" altLang="en-US"/>
              <a:t>Intranet je privatno omrežje v neki organizaciji, po načinu delovanja pa deluje tako kot internet.</a:t>
            </a:r>
          </a:p>
        </p:txBody>
      </p:sp>
      <p:pic>
        <p:nvPicPr>
          <p:cNvPr id="239622" name="Picture 2" descr="http://www.learnthenet.com/english/publish/images/intranet.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4412" y="3214689"/>
            <a:ext cx="26670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69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Naslov 1"/>
          <p:cNvSpPr>
            <a:spLocks noGrp="1"/>
          </p:cNvSpPr>
          <p:nvPr>
            <p:ph type="title"/>
          </p:nvPr>
        </p:nvSpPr>
        <p:spPr>
          <a:xfrm>
            <a:off x="1979612" y="428625"/>
            <a:ext cx="8229600" cy="857250"/>
          </a:xfrm>
        </p:spPr>
        <p:txBody>
          <a:bodyPr/>
          <a:lstStyle/>
          <a:p>
            <a:r>
              <a:rPr lang="sl-SI" altLang="en-US"/>
              <a:t>INTERNET - zgodovina</a:t>
            </a:r>
          </a:p>
        </p:txBody>
      </p:sp>
      <p:sp>
        <p:nvSpPr>
          <p:cNvPr id="240643" name="Ograda vsebine 2"/>
          <p:cNvSpPr>
            <a:spLocks noGrp="1"/>
          </p:cNvSpPr>
          <p:nvPr>
            <p:ph idx="1"/>
          </p:nvPr>
        </p:nvSpPr>
        <p:spPr/>
        <p:txBody>
          <a:bodyPr/>
          <a:lstStyle/>
          <a:p>
            <a:r>
              <a:rPr lang="sl-SI" altLang="en-US"/>
              <a:t>Leta 1960 se pojavijo ideje: kako povezat računalnike med seboj?</a:t>
            </a:r>
          </a:p>
          <a:p>
            <a:endParaRPr lang="sl-SI" altLang="en-US"/>
          </a:p>
          <a:p>
            <a:r>
              <a:rPr lang="sl-SI" altLang="en-US"/>
              <a:t>1969 ameriška vojska vzpostavi omrežje ARPANET, kasneje prevzame akademska sfera. </a:t>
            </a:r>
          </a:p>
        </p:txBody>
      </p:sp>
      <p:pic>
        <p:nvPicPr>
          <p:cNvPr id="240646" name="Picture 2" descr="SAGE consoles">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08912" y="4864100"/>
            <a:ext cx="24765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641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773238" y="228600"/>
            <a:ext cx="8785225" cy="425450"/>
          </a:xfrm>
          <a:ln>
            <a:miter lim="800000"/>
            <a:headEnd/>
            <a:tailEnd/>
          </a:ln>
        </p:spPr>
        <p:txBody>
          <a:bodyPr>
            <a:normAutofit fontScale="90000"/>
          </a:bodyPr>
          <a:lstStyle/>
          <a:p>
            <a:pPr>
              <a:defRPr/>
            </a:pPr>
            <a:r>
              <a:rPr lang="en-US" sz="2800"/>
              <a:t>Zgodovina Interneta: 70-ta leta</a:t>
            </a:r>
            <a:endParaRPr lang="en-US" sz="2400"/>
          </a:p>
        </p:txBody>
      </p:sp>
      <p:sp>
        <p:nvSpPr>
          <p:cNvPr id="241667"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1668" name="Text Box 4"/>
          <p:cNvSpPr txBox="1">
            <a:spLocks noChangeArrowheads="1"/>
          </p:cNvSpPr>
          <p:nvPr/>
        </p:nvSpPr>
        <p:spPr bwMode="auto">
          <a:xfrm>
            <a:off x="1865312" y="2714626"/>
            <a:ext cx="84582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600"/>
              </a:spcAft>
            </a:pPr>
            <a:r>
              <a:rPr lang="en-GB" altLang="en-US" sz="2400" b="1"/>
              <a:t>1972</a:t>
            </a:r>
            <a:r>
              <a:rPr lang="en-GB" altLang="en-US" sz="2400"/>
              <a:t>: 37 povezanih računalnikov,</a:t>
            </a:r>
          </a:p>
          <a:p>
            <a:pPr eaLnBrk="1" hangingPunct="1">
              <a:spcBef>
                <a:spcPts val="1000"/>
              </a:spcBef>
              <a:spcAft>
                <a:spcPts val="600"/>
              </a:spcAft>
            </a:pPr>
            <a:r>
              <a:rPr lang="en-GB" altLang="en-US" sz="2400" b="1"/>
              <a:t>1972</a:t>
            </a:r>
            <a:r>
              <a:rPr lang="en-GB" altLang="en-US" sz="2400"/>
              <a:t>: prvi program za elektronsko pošto;</a:t>
            </a:r>
          </a:p>
          <a:p>
            <a:pPr eaLnBrk="1" hangingPunct="1">
              <a:spcBef>
                <a:spcPts val="1000"/>
              </a:spcBef>
              <a:spcAft>
                <a:spcPts val="600"/>
              </a:spcAft>
            </a:pPr>
            <a:r>
              <a:rPr lang="en-GB" altLang="en-US" sz="2400" b="1"/>
              <a:t>1972</a:t>
            </a:r>
            <a:r>
              <a:rPr lang="en-GB" altLang="en-US" sz="2400"/>
              <a:t>: prva verzija programa Telnet za delo na oddaljenem računalniku (NCSA),</a:t>
            </a:r>
          </a:p>
          <a:p>
            <a:pPr eaLnBrk="1" hangingPunct="1">
              <a:spcBef>
                <a:spcPts val="1000"/>
              </a:spcBef>
              <a:spcAft>
                <a:spcPts val="600"/>
              </a:spcAft>
            </a:pPr>
            <a:r>
              <a:rPr lang="en-GB" altLang="en-US" sz="2400" b="1"/>
              <a:t>1972</a:t>
            </a:r>
            <a:r>
              <a:rPr lang="en-GB" altLang="en-US" sz="2400"/>
              <a:t>: priključeno prvo omrežje, ki ni nastalo v okviru ARPANET: ALOHAnet.</a:t>
            </a:r>
          </a:p>
        </p:txBody>
      </p:sp>
    </p:spTree>
    <p:extLst>
      <p:ext uri="{BB962C8B-B14F-4D97-AF65-F5344CB8AC3E}">
        <p14:creationId xmlns:p14="http://schemas.microsoft.com/office/powerpoint/2010/main" val="200992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sp>
        <p:nvSpPr>
          <p:cNvPr id="3" name="Ograda vsebine 2"/>
          <p:cNvSpPr>
            <a:spLocks noGrp="1"/>
          </p:cNvSpPr>
          <p:nvPr>
            <p:ph idx="1"/>
          </p:nvPr>
        </p:nvSpPr>
        <p:spPr/>
        <p:txBody>
          <a:bodyPr>
            <a:normAutofit fontScale="92500" lnSpcReduction="10000"/>
          </a:bodyPr>
          <a:lstStyle/>
          <a:p>
            <a:pPr marL="274320" indent="-274320">
              <a:buClr>
                <a:schemeClr val="accent3"/>
              </a:buClr>
              <a:buFont typeface="Wingdings 2"/>
              <a:buChar char=""/>
              <a:defRPr/>
            </a:pPr>
            <a:r>
              <a:rPr lang="sl-SI" dirty="0"/>
              <a:t>V današnjem času ni več nobena težava priti do podatkov, ki jih potrebujemo za odločanje.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Poplava podatkov, ki so včasih zastareli, popačeni, neustrezni.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Pojav </a:t>
            </a:r>
            <a:r>
              <a:rPr lang="sl-SI" b="1" dirty="0"/>
              <a:t>informacijske onesnaženosti </a:t>
            </a:r>
            <a:r>
              <a:rPr lang="sl-SI" dirty="0"/>
              <a:t>je eden največjih problemov sodobne informacijske družbe.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Informacijska pismenost je sposobnost, da se znajdemo na "smetišču informacij“.</a:t>
            </a:r>
          </a:p>
        </p:txBody>
      </p:sp>
    </p:spTree>
    <p:extLst>
      <p:ext uri="{BB962C8B-B14F-4D97-AF65-F5344CB8AC3E}">
        <p14:creationId xmlns:p14="http://schemas.microsoft.com/office/powerpoint/2010/main" val="347073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773238" y="228600"/>
            <a:ext cx="8785225" cy="425450"/>
          </a:xfrm>
          <a:ln>
            <a:miter lim="800000"/>
            <a:headEnd/>
            <a:tailEnd/>
          </a:ln>
        </p:spPr>
        <p:txBody>
          <a:bodyPr>
            <a:normAutofit fontScale="90000"/>
          </a:bodyPr>
          <a:lstStyle/>
          <a:p>
            <a:pPr>
              <a:defRPr/>
            </a:pPr>
            <a:r>
              <a:rPr lang="en-US" sz="2800"/>
              <a:t>Zgodovina Interneta: 70-ta leta</a:t>
            </a:r>
            <a:endParaRPr lang="en-US" sz="2400"/>
          </a:p>
        </p:txBody>
      </p:sp>
      <p:sp>
        <p:nvSpPr>
          <p:cNvPr id="242691"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2692" name="Text Box 4"/>
          <p:cNvSpPr txBox="1">
            <a:spLocks noChangeArrowheads="1"/>
          </p:cNvSpPr>
          <p:nvPr/>
        </p:nvSpPr>
        <p:spPr bwMode="auto">
          <a:xfrm>
            <a:off x="1903412" y="2133601"/>
            <a:ext cx="8458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952500" indent="-9525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600"/>
              </a:spcAft>
            </a:pPr>
            <a:r>
              <a:rPr lang="en-GB" altLang="en-US" sz="2000" b="1"/>
              <a:t>1973</a:t>
            </a:r>
            <a:r>
              <a:rPr lang="en-GB" altLang="en-US" sz="2000"/>
              <a:t>: Prva verzija programa FTP za prenos datotek med računalniki,</a:t>
            </a:r>
          </a:p>
          <a:p>
            <a:pPr eaLnBrk="1" hangingPunct="1">
              <a:spcBef>
                <a:spcPts val="1000"/>
              </a:spcBef>
              <a:spcAft>
                <a:spcPts val="600"/>
              </a:spcAft>
            </a:pPr>
            <a:r>
              <a:rPr lang="en-GB" altLang="en-US" sz="2000" b="1"/>
              <a:t>1973</a:t>
            </a:r>
            <a:r>
              <a:rPr lang="en-GB" altLang="en-US" sz="2000"/>
              <a:t>: ARPANET povezan z Anglijo in Norveško,</a:t>
            </a:r>
          </a:p>
          <a:p>
            <a:pPr eaLnBrk="1" hangingPunct="1">
              <a:spcBef>
                <a:spcPts val="1000"/>
              </a:spcBef>
              <a:spcAft>
                <a:spcPts val="600"/>
              </a:spcAft>
            </a:pPr>
            <a:r>
              <a:rPr lang="en-GB" altLang="en-US" sz="2000" b="1"/>
              <a:t>1974</a:t>
            </a:r>
            <a:r>
              <a:rPr lang="en-GB" altLang="en-US" sz="2000"/>
              <a:t>: </a:t>
            </a:r>
            <a:r>
              <a:rPr lang="en-GB" altLang="en-US" sz="2000" u="sng"/>
              <a:t>prva verzija družine protokolov TCP/IP</a:t>
            </a:r>
            <a:endParaRPr lang="en-GB" altLang="en-US" sz="2000"/>
          </a:p>
          <a:p>
            <a:pPr eaLnBrk="1" hangingPunct="1">
              <a:spcBef>
                <a:spcPts val="1000"/>
              </a:spcBef>
              <a:spcAft>
                <a:spcPts val="600"/>
              </a:spcAft>
            </a:pPr>
            <a:r>
              <a:rPr lang="en-GB" altLang="en-US" sz="2000" b="1"/>
              <a:t>1974</a:t>
            </a:r>
            <a:r>
              <a:rPr lang="en-GB" altLang="en-US" sz="2000"/>
              <a:t>: prvi javni ponudnik storitev omrežja ARPANET: začetki komercializacije omrežja.</a:t>
            </a:r>
          </a:p>
        </p:txBody>
      </p:sp>
    </p:spTree>
    <p:extLst>
      <p:ext uri="{BB962C8B-B14F-4D97-AF65-F5344CB8AC3E}">
        <p14:creationId xmlns:p14="http://schemas.microsoft.com/office/powerpoint/2010/main" val="210802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701800" y="857233"/>
            <a:ext cx="8785225" cy="296863"/>
          </a:xfrm>
          <a:ln>
            <a:miter lim="800000"/>
            <a:headEnd/>
            <a:tailEnd/>
          </a:ln>
        </p:spPr>
        <p:txBody>
          <a:bodyPr>
            <a:noAutofit/>
          </a:bodyPr>
          <a:lstStyle/>
          <a:p>
            <a:pPr>
              <a:defRPr/>
            </a:pPr>
            <a:r>
              <a:rPr lang="en-US" sz="3200" b="1" dirty="0" err="1"/>
              <a:t>Zgodovina</a:t>
            </a:r>
            <a:r>
              <a:rPr lang="en-US" sz="3200" b="1" dirty="0"/>
              <a:t> </a:t>
            </a:r>
            <a:r>
              <a:rPr lang="en-US" sz="3200" b="1" dirty="0" err="1"/>
              <a:t>Interneta</a:t>
            </a:r>
            <a:r>
              <a:rPr lang="en-US" sz="3200" b="1" dirty="0"/>
              <a:t>: 80-ta </a:t>
            </a:r>
            <a:r>
              <a:rPr lang="en-US" sz="3200" b="1" dirty="0" err="1"/>
              <a:t>leta</a:t>
            </a:r>
            <a:endParaRPr lang="en-US" sz="2800" b="1" dirty="0"/>
          </a:p>
        </p:txBody>
      </p:sp>
      <p:sp>
        <p:nvSpPr>
          <p:cNvPr id="243715"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3716" name="Text Box 4"/>
          <p:cNvSpPr txBox="1">
            <a:spLocks noChangeArrowheads="1"/>
          </p:cNvSpPr>
          <p:nvPr/>
        </p:nvSpPr>
        <p:spPr bwMode="auto">
          <a:xfrm>
            <a:off x="1736725" y="2357438"/>
            <a:ext cx="84582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GB" altLang="en-US" sz="2000" b="1"/>
              <a:t>1983</a:t>
            </a:r>
            <a:r>
              <a:rPr lang="en-GB" altLang="en-US" sz="2000"/>
              <a:t>: </a:t>
            </a:r>
            <a:r>
              <a:rPr lang="en-GB" altLang="en-US" sz="2000" u="sng"/>
              <a:t>TCP/IP postane standardni protokol omrežja</a:t>
            </a:r>
            <a:r>
              <a:rPr lang="en-GB" altLang="en-US" sz="2000"/>
              <a:t> - “lepilo Interneta”,</a:t>
            </a:r>
            <a:br>
              <a:rPr lang="en-GB" altLang="en-US" sz="2000"/>
            </a:br>
            <a:r>
              <a:rPr lang="en-GB" altLang="en-US" sz="2000"/>
              <a:t>TCP/IP postane sestavni del operacijskega sistema UNIX</a:t>
            </a:r>
          </a:p>
          <a:p>
            <a:pPr eaLnBrk="1" hangingPunct="1">
              <a:spcBef>
                <a:spcPct val="20000"/>
              </a:spcBef>
            </a:pPr>
            <a:r>
              <a:rPr lang="en-GB" altLang="en-US" sz="2000" b="1"/>
              <a:t>1983</a:t>
            </a:r>
            <a:r>
              <a:rPr lang="en-GB" altLang="en-US" sz="2000"/>
              <a:t>: ARPANET postane neobvladljiv za vojsko; razpade na ARPANET in MILNET</a:t>
            </a:r>
          </a:p>
          <a:p>
            <a:pPr eaLnBrk="1" hangingPunct="1">
              <a:spcBef>
                <a:spcPct val="20000"/>
              </a:spcBef>
            </a:pPr>
            <a:r>
              <a:rPr lang="en-GB" altLang="en-US" sz="2000" b="1"/>
              <a:t>1986</a:t>
            </a:r>
            <a:r>
              <a:rPr lang="en-GB" altLang="en-US" sz="2000"/>
              <a:t>: NSF (National Science Foundation) uvede hitrejšo hrbtenico NSFNET,</a:t>
            </a:r>
          </a:p>
        </p:txBody>
      </p:sp>
    </p:spTree>
    <p:extLst>
      <p:ext uri="{BB962C8B-B14F-4D97-AF65-F5344CB8AC3E}">
        <p14:creationId xmlns:p14="http://schemas.microsoft.com/office/powerpoint/2010/main" val="161415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80-ta leta</a:t>
            </a:r>
            <a:endParaRPr lang="en-US" sz="2400"/>
          </a:p>
        </p:txBody>
      </p:sp>
      <p:sp>
        <p:nvSpPr>
          <p:cNvPr id="244739"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4740" name="Text Box 4"/>
          <p:cNvSpPr txBox="1">
            <a:spLocks noChangeArrowheads="1"/>
          </p:cNvSpPr>
          <p:nvPr/>
        </p:nvSpPr>
        <p:spPr bwMode="auto">
          <a:xfrm>
            <a:off x="1865312" y="2928939"/>
            <a:ext cx="84582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sl-SI" altLang="en-US" sz="2000"/>
              <a:t>1987: Število Internetnih strežnikov preseže </a:t>
            </a:r>
            <a:r>
              <a:rPr lang="en-GB" altLang="en-US" sz="2000"/>
              <a:t>10,000</a:t>
            </a:r>
            <a:r>
              <a:rPr lang="sl-SI" altLang="en-US" sz="2000"/>
              <a:t>.</a:t>
            </a:r>
          </a:p>
          <a:p>
            <a:pPr eaLnBrk="1" hangingPunct="1">
              <a:spcBef>
                <a:spcPct val="20000"/>
              </a:spcBef>
            </a:pPr>
            <a:r>
              <a:rPr lang="sl-SI" altLang="en-US" sz="2000"/>
              <a:t>1988: Število Internetnih strežnikov preseže 6</a:t>
            </a:r>
            <a:r>
              <a:rPr lang="en-GB" altLang="en-US" sz="2000"/>
              <a:t>0,000</a:t>
            </a:r>
            <a:r>
              <a:rPr lang="sl-SI" altLang="en-US" sz="2000"/>
              <a:t>.</a:t>
            </a:r>
          </a:p>
          <a:p>
            <a:pPr eaLnBrk="1" hangingPunct="1">
              <a:spcBef>
                <a:spcPct val="20000"/>
              </a:spcBef>
            </a:pPr>
            <a:r>
              <a:rPr lang="sl-SI" altLang="en-US" sz="2000"/>
              <a:t>	Črv Internet worm prizadane 6.000 strežnikov.</a:t>
            </a:r>
          </a:p>
          <a:p>
            <a:pPr eaLnBrk="1" hangingPunct="1">
              <a:spcBef>
                <a:spcPct val="20000"/>
              </a:spcBef>
            </a:pPr>
            <a:r>
              <a:rPr lang="sl-SI" altLang="en-US" sz="2000"/>
              <a:t>1989: Število Internetnih strežnikov preseže </a:t>
            </a:r>
            <a:r>
              <a:rPr lang="en-GB" altLang="en-US" sz="2000"/>
              <a:t>10</a:t>
            </a:r>
            <a:r>
              <a:rPr lang="sl-SI" altLang="en-US" sz="2000"/>
              <a:t>0</a:t>
            </a:r>
            <a:r>
              <a:rPr lang="en-GB" altLang="en-US" sz="2000"/>
              <a:t>,000</a:t>
            </a:r>
            <a:r>
              <a:rPr lang="sl-SI" altLang="en-US" sz="2000"/>
              <a:t>.</a:t>
            </a:r>
          </a:p>
          <a:p>
            <a:pPr eaLnBrk="1" hangingPunct="1">
              <a:spcBef>
                <a:spcPct val="20000"/>
              </a:spcBef>
            </a:pPr>
            <a:r>
              <a:rPr lang="sl-SI" altLang="en-US" sz="2000"/>
              <a:t>1989: Evropski ponudniki Internetnih storitev ustanovijo </a:t>
            </a:r>
            <a:r>
              <a:rPr lang="en-GB" altLang="en-US" sz="2000"/>
              <a:t>RIPE (Reseaux IP Europeens)</a:t>
            </a:r>
            <a:r>
              <a:rPr lang="sl-SI" altLang="en-US" sz="2000"/>
              <a:t>, ki koordinira administriranje Interneta na evropski ravni.</a:t>
            </a:r>
            <a:endParaRPr lang="en-GB" altLang="en-US" sz="2000"/>
          </a:p>
        </p:txBody>
      </p:sp>
    </p:spTree>
    <p:extLst>
      <p:ext uri="{BB962C8B-B14F-4D97-AF65-F5344CB8AC3E}">
        <p14:creationId xmlns:p14="http://schemas.microsoft.com/office/powerpoint/2010/main" val="176630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5763"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5764" name="Text Box 4"/>
          <p:cNvSpPr txBox="1">
            <a:spLocks noChangeArrowheads="1"/>
          </p:cNvSpPr>
          <p:nvPr/>
        </p:nvSpPr>
        <p:spPr bwMode="auto">
          <a:xfrm>
            <a:off x="1979612" y="2438401"/>
            <a:ext cx="84582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82600" indent="-482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Clr>
                <a:schemeClr val="tx2"/>
              </a:buClr>
              <a:buSzPct val="75000"/>
              <a:buFont typeface="Monotype Sorts" pitchFamily="2" charset="2"/>
              <a:buChar char="v"/>
            </a:pPr>
            <a:r>
              <a:rPr lang="en-GB" altLang="en-US" sz="2000" b="1"/>
              <a:t>Tehnična zasnova Interneta ustaljena,</a:t>
            </a:r>
          </a:p>
          <a:p>
            <a:pPr eaLnBrk="1" hangingPunct="1">
              <a:spcBef>
                <a:spcPct val="50000"/>
              </a:spcBef>
              <a:buClr>
                <a:schemeClr val="tx2"/>
              </a:buClr>
              <a:buSzPct val="75000"/>
              <a:buFont typeface="Monotype Sorts" pitchFamily="2" charset="2"/>
              <a:buChar char="v"/>
            </a:pPr>
            <a:r>
              <a:rPr lang="en-GB" altLang="en-US" sz="2000" b="1"/>
              <a:t>nove tehnične rešitve v hitrosti prenosa,</a:t>
            </a:r>
          </a:p>
          <a:p>
            <a:pPr eaLnBrk="1" hangingPunct="1">
              <a:spcBef>
                <a:spcPct val="50000"/>
              </a:spcBef>
              <a:buClr>
                <a:schemeClr val="tx2"/>
              </a:buClr>
              <a:buSzPct val="75000"/>
              <a:buFont typeface="Monotype Sorts" pitchFamily="2" charset="2"/>
              <a:buChar char="v"/>
            </a:pPr>
            <a:r>
              <a:rPr lang="en-GB" altLang="en-US" sz="2000" b="1"/>
              <a:t>razvoj orodij za urejanje informacij (dokumentov),</a:t>
            </a:r>
          </a:p>
          <a:p>
            <a:pPr eaLnBrk="1" hangingPunct="1">
              <a:spcBef>
                <a:spcPct val="50000"/>
              </a:spcBef>
              <a:spcAft>
                <a:spcPts val="400"/>
              </a:spcAft>
              <a:buClr>
                <a:schemeClr val="tx2"/>
              </a:buClr>
              <a:buSzPct val="75000"/>
              <a:buFont typeface="Monotype Sorts" pitchFamily="2" charset="2"/>
              <a:buChar char="v"/>
            </a:pPr>
            <a:r>
              <a:rPr lang="en-GB" altLang="en-US" sz="2000" b="1"/>
              <a:t>izrazita potreba po orodjih za odkrivanje informacij (dokumentov).</a:t>
            </a:r>
          </a:p>
        </p:txBody>
      </p:sp>
    </p:spTree>
    <p:extLst>
      <p:ext uri="{BB962C8B-B14F-4D97-AF65-F5344CB8AC3E}">
        <p14:creationId xmlns:p14="http://schemas.microsoft.com/office/powerpoint/2010/main" val="277764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6787"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6788" name="Text Box 4"/>
          <p:cNvSpPr txBox="1">
            <a:spLocks noChangeArrowheads="1"/>
          </p:cNvSpPr>
          <p:nvPr/>
        </p:nvSpPr>
        <p:spPr bwMode="auto">
          <a:xfrm>
            <a:off x="1865312" y="2500313"/>
            <a:ext cx="84582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400"/>
              </a:spcAft>
            </a:pPr>
            <a:r>
              <a:rPr lang="sl-SI" altLang="en-US" sz="1600" b="1"/>
              <a:t>1990</a:t>
            </a:r>
            <a:r>
              <a:rPr lang="sl-SI" altLang="en-US" sz="1600"/>
              <a:t>:</a:t>
            </a:r>
            <a:r>
              <a:rPr lang="sl-SI" altLang="en-US" sz="1600" b="1"/>
              <a:t> </a:t>
            </a:r>
            <a:r>
              <a:rPr lang="sl-SI" altLang="en-US" sz="1600"/>
              <a:t>Arpanet ukinjen.</a:t>
            </a:r>
          </a:p>
          <a:p>
            <a:pPr eaLnBrk="1" hangingPunct="1">
              <a:spcBef>
                <a:spcPts val="1000"/>
              </a:spcBef>
              <a:spcAft>
                <a:spcPts val="400"/>
              </a:spcAft>
            </a:pPr>
            <a:r>
              <a:rPr lang="sl-SI" altLang="en-US" sz="1600" b="1"/>
              <a:t>1990</a:t>
            </a:r>
            <a:r>
              <a:rPr lang="sl-SI" altLang="en-US" sz="1600"/>
              <a:t>: v uporabo pride Archie, prva resna aplikacija za odkrivanje internetnih informacijskih virov, </a:t>
            </a:r>
          </a:p>
          <a:p>
            <a:pPr eaLnBrk="1" hangingPunct="1">
              <a:spcBef>
                <a:spcPts val="1000"/>
              </a:spcBef>
              <a:spcAft>
                <a:spcPts val="400"/>
              </a:spcAft>
            </a:pPr>
            <a:r>
              <a:rPr lang="en-GB" altLang="en-US" sz="1600" b="1"/>
              <a:t>1991</a:t>
            </a:r>
            <a:r>
              <a:rPr lang="en-GB" altLang="en-US" sz="1600"/>
              <a:t>: v uporabo pride Gopher za menujsko ureditev informacijskih virov,</a:t>
            </a:r>
            <a:endParaRPr lang="sl-SI" altLang="en-US" sz="1600"/>
          </a:p>
          <a:p>
            <a:pPr eaLnBrk="1" hangingPunct="1">
              <a:spcBef>
                <a:spcPts val="1000"/>
              </a:spcBef>
              <a:spcAft>
                <a:spcPts val="400"/>
              </a:spcAft>
            </a:pPr>
            <a:r>
              <a:rPr lang="sl-SI" altLang="en-US" sz="1600" b="1"/>
              <a:t>1991</a:t>
            </a:r>
            <a:r>
              <a:rPr lang="sl-SI" altLang="en-US" sz="1600"/>
              <a:t>:</a:t>
            </a:r>
            <a:r>
              <a:rPr lang="sl-SI" altLang="en-US" sz="1600" b="1"/>
              <a:t> </a:t>
            </a:r>
            <a:r>
              <a:rPr lang="sl-SI" altLang="en-US" sz="1600"/>
              <a:t>v uporabo pride </a:t>
            </a:r>
            <a:r>
              <a:rPr lang="en-GB" altLang="en-US" sz="1600"/>
              <a:t>Wide Area Information Servers (WAIS)</a:t>
            </a:r>
            <a:r>
              <a:rPr lang="sl-SI" altLang="en-US" sz="1600"/>
              <a:t>, distribuirani internetni iskalnik,</a:t>
            </a:r>
            <a:endParaRPr lang="en-GB" altLang="en-US" sz="1600"/>
          </a:p>
          <a:p>
            <a:pPr eaLnBrk="1" hangingPunct="1">
              <a:spcBef>
                <a:spcPts val="1000"/>
              </a:spcBef>
              <a:spcAft>
                <a:spcPts val="400"/>
              </a:spcAft>
            </a:pPr>
            <a:r>
              <a:rPr lang="en-GB" altLang="en-US" sz="1600" b="1"/>
              <a:t>199</a:t>
            </a:r>
            <a:r>
              <a:rPr lang="sl-SI" altLang="en-US" sz="1600" b="1"/>
              <a:t>1</a:t>
            </a:r>
            <a:r>
              <a:rPr lang="en-GB" altLang="en-US" sz="1600"/>
              <a:t>: prva verzija WWW - nova paradigma: globalni hipertekst,</a:t>
            </a:r>
            <a:endParaRPr lang="sl-SI" altLang="en-US" sz="1600"/>
          </a:p>
          <a:p>
            <a:pPr eaLnBrk="1" hangingPunct="1">
              <a:spcBef>
                <a:spcPts val="1000"/>
              </a:spcBef>
              <a:spcAft>
                <a:spcPts val="400"/>
              </a:spcAft>
            </a:pPr>
            <a:r>
              <a:rPr lang="sl-SI" altLang="en-US" sz="1600" b="1"/>
              <a:t>1991</a:t>
            </a:r>
            <a:r>
              <a:rPr lang="sl-SI" altLang="en-US" sz="1600"/>
              <a:t>: objavljen algoritem </a:t>
            </a:r>
            <a:r>
              <a:rPr lang="en-GB" altLang="en-US" sz="1600"/>
              <a:t>PGP (Pretty Good Privacy)</a:t>
            </a:r>
            <a:r>
              <a:rPr lang="sl-SI" altLang="en-US" sz="1600"/>
              <a:t>,</a:t>
            </a:r>
            <a:r>
              <a:rPr lang="en-GB" altLang="en-US" sz="1600"/>
              <a:t> </a:t>
            </a:r>
          </a:p>
        </p:txBody>
      </p:sp>
    </p:spTree>
    <p:extLst>
      <p:ext uri="{BB962C8B-B14F-4D97-AF65-F5344CB8AC3E}">
        <p14:creationId xmlns:p14="http://schemas.microsoft.com/office/powerpoint/2010/main" val="396026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7811"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7812" name="Text Box 4"/>
          <p:cNvSpPr txBox="1">
            <a:spLocks noChangeArrowheads="1"/>
          </p:cNvSpPr>
          <p:nvPr/>
        </p:nvSpPr>
        <p:spPr bwMode="auto">
          <a:xfrm>
            <a:off x="1979612" y="1285875"/>
            <a:ext cx="8458200"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400"/>
              </a:spcAft>
            </a:pPr>
            <a:r>
              <a:rPr lang="sl-SI" altLang="en-US" b="1"/>
              <a:t>1991</a:t>
            </a:r>
            <a:r>
              <a:rPr lang="sl-SI" altLang="en-US"/>
              <a:t>: promet po </a:t>
            </a:r>
            <a:r>
              <a:rPr lang="en-GB" altLang="en-US"/>
              <a:t>NSFNET </a:t>
            </a:r>
            <a:r>
              <a:rPr lang="sl-SI" altLang="en-US"/>
              <a:t>preseže</a:t>
            </a:r>
            <a:r>
              <a:rPr lang="en-GB" altLang="en-US"/>
              <a:t> 1 trilion </a:t>
            </a:r>
            <a:r>
              <a:rPr lang="sl-SI" altLang="en-US"/>
              <a:t>bajtov/mesec.</a:t>
            </a:r>
          </a:p>
          <a:p>
            <a:pPr eaLnBrk="1" hangingPunct="1">
              <a:spcBef>
                <a:spcPts val="1000"/>
              </a:spcBef>
              <a:spcAft>
                <a:spcPts val="400"/>
              </a:spcAft>
            </a:pPr>
            <a:r>
              <a:rPr lang="sl-SI" altLang="en-US" b="1"/>
              <a:t>1992</a:t>
            </a:r>
            <a:r>
              <a:rPr lang="sl-SI" altLang="en-US"/>
              <a:t>: v </a:t>
            </a:r>
            <a:r>
              <a:rPr lang="en-GB" altLang="en-US"/>
              <a:t>NSFNET </a:t>
            </a:r>
            <a:r>
              <a:rPr lang="sl-SI" altLang="en-US"/>
              <a:t>se vključi Slovenija (domena .si).</a:t>
            </a:r>
          </a:p>
          <a:p>
            <a:pPr eaLnBrk="1" hangingPunct="1">
              <a:spcBef>
                <a:spcPts val="1000"/>
              </a:spcBef>
              <a:spcAft>
                <a:spcPts val="400"/>
              </a:spcAft>
            </a:pPr>
            <a:r>
              <a:rPr lang="sl-SI" altLang="en-US" b="1"/>
              <a:t>1992</a:t>
            </a:r>
            <a:r>
              <a:rPr lang="sl-SI" altLang="en-US"/>
              <a:t>: število strežnikov preseže 1.000.000.</a:t>
            </a:r>
            <a:endParaRPr lang="en-GB" altLang="en-US"/>
          </a:p>
          <a:p>
            <a:pPr eaLnBrk="1" hangingPunct="1">
              <a:spcBef>
                <a:spcPts val="1000"/>
              </a:spcBef>
              <a:spcAft>
                <a:spcPts val="400"/>
              </a:spcAft>
            </a:pPr>
            <a:r>
              <a:rPr lang="en-GB" altLang="en-US" b="1"/>
              <a:t>199</a:t>
            </a:r>
            <a:r>
              <a:rPr lang="sl-SI" altLang="en-US" b="1"/>
              <a:t>3</a:t>
            </a:r>
            <a:r>
              <a:rPr lang="en-GB" altLang="en-US"/>
              <a:t>: Mosaic</a:t>
            </a:r>
            <a:r>
              <a:rPr lang="sl-SI" altLang="en-US"/>
              <a:t>,</a:t>
            </a:r>
            <a:r>
              <a:rPr lang="en-GB" altLang="en-US"/>
              <a:t> grafični pregledovalnik za WWW,</a:t>
            </a:r>
            <a:endParaRPr lang="sl-SI" altLang="en-US"/>
          </a:p>
          <a:p>
            <a:pPr eaLnBrk="1" hangingPunct="1">
              <a:spcBef>
                <a:spcPts val="1000"/>
              </a:spcBef>
              <a:spcAft>
                <a:spcPts val="400"/>
              </a:spcAft>
            </a:pPr>
            <a:r>
              <a:rPr lang="sl-SI" altLang="en-US" b="1"/>
              <a:t>1994</a:t>
            </a:r>
            <a:r>
              <a:rPr lang="sl-SI" altLang="en-US"/>
              <a:t>: prvi Internetni radio prične oddajati iz Las Vegasa.</a:t>
            </a:r>
          </a:p>
          <a:p>
            <a:pPr eaLnBrk="1" hangingPunct="1">
              <a:spcBef>
                <a:spcPts val="1000"/>
              </a:spcBef>
              <a:spcAft>
                <a:spcPts val="400"/>
              </a:spcAft>
            </a:pPr>
            <a:r>
              <a:rPr lang="sl-SI" altLang="en-US" b="1"/>
              <a:t>1994</a:t>
            </a:r>
            <a:r>
              <a:rPr lang="sl-SI" altLang="en-US"/>
              <a:t>: prvi “spam”, reklama za loterijo razposlana z e-pošto; prvo spletno reklamno sporočilo (“banner”).</a:t>
            </a:r>
            <a:endParaRPr lang="en-GB" altLang="en-US"/>
          </a:p>
          <a:p>
            <a:pPr eaLnBrk="1" hangingPunct="1">
              <a:spcBef>
                <a:spcPts val="1000"/>
              </a:spcBef>
              <a:spcAft>
                <a:spcPts val="400"/>
              </a:spcAft>
            </a:pPr>
            <a:r>
              <a:rPr lang="sl-SI" altLang="en-US" b="1"/>
              <a:t>1994</a:t>
            </a:r>
            <a:r>
              <a:rPr lang="sl-SI" altLang="en-US"/>
              <a:t>: Ustanovljen </a:t>
            </a:r>
            <a:r>
              <a:rPr lang="en-GB" altLang="en-US"/>
              <a:t>Trans-European Research and Education Network Association (TERENA)</a:t>
            </a:r>
            <a:r>
              <a:rPr lang="sl-SI" altLang="en-US"/>
              <a:t>. Namen: pospeševanje omrežne infrastrukture v izobraževanju in raziskavah.</a:t>
            </a:r>
          </a:p>
        </p:txBody>
      </p:sp>
    </p:spTree>
    <p:extLst>
      <p:ext uri="{BB962C8B-B14F-4D97-AF65-F5344CB8AC3E}">
        <p14:creationId xmlns:p14="http://schemas.microsoft.com/office/powerpoint/2010/main" val="343993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8835"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8836" name="Text Box 4"/>
          <p:cNvSpPr txBox="1">
            <a:spLocks noChangeArrowheads="1"/>
          </p:cNvSpPr>
          <p:nvPr/>
        </p:nvSpPr>
        <p:spPr bwMode="auto">
          <a:xfrm>
            <a:off x="1979612" y="1143000"/>
            <a:ext cx="84582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400"/>
              </a:spcAft>
            </a:pPr>
            <a:r>
              <a:rPr lang="sl-SI" altLang="en-US" b="1"/>
              <a:t>1995</a:t>
            </a:r>
            <a:r>
              <a:rPr lang="sl-SI" altLang="en-US"/>
              <a:t>: Promet po WWW preseže promet s ftp.</a:t>
            </a:r>
          </a:p>
          <a:p>
            <a:pPr eaLnBrk="1" hangingPunct="1">
              <a:spcBef>
                <a:spcPts val="1000"/>
              </a:spcBef>
              <a:spcAft>
                <a:spcPts val="400"/>
              </a:spcAft>
            </a:pPr>
            <a:r>
              <a:rPr lang="sl-SI" altLang="en-US" b="1"/>
              <a:t>1995</a:t>
            </a:r>
            <a:r>
              <a:rPr lang="sl-SI" altLang="en-US"/>
              <a:t>: V uporabo pride RealAudio, programska oprema za poslušanje glasbe v (skoraj) realnem času.</a:t>
            </a:r>
          </a:p>
          <a:p>
            <a:pPr eaLnBrk="1" hangingPunct="1">
              <a:spcBef>
                <a:spcPts val="1000"/>
              </a:spcBef>
              <a:spcAft>
                <a:spcPts val="400"/>
              </a:spcAft>
            </a:pPr>
            <a:r>
              <a:rPr lang="sl-SI" altLang="en-US" b="1"/>
              <a:t>1995</a:t>
            </a:r>
            <a:r>
              <a:rPr lang="sl-SI" altLang="en-US"/>
              <a:t>: Sun objavi Javo, prvi programski jezik prilagojen razvoju spletnih aplikacij.</a:t>
            </a:r>
          </a:p>
          <a:p>
            <a:pPr eaLnBrk="1" hangingPunct="1">
              <a:spcBef>
                <a:spcPts val="1000"/>
              </a:spcBef>
              <a:spcAft>
                <a:spcPts val="400"/>
              </a:spcAft>
            </a:pPr>
            <a:r>
              <a:rPr lang="en-GB" altLang="en-US" b="1"/>
              <a:t>1995</a:t>
            </a:r>
            <a:r>
              <a:rPr lang="en-GB" altLang="en-US"/>
              <a:t>: NSFNET ukinjen. Nova, hitrejša hrbtenica</a:t>
            </a:r>
            <a:r>
              <a:rPr lang="sl-SI" altLang="en-US"/>
              <a:t>.</a:t>
            </a:r>
          </a:p>
          <a:p>
            <a:pPr eaLnBrk="1" hangingPunct="1">
              <a:spcBef>
                <a:spcPts val="1000"/>
              </a:spcBef>
              <a:spcAft>
                <a:spcPts val="400"/>
              </a:spcAft>
            </a:pPr>
            <a:r>
              <a:rPr lang="sl-SI" altLang="en-US" b="1"/>
              <a:t>2000</a:t>
            </a:r>
            <a:r>
              <a:rPr lang="sl-SI" altLang="en-US"/>
              <a:t>: Število spletnih strani, ki jih je mogoče indeksirati, preseže 1 milijardo.</a:t>
            </a:r>
          </a:p>
        </p:txBody>
      </p:sp>
    </p:spTree>
    <p:extLst>
      <p:ext uri="{BB962C8B-B14F-4D97-AF65-F5344CB8AC3E}">
        <p14:creationId xmlns:p14="http://schemas.microsoft.com/office/powerpoint/2010/main" val="363012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Naslov 1"/>
          <p:cNvSpPr>
            <a:spLocks noGrp="1"/>
          </p:cNvSpPr>
          <p:nvPr>
            <p:ph type="title"/>
          </p:nvPr>
        </p:nvSpPr>
        <p:spPr>
          <a:xfrm>
            <a:off x="1979612" y="428625"/>
            <a:ext cx="8229600" cy="857250"/>
          </a:xfrm>
        </p:spPr>
        <p:txBody>
          <a:bodyPr/>
          <a:lstStyle/>
          <a:p>
            <a:r>
              <a:rPr lang="sl-SI" altLang="en-US"/>
              <a:t>INTERNET - danes</a:t>
            </a:r>
          </a:p>
        </p:txBody>
      </p:sp>
      <p:sp>
        <p:nvSpPr>
          <p:cNvPr id="249859" name="Ograda vsebine 2"/>
          <p:cNvSpPr>
            <a:spLocks noGrp="1"/>
          </p:cNvSpPr>
          <p:nvPr>
            <p:ph idx="1"/>
          </p:nvPr>
        </p:nvSpPr>
        <p:spPr/>
        <p:txBody>
          <a:bodyPr/>
          <a:lstStyle/>
          <a:p>
            <a:r>
              <a:rPr lang="sl-SI" altLang="en-US" sz="1800"/>
              <a:t>"World Wide Web" – </a:t>
            </a:r>
          </a:p>
          <a:p>
            <a:pPr lvl="2"/>
            <a:r>
              <a:rPr lang="sl-SI" altLang="en-US" sz="1300"/>
              <a:t>svetovne spletne strani ali krajše www oz. splet so posebne informacije shranjene v obliki, ki jih lahko pregledujemo s spletnim brskalnikom (Internet Explorer, Mozilla, Opera ...). Spletni brskalniki so programi, s katerimi lahko pregledujemo in obiskujemo spletne strani, ki vsebujejo besedilne, grafične ali multimedijske vsebine in programe. </a:t>
            </a:r>
          </a:p>
          <a:p>
            <a:r>
              <a:rPr lang="sl-SI" altLang="en-US" sz="1800"/>
              <a:t>"E-mail" ali elektronska pošta </a:t>
            </a:r>
          </a:p>
          <a:p>
            <a:pPr lvl="2"/>
            <a:r>
              <a:rPr lang="sl-SI" altLang="en-US" sz="1300"/>
              <a:t>omogoča pošiljanje elektronskih sporočil po omrežju Internet, na podoben način kot navadna pošta, brez poštarjev seveda.  </a:t>
            </a:r>
          </a:p>
          <a:p>
            <a:r>
              <a:rPr lang="sl-SI" altLang="en-US" sz="1800"/>
              <a:t>Prenos datotek (file transfer)  </a:t>
            </a:r>
          </a:p>
          <a:p>
            <a:pPr lvl="2"/>
            <a:r>
              <a:rPr lang="sl-SI" altLang="en-US" sz="1300"/>
              <a:t>pomeni prenašanje ali kopiranje datotek med računalniki. Obstaja poseben protokol za prenos datotek v omrežju Inernet, znan kot "File Transfer Protocol" (FTP).</a:t>
            </a:r>
          </a:p>
          <a:p>
            <a:r>
              <a:rPr lang="sl-SI" altLang="en-US" sz="1800"/>
              <a:t>"Usenet News" ali novice </a:t>
            </a:r>
          </a:p>
          <a:p>
            <a:pPr lvl="2"/>
            <a:r>
              <a:rPr lang="sl-SI" altLang="en-US" sz="1300"/>
              <a:t>posredujejo računalniki, ki si v omrežju delijo in izmenjujejo članke za posamezno področje, nudijo podporo izdelkom, odgovarjajo na vprašanja in podobno. Takšni skupini računalnikov s skupnimi interesi za posamezno področje pravimo "newsgroup" ali novičarska skupina.</a:t>
            </a:r>
          </a:p>
          <a:p>
            <a:endParaRPr lang="sl-SI" altLang="en-US"/>
          </a:p>
        </p:txBody>
      </p:sp>
      <p:pic>
        <p:nvPicPr>
          <p:cNvPr id="249862" name="Picture 3" descr="http://colos.fri.uni-lj.si/ERI/INFORMATIKA/RACUNALNISKA_OMREZJA/slike/izmenjavaSporocil.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08976" y="214313"/>
            <a:ext cx="1976437"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6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aslov 1"/>
          <p:cNvSpPr>
            <a:spLocks noGrp="1"/>
          </p:cNvSpPr>
          <p:nvPr>
            <p:ph type="title"/>
          </p:nvPr>
        </p:nvSpPr>
        <p:spPr>
          <a:xfrm>
            <a:off x="1979612" y="428625"/>
            <a:ext cx="8229600" cy="857250"/>
          </a:xfrm>
        </p:spPr>
        <p:txBody>
          <a:bodyPr/>
          <a:lstStyle/>
          <a:p>
            <a:r>
              <a:rPr lang="sl-SI" altLang="en-US"/>
              <a:t>Priklop v Internet</a:t>
            </a:r>
          </a:p>
        </p:txBody>
      </p:sp>
      <p:sp>
        <p:nvSpPr>
          <p:cNvPr id="250883" name="Ograda vsebine 2"/>
          <p:cNvSpPr>
            <a:spLocks noGrp="1"/>
          </p:cNvSpPr>
          <p:nvPr>
            <p:ph idx="1"/>
          </p:nvPr>
        </p:nvSpPr>
        <p:spPr>
          <a:xfrm>
            <a:off x="1979612" y="1500188"/>
            <a:ext cx="8229600" cy="4824412"/>
          </a:xfrm>
        </p:spPr>
        <p:txBody>
          <a:bodyPr>
            <a:normAutofit fontScale="92500" lnSpcReduction="20000"/>
          </a:bodyPr>
          <a:lstStyle/>
          <a:p>
            <a:r>
              <a:rPr lang="sl-SI" altLang="en-US" sz="1800"/>
              <a:t>Vključitev  v internet omogočajo ponudniki storitev (</a:t>
            </a:r>
            <a:r>
              <a:rPr lang="sl-SI" altLang="en-US" sz="1800" i="1"/>
              <a:t>internet provider</a:t>
            </a:r>
            <a:r>
              <a:rPr lang="sl-SI" altLang="en-US" sz="1800"/>
              <a:t>).</a:t>
            </a:r>
            <a:br>
              <a:rPr lang="sl-SI" altLang="en-US" sz="1800"/>
            </a:br>
            <a:r>
              <a:rPr lang="sl-SI" altLang="en-US" sz="1800"/>
              <a:t>		</a:t>
            </a:r>
            <a:r>
              <a:rPr lang="sl-SI" altLang="en-US" sz="1200"/>
              <a:t>V Sloveniji so to ARNES, SIOL, T-2, AMIS, SIMOBIL, TELEMACH in drugi</a:t>
            </a:r>
            <a:r>
              <a:rPr lang="sl-SI" altLang="en-US" sz="1600"/>
              <a:t>. </a:t>
            </a:r>
          </a:p>
          <a:p>
            <a:r>
              <a:rPr lang="sl-SI" altLang="en-US" sz="1800"/>
              <a:t>Priklop je mogoč na različne načine, z različnimi hitrostmi dostopa:</a:t>
            </a:r>
          </a:p>
          <a:p>
            <a:pPr>
              <a:buFont typeface="Wingdings 2" panose="05020102010507070707" pitchFamily="18" charset="2"/>
              <a:buNone/>
            </a:pPr>
            <a:r>
              <a:rPr lang="sl-SI" altLang="en-US" sz="1800"/>
              <a:t> </a:t>
            </a:r>
          </a:p>
          <a:p>
            <a:r>
              <a:rPr lang="sl-SI" altLang="en-US" sz="1800"/>
              <a:t>modemski dostop </a:t>
            </a:r>
          </a:p>
          <a:p>
            <a:pPr lvl="1"/>
            <a:r>
              <a:rPr lang="sl-SI" altLang="en-US" sz="1600"/>
              <a:t>počasno, ponekod edina možnost </a:t>
            </a:r>
          </a:p>
          <a:p>
            <a:r>
              <a:rPr lang="sl-SI" altLang="en-US" sz="1800"/>
              <a:t>širokopasovni dostop (xDSL) </a:t>
            </a:r>
          </a:p>
          <a:p>
            <a:pPr lvl="1"/>
            <a:r>
              <a:rPr lang="sl-SI" altLang="en-US" sz="1600"/>
              <a:t>precej razširjena možnost, hitrost do 1Mb/s, dostop samo blizu telefonske centrale </a:t>
            </a:r>
          </a:p>
          <a:p>
            <a:r>
              <a:rPr lang="sl-SI" altLang="en-US" sz="1800"/>
              <a:t>kabelski dostop in optična povezava </a:t>
            </a:r>
          </a:p>
          <a:p>
            <a:pPr lvl="1"/>
            <a:r>
              <a:rPr lang="sl-SI" altLang="en-US" sz="1600"/>
              <a:t>najhitrejši 10-100Mb/s, dostopnost predsem v večjih krajih </a:t>
            </a:r>
          </a:p>
          <a:p>
            <a:r>
              <a:rPr lang="sl-SI" altLang="en-US" sz="1800"/>
              <a:t>brezžična povezava, vključno z ponudniki mobilne telefonije</a:t>
            </a:r>
          </a:p>
          <a:p>
            <a:pPr lvl="1"/>
            <a:r>
              <a:rPr lang="sl-SI" altLang="en-US" sz="1400"/>
              <a:t>ponekod edina možnost, visoka cena, </a:t>
            </a:r>
          </a:p>
          <a:p>
            <a:r>
              <a:rPr lang="sl-SI" altLang="en-US" sz="1800"/>
              <a:t>satelitska povezava </a:t>
            </a:r>
          </a:p>
          <a:p>
            <a:pPr lvl="1"/>
            <a:r>
              <a:rPr lang="sl-SI" altLang="en-US" sz="1600"/>
              <a:t>zelo visoka cena </a:t>
            </a:r>
          </a:p>
          <a:p>
            <a:r>
              <a:rPr lang="sl-SI" altLang="en-US" sz="1800"/>
              <a:t>Poleg strojne opreme za dostop pridobimo pri ponudniku storitev tudi uporabniško ime in elektronski naslov</a:t>
            </a:r>
          </a:p>
        </p:txBody>
      </p:sp>
      <p:pic>
        <p:nvPicPr>
          <p:cNvPr id="250886" name="Picture 2" descr="http://slo.satelitv.net/uploads/images/siol%20tv.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94788" y="2000251"/>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7" name="Picture 4" descr="Pokaži sliko v polni velikosti">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0412" y="500063"/>
            <a:ext cx="121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8" name="Picture 6" descr="http://www.amis.net/web2/images/glava_1.jpg">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780462" y="4429125"/>
            <a:ext cx="18859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71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Naslov 1"/>
          <p:cNvSpPr>
            <a:spLocks noGrp="1"/>
          </p:cNvSpPr>
          <p:nvPr>
            <p:ph type="title"/>
          </p:nvPr>
        </p:nvSpPr>
        <p:spPr>
          <a:xfrm>
            <a:off x="1979612" y="428625"/>
            <a:ext cx="8229600" cy="857250"/>
          </a:xfrm>
        </p:spPr>
        <p:txBody>
          <a:bodyPr/>
          <a:lstStyle/>
          <a:p>
            <a:r>
              <a:rPr lang="sl-SI" altLang="en-US"/>
              <a:t>Splet - www</a:t>
            </a:r>
          </a:p>
        </p:txBody>
      </p:sp>
      <p:sp>
        <p:nvSpPr>
          <p:cNvPr id="251907" name="Ograda vsebine 2"/>
          <p:cNvSpPr>
            <a:spLocks noGrp="1"/>
          </p:cNvSpPr>
          <p:nvPr>
            <p:ph idx="1"/>
          </p:nvPr>
        </p:nvSpPr>
        <p:spPr/>
        <p:txBody>
          <a:bodyPr>
            <a:normAutofit fontScale="92500" lnSpcReduction="20000"/>
          </a:bodyPr>
          <a:lstStyle/>
          <a:p>
            <a:r>
              <a:rPr lang="sl-SI" altLang="en-US" sz="2400"/>
              <a:t>Splet ali svetovni splet (z angleško kratico WWW)</a:t>
            </a:r>
          </a:p>
          <a:p>
            <a:endParaRPr lang="sl-SI" altLang="en-US" sz="2400"/>
          </a:p>
          <a:p>
            <a:r>
              <a:rPr lang="sl-SI" altLang="en-US" sz="1600"/>
              <a:t>je porazdeljen hipertekstni (nadbesedilni) sistem, ki deluje v internetu. </a:t>
            </a:r>
          </a:p>
          <a:p>
            <a:endParaRPr lang="sl-SI" altLang="en-US" sz="1600"/>
          </a:p>
          <a:p>
            <a:r>
              <a:rPr lang="sl-SI" altLang="en-US" sz="1600"/>
              <a:t>Hipertekstne dokumente pregledujemo s programom, imenovanim brskalnik, ki s spletnega strežnika dokument prenese in ga prikaže.</a:t>
            </a:r>
          </a:p>
          <a:p>
            <a:endParaRPr lang="sl-SI" altLang="en-US" sz="1600"/>
          </a:p>
          <a:p>
            <a:r>
              <a:rPr lang="sl-SI" altLang="en-US" sz="1600"/>
              <a:t>Besedilnim spletnim dokumentom pravimo spletna stran, smiselno povezanim spletnim mestom pa spletišče. </a:t>
            </a:r>
          </a:p>
          <a:p>
            <a:endParaRPr lang="sl-SI" altLang="en-US" sz="1600"/>
          </a:p>
          <a:p>
            <a:r>
              <a:rPr lang="sl-SI" altLang="en-US" sz="1600"/>
              <a:t>V spletnih straneh so lahko povezave, ki kažejo na druge spletne strani ali celo pošljejo povratno informacijo spletnemu strežniku. </a:t>
            </a:r>
          </a:p>
          <a:p>
            <a:endParaRPr lang="sl-SI" altLang="en-US" sz="1600"/>
          </a:p>
          <a:p>
            <a:r>
              <a:rPr lang="sl-SI" altLang="en-US" sz="1600"/>
              <a:t>Za sprehajanje po spletnih straneh se uporablja izraz </a:t>
            </a:r>
            <a:r>
              <a:rPr lang="sl-SI" altLang="en-US" sz="1600" i="1"/>
              <a:t>deskanje</a:t>
            </a:r>
            <a:r>
              <a:rPr lang="sl-SI" altLang="en-US" sz="1600"/>
              <a:t>. </a:t>
            </a:r>
          </a:p>
          <a:p>
            <a:endParaRPr lang="sl-SI" altLang="en-US"/>
          </a:p>
        </p:txBody>
      </p:sp>
    </p:spTree>
    <p:extLst>
      <p:ext uri="{BB962C8B-B14F-4D97-AF65-F5344CB8AC3E}">
        <p14:creationId xmlns:p14="http://schemas.microsoft.com/office/powerpoint/2010/main" val="338048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slov 8"/>
          <p:cNvSpPr>
            <a:spLocks noGrp="1"/>
          </p:cNvSpPr>
          <p:nvPr>
            <p:ph type="title"/>
          </p:nvPr>
        </p:nvSpPr>
        <p:spPr>
          <a:xfrm>
            <a:off x="1979612" y="428625"/>
            <a:ext cx="8229600" cy="857250"/>
          </a:xfrm>
        </p:spPr>
        <p:txBody>
          <a:bodyPr/>
          <a:lstStyle/>
          <a:p>
            <a:pPr eaLnBrk="1" hangingPunct="1"/>
            <a:r>
              <a:rPr lang="sl-SI" altLang="en-US"/>
              <a:t>TEMELJNI POJMI</a:t>
            </a:r>
          </a:p>
        </p:txBody>
      </p:sp>
      <p:sp>
        <p:nvSpPr>
          <p:cNvPr id="45059" name="Ograda vsebine 9"/>
          <p:cNvSpPr>
            <a:spLocks noGrp="1"/>
          </p:cNvSpPr>
          <p:nvPr>
            <p:ph idx="1"/>
          </p:nvPr>
        </p:nvSpPr>
        <p:spPr/>
        <p:txBody>
          <a:bodyPr/>
          <a:lstStyle/>
          <a:p>
            <a:pPr eaLnBrk="1" hangingPunct="1"/>
            <a:r>
              <a:rPr lang="sl-SI" altLang="en-US"/>
              <a:t>Živimo v informacijski dobi.</a:t>
            </a:r>
          </a:p>
          <a:p>
            <a:pPr eaLnBrk="1" hangingPunct="1"/>
            <a:r>
              <a:rPr lang="sl-SI" altLang="en-US"/>
              <a:t>Informacije dajejo smisel današnjemu času.</a:t>
            </a:r>
          </a:p>
          <a:p>
            <a:pPr eaLnBrk="1" hangingPunct="1"/>
            <a:endParaRPr lang="sl-SI" altLang="en-US"/>
          </a:p>
          <a:p>
            <a:pPr eaLnBrk="1" hangingPunct="1"/>
            <a:r>
              <a:rPr lang="sl-SI" altLang="en-US"/>
              <a:t>Kaj je informacija? </a:t>
            </a:r>
          </a:p>
          <a:p>
            <a:pPr eaLnBrk="1" hangingPunct="1"/>
            <a:r>
              <a:rPr lang="sl-SI" altLang="en-US"/>
              <a:t>Kaj podatek?</a:t>
            </a:r>
          </a:p>
          <a:p>
            <a:pPr eaLnBrk="1" hangingPunct="1"/>
            <a:r>
              <a:rPr lang="sl-SI" altLang="en-US"/>
              <a:t>Kaj je informatika?</a:t>
            </a:r>
          </a:p>
          <a:p>
            <a:pPr eaLnBrk="1" hangingPunct="1"/>
            <a:endParaRPr lang="sl-SI" altLang="en-US"/>
          </a:p>
        </p:txBody>
      </p:sp>
      <p:pic>
        <p:nvPicPr>
          <p:cNvPr id="43014" name="Picture 2" descr="http://www.skole.hr/upload/new/images/newsimg/15/Image/skolica.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51668" y="2928934"/>
            <a:ext cx="3200400" cy="3581400"/>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302947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979612" y="428625"/>
            <a:ext cx="8229600" cy="857250"/>
          </a:xfrm>
        </p:spPr>
        <p:txBody>
          <a:bodyPr/>
          <a:lstStyle/>
          <a:p>
            <a:endParaRPr lang="en-US" altLang="en-US"/>
          </a:p>
        </p:txBody>
      </p:sp>
      <p:sp>
        <p:nvSpPr>
          <p:cNvPr id="66563" name="Rectangle 3"/>
          <p:cNvSpPr>
            <a:spLocks noGrp="1" noChangeArrowheads="1"/>
          </p:cNvSpPr>
          <p:nvPr>
            <p:ph type="body" idx="1"/>
          </p:nvPr>
        </p:nvSpPr>
        <p:spPr/>
        <p:txBody>
          <a:bodyPr/>
          <a:lstStyle/>
          <a:p>
            <a:r>
              <a:rPr lang="en-GB" altLang="en-US">
                <a:solidFill>
                  <a:srgbClr val="000066"/>
                </a:solidFill>
              </a:rPr>
              <a:t>To pomeni da </a:t>
            </a:r>
            <a:r>
              <a:rPr lang="en-GB" altLang="en-US" b="1">
                <a:solidFill>
                  <a:srgbClr val="000066"/>
                </a:solidFill>
              </a:rPr>
              <a:t>informacij </a:t>
            </a:r>
            <a:r>
              <a:rPr lang="en-GB" altLang="en-US">
                <a:solidFill>
                  <a:srgbClr val="000066"/>
                </a:solidFill>
              </a:rPr>
              <a:t>vedno manjka </a:t>
            </a:r>
            <a:r>
              <a:rPr lang="en-GB" altLang="en-US" b="1">
                <a:solidFill>
                  <a:srgbClr val="000066"/>
                </a:solidFill>
              </a:rPr>
              <a:t>ne more jih biti preveč</a:t>
            </a:r>
            <a:r>
              <a:rPr lang="en-GB" altLang="en-US">
                <a:solidFill>
                  <a:srgbClr val="000066"/>
                </a:solidFill>
              </a:rPr>
              <a:t>.</a:t>
            </a:r>
          </a:p>
          <a:p>
            <a:r>
              <a:rPr lang="en-GB" altLang="en-US">
                <a:solidFill>
                  <a:srgbClr val="000066"/>
                </a:solidFill>
              </a:rPr>
              <a:t>Je pa lahko preveč podatkov.</a:t>
            </a:r>
          </a:p>
          <a:p>
            <a:r>
              <a:rPr lang="en-GB" altLang="en-US">
                <a:solidFill>
                  <a:srgbClr val="000066"/>
                </a:solidFill>
              </a:rPr>
              <a:t>Poplava podatkov predstavlja oviro pri odločanju, saj obremenjuje odločevalca.</a:t>
            </a:r>
            <a:endParaRPr lang="sl-SI" altLang="en-US">
              <a:solidFill>
                <a:srgbClr val="000066"/>
              </a:solidFill>
            </a:endParaRPr>
          </a:p>
        </p:txBody>
      </p:sp>
    </p:spTree>
    <p:extLst>
      <p:ext uri="{BB962C8B-B14F-4D97-AF65-F5344CB8AC3E}">
        <p14:creationId xmlns:p14="http://schemas.microsoft.com/office/powerpoint/2010/main" val="91765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Naslov 1"/>
          <p:cNvSpPr>
            <a:spLocks noGrp="1"/>
          </p:cNvSpPr>
          <p:nvPr>
            <p:ph type="title"/>
          </p:nvPr>
        </p:nvSpPr>
        <p:spPr>
          <a:xfrm>
            <a:off x="1979612" y="428625"/>
            <a:ext cx="8229600" cy="857250"/>
          </a:xfrm>
        </p:spPr>
        <p:txBody>
          <a:bodyPr/>
          <a:lstStyle/>
          <a:p>
            <a:r>
              <a:rPr lang="sl-SI" altLang="en-US"/>
              <a:t>Standard spleta</a:t>
            </a:r>
          </a:p>
        </p:txBody>
      </p:sp>
      <p:sp>
        <p:nvSpPr>
          <p:cNvPr id="252931" name="Ograda vsebine 2"/>
          <p:cNvSpPr>
            <a:spLocks noGrp="1"/>
          </p:cNvSpPr>
          <p:nvPr>
            <p:ph idx="1"/>
          </p:nvPr>
        </p:nvSpPr>
        <p:spPr/>
        <p:txBody>
          <a:bodyPr/>
          <a:lstStyle/>
          <a:p>
            <a:pPr>
              <a:buFont typeface="Wingdings 2" panose="05020102010507070707" pitchFamily="18" charset="2"/>
              <a:buNone/>
            </a:pPr>
            <a:r>
              <a:rPr lang="sl-SI" altLang="en-US" sz="1800"/>
              <a:t>Delovanje spleta sloni na treh </a:t>
            </a:r>
            <a:r>
              <a:rPr lang="sl-SI" altLang="en-US" sz="1800" b="1"/>
              <a:t>standardih</a:t>
            </a:r>
            <a:r>
              <a:rPr lang="sl-SI" altLang="en-US" sz="1800"/>
              <a:t>:</a:t>
            </a:r>
            <a:br>
              <a:rPr lang="sl-SI" altLang="en-US" sz="1800"/>
            </a:br>
            <a:endParaRPr lang="sl-SI" altLang="en-US" sz="1800"/>
          </a:p>
          <a:p>
            <a:r>
              <a:rPr lang="sl-SI" altLang="en-US" sz="1800"/>
              <a:t>URL (»Uniform Resource Locator«, enolični kazalec virov) – določa za vsak dokument v spletu enolični »naslov«, na katerem ga lahko najdemo</a:t>
            </a:r>
          </a:p>
          <a:p>
            <a:endParaRPr lang="sl-SI" altLang="en-US" sz="1800"/>
          </a:p>
          <a:p>
            <a:r>
              <a:rPr lang="sl-SI" altLang="en-US" sz="1800"/>
              <a:t>HTTP (»Hyper-Text Transfer Protocol«, protokol za prenos hiperteksta) – določa način, kako se sporazumevata spletni strežnik in brskalnik </a:t>
            </a:r>
          </a:p>
          <a:p>
            <a:endParaRPr lang="sl-SI" altLang="en-US" sz="1800"/>
          </a:p>
          <a:p>
            <a:r>
              <a:rPr lang="sl-SI" altLang="en-US" sz="1800"/>
              <a:t>HTML (»Hyper-Text Markup Language«, hipertekstovni označevalni jezik) – pa določa skladnjo označevanja metabesedilnih elementov (naslovov, slik ipd., predvsem pa povezav na druge dokumente) v besedilu</a:t>
            </a:r>
          </a:p>
          <a:p>
            <a:endParaRPr lang="sl-SI" altLang="en-US"/>
          </a:p>
        </p:txBody>
      </p:sp>
    </p:spTree>
    <p:extLst>
      <p:ext uri="{BB962C8B-B14F-4D97-AF65-F5344CB8AC3E}">
        <p14:creationId xmlns:p14="http://schemas.microsoft.com/office/powerpoint/2010/main" val="343717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Naslov 1"/>
          <p:cNvSpPr>
            <a:spLocks noGrp="1"/>
          </p:cNvSpPr>
          <p:nvPr>
            <p:ph type="title"/>
          </p:nvPr>
        </p:nvSpPr>
        <p:spPr>
          <a:xfrm>
            <a:off x="1979612" y="428625"/>
            <a:ext cx="8229600" cy="857250"/>
          </a:xfrm>
        </p:spPr>
        <p:txBody>
          <a:bodyPr/>
          <a:lstStyle/>
          <a:p>
            <a:r>
              <a:rPr lang="sl-SI" altLang="en-US"/>
              <a:t>URL</a:t>
            </a:r>
          </a:p>
        </p:txBody>
      </p:sp>
      <p:sp>
        <p:nvSpPr>
          <p:cNvPr id="253955" name="Ograda vsebine 2"/>
          <p:cNvSpPr>
            <a:spLocks noGrp="1"/>
          </p:cNvSpPr>
          <p:nvPr>
            <p:ph idx="1"/>
          </p:nvPr>
        </p:nvSpPr>
        <p:spPr/>
        <p:txBody>
          <a:bodyPr/>
          <a:lstStyle/>
          <a:p>
            <a:r>
              <a:rPr lang="sl-SI" altLang="en-US"/>
              <a:t>URL naslov je sestavljen iz :</a:t>
            </a:r>
          </a:p>
          <a:p>
            <a:pPr lvl="1"/>
            <a:r>
              <a:rPr lang="sl-SI" altLang="en-US"/>
              <a:t>protokola: http, ftp, mailto, ... </a:t>
            </a:r>
          </a:p>
          <a:p>
            <a:pPr lvl="1"/>
            <a:r>
              <a:rPr lang="sl-SI" altLang="en-US"/>
              <a:t>naslova gostitelja: www.podjetje.si, 149.212.35.79, ftp.cis.uab.edu </a:t>
            </a:r>
          </a:p>
          <a:p>
            <a:pPr lvl="1"/>
            <a:r>
              <a:rPr lang="sl-SI" altLang="en-US"/>
              <a:t>dokumenta oz. mape na gostiteljskem strežniku: slo/predstavitev.html, programi, pub/hyatt/TB/ </a:t>
            </a:r>
          </a:p>
          <a:p>
            <a:endParaRPr lang="sl-SI" altLang="en-US"/>
          </a:p>
        </p:txBody>
      </p:sp>
    </p:spTree>
    <p:extLst>
      <p:ext uri="{BB962C8B-B14F-4D97-AF65-F5344CB8AC3E}">
        <p14:creationId xmlns:p14="http://schemas.microsoft.com/office/powerpoint/2010/main" val="124746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Naslov 1"/>
          <p:cNvSpPr>
            <a:spLocks noGrp="1"/>
          </p:cNvSpPr>
          <p:nvPr>
            <p:ph type="title"/>
          </p:nvPr>
        </p:nvSpPr>
        <p:spPr>
          <a:xfrm>
            <a:off x="1979612" y="428625"/>
            <a:ext cx="8229600" cy="857250"/>
          </a:xfrm>
        </p:spPr>
        <p:txBody>
          <a:bodyPr/>
          <a:lstStyle/>
          <a:p>
            <a:r>
              <a:rPr lang="sl-SI" altLang="en-US" b="1"/>
              <a:t>Spletni naslov</a:t>
            </a:r>
            <a:endParaRPr lang="sl-SI" altLang="en-US"/>
          </a:p>
        </p:txBody>
      </p:sp>
      <p:sp>
        <p:nvSpPr>
          <p:cNvPr id="254979" name="Ograda vsebine 2"/>
          <p:cNvSpPr>
            <a:spLocks noGrp="1"/>
          </p:cNvSpPr>
          <p:nvPr>
            <p:ph idx="1"/>
          </p:nvPr>
        </p:nvSpPr>
        <p:spPr/>
        <p:txBody>
          <a:bodyPr>
            <a:normAutofit fontScale="92500" lnSpcReduction="20000"/>
          </a:bodyPr>
          <a:lstStyle/>
          <a:p>
            <a:r>
              <a:rPr lang="sl-SI" altLang="en-US" sz="1800"/>
              <a:t>Spletni naslov predstavlja naslov spletne strani, na nekem strežniku.</a:t>
            </a:r>
          </a:p>
          <a:p>
            <a:r>
              <a:rPr lang="sl-SI" altLang="en-US" sz="1800"/>
              <a:t>Primer naslova: http://www.esnm-visja.si/ </a:t>
            </a:r>
          </a:p>
          <a:p>
            <a:endParaRPr lang="sl-SI" altLang="en-US" sz="1800"/>
          </a:p>
          <a:p>
            <a:r>
              <a:rPr lang="sl-SI" altLang="en-US" sz="1800"/>
              <a:t>prvi del je ime protokola http:// </a:t>
            </a:r>
          </a:p>
          <a:p>
            <a:pPr lvl="1"/>
            <a:r>
              <a:rPr lang="sl-SI" altLang="en-US" sz="1600"/>
              <a:t>vrhnje domene </a:t>
            </a:r>
            <a:r>
              <a:rPr lang="sl-SI" altLang="en-US" sz="1600" b="1"/>
              <a:t>si</a:t>
            </a:r>
          </a:p>
          <a:p>
            <a:pPr lvl="1"/>
            <a:r>
              <a:rPr lang="sl-SI" altLang="en-US" sz="1600"/>
              <a:t>domene </a:t>
            </a:r>
            <a:r>
              <a:rPr lang="sl-SI" altLang="en-US" sz="1600" b="1"/>
              <a:t>esnm-visja</a:t>
            </a:r>
            <a:r>
              <a:rPr lang="sl-SI" altLang="en-US" sz="1600"/>
              <a:t> </a:t>
            </a:r>
          </a:p>
          <a:p>
            <a:pPr lvl="1"/>
            <a:endParaRPr lang="sl-SI" altLang="en-US" sz="1600"/>
          </a:p>
          <a:p>
            <a:r>
              <a:rPr lang="sl-SI" altLang="en-US" sz="1800"/>
              <a:t>Naslov lahko (zaenkrat) vsebuje le črke A-Z, številke, vezaj in piko. </a:t>
            </a:r>
          </a:p>
          <a:p>
            <a:r>
              <a:rPr lang="sl-SI" altLang="en-US" sz="1800"/>
              <a:t>Vrhnje domene so lahko generične </a:t>
            </a:r>
          </a:p>
          <a:p>
            <a:pPr lvl="1"/>
            <a:r>
              <a:rPr lang="sl-SI" altLang="en-US" sz="1600"/>
              <a:t>.com, .org, .net </a:t>
            </a:r>
          </a:p>
          <a:p>
            <a:pPr lvl="1"/>
            <a:r>
              <a:rPr lang="sl-SI" altLang="en-US" sz="1600"/>
              <a:t>ali pa so vezane na državo, države sopredstavljene z dvočkrkovno kratico ( večinoma se ujemajo s kodami držav po standardu ISO 3166); primer: </a:t>
            </a:r>
          </a:p>
          <a:p>
            <a:pPr lvl="1"/>
            <a:r>
              <a:rPr lang="sl-SI" altLang="en-US" sz="1600"/>
              <a:t>.si (Slovenija), .at (Avstrija), .de (Nemčija), .gb (Velika Britanija)</a:t>
            </a:r>
            <a:br>
              <a:rPr lang="sl-SI" altLang="en-US"/>
            </a:br>
            <a:endParaRPr lang="sl-SI" altLang="en-US"/>
          </a:p>
          <a:p>
            <a:r>
              <a:rPr lang="sl-SI" altLang="en-US" sz="1600"/>
              <a:t>Registracijo domene urejajo registrarji, v Sloveniji to opravlja ARNES. </a:t>
            </a:r>
          </a:p>
          <a:p>
            <a:endParaRPr lang="sl-SI" altLang="en-US"/>
          </a:p>
        </p:txBody>
      </p:sp>
    </p:spTree>
    <p:extLst>
      <p:ext uri="{BB962C8B-B14F-4D97-AF65-F5344CB8AC3E}">
        <p14:creationId xmlns:p14="http://schemas.microsoft.com/office/powerpoint/2010/main" val="369498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Naslov 1"/>
          <p:cNvSpPr>
            <a:spLocks noGrp="1"/>
          </p:cNvSpPr>
          <p:nvPr>
            <p:ph type="title"/>
          </p:nvPr>
        </p:nvSpPr>
        <p:spPr>
          <a:xfrm>
            <a:off x="1979612" y="428625"/>
            <a:ext cx="8229600" cy="857250"/>
          </a:xfrm>
        </p:spPr>
        <p:txBody>
          <a:bodyPr/>
          <a:lstStyle/>
          <a:p>
            <a:r>
              <a:rPr lang="pl-PL" altLang="en-US" b="1"/>
              <a:t>Brskalnik </a:t>
            </a:r>
            <a:endParaRPr lang="sl-SI" altLang="en-US"/>
          </a:p>
        </p:txBody>
      </p:sp>
      <p:sp>
        <p:nvSpPr>
          <p:cNvPr id="256003" name="Ograda vsebine 2"/>
          <p:cNvSpPr>
            <a:spLocks noGrp="1"/>
          </p:cNvSpPr>
          <p:nvPr>
            <p:ph idx="1"/>
          </p:nvPr>
        </p:nvSpPr>
        <p:spPr/>
        <p:txBody>
          <a:bodyPr/>
          <a:lstStyle/>
          <a:p>
            <a:r>
              <a:rPr lang="pl-PL" altLang="en-US" b="1"/>
              <a:t>Brskalnik </a:t>
            </a:r>
            <a:r>
              <a:rPr lang="pl-PL" altLang="en-US"/>
              <a:t>(</a:t>
            </a:r>
            <a:r>
              <a:rPr lang="pl-PL" altLang="en-US" i="1"/>
              <a:t>browser</a:t>
            </a:r>
            <a:r>
              <a:rPr lang="pl-PL" altLang="en-US"/>
              <a:t>) je program, ki nam omogoča dostop do spletnih strani (WWW). </a:t>
            </a:r>
          </a:p>
          <a:p>
            <a:endParaRPr lang="pl-PL" altLang="en-US"/>
          </a:p>
          <a:p>
            <a:r>
              <a:rPr lang="sl-SI" altLang="en-US"/>
              <a:t>Predstavniki :</a:t>
            </a:r>
          </a:p>
          <a:p>
            <a:pPr lvl="1"/>
            <a:r>
              <a:rPr lang="sl-SI" altLang="en-US"/>
              <a:t>Internet Explorer (krattica IE) </a:t>
            </a:r>
          </a:p>
          <a:p>
            <a:pPr lvl="1"/>
            <a:r>
              <a:rPr lang="sl-SI" altLang="en-US"/>
              <a:t>Firefox </a:t>
            </a:r>
          </a:p>
          <a:p>
            <a:pPr lvl="1"/>
            <a:r>
              <a:rPr lang="sl-SI" altLang="en-US"/>
              <a:t>Opera </a:t>
            </a:r>
          </a:p>
          <a:p>
            <a:pPr lvl="1"/>
            <a:r>
              <a:rPr lang="sl-SI" altLang="en-US"/>
              <a:t>Konquerer </a:t>
            </a:r>
          </a:p>
          <a:p>
            <a:endParaRPr lang="sl-SI" altLang="en-US"/>
          </a:p>
        </p:txBody>
      </p:sp>
    </p:spTree>
    <p:extLst>
      <p:ext uri="{BB962C8B-B14F-4D97-AF65-F5344CB8AC3E}">
        <p14:creationId xmlns:p14="http://schemas.microsoft.com/office/powerpoint/2010/main" val="332103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Naslov 1"/>
          <p:cNvSpPr>
            <a:spLocks noGrp="1"/>
          </p:cNvSpPr>
          <p:nvPr>
            <p:ph type="title"/>
          </p:nvPr>
        </p:nvSpPr>
        <p:spPr>
          <a:xfrm>
            <a:off x="1979612" y="428625"/>
            <a:ext cx="8229600" cy="857250"/>
          </a:xfrm>
        </p:spPr>
        <p:txBody>
          <a:bodyPr/>
          <a:lstStyle/>
          <a:p>
            <a:r>
              <a:rPr lang="sl-SI" altLang="en-US"/>
              <a:t>HTML jezik</a:t>
            </a:r>
          </a:p>
        </p:txBody>
      </p:sp>
      <p:sp>
        <p:nvSpPr>
          <p:cNvPr id="257027" name="Ograda vsebine 2"/>
          <p:cNvSpPr>
            <a:spLocks noGrp="1"/>
          </p:cNvSpPr>
          <p:nvPr>
            <p:ph idx="1"/>
          </p:nvPr>
        </p:nvSpPr>
        <p:spPr/>
        <p:txBody>
          <a:bodyPr/>
          <a:lstStyle/>
          <a:p>
            <a:r>
              <a:rPr lang="sl-SI" altLang="en-US" sz="1800"/>
              <a:t>HTML (jezik za označevanje nadbesedila) je označevalni jezik za izdelavo spletnih strani. </a:t>
            </a:r>
          </a:p>
          <a:p>
            <a:r>
              <a:rPr lang="sl-SI" altLang="en-US" sz="1800"/>
              <a:t>Primer:</a:t>
            </a:r>
          </a:p>
          <a:p>
            <a:endParaRPr lang="sl-SI" altLang="en-US" sz="1800"/>
          </a:p>
          <a:p>
            <a:r>
              <a:rPr lang="sl-SI" altLang="en-US" sz="1400" b="1" i="1"/>
              <a:t>&lt;html&gt;</a:t>
            </a:r>
            <a:br>
              <a:rPr lang="sl-SI" altLang="en-US" sz="1400" b="1" i="1"/>
            </a:br>
            <a:r>
              <a:rPr lang="sl-SI" altLang="en-US" sz="1400" b="1" i="1"/>
              <a:t>&lt;head&gt; &lt;title&gt;Spletna stran&lt;/title&gt; &lt;/head&gt;</a:t>
            </a:r>
            <a:br>
              <a:rPr lang="sl-SI" altLang="en-US" sz="1400" b="1" i="1"/>
            </a:br>
            <a:r>
              <a:rPr lang="sl-SI" altLang="en-US" sz="1400" b="1" i="1"/>
              <a:t>&lt;body&gt;</a:t>
            </a:r>
            <a:br>
              <a:rPr lang="sl-SI" altLang="en-US" sz="1400" i="1"/>
            </a:br>
            <a:r>
              <a:rPr lang="sl-SI" altLang="en-US" sz="1400" i="1"/>
              <a:t>Nadbesedilo (hipertekst) je nacin oznacevanja besedila ali graficnih elementov, ki omogocajo povezavo na drugi del besedila ali vecpredstavni element. Navzkrizno sklicevanje je uporabljeno v brskalniku. Povezave so lahko lokalne, v drugo besedilo na istem strezniku ali pa kazejo na stran na kakem drugem strezniku ( </a:t>
            </a:r>
            <a:r>
              <a:rPr lang="sl-SI" altLang="en-US" sz="1400" b="1" i="1"/>
              <a:t>&lt;a href="http://www.sc-nm.com/scnm/portal/visja/3330/sl-SI/DesktopDefault.aspx"&gt;Visja strokovna sola&lt;/a&gt;).</a:t>
            </a:r>
            <a:br>
              <a:rPr lang="sl-SI" altLang="en-US" sz="1400" b="1" i="1"/>
            </a:br>
            <a:r>
              <a:rPr lang="sl-SI" altLang="en-US" sz="1400" b="1" i="1"/>
              <a:t>&lt;/body&gt;</a:t>
            </a:r>
            <a:br>
              <a:rPr lang="sl-SI" altLang="en-US" sz="1400" b="1" i="1"/>
            </a:br>
            <a:r>
              <a:rPr lang="sl-SI" altLang="en-US" sz="1400" b="1" i="1"/>
              <a:t>&lt;/html&gt; </a:t>
            </a:r>
          </a:p>
          <a:p>
            <a:endParaRPr lang="sl-SI" altLang="en-US"/>
          </a:p>
        </p:txBody>
      </p:sp>
    </p:spTree>
    <p:extLst>
      <p:ext uri="{BB962C8B-B14F-4D97-AF65-F5344CB8AC3E}">
        <p14:creationId xmlns:p14="http://schemas.microsoft.com/office/powerpoint/2010/main" val="336572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Naslov 1"/>
          <p:cNvSpPr>
            <a:spLocks noGrp="1"/>
          </p:cNvSpPr>
          <p:nvPr>
            <p:ph type="title"/>
          </p:nvPr>
        </p:nvSpPr>
        <p:spPr>
          <a:xfrm>
            <a:off x="1979612" y="428625"/>
            <a:ext cx="8229600" cy="857250"/>
          </a:xfrm>
        </p:spPr>
        <p:txBody>
          <a:bodyPr/>
          <a:lstStyle/>
          <a:p>
            <a:r>
              <a:rPr lang="sl-SI" altLang="en-US" b="1"/>
              <a:t>Delo s spletnimi stranmi</a:t>
            </a:r>
            <a:endParaRPr lang="sl-SI" altLang="en-US"/>
          </a:p>
        </p:txBody>
      </p:sp>
      <p:sp>
        <p:nvSpPr>
          <p:cNvPr id="258051" name="Ograda vsebine 2"/>
          <p:cNvSpPr>
            <a:spLocks noGrp="1"/>
          </p:cNvSpPr>
          <p:nvPr>
            <p:ph idx="1"/>
          </p:nvPr>
        </p:nvSpPr>
        <p:spPr/>
        <p:txBody>
          <a:bodyPr/>
          <a:lstStyle/>
          <a:p>
            <a:pPr>
              <a:buFont typeface="Wingdings 2" panose="05020102010507070707" pitchFamily="18" charset="2"/>
              <a:buNone/>
            </a:pPr>
            <a:r>
              <a:rPr lang="sl-SI" altLang="en-US" b="1"/>
              <a:t>Shranjevanje spletnega naslova</a:t>
            </a:r>
            <a:r>
              <a:rPr lang="sl-SI" altLang="en-US"/>
              <a:t> </a:t>
            </a:r>
          </a:p>
          <a:p>
            <a:r>
              <a:rPr lang="sl-SI" altLang="en-US"/>
              <a:t>Spletne naslove, ki jih pogosto uporabljamo si shranimo v zaznamke (bookmark): </a:t>
            </a:r>
          </a:p>
          <a:p>
            <a:r>
              <a:rPr lang="sl-SI" altLang="en-US"/>
              <a:t>Zaznamki/Dodaj stran med zaznamke (Firefox) </a:t>
            </a:r>
          </a:p>
          <a:p>
            <a:r>
              <a:rPr lang="sl-SI" altLang="en-US"/>
              <a:t>Priljubljene/Dodaj stran med priljubljene (IE) </a:t>
            </a:r>
          </a:p>
          <a:p>
            <a:pPr>
              <a:buFont typeface="Wingdings 2" panose="05020102010507070707" pitchFamily="18" charset="2"/>
              <a:buNone/>
            </a:pPr>
            <a:endParaRPr lang="sl-SI" altLang="en-US"/>
          </a:p>
          <a:p>
            <a:pPr>
              <a:buFont typeface="Wingdings 2" panose="05020102010507070707" pitchFamily="18" charset="2"/>
              <a:buNone/>
            </a:pPr>
            <a:r>
              <a:rPr lang="sl-SI" altLang="en-US"/>
              <a:t>Brskalniki omogočajo tudi organiziranje zaznamkov, zlaganje v mape itd</a:t>
            </a:r>
          </a:p>
          <a:p>
            <a:endParaRPr lang="sl-SI" altLang="en-US"/>
          </a:p>
        </p:txBody>
      </p:sp>
    </p:spTree>
    <p:extLst>
      <p:ext uri="{BB962C8B-B14F-4D97-AF65-F5344CB8AC3E}">
        <p14:creationId xmlns:p14="http://schemas.microsoft.com/office/powerpoint/2010/main" val="174349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Naslov 1"/>
          <p:cNvSpPr>
            <a:spLocks noGrp="1"/>
          </p:cNvSpPr>
          <p:nvPr>
            <p:ph type="title"/>
          </p:nvPr>
        </p:nvSpPr>
        <p:spPr>
          <a:xfrm>
            <a:off x="1979612" y="428625"/>
            <a:ext cx="8229600" cy="857250"/>
          </a:xfrm>
        </p:spPr>
        <p:txBody>
          <a:bodyPr/>
          <a:lstStyle/>
          <a:p>
            <a:r>
              <a:rPr lang="sl-SI" altLang="en-US" b="1"/>
              <a:t>ELEKTRONSKA POŠTA</a:t>
            </a:r>
            <a:endParaRPr lang="sl-SI" altLang="en-US"/>
          </a:p>
        </p:txBody>
      </p:sp>
      <p:sp>
        <p:nvSpPr>
          <p:cNvPr id="259075" name="Ograda vsebine 2"/>
          <p:cNvSpPr>
            <a:spLocks noGrp="1"/>
          </p:cNvSpPr>
          <p:nvPr>
            <p:ph idx="1"/>
          </p:nvPr>
        </p:nvSpPr>
        <p:spPr/>
        <p:txBody>
          <a:bodyPr/>
          <a:lstStyle/>
          <a:p>
            <a:r>
              <a:rPr lang="sl-SI" altLang="en-US" sz="2000"/>
              <a:t>Elektronska pošta je ena od najbolj razširjenih in uporabnih storitev Interneta.</a:t>
            </a:r>
            <a:br>
              <a:rPr lang="sl-SI" altLang="en-US" sz="2000"/>
            </a:br>
            <a:br>
              <a:rPr lang="sl-SI" altLang="en-US" sz="2000"/>
            </a:br>
            <a:r>
              <a:rPr lang="sl-SI" altLang="en-US" sz="2000"/>
              <a:t>Elektronska pošta omogoča, da si lahko s posamezniki ali skupinami ljudi po vsem svetu izmenjujemo sporočila v elektronski obliki, hkrati pa kot priponke pošiljamo in sprejemamo vse vrste datotek (slike, zvočne datoteke, tabele). </a:t>
            </a:r>
          </a:p>
          <a:p>
            <a:endParaRPr lang="sl-SI" altLang="en-US" sz="2000"/>
          </a:p>
          <a:p>
            <a:r>
              <a:rPr lang="sl-SI" altLang="en-US" sz="2000"/>
              <a:t>Uporabimo lahko samostojne programe </a:t>
            </a:r>
            <a:br>
              <a:rPr lang="sl-SI" altLang="en-US" sz="2000"/>
            </a:br>
            <a:r>
              <a:rPr lang="sl-SI" altLang="en-US" sz="2000"/>
              <a:t>za e-pošto ali pa spletno pošto (webmail)</a:t>
            </a:r>
          </a:p>
          <a:p>
            <a:endParaRPr lang="sl-SI" altLang="en-US"/>
          </a:p>
        </p:txBody>
      </p:sp>
      <p:pic>
        <p:nvPicPr>
          <p:cNvPr id="259078" name="Picture 2" descr="http://www.sc-nm.com/e-gradivo/OMR/afn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94726" y="190501"/>
            <a:ext cx="1900237"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79" name="Picture 4" descr="http://www.sc-nm.com/e-gradivo/OMR/outlook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04051" y="4071938"/>
            <a:ext cx="34956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1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Naslov 1"/>
          <p:cNvSpPr>
            <a:spLocks noGrp="1"/>
          </p:cNvSpPr>
          <p:nvPr>
            <p:ph type="title"/>
          </p:nvPr>
        </p:nvSpPr>
        <p:spPr>
          <a:xfrm>
            <a:off x="1979612" y="428625"/>
            <a:ext cx="8229600" cy="857250"/>
          </a:xfrm>
        </p:spPr>
        <p:txBody>
          <a:bodyPr/>
          <a:lstStyle/>
          <a:p>
            <a:r>
              <a:rPr lang="sl-SI" altLang="en-US"/>
              <a:t>SPLETNA POŠTA</a:t>
            </a:r>
          </a:p>
        </p:txBody>
      </p:sp>
      <p:sp>
        <p:nvSpPr>
          <p:cNvPr id="260099" name="Ograda vsebine 2"/>
          <p:cNvSpPr>
            <a:spLocks noGrp="1"/>
          </p:cNvSpPr>
          <p:nvPr>
            <p:ph idx="1"/>
          </p:nvPr>
        </p:nvSpPr>
        <p:spPr>
          <a:xfrm>
            <a:off x="1979612" y="1643064"/>
            <a:ext cx="8229600" cy="4681537"/>
          </a:xfrm>
        </p:spPr>
        <p:txBody>
          <a:bodyPr>
            <a:normAutofit lnSpcReduction="10000"/>
          </a:bodyPr>
          <a:lstStyle/>
          <a:p>
            <a:r>
              <a:rPr lang="sl-SI" altLang="en-US" sz="1800"/>
              <a:t>je (običajno brezplačna) spletna storitev, ki vse bolj nadomešča samostojne programe za elektronsko 0pošto. </a:t>
            </a:r>
          </a:p>
          <a:p>
            <a:r>
              <a:rPr lang="sl-SI" altLang="en-US" sz="1800"/>
              <a:t>Njena glava prednost je, da lahko do elektronske pošte dostopamo s katerega koli računalnika, ki je povezan v internet, poleg tega pa tudi veliko prostora (več kot 5GB za sporočila in podatke). </a:t>
            </a:r>
          </a:p>
          <a:p>
            <a:endParaRPr lang="sl-SI" altLang="en-US" sz="1800"/>
          </a:p>
          <a:p>
            <a:r>
              <a:rPr lang="sl-SI" altLang="en-US" sz="1600"/>
              <a:t>Glavna slabost teh sistemov je:</a:t>
            </a:r>
          </a:p>
          <a:p>
            <a:pPr lvl="1"/>
            <a:r>
              <a:rPr lang="sl-SI" altLang="en-US" sz="1400"/>
              <a:t>da so naši podatki in sporočila shranjeni ne nekem strežniku, ki ga nadzira tretja oseba. </a:t>
            </a:r>
          </a:p>
          <a:p>
            <a:pPr lvl="1"/>
            <a:r>
              <a:rPr lang="sl-SI" altLang="en-US" sz="1400"/>
              <a:t>brezplačnost običajno dosežejo s prikazovanjem - sicer dokaj nevsiljivih - reklam ob vašem poštnem sporočilu.  </a:t>
            </a:r>
          </a:p>
          <a:p>
            <a:r>
              <a:rPr lang="sl-SI" altLang="en-US" sz="1600"/>
              <a:t>Znani ponudniki spletne pošte: </a:t>
            </a:r>
          </a:p>
          <a:p>
            <a:pPr lvl="1"/>
            <a:r>
              <a:rPr lang="sl-SI" altLang="en-US" sz="1400"/>
              <a:t>email.si </a:t>
            </a:r>
          </a:p>
          <a:p>
            <a:pPr lvl="1"/>
            <a:r>
              <a:rPr lang="sl-SI" altLang="en-US" sz="1400"/>
              <a:t>yahoo.com </a:t>
            </a:r>
          </a:p>
          <a:p>
            <a:pPr lvl="1"/>
            <a:r>
              <a:rPr lang="sl-SI" altLang="en-US" sz="1400"/>
              <a:t>gmail.com </a:t>
            </a:r>
          </a:p>
          <a:p>
            <a:pPr lvl="1"/>
            <a:r>
              <a:rPr lang="sl-SI" altLang="en-US" sz="1400"/>
              <a:t>msn.com </a:t>
            </a:r>
          </a:p>
          <a:p>
            <a:pPr>
              <a:buFont typeface="Wingdings 2" panose="05020102010507070707" pitchFamily="18" charset="2"/>
              <a:buNone/>
            </a:pPr>
            <a:r>
              <a:rPr lang="sl-SI" altLang="en-US" sz="1600"/>
              <a:t>Pošiljanje in sprejemanje pošte se sicer ne razlikuje bistveno od samostojnih klientov</a:t>
            </a:r>
          </a:p>
          <a:p>
            <a:endParaRPr lang="sl-SI" altLang="en-US" sz="2400"/>
          </a:p>
        </p:txBody>
      </p:sp>
    </p:spTree>
    <p:extLst>
      <p:ext uri="{BB962C8B-B14F-4D97-AF65-F5344CB8AC3E}">
        <p14:creationId xmlns:p14="http://schemas.microsoft.com/office/powerpoint/2010/main" val="236564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Naslov 1"/>
          <p:cNvSpPr>
            <a:spLocks noGrp="1"/>
          </p:cNvSpPr>
          <p:nvPr>
            <p:ph type="title"/>
          </p:nvPr>
        </p:nvSpPr>
        <p:spPr>
          <a:xfrm>
            <a:off x="1979612" y="428625"/>
            <a:ext cx="8229600" cy="857250"/>
          </a:xfrm>
        </p:spPr>
        <p:txBody>
          <a:bodyPr/>
          <a:lstStyle/>
          <a:p>
            <a:r>
              <a:rPr lang="sl-SI" altLang="en-US"/>
              <a:t>BONTON e-pisanja</a:t>
            </a:r>
          </a:p>
        </p:txBody>
      </p:sp>
      <p:sp>
        <p:nvSpPr>
          <p:cNvPr id="261123" name="Ograda vsebine 2"/>
          <p:cNvSpPr>
            <a:spLocks noGrp="1"/>
          </p:cNvSpPr>
          <p:nvPr>
            <p:ph idx="1"/>
          </p:nvPr>
        </p:nvSpPr>
        <p:spPr>
          <a:xfrm>
            <a:off x="1979612" y="1428750"/>
            <a:ext cx="8472488" cy="4895850"/>
          </a:xfrm>
        </p:spPr>
        <p:txBody>
          <a:bodyPr>
            <a:normAutofit fontScale="92500" lnSpcReduction="10000"/>
          </a:bodyPr>
          <a:lstStyle/>
          <a:p>
            <a:r>
              <a:rPr lang="sl-SI" altLang="en-US" sz="1600"/>
              <a:t>se ne razlikuje dosti od bontona običajnega pisanja. </a:t>
            </a:r>
          </a:p>
          <a:p>
            <a:r>
              <a:rPr lang="sl-SI" altLang="en-US" sz="1600"/>
              <a:t>Spodobi se, da ima sporočilo uvodni nagovor, zaključni pozdrav in podpis, da ne uporabljate samo malih, ali še huje, samo VELIKIH ČRK (NA SPLETU TO POMENI KRIČANJE)! </a:t>
            </a:r>
          </a:p>
          <a:p>
            <a:endParaRPr lang="sl-SI" altLang="en-US" sz="1600"/>
          </a:p>
          <a:p>
            <a:r>
              <a:rPr lang="sl-SI" altLang="en-US" sz="1600"/>
              <a:t>Včasih so težave šumniki. </a:t>
            </a:r>
          </a:p>
          <a:p>
            <a:pPr lvl="1"/>
            <a:r>
              <a:rPr lang="sl-SI" altLang="en-US" sz="1400"/>
              <a:t>Žal zadeva ni povsem rešljiva, ker je odvisna od nastavitev na obeh koncih (pošiljatelj in prejemnik). Ce gotovo veste, da so s sumniki tezave, posiljajte sporočilo brez sumnikov – v slovenscini je dovolj redundance, da se sporocilo (praviloma) razbere brez vecjih tezav. </a:t>
            </a:r>
          </a:p>
          <a:p>
            <a:endParaRPr lang="sl-SI" altLang="en-US" sz="1600"/>
          </a:p>
          <a:p>
            <a:r>
              <a:rPr lang="sl-SI" altLang="en-US" sz="1600"/>
              <a:t>Oblika pisanja je odvisna tudi od uradnosti pisanja.</a:t>
            </a:r>
          </a:p>
          <a:p>
            <a:pPr lvl="1"/>
            <a:r>
              <a:rPr lang="sl-SI" altLang="en-US" sz="1400"/>
              <a:t>Službena sporočila so običajno precej bolj urejena kot neformalna sporočila prijateljem – kar seveda ne pomeni, da morate uporabiti vse žargonske izraze, čeprav so v rabi nekatere kratice, ki jih srečamo tudi pri sporočilih SMS in spletnih forumih in klepetalnicah (LP, RTM, NP, PMSM, FSM). </a:t>
            </a:r>
          </a:p>
          <a:p>
            <a:endParaRPr lang="sl-SI" altLang="en-US" sz="1600"/>
          </a:p>
          <a:p>
            <a:r>
              <a:rPr lang="sl-SI" altLang="en-US" sz="1600"/>
              <a:t>Sporočilo naj vedno vsebuje </a:t>
            </a:r>
            <a:r>
              <a:rPr lang="sl-SI" altLang="en-US" sz="1600" b="1"/>
              <a:t>Zadevo</a:t>
            </a:r>
            <a:r>
              <a:rPr lang="sl-SI" altLang="en-US" sz="1600"/>
              <a:t>, ne le to, tudi ime zadeve naj bo smiselno. </a:t>
            </a:r>
          </a:p>
          <a:p>
            <a:pPr lvl="1"/>
            <a:r>
              <a:rPr lang="sl-SI" altLang="en-US" sz="1400"/>
              <a:t>Torej ne prazno, Sporočilo, </a:t>
            </a:r>
            <a:r>
              <a:rPr lang="sl-SI" altLang="en-US" sz="1400" i="1"/>
              <a:t>Pismo </a:t>
            </a:r>
            <a:r>
              <a:rPr lang="sl-SI" altLang="en-US" sz="1400"/>
              <a:t>ali </a:t>
            </a:r>
            <a:r>
              <a:rPr lang="sl-SI" altLang="en-US" sz="1400" i="1"/>
              <a:t>Dokument</a:t>
            </a:r>
            <a:r>
              <a:rPr lang="sl-SI" altLang="en-US" sz="1400"/>
              <a:t>, temveč </a:t>
            </a:r>
            <a:r>
              <a:rPr lang="sl-SI" altLang="en-US" sz="1400" i="1"/>
              <a:t>Vabilo na sestanek, Predlog pogodbe</a:t>
            </a:r>
            <a:r>
              <a:rPr lang="sl-SI" altLang="en-US" sz="1400"/>
              <a:t> in podobno. </a:t>
            </a:r>
          </a:p>
          <a:p>
            <a:r>
              <a:rPr lang="sl-SI" altLang="en-US" sz="1600"/>
              <a:t>Podobno velja za imena priponk. Torej ne </a:t>
            </a:r>
            <a:r>
              <a:rPr lang="sl-SI" altLang="en-US" sz="1600" i="1"/>
              <a:t>Doc1.doc</a:t>
            </a:r>
            <a:r>
              <a:rPr lang="sl-SI" altLang="en-US" sz="1600"/>
              <a:t>, temveč </a:t>
            </a:r>
            <a:r>
              <a:rPr lang="sl-SI" altLang="en-US" sz="1600" i="1"/>
              <a:t>Poročilo projektne skupine.doc</a:t>
            </a:r>
            <a:r>
              <a:rPr lang="sl-SI" altLang="en-US" sz="1600"/>
              <a:t>. </a:t>
            </a:r>
          </a:p>
          <a:p>
            <a:endParaRPr lang="sl-SI" altLang="en-US" sz="3200"/>
          </a:p>
        </p:txBody>
      </p:sp>
    </p:spTree>
    <p:extLst>
      <p:ext uri="{BB962C8B-B14F-4D97-AF65-F5344CB8AC3E}">
        <p14:creationId xmlns:p14="http://schemas.microsoft.com/office/powerpoint/2010/main" val="79482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Naslov 1"/>
          <p:cNvSpPr>
            <a:spLocks noGrp="1"/>
          </p:cNvSpPr>
          <p:nvPr>
            <p:ph type="title"/>
          </p:nvPr>
        </p:nvSpPr>
        <p:spPr>
          <a:xfrm>
            <a:off x="1979612" y="428625"/>
            <a:ext cx="8229600" cy="857250"/>
          </a:xfrm>
        </p:spPr>
        <p:txBody>
          <a:bodyPr/>
          <a:lstStyle/>
          <a:p>
            <a:r>
              <a:rPr lang="sl-SI" altLang="en-US" sz="5400" b="1"/>
              <a:t>Nezaželena pošta</a:t>
            </a:r>
            <a:endParaRPr lang="sl-SI" altLang="en-US"/>
          </a:p>
        </p:txBody>
      </p:sp>
      <p:sp>
        <p:nvSpPr>
          <p:cNvPr id="262147" name="Ograda vsebine 2"/>
          <p:cNvSpPr>
            <a:spLocks noGrp="1"/>
          </p:cNvSpPr>
          <p:nvPr>
            <p:ph idx="1"/>
          </p:nvPr>
        </p:nvSpPr>
        <p:spPr/>
        <p:txBody>
          <a:bodyPr>
            <a:normAutofit fontScale="92500" lnSpcReduction="10000"/>
          </a:bodyPr>
          <a:lstStyle/>
          <a:p>
            <a:r>
              <a:rPr lang="sl-SI" altLang="en-US" sz="1600"/>
              <a:t>(tudi </a:t>
            </a:r>
            <a:r>
              <a:rPr lang="sl-SI" altLang="en-US" sz="1600" b="1"/>
              <a:t>vsiljena, nezaželena</a:t>
            </a:r>
            <a:r>
              <a:rPr lang="sl-SI" altLang="en-US" sz="1600"/>
              <a:t> ali </a:t>
            </a:r>
            <a:r>
              <a:rPr lang="sl-SI" altLang="en-US" sz="1600" b="1"/>
              <a:t>nenaročena elektronska pošta</a:t>
            </a:r>
            <a:r>
              <a:rPr lang="sl-SI" altLang="en-US" sz="1600"/>
              <a:t>; angleško </a:t>
            </a:r>
            <a:r>
              <a:rPr lang="sl-SI" altLang="en-US" sz="1600" i="1"/>
              <a:t>spam</a:t>
            </a:r>
            <a:r>
              <a:rPr lang="sl-SI" altLang="en-US" sz="1600"/>
              <a:t>) </a:t>
            </a:r>
          </a:p>
          <a:p>
            <a:r>
              <a:rPr lang="sl-SI" altLang="en-US" sz="1600"/>
              <a:t>je pošiljanje enakih ali podobnih sporočil na veliko število naslovov. </a:t>
            </a:r>
          </a:p>
          <a:p>
            <a:r>
              <a:rPr lang="sl-SI" altLang="en-US" sz="1600"/>
              <a:t>Takšna sporočila pošiljajo </a:t>
            </a:r>
            <a:r>
              <a:rPr lang="sl-SI" altLang="en-US" sz="1600" i="1"/>
              <a:t>spammerji,</a:t>
            </a:r>
            <a:r>
              <a:rPr lang="sl-SI" altLang="en-US" sz="1600"/>
              <a:t> ki naslove prejemnikov pridobivajo s forumov, spletnih strani, podatkovnih baz ali pa jih preprosto uganejo s kombiniranjem pogostih uporabniških imen in domen. </a:t>
            </a:r>
          </a:p>
          <a:p>
            <a:endParaRPr lang="sl-SI" altLang="en-US" sz="1600"/>
          </a:p>
          <a:p>
            <a:r>
              <a:rPr lang="sl-SI" altLang="en-US" sz="1600"/>
              <a:t>Nezaželena sporočila največkrat vsebujejo reklamna sporočila. </a:t>
            </a:r>
          </a:p>
          <a:p>
            <a:endParaRPr lang="sl-SI" altLang="en-US" sz="1600"/>
          </a:p>
          <a:p>
            <a:r>
              <a:rPr lang="sl-SI" altLang="en-US" sz="1600"/>
              <a:t>Spamerjem se to izplača zato, ker je pošiljanje spam sporočil na veliko število naslovov poceni, čeprav le majhen odstotek prejemnikov kupi izdelke, ki so oglaševani v sporočilu. </a:t>
            </a:r>
          </a:p>
          <a:p>
            <a:endParaRPr lang="sl-SI" altLang="en-US" sz="1600"/>
          </a:p>
          <a:p>
            <a:r>
              <a:rPr lang="sl-SI" altLang="en-US" sz="1600"/>
              <a:t>Danes ocenjujejo da je 80 do 85% vse elektronske pošte spam - nekateri so mnenja, da je ta odstotek še višji: 95%. </a:t>
            </a:r>
          </a:p>
          <a:p>
            <a:endParaRPr lang="sl-SI" altLang="en-US" sz="1600"/>
          </a:p>
          <a:p>
            <a:r>
              <a:rPr lang="sl-SI" altLang="en-US" sz="1600"/>
              <a:t>Stroški uporabnikov zaradi smetenja poštnih predalov so bili v letu 2001 ocenjeni na 10 milijard €. </a:t>
            </a:r>
          </a:p>
          <a:p>
            <a:endParaRPr lang="sl-SI" altLang="en-US"/>
          </a:p>
        </p:txBody>
      </p:sp>
      <p:pic>
        <p:nvPicPr>
          <p:cNvPr id="262150" name="Picture 2" descr="http://www.mondoblog.it/wp-content/uploads/2006/09/spam_01_400q.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80287" y="214313"/>
            <a:ext cx="2071688"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438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979612" y="428625"/>
            <a:ext cx="8229600" cy="857250"/>
          </a:xfrm>
        </p:spPr>
        <p:txBody>
          <a:bodyPr/>
          <a:lstStyle/>
          <a:p>
            <a:r>
              <a:rPr lang="sl-SI" altLang="en-US"/>
              <a:t>VREDNOST INFORMACIJE</a:t>
            </a:r>
          </a:p>
        </p:txBody>
      </p:sp>
      <p:sp>
        <p:nvSpPr>
          <p:cNvPr id="67587" name="Rectangle 3"/>
          <p:cNvSpPr>
            <a:spLocks noGrp="1" noChangeArrowheads="1"/>
          </p:cNvSpPr>
          <p:nvPr>
            <p:ph type="body" idx="1"/>
          </p:nvPr>
        </p:nvSpPr>
        <p:spPr/>
        <p:txBody>
          <a:bodyPr>
            <a:normAutofit lnSpcReduction="10000"/>
          </a:bodyPr>
          <a:lstStyle/>
          <a:p>
            <a:pPr>
              <a:lnSpc>
                <a:spcPct val="90000"/>
              </a:lnSpc>
            </a:pPr>
            <a:r>
              <a:rPr lang="en-GB" altLang="en-US" sz="2400">
                <a:solidFill>
                  <a:srgbClr val="000066"/>
                </a:solidFill>
              </a:rPr>
              <a:t>Vrednost informacije za prejemnika je odvisna od naslednjih lastnosti:</a:t>
            </a:r>
          </a:p>
          <a:p>
            <a:pPr>
              <a:lnSpc>
                <a:spcPct val="90000"/>
              </a:lnSpc>
            </a:pPr>
            <a:r>
              <a:rPr lang="en-GB" altLang="en-US" sz="2400">
                <a:solidFill>
                  <a:srgbClr val="000066"/>
                </a:solidFill>
              </a:rPr>
              <a:t>dostopnost (čas, potreben za dostop – ms, h, dnevi)</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točnost (stopnja zanesljivosti – 0…1, 0%-100%)</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pravočasnost (omogočanje pravočasnega odziva, =&gt;dostopnost)</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kompletnost (0…1 – popolna informacija = ideal)</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zgoščenost (jedrnatost)</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ustreznost (relevantnost za odločitveni problem)</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razumljivost (prilagojenost prejemniku)</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objektivnost (nepristranskost, =&gt; kompletnost)</a:t>
            </a:r>
            <a:r>
              <a:rPr lang="ar-SA" altLang="en-US" sz="2400">
                <a:solidFill>
                  <a:srgbClr val="000066"/>
                </a:solidFill>
                <a:cs typeface="Arial" panose="020B0604020202020204" pitchFamily="34" charset="0"/>
              </a:rPr>
              <a:t>‏</a:t>
            </a:r>
            <a:endParaRPr lang="sl-SI" altLang="en-US" sz="2400">
              <a:solidFill>
                <a:srgbClr val="000066"/>
              </a:solidFill>
            </a:endParaRPr>
          </a:p>
          <a:p>
            <a:pPr>
              <a:lnSpc>
                <a:spcPct val="90000"/>
              </a:lnSpc>
            </a:pPr>
            <a:endParaRPr lang="sl-SI" altLang="en-US" sz="2400"/>
          </a:p>
        </p:txBody>
      </p:sp>
    </p:spTree>
    <p:extLst>
      <p:ext uri="{BB962C8B-B14F-4D97-AF65-F5344CB8AC3E}">
        <p14:creationId xmlns:p14="http://schemas.microsoft.com/office/powerpoint/2010/main" val="39696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Naslov 1"/>
          <p:cNvSpPr>
            <a:spLocks noGrp="1"/>
          </p:cNvSpPr>
          <p:nvPr>
            <p:ph type="title"/>
          </p:nvPr>
        </p:nvSpPr>
        <p:spPr>
          <a:xfrm>
            <a:off x="1979612" y="428625"/>
            <a:ext cx="8229600" cy="857250"/>
          </a:xfrm>
        </p:spPr>
        <p:txBody>
          <a:bodyPr/>
          <a:lstStyle/>
          <a:p>
            <a:r>
              <a:rPr lang="sl-SI" altLang="en-US" b="1"/>
              <a:t>Nevarnosti interneta</a:t>
            </a:r>
            <a:endParaRPr lang="sl-SI" altLang="en-US"/>
          </a:p>
        </p:txBody>
      </p:sp>
      <p:sp>
        <p:nvSpPr>
          <p:cNvPr id="263171" name="Ograda vsebine 2"/>
          <p:cNvSpPr>
            <a:spLocks noGrp="1"/>
          </p:cNvSpPr>
          <p:nvPr>
            <p:ph idx="1"/>
          </p:nvPr>
        </p:nvSpPr>
        <p:spPr/>
        <p:txBody>
          <a:bodyPr/>
          <a:lstStyle/>
          <a:p>
            <a:r>
              <a:rPr lang="sl-SI" altLang="en-US" sz="2000"/>
              <a:t>Na spletu na nas preži mnogo nevarnosti. </a:t>
            </a:r>
          </a:p>
          <a:p>
            <a:r>
              <a:rPr lang="sl-SI" altLang="en-US" sz="2000"/>
              <a:t>Nezaščiten računalnik je ob vklopu v internet že v nekaj minutah lahko napaden. Zato je potrebno uporabljati različne varnostne prijeme. </a:t>
            </a:r>
          </a:p>
          <a:p>
            <a:endParaRPr lang="sl-SI" altLang="en-US" sz="2000"/>
          </a:p>
          <a:p>
            <a:r>
              <a:rPr lang="it-IT" altLang="en-US" sz="2000"/>
              <a:t>Poleg kopice koristnih lastnosti so tu tudi slabosti: </a:t>
            </a:r>
            <a:endParaRPr lang="sl-SI" altLang="en-US" sz="2000"/>
          </a:p>
          <a:p>
            <a:pPr lvl="1"/>
            <a:r>
              <a:rPr lang="sl-SI" altLang="en-US" sz="1800"/>
              <a:t>okužba računalnika z virusi ali trojanci (s prenosom datotek) </a:t>
            </a:r>
          </a:p>
          <a:p>
            <a:pPr lvl="1"/>
            <a:r>
              <a:rPr lang="sl-SI" altLang="en-US" sz="1800"/>
              <a:t>nepooblaščen dostop do podatkov </a:t>
            </a:r>
          </a:p>
          <a:p>
            <a:pPr lvl="1"/>
            <a:r>
              <a:rPr lang="sl-SI" altLang="en-US" sz="1800"/>
              <a:t>kraja osebnih podatkov oz. kraja identitete </a:t>
            </a:r>
          </a:p>
          <a:p>
            <a:pPr lvl="1"/>
            <a:r>
              <a:rPr lang="sl-SI" altLang="en-US" sz="1800"/>
              <a:t>napadi na računalnik ali omrežje</a:t>
            </a:r>
          </a:p>
          <a:p>
            <a:pPr lvl="1"/>
            <a:endParaRPr lang="sl-SI" altLang="en-US" sz="1800"/>
          </a:p>
          <a:p>
            <a:pPr lvl="1"/>
            <a:r>
              <a:rPr lang="sl-SI" altLang="en-US" sz="1800"/>
              <a:t>zasvojenost z internetom in beg v navidezni svet </a:t>
            </a:r>
          </a:p>
          <a:p>
            <a:pPr lvl="1"/>
            <a:r>
              <a:rPr lang="sl-SI" altLang="en-US" sz="1800"/>
              <a:t>neprimerne vsebine (pedofilija, pornografija, nasilne vsebine) </a:t>
            </a:r>
          </a:p>
          <a:p>
            <a:pPr lvl="1"/>
            <a:endParaRPr lang="sl-SI" altLang="en-US" sz="1800"/>
          </a:p>
          <a:p>
            <a:endParaRPr lang="sl-SI" altLang="en-US" sz="2000"/>
          </a:p>
          <a:p>
            <a:endParaRPr lang="sl-SI" altLang="en-US"/>
          </a:p>
        </p:txBody>
      </p:sp>
      <p:pic>
        <p:nvPicPr>
          <p:cNvPr id="263174" name="Picture 2" descr="Pokaži sliko v polni velikosti">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18562" y="3857626"/>
            <a:ext cx="184785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493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Naslov 1"/>
          <p:cNvSpPr>
            <a:spLocks noGrp="1"/>
          </p:cNvSpPr>
          <p:nvPr>
            <p:ph type="title"/>
          </p:nvPr>
        </p:nvSpPr>
        <p:spPr>
          <a:xfrm>
            <a:off x="1979612" y="428625"/>
            <a:ext cx="8229600" cy="857250"/>
          </a:xfrm>
        </p:spPr>
        <p:txBody>
          <a:bodyPr/>
          <a:lstStyle/>
          <a:p>
            <a:r>
              <a:rPr lang="sl-SI" altLang="en-US"/>
              <a:t>Varovanje</a:t>
            </a:r>
          </a:p>
        </p:txBody>
      </p:sp>
      <p:sp>
        <p:nvSpPr>
          <p:cNvPr id="264195" name="Ograda vsebine 2"/>
          <p:cNvSpPr>
            <a:spLocks noGrp="1"/>
          </p:cNvSpPr>
          <p:nvPr>
            <p:ph idx="1"/>
          </p:nvPr>
        </p:nvSpPr>
        <p:spPr>
          <a:xfrm>
            <a:off x="1979612" y="1357314"/>
            <a:ext cx="8472488" cy="4967287"/>
          </a:xfrm>
        </p:spPr>
        <p:txBody>
          <a:bodyPr>
            <a:normAutofit lnSpcReduction="10000"/>
          </a:bodyPr>
          <a:lstStyle/>
          <a:p>
            <a:endParaRPr lang="sl-SI" altLang="en-US" sz="2400"/>
          </a:p>
          <a:p>
            <a:r>
              <a:rPr lang="sl-SI" altLang="en-US" sz="2400"/>
              <a:t>Za </a:t>
            </a:r>
            <a:r>
              <a:rPr lang="sl-SI" altLang="en-US" sz="2400" b="1"/>
              <a:t>varovanje </a:t>
            </a:r>
            <a:r>
              <a:rPr lang="sl-SI" altLang="en-US" sz="2400"/>
              <a:t>uporabimo različne načine: </a:t>
            </a:r>
          </a:p>
          <a:p>
            <a:pPr lvl="1"/>
            <a:r>
              <a:rPr lang="sl-SI" altLang="en-US" sz="2000"/>
              <a:t>protivirusni program z vedno svežimi popravki </a:t>
            </a:r>
          </a:p>
          <a:p>
            <a:pPr lvl="1"/>
            <a:r>
              <a:rPr lang="sl-SI" altLang="en-US" sz="2000"/>
              <a:t>aktiviran požarni zid (firewall) </a:t>
            </a:r>
          </a:p>
          <a:p>
            <a:pPr lvl="1"/>
            <a:r>
              <a:rPr lang="sl-SI" altLang="en-US" sz="2000"/>
              <a:t>redno nameščanje popravkov operacijskega sistema in aplikacij </a:t>
            </a:r>
          </a:p>
          <a:p>
            <a:pPr lvl="1"/>
            <a:endParaRPr lang="sl-SI" altLang="en-US" sz="2000"/>
          </a:p>
          <a:p>
            <a:r>
              <a:rPr lang="sl-SI" altLang="en-US" sz="2400"/>
              <a:t>Poleg tega je potrebno tudi ustrezno obnašanje uporabnika: </a:t>
            </a:r>
          </a:p>
          <a:p>
            <a:pPr lvl="1"/>
            <a:r>
              <a:rPr lang="sl-SI" altLang="en-US" sz="2000"/>
              <a:t>skrbno varujemo varnostne elemente (PIN, zasebni ključ) </a:t>
            </a:r>
          </a:p>
          <a:p>
            <a:pPr lvl="1"/>
            <a:r>
              <a:rPr lang="sl-SI" altLang="en-US" sz="2000"/>
              <a:t>gesel si ne zapisujemo in jih ne povemo nikomur </a:t>
            </a:r>
          </a:p>
          <a:p>
            <a:pPr lvl="1"/>
            <a:r>
              <a:rPr lang="sl-SI" altLang="en-US" sz="2000"/>
              <a:t>ignoriramo elektronska sporočila, ki jih prejemamo od neznanih oseb </a:t>
            </a:r>
          </a:p>
          <a:p>
            <a:pPr lvl="1"/>
            <a:r>
              <a:rPr lang="sl-SI" altLang="en-US" sz="2000"/>
              <a:t>ne nameščamo datotek, če ne poznamo njihovega namena oziroma delovanja </a:t>
            </a:r>
          </a:p>
          <a:p>
            <a:endParaRPr lang="sl-SI" altLang="en-US"/>
          </a:p>
        </p:txBody>
      </p:sp>
    </p:spTree>
    <p:extLst>
      <p:ext uri="{BB962C8B-B14F-4D97-AF65-F5344CB8AC3E}">
        <p14:creationId xmlns:p14="http://schemas.microsoft.com/office/powerpoint/2010/main" val="418571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Naslov 1"/>
          <p:cNvSpPr>
            <a:spLocks noGrp="1"/>
          </p:cNvSpPr>
          <p:nvPr>
            <p:ph type="title"/>
          </p:nvPr>
        </p:nvSpPr>
        <p:spPr>
          <a:xfrm>
            <a:off x="1979612" y="428625"/>
            <a:ext cx="8229600" cy="857250"/>
          </a:xfrm>
        </p:spPr>
        <p:txBody>
          <a:bodyPr/>
          <a:lstStyle/>
          <a:p>
            <a:r>
              <a:rPr lang="sl-SI" altLang="en-US" b="1"/>
              <a:t>Gesla</a:t>
            </a:r>
            <a:endParaRPr lang="sl-SI" altLang="en-US"/>
          </a:p>
        </p:txBody>
      </p:sp>
      <p:sp>
        <p:nvSpPr>
          <p:cNvPr id="265219" name="Ograda vsebine 2"/>
          <p:cNvSpPr>
            <a:spLocks noGrp="1"/>
          </p:cNvSpPr>
          <p:nvPr>
            <p:ph idx="1"/>
          </p:nvPr>
        </p:nvSpPr>
        <p:spPr/>
        <p:txBody>
          <a:bodyPr/>
          <a:lstStyle/>
          <a:p>
            <a:r>
              <a:rPr lang="sl-SI" altLang="en-US"/>
              <a:t>Dostop do elektronske pošte, omrežnih sredstev in nekaterih spletišč (pogosto) varujemo z gesli. </a:t>
            </a:r>
          </a:p>
          <a:p>
            <a:endParaRPr lang="sl-SI" altLang="en-US"/>
          </a:p>
          <a:p>
            <a:r>
              <a:rPr lang="sl-SI" altLang="en-US"/>
              <a:t>Ker je </a:t>
            </a:r>
            <a:r>
              <a:rPr lang="sl-SI" altLang="en-US" b="1"/>
              <a:t>geslo </a:t>
            </a:r>
            <a:r>
              <a:rPr lang="sl-SI" altLang="en-US"/>
              <a:t>praktično edina zaščita dostopa do podatkov, jih je potrebno izbrati tako, da bo varnost čim večja. </a:t>
            </a:r>
          </a:p>
          <a:p>
            <a:r>
              <a:rPr lang="sl-SI" altLang="en-US"/>
              <a:t>Ne glede na vse nasvete se zavedajte, da je mogoče praktično vsako geslo zlonamerno pridobiti. </a:t>
            </a:r>
          </a:p>
          <a:p>
            <a:endParaRPr lang="sl-SI" altLang="en-US"/>
          </a:p>
        </p:txBody>
      </p:sp>
      <p:pic>
        <p:nvPicPr>
          <p:cNvPr id="265222" name="Picture 2" descr="http://www.sc-nm.com/e-gradivo/OMR/geslo.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808913" y="214313"/>
            <a:ext cx="2371725"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107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Naslov 1"/>
          <p:cNvSpPr>
            <a:spLocks noGrp="1"/>
          </p:cNvSpPr>
          <p:nvPr>
            <p:ph type="title"/>
          </p:nvPr>
        </p:nvSpPr>
        <p:spPr>
          <a:xfrm>
            <a:off x="1979612" y="428625"/>
            <a:ext cx="8229600" cy="857250"/>
          </a:xfrm>
        </p:spPr>
        <p:txBody>
          <a:bodyPr/>
          <a:lstStyle/>
          <a:p>
            <a:r>
              <a:rPr lang="sl-SI" altLang="en-US" b="1"/>
              <a:t>Slabo geslo</a:t>
            </a:r>
            <a:endParaRPr lang="sl-SI" altLang="en-US"/>
          </a:p>
        </p:txBody>
      </p:sp>
      <p:sp>
        <p:nvSpPr>
          <p:cNvPr id="266243" name="Ograda vsebine 2"/>
          <p:cNvSpPr>
            <a:spLocks noGrp="1"/>
          </p:cNvSpPr>
          <p:nvPr>
            <p:ph idx="1"/>
          </p:nvPr>
        </p:nvSpPr>
        <p:spPr/>
        <p:txBody>
          <a:bodyPr/>
          <a:lstStyle/>
          <a:p>
            <a:pPr>
              <a:buFont typeface="Wingdings 2" panose="05020102010507070707" pitchFamily="18" charset="2"/>
              <a:buNone/>
            </a:pPr>
            <a:r>
              <a:rPr lang="sl-SI" altLang="en-US"/>
              <a:t>Slabo geslo sestavljeno ali izpeljano iz :</a:t>
            </a:r>
          </a:p>
          <a:p>
            <a:r>
              <a:rPr lang="sl-SI" altLang="en-US"/>
              <a:t>vašega uporabniškega imena</a:t>
            </a:r>
          </a:p>
          <a:p>
            <a:r>
              <a:rPr lang="sl-SI" altLang="en-US"/>
              <a:t>šifre na računalniku</a:t>
            </a:r>
          </a:p>
          <a:p>
            <a:r>
              <a:rPr lang="sl-SI" altLang="en-US"/>
              <a:t>imena in priimka ali iz drugih osebnih podatkov, kot so npr.: </a:t>
            </a:r>
          </a:p>
          <a:p>
            <a:pPr lvl="2"/>
            <a:r>
              <a:rPr lang="sl-SI" altLang="en-US"/>
              <a:t>ime soproga/soproge, </a:t>
            </a:r>
          </a:p>
          <a:p>
            <a:pPr lvl="2"/>
            <a:r>
              <a:rPr lang="sl-SI" altLang="en-US"/>
              <a:t>otrok, staršev, psa, </a:t>
            </a:r>
          </a:p>
          <a:p>
            <a:pPr lvl="2"/>
            <a:r>
              <a:rPr lang="sl-SI" altLang="en-US"/>
              <a:t>ime sodelavca/sodelavke ali prijatelja/prijateljice; </a:t>
            </a:r>
          </a:p>
          <a:p>
            <a:pPr lvl="2"/>
            <a:r>
              <a:rPr lang="sl-SI" altLang="en-US"/>
              <a:t>vaša telefonska številka, registrska tablica avtomobila, </a:t>
            </a:r>
          </a:p>
          <a:p>
            <a:pPr lvl="2"/>
            <a:r>
              <a:rPr lang="sl-SI" altLang="en-US"/>
              <a:t>….</a:t>
            </a:r>
          </a:p>
          <a:p>
            <a:endParaRPr lang="sl-SI" altLang="en-US"/>
          </a:p>
        </p:txBody>
      </p:sp>
    </p:spTree>
    <p:extLst>
      <p:ext uri="{BB962C8B-B14F-4D97-AF65-F5344CB8AC3E}">
        <p14:creationId xmlns:p14="http://schemas.microsoft.com/office/powerpoint/2010/main" val="175640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Naslov 1"/>
          <p:cNvSpPr>
            <a:spLocks noGrp="1"/>
          </p:cNvSpPr>
          <p:nvPr>
            <p:ph type="title"/>
          </p:nvPr>
        </p:nvSpPr>
        <p:spPr>
          <a:xfrm>
            <a:off x="1979612" y="428625"/>
            <a:ext cx="8229600" cy="857250"/>
          </a:xfrm>
        </p:spPr>
        <p:txBody>
          <a:bodyPr/>
          <a:lstStyle/>
          <a:p>
            <a:r>
              <a:rPr lang="sl-SI" altLang="en-US" sz="5400" b="1"/>
              <a:t>Dobra gesla</a:t>
            </a:r>
            <a:endParaRPr lang="sl-SI" altLang="en-US"/>
          </a:p>
        </p:txBody>
      </p:sp>
      <p:sp>
        <p:nvSpPr>
          <p:cNvPr id="267267" name="Ograda vsebine 2"/>
          <p:cNvSpPr>
            <a:spLocks noGrp="1"/>
          </p:cNvSpPr>
          <p:nvPr>
            <p:ph idx="1"/>
          </p:nvPr>
        </p:nvSpPr>
        <p:spPr/>
        <p:txBody>
          <a:bodyPr/>
          <a:lstStyle/>
          <a:p>
            <a:r>
              <a:rPr lang="sl-SI" altLang="en-US" sz="1800"/>
              <a:t>Dobro geslo je tako, ki si ga z lahkoto zapomnimo, a ga je težko uganiti.</a:t>
            </a:r>
          </a:p>
          <a:p>
            <a:r>
              <a:rPr lang="sl-SI" altLang="en-US" sz="1800"/>
              <a:t>uporabimo </a:t>
            </a:r>
            <a:r>
              <a:rPr lang="sl-SI" altLang="en-US" sz="1800" b="1"/>
              <a:t>dvoje</a:t>
            </a:r>
            <a:r>
              <a:rPr lang="sl-SI" altLang="en-US" sz="1800"/>
              <a:t> ali vec </a:t>
            </a:r>
            <a:r>
              <a:rPr lang="sl-SI" altLang="en-US" sz="1800" b="1"/>
              <a:t>pomensko nepovezanih</a:t>
            </a:r>
            <a:r>
              <a:rPr lang="sl-SI" altLang="en-US" sz="1800"/>
              <a:t> besed, vmes pa namečemo se kakšno cifro ali ločilo: RIBA04grd, muc_St0l </a:t>
            </a:r>
          </a:p>
          <a:p>
            <a:endParaRPr lang="sl-SI" altLang="en-US" sz="1800"/>
          </a:p>
          <a:p>
            <a:r>
              <a:rPr lang="sl-SI" altLang="en-US" sz="1800"/>
              <a:t>uporabimo začetne črke stavka, ki si ga je lahko zapomniti, a ga je težko uganiti, npr.: </a:t>
            </a:r>
            <a:br>
              <a:rPr lang="sl-SI" altLang="en-US" sz="1800"/>
            </a:br>
            <a:r>
              <a:rPr lang="sl-SI" altLang="en-US" sz="1800"/>
              <a:t>	</a:t>
            </a:r>
            <a:r>
              <a:rPr lang="sl-SI" altLang="en-US" sz="1800" i="1"/>
              <a:t>Hladno pivo! Kar dva prinesite prosim.</a:t>
            </a:r>
            <a:r>
              <a:rPr lang="sl-SI" altLang="en-US" sz="1800"/>
              <a:t> -&gt; Hp!K2pp.</a:t>
            </a:r>
          </a:p>
          <a:p>
            <a:endParaRPr lang="sl-SI" altLang="en-US" sz="1800"/>
          </a:p>
          <a:p>
            <a:r>
              <a:rPr lang="sl-SI" altLang="en-US" sz="1800"/>
              <a:t>Ne pozabite, da mora biti izbrano geslo dovolj dolgo, da ga ni mogoče uganiti s poskušanjem vseh kombinacij znakov. </a:t>
            </a:r>
          </a:p>
          <a:p>
            <a:endParaRPr lang="sl-SI" altLang="en-US"/>
          </a:p>
        </p:txBody>
      </p:sp>
    </p:spTree>
    <p:extLst>
      <p:ext uri="{BB962C8B-B14F-4D97-AF65-F5344CB8AC3E}">
        <p14:creationId xmlns:p14="http://schemas.microsoft.com/office/powerpoint/2010/main" val="189760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Naslov 1"/>
          <p:cNvSpPr>
            <a:spLocks noGrp="1"/>
          </p:cNvSpPr>
          <p:nvPr>
            <p:ph type="title"/>
          </p:nvPr>
        </p:nvSpPr>
        <p:spPr>
          <a:xfrm>
            <a:off x="1979612" y="428625"/>
            <a:ext cx="8229600" cy="857250"/>
          </a:xfrm>
        </p:spPr>
        <p:txBody>
          <a:bodyPr/>
          <a:lstStyle/>
          <a:p>
            <a:r>
              <a:rPr lang="sl-SI" altLang="en-US" b="1"/>
              <a:t>Digitalni podpis in certifikat</a:t>
            </a:r>
            <a:endParaRPr lang="sl-SI" altLang="en-US"/>
          </a:p>
        </p:txBody>
      </p:sp>
      <p:sp>
        <p:nvSpPr>
          <p:cNvPr id="268291" name="Ograda vsebine 2"/>
          <p:cNvSpPr>
            <a:spLocks noGrp="1"/>
          </p:cNvSpPr>
          <p:nvPr>
            <p:ph idx="1"/>
          </p:nvPr>
        </p:nvSpPr>
        <p:spPr>
          <a:xfrm>
            <a:off x="1979612" y="1571626"/>
            <a:ext cx="8229600" cy="4752975"/>
          </a:xfrm>
        </p:spPr>
        <p:txBody>
          <a:bodyPr/>
          <a:lstStyle/>
          <a:p>
            <a:r>
              <a:rPr lang="sl-SI" altLang="en-US" sz="2000"/>
              <a:t>Za varovanje najpomembnejših podatkov (finančne transakcije, elektronsko poslovanje, zaupni podatki) se uporabljata digitalni podpis in certifikat (digitalno potrdilo javnega ključa).</a:t>
            </a:r>
          </a:p>
          <a:p>
            <a:endParaRPr lang="sl-SI" altLang="en-US" sz="2000"/>
          </a:p>
          <a:p>
            <a:r>
              <a:rPr lang="sl-SI" altLang="en-US" sz="2000" b="1"/>
              <a:t>Digitalni podpis</a:t>
            </a:r>
            <a:r>
              <a:rPr lang="sl-SI" altLang="en-US" sz="2000"/>
              <a:t> (tudi elektronski podpis) je niz podatkov v elektronski obliki, ki je vsebovan, dodan ali logično povezan z drugimi podatki (npr. z elektronskim dokumentom), in je namenjen preverjanju pristnosti teh podatkov in identifikaciji podpisnika.</a:t>
            </a:r>
            <a:br>
              <a:rPr lang="sl-SI" altLang="en-US"/>
            </a:br>
            <a:endParaRPr lang="sl-SI" altLang="en-US"/>
          </a:p>
        </p:txBody>
      </p:sp>
      <p:pic>
        <p:nvPicPr>
          <p:cNvPr id="268294" name="Picture 2" descr="http://www.sc-nm.com/e-gradivo/OMR/klik.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094538" y="4572001"/>
            <a:ext cx="2633663"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902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Naslov 1"/>
          <p:cNvSpPr>
            <a:spLocks noGrp="1"/>
          </p:cNvSpPr>
          <p:nvPr>
            <p:ph type="title"/>
          </p:nvPr>
        </p:nvSpPr>
        <p:spPr>
          <a:xfrm>
            <a:off x="1979612" y="428625"/>
            <a:ext cx="8229600" cy="857250"/>
          </a:xfrm>
        </p:spPr>
        <p:txBody>
          <a:bodyPr/>
          <a:lstStyle/>
          <a:p>
            <a:r>
              <a:rPr lang="sl-SI" altLang="en-US" b="1"/>
              <a:t>Digitalni podpis in certifikat</a:t>
            </a:r>
            <a:endParaRPr lang="sl-SI" altLang="en-US"/>
          </a:p>
        </p:txBody>
      </p:sp>
      <p:sp>
        <p:nvSpPr>
          <p:cNvPr id="269315" name="Ograda vsebine 2"/>
          <p:cNvSpPr>
            <a:spLocks noGrp="1"/>
          </p:cNvSpPr>
          <p:nvPr>
            <p:ph idx="1"/>
          </p:nvPr>
        </p:nvSpPr>
        <p:spPr/>
        <p:txBody>
          <a:bodyPr/>
          <a:lstStyle/>
          <a:p>
            <a:r>
              <a:rPr lang="sl-SI" altLang="en-US" sz="2400"/>
              <a:t>Pravno gledano ima digitalni podpis enako težo kot lastnoročni podpis. </a:t>
            </a:r>
          </a:p>
          <a:p>
            <a:r>
              <a:rPr lang="sl-SI" altLang="en-US" sz="2400"/>
              <a:t>Danes v praksi uporabljamo tehnična rešitev, ki temelji na asimetrični (javni) kriptografiji (ang. public key cryptography). </a:t>
            </a:r>
          </a:p>
          <a:p>
            <a:r>
              <a:rPr lang="sl-SI" altLang="en-US" sz="2400"/>
              <a:t>Pooblaščeni izdajatelji potrdil v Sloveniji so: </a:t>
            </a:r>
          </a:p>
          <a:p>
            <a:pPr lvl="1"/>
            <a:r>
              <a:rPr lang="sl-SI" altLang="en-US" sz="2200"/>
              <a:t>http://www.sigen-ca.si/ </a:t>
            </a:r>
          </a:p>
          <a:p>
            <a:pPr lvl="1"/>
            <a:r>
              <a:rPr lang="sl-SI" altLang="en-US" sz="2200"/>
              <a:t>http://postarca.posta.si/ </a:t>
            </a:r>
          </a:p>
          <a:p>
            <a:pPr lvl="1"/>
            <a:r>
              <a:rPr lang="sl-SI" altLang="en-US" sz="2200"/>
              <a:t>http://www.halcom-ca.si/index.php?section=1 </a:t>
            </a:r>
          </a:p>
          <a:p>
            <a:pPr lvl="1"/>
            <a:r>
              <a:rPr lang="sl-SI" altLang="en-US" sz="2200"/>
              <a:t>http://www.nlb.si/cgi-bin/nlbweb.exe?doc=5458 </a:t>
            </a:r>
          </a:p>
          <a:p>
            <a:endParaRPr lang="sl-SI" altLang="en-US"/>
          </a:p>
        </p:txBody>
      </p:sp>
    </p:spTree>
    <p:extLst>
      <p:ext uri="{BB962C8B-B14F-4D97-AF65-F5344CB8AC3E}">
        <p14:creationId xmlns:p14="http://schemas.microsoft.com/office/powerpoint/2010/main" val="32842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063EEBD-6999-C63E-FA97-12912E8D6B7B}"/>
              </a:ext>
            </a:extLst>
          </p:cNvPr>
          <p:cNvSpPr>
            <a:spLocks noGrp="1"/>
          </p:cNvSpPr>
          <p:nvPr>
            <p:ph type="ctrTitle"/>
          </p:nvPr>
        </p:nvSpPr>
        <p:spPr/>
        <p:txBody>
          <a:bodyPr anchor="ctr">
            <a:normAutofit/>
          </a:bodyPr>
          <a:lstStyle/>
          <a:p>
            <a:r>
              <a:rPr lang="sl-SI" sz="4699" dirty="0">
                <a:latin typeface="Arial" panose="020B0604020202020204" pitchFamily="34" charset="0"/>
                <a:cs typeface="Arial" panose="020B0604020202020204" pitchFamily="34" charset="0"/>
              </a:rPr>
              <a:t>INTERNET STVARI</a:t>
            </a:r>
            <a:br>
              <a:rPr lang="sl-SI" sz="4699" dirty="0">
                <a:latin typeface="Arial" panose="020B0604020202020204" pitchFamily="34" charset="0"/>
                <a:cs typeface="Arial" panose="020B0604020202020204" pitchFamily="34" charset="0"/>
              </a:rPr>
            </a:br>
            <a:endParaRPr lang="sl-SI" sz="1799" dirty="0">
              <a:latin typeface="Arial" panose="020B0604020202020204" pitchFamily="34" charset="0"/>
              <a:cs typeface="Arial" panose="020B0604020202020204" pitchFamily="34" charset="0"/>
            </a:endParaRPr>
          </a:p>
        </p:txBody>
      </p:sp>
      <p:sp>
        <p:nvSpPr>
          <p:cNvPr id="6" name="Označba mesta vsebine 2">
            <a:extLst>
              <a:ext uri="{FF2B5EF4-FFF2-40B4-BE49-F238E27FC236}">
                <a16:creationId xmlns:a16="http://schemas.microsoft.com/office/drawing/2014/main" id="{BC065E1C-F053-4A0E-AC8A-7367B3959228}"/>
              </a:ext>
            </a:extLst>
          </p:cNvPr>
          <p:cNvSpPr txBox="1">
            <a:spLocks/>
          </p:cNvSpPr>
          <p:nvPr/>
        </p:nvSpPr>
        <p:spPr>
          <a:xfrm>
            <a:off x="4510236" y="3356992"/>
            <a:ext cx="6301176" cy="26928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Font typeface="Euphemia"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9pPr>
          </a:lstStyle>
          <a:p>
            <a:r>
              <a:rPr lang="sl-SI" sz="2399">
                <a:latin typeface="Arial" panose="020B0604020202020204" pitchFamily="34" charset="0"/>
                <a:cs typeface="Arial" panose="020B0604020202020204" pitchFamily="34" charset="0"/>
              </a:rPr>
              <a:t>Kaj so internet stvari?</a:t>
            </a:r>
          </a:p>
          <a:p>
            <a:r>
              <a:rPr lang="sl-SI" sz="2399">
                <a:latin typeface="Arial" panose="020B0604020202020204" pitchFamily="34" charset="0"/>
                <a:cs typeface="Arial" panose="020B0604020202020204" pitchFamily="34" charset="0"/>
              </a:rPr>
              <a:t>Kako delujejo?</a:t>
            </a:r>
          </a:p>
          <a:p>
            <a:r>
              <a:rPr lang="sl-SI" sz="2399">
                <a:latin typeface="Arial" panose="020B0604020202020204" pitchFamily="34" charset="0"/>
                <a:cs typeface="Arial" panose="020B0604020202020204" pitchFamily="34" charset="0"/>
              </a:rPr>
              <a:t>Kako jih uporabljamo?</a:t>
            </a:r>
            <a:endParaRPr lang="sl-SI" sz="2399"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359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D1244DB-0A33-CAFE-4067-32DDC7B4D23F}"/>
              </a:ext>
            </a:extLst>
          </p:cNvPr>
          <p:cNvSpPr>
            <a:spLocks noGrp="1"/>
          </p:cNvSpPr>
          <p:nvPr>
            <p:ph type="title"/>
          </p:nvPr>
        </p:nvSpPr>
        <p:spPr/>
        <p:txBody>
          <a:bodyPr/>
          <a:lstStyle/>
          <a:p>
            <a:r>
              <a:rPr lang="sl-SI" dirty="0">
                <a:latin typeface="Arial" panose="020B0604020202020204" pitchFamily="34" charset="0"/>
                <a:cs typeface="Arial" panose="020B0604020202020204" pitchFamily="34" charset="0"/>
              </a:rPr>
              <a:t>UVOD</a:t>
            </a:r>
          </a:p>
        </p:txBody>
      </p:sp>
      <p:sp>
        <p:nvSpPr>
          <p:cNvPr id="3" name="Označba mesta vsebine 2">
            <a:extLst>
              <a:ext uri="{FF2B5EF4-FFF2-40B4-BE49-F238E27FC236}">
                <a16:creationId xmlns:a16="http://schemas.microsoft.com/office/drawing/2014/main" id="{BC05AFF9-CADB-2E31-A9EC-19847792B02A}"/>
              </a:ext>
            </a:extLst>
          </p:cNvPr>
          <p:cNvSpPr>
            <a:spLocks noGrp="1"/>
          </p:cNvSpPr>
          <p:nvPr>
            <p:ph idx="1"/>
          </p:nvPr>
        </p:nvSpPr>
        <p:spPr>
          <a:xfrm>
            <a:off x="1593437" y="1600200"/>
            <a:ext cx="6301176" cy="2692896"/>
          </a:xfrm>
        </p:spPr>
        <p:txBody>
          <a:bodyPr>
            <a:normAutofit/>
          </a:bodyPr>
          <a:lstStyle/>
          <a:p>
            <a:r>
              <a:rPr lang="sl-SI" sz="2399" dirty="0">
                <a:latin typeface="Arial" panose="020B0604020202020204" pitchFamily="34" charset="0"/>
                <a:cs typeface="Arial" panose="020B0604020202020204" pitchFamily="34" charset="0"/>
              </a:rPr>
              <a:t>Kaj so internet stvari?</a:t>
            </a:r>
          </a:p>
          <a:p>
            <a:r>
              <a:rPr lang="sl-SI" sz="2399" dirty="0">
                <a:latin typeface="Arial" panose="020B0604020202020204" pitchFamily="34" charset="0"/>
                <a:cs typeface="Arial" panose="020B0604020202020204" pitchFamily="34" charset="0"/>
              </a:rPr>
              <a:t>Kako delujejo?</a:t>
            </a:r>
          </a:p>
          <a:p>
            <a:r>
              <a:rPr lang="sl-SI" sz="2399" dirty="0">
                <a:latin typeface="Arial" panose="020B0604020202020204" pitchFamily="34" charset="0"/>
                <a:cs typeface="Arial" panose="020B0604020202020204" pitchFamily="34" charset="0"/>
              </a:rPr>
              <a:t>Kako jih uporabljamo?</a:t>
            </a:r>
          </a:p>
        </p:txBody>
      </p:sp>
      <p:sp>
        <p:nvSpPr>
          <p:cNvPr id="6" name="Označba mesta številke diapozitiva 5">
            <a:extLst>
              <a:ext uri="{FF2B5EF4-FFF2-40B4-BE49-F238E27FC236}">
                <a16:creationId xmlns:a16="http://schemas.microsoft.com/office/drawing/2014/main" id="{F037075F-67A6-B182-D5E1-AE53207C9BD4}"/>
              </a:ext>
            </a:extLst>
          </p:cNvPr>
          <p:cNvSpPr>
            <a:spLocks noGrp="1"/>
          </p:cNvSpPr>
          <p:nvPr>
            <p:ph type="sldNum" sz="quarter" idx="12"/>
          </p:nvPr>
        </p:nvSpPr>
        <p:spPr/>
        <p:txBody>
          <a:bodyPr/>
          <a:lstStyle/>
          <a:p>
            <a:fld id="{63ECBC94-E620-453C-9AFC-6BEE68960B9C}" type="slidenum">
              <a:rPr lang="sl-SI" smtClean="0"/>
              <a:t>318</a:t>
            </a:fld>
            <a:endParaRPr lang="sl-SI"/>
          </a:p>
        </p:txBody>
      </p:sp>
    </p:spTree>
    <p:extLst>
      <p:ext uri="{BB962C8B-B14F-4D97-AF65-F5344CB8AC3E}">
        <p14:creationId xmlns:p14="http://schemas.microsoft.com/office/powerpoint/2010/main" val="202151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6ED4EA7-F1BD-AFFA-372E-B54893984C78}"/>
              </a:ext>
            </a:extLst>
          </p:cNvPr>
          <p:cNvSpPr>
            <a:spLocks noGrp="1"/>
          </p:cNvSpPr>
          <p:nvPr>
            <p:ph type="title"/>
          </p:nvPr>
        </p:nvSpPr>
        <p:spPr>
          <a:xfrm>
            <a:off x="1701923" y="381684"/>
            <a:ext cx="9648919" cy="1325218"/>
          </a:xfrm>
        </p:spPr>
        <p:txBody>
          <a:bodyPr/>
          <a:lstStyle/>
          <a:p>
            <a:r>
              <a:rPr lang="sl-SI" dirty="0">
                <a:latin typeface="Arial" panose="020B0604020202020204" pitchFamily="34" charset="0"/>
                <a:cs typeface="Arial" panose="020B0604020202020204" pitchFamily="34" charset="0"/>
              </a:rPr>
              <a:t>INTERNET STVARI</a:t>
            </a:r>
          </a:p>
        </p:txBody>
      </p:sp>
      <p:sp>
        <p:nvSpPr>
          <p:cNvPr id="3" name="Označba mesta vsebine 2">
            <a:extLst>
              <a:ext uri="{FF2B5EF4-FFF2-40B4-BE49-F238E27FC236}">
                <a16:creationId xmlns:a16="http://schemas.microsoft.com/office/drawing/2014/main" id="{77CBE54B-A6A0-275A-AC03-DA613570751B}"/>
              </a:ext>
            </a:extLst>
          </p:cNvPr>
          <p:cNvSpPr>
            <a:spLocks noGrp="1"/>
          </p:cNvSpPr>
          <p:nvPr>
            <p:ph idx="1"/>
          </p:nvPr>
        </p:nvSpPr>
        <p:spPr>
          <a:xfrm>
            <a:off x="1593436" y="2276872"/>
            <a:ext cx="9782801" cy="3895328"/>
          </a:xfrm>
        </p:spPr>
        <p:txBody>
          <a:bodyPr>
            <a:normAutofit fontScale="92500" lnSpcReduction="10000"/>
          </a:bodyPr>
          <a:lstStyle/>
          <a:p>
            <a:r>
              <a:rPr lang="sl-SI" sz="2399" dirty="0">
                <a:latin typeface="Arial" panose="020B0604020202020204" pitchFamily="34" charset="0"/>
                <a:cs typeface="Arial" panose="020B0604020202020204" pitchFamily="34" charset="0"/>
              </a:rPr>
              <a:t>Internet stvari (ang. Internet </a:t>
            </a:r>
            <a:r>
              <a:rPr lang="sl-SI" sz="2399" dirty="0" err="1">
                <a:latin typeface="Arial" panose="020B0604020202020204" pitchFamily="34" charset="0"/>
                <a:cs typeface="Arial" panose="020B0604020202020204" pitchFamily="34" charset="0"/>
              </a:rPr>
              <a:t>of</a:t>
            </a:r>
            <a:r>
              <a:rPr lang="sl-SI" sz="2399" dirty="0">
                <a:latin typeface="Arial" panose="020B0604020202020204" pitchFamily="34" charset="0"/>
                <a:cs typeface="Arial" panose="020B0604020202020204" pitchFamily="34" charset="0"/>
              </a:rPr>
              <a:t> </a:t>
            </a:r>
            <a:r>
              <a:rPr lang="sl-SI" sz="2399" dirty="0" err="1">
                <a:latin typeface="Arial" panose="020B0604020202020204" pitchFamily="34" charset="0"/>
                <a:cs typeface="Arial" panose="020B0604020202020204" pitchFamily="34" charset="0"/>
              </a:rPr>
              <a:t>Things</a:t>
            </a:r>
            <a:r>
              <a:rPr lang="sl-SI" sz="2399" dirty="0">
                <a:latin typeface="Arial" panose="020B0604020202020204" pitchFamily="34" charset="0"/>
                <a:cs typeface="Arial" panose="020B0604020202020204" pitchFamily="34" charset="0"/>
              </a:rPr>
              <a:t> ali </a:t>
            </a:r>
            <a:r>
              <a:rPr lang="sl-SI" sz="2399" dirty="0" err="1">
                <a:latin typeface="Arial" panose="020B0604020202020204" pitchFamily="34" charset="0"/>
                <a:cs typeface="Arial" panose="020B0604020202020204" pitchFamily="34" charset="0"/>
              </a:rPr>
              <a:t>IoT</a:t>
            </a:r>
            <a:r>
              <a:rPr lang="sl-SI" sz="2399" dirty="0">
                <a:latin typeface="Arial" panose="020B0604020202020204" pitchFamily="34" charset="0"/>
                <a:cs typeface="Arial" panose="020B0604020202020204" pitchFamily="34" charset="0"/>
              </a:rPr>
              <a:t>)</a:t>
            </a:r>
          </a:p>
          <a:p>
            <a:r>
              <a:rPr lang="sl-SI" sz="2399" dirty="0">
                <a:latin typeface="Arial" panose="020B0604020202020204" pitchFamily="34" charset="0"/>
                <a:cs typeface="Arial" panose="020B0604020202020204" pitchFamily="34" charset="0"/>
              </a:rPr>
              <a:t>Ekosistem naprav, ki med sabo komunicirajo preko interneta</a:t>
            </a:r>
          </a:p>
          <a:p>
            <a:r>
              <a:rPr lang="sl-SI" sz="2399" dirty="0">
                <a:latin typeface="Arial" panose="020B0604020202020204" pitchFamily="34" charset="0"/>
                <a:cs typeface="Arial" panose="020B0604020202020204" pitchFamily="34" charset="0"/>
              </a:rPr>
              <a:t>Avtomatizacija procesov</a:t>
            </a:r>
          </a:p>
          <a:p>
            <a:r>
              <a:rPr lang="sl-SI" sz="2399" dirty="0">
                <a:latin typeface="Arial" panose="020B0604020202020204" pitchFamily="34" charset="0"/>
                <a:cs typeface="Arial" panose="020B0604020202020204" pitchFamily="34" charset="0"/>
              </a:rPr>
              <a:t>Učinkovito zbiranje in obdelovanje podatkov</a:t>
            </a:r>
          </a:p>
          <a:p>
            <a:r>
              <a:rPr lang="sl-SI" sz="2399" dirty="0">
                <a:latin typeface="Arial" panose="020B0604020202020204" pitchFamily="34" charset="0"/>
                <a:cs typeface="Arial" panose="020B0604020202020204" pitchFamily="34" charset="0"/>
              </a:rPr>
              <a:t>Primeri: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Pametni telefon</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Kamere </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Termostat</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Avtomobili </a:t>
            </a:r>
          </a:p>
          <a:p>
            <a:pPr>
              <a:buFont typeface="Wingdings" panose="05000000000000000000" pitchFamily="2" charset="2"/>
              <a:buChar char="Ø"/>
            </a:pPr>
            <a:endParaRPr lang="sl-SI" sz="1999" dirty="0"/>
          </a:p>
          <a:p>
            <a:pPr>
              <a:buFont typeface="Wingdings" panose="05000000000000000000" pitchFamily="2" charset="2"/>
              <a:buChar char="Ø"/>
            </a:pPr>
            <a:endParaRPr lang="sl-SI" sz="1999" dirty="0"/>
          </a:p>
          <a:p>
            <a:endParaRPr lang="sl-SI" dirty="0"/>
          </a:p>
          <a:p>
            <a:endParaRPr lang="sl-SI" dirty="0"/>
          </a:p>
        </p:txBody>
      </p:sp>
      <p:sp>
        <p:nvSpPr>
          <p:cNvPr id="4" name="Označba mesta noge 3">
            <a:extLst>
              <a:ext uri="{FF2B5EF4-FFF2-40B4-BE49-F238E27FC236}">
                <a16:creationId xmlns:a16="http://schemas.microsoft.com/office/drawing/2014/main" id="{E85D2CE6-EE23-B024-C91A-946BF976278C}"/>
              </a:ext>
            </a:extLst>
          </p:cNvPr>
          <p:cNvSpPr>
            <a:spLocks noGrp="1"/>
          </p:cNvSpPr>
          <p:nvPr>
            <p:ph type="ftr" sz="quarter" idx="11"/>
          </p:nvPr>
        </p:nvSpPr>
        <p:spPr/>
        <p:txBody>
          <a:bodyPr/>
          <a:lstStyle/>
          <a:p>
            <a:r>
              <a:rPr lang="sl-SI" sz="1000" dirty="0">
                <a:latin typeface="Arial" panose="020B0604020202020204" pitchFamily="34" charset="0"/>
                <a:cs typeface="Arial" panose="020B0604020202020204" pitchFamily="34" charset="0"/>
              </a:rPr>
              <a:t>2024				                      Leon </a:t>
            </a:r>
            <a:r>
              <a:rPr lang="sl-SI" sz="1000" dirty="0" err="1">
                <a:latin typeface="Arial" panose="020B0604020202020204" pitchFamily="34" charset="0"/>
                <a:cs typeface="Arial" panose="020B0604020202020204" pitchFamily="34" charset="0"/>
              </a:rPr>
              <a:t>hribar</a:t>
            </a:r>
            <a:endParaRPr lang="sl-SI" sz="1000" dirty="0">
              <a:latin typeface="Arial" panose="020B0604020202020204" pitchFamily="34" charset="0"/>
              <a:cs typeface="Arial" panose="020B0604020202020204" pitchFamily="34" charset="0"/>
            </a:endParaRPr>
          </a:p>
        </p:txBody>
      </p:sp>
      <p:sp>
        <p:nvSpPr>
          <p:cNvPr id="5" name="Označba mesta številke diapozitiva 4">
            <a:extLst>
              <a:ext uri="{FF2B5EF4-FFF2-40B4-BE49-F238E27FC236}">
                <a16:creationId xmlns:a16="http://schemas.microsoft.com/office/drawing/2014/main" id="{257337EC-C91B-9789-72FF-2AA821644317}"/>
              </a:ext>
            </a:extLst>
          </p:cNvPr>
          <p:cNvSpPr>
            <a:spLocks noGrp="1"/>
          </p:cNvSpPr>
          <p:nvPr>
            <p:ph type="sldNum" sz="quarter" idx="12"/>
          </p:nvPr>
        </p:nvSpPr>
        <p:spPr/>
        <p:txBody>
          <a:bodyPr/>
          <a:lstStyle/>
          <a:p>
            <a:fld id="{63ECBC94-E620-453C-9AFC-6BEE68960B9C}" type="slidenum">
              <a:rPr lang="sl-SI" smtClean="0"/>
              <a:t>319</a:t>
            </a:fld>
            <a:endParaRPr lang="sl-SI"/>
          </a:p>
        </p:txBody>
      </p:sp>
    </p:spTree>
    <p:extLst>
      <p:ext uri="{BB962C8B-B14F-4D97-AF65-F5344CB8AC3E}">
        <p14:creationId xmlns:p14="http://schemas.microsoft.com/office/powerpoint/2010/main" val="316696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979612" y="428625"/>
            <a:ext cx="8229600" cy="857250"/>
          </a:xfrm>
        </p:spPr>
        <p:txBody>
          <a:bodyPr/>
          <a:lstStyle/>
          <a:p>
            <a:r>
              <a:rPr lang="sl-SI" altLang="en-US"/>
              <a:t>VREDNOST INFORMACIJE</a:t>
            </a:r>
          </a:p>
        </p:txBody>
      </p:sp>
      <p:sp>
        <p:nvSpPr>
          <p:cNvPr id="68611" name="Rectangle 3"/>
          <p:cNvSpPr>
            <a:spLocks noGrp="1" noChangeArrowheads="1"/>
          </p:cNvSpPr>
          <p:nvPr>
            <p:ph type="body" idx="1"/>
          </p:nvPr>
        </p:nvSpPr>
        <p:spPr/>
        <p:txBody>
          <a:bodyPr/>
          <a:lstStyle/>
          <a:p>
            <a:r>
              <a:rPr lang="en-GB" altLang="en-US">
                <a:solidFill>
                  <a:srgbClr val="000066"/>
                </a:solidFill>
              </a:rPr>
              <a:t>Vsaka informacija nekaj stane.</a:t>
            </a:r>
          </a:p>
          <a:p>
            <a:r>
              <a:rPr lang="en-GB" altLang="en-US">
                <a:solidFill>
                  <a:srgbClr val="000066"/>
                </a:solidFill>
              </a:rPr>
              <a:t>Nekatere informacije (oz. rafinirane podatke) je možno tudi kupiti na trgu: storitve svetovalnih firm, “insiderske” informacije, …</a:t>
            </a:r>
          </a:p>
          <a:p>
            <a:r>
              <a:rPr lang="en-GB" altLang="en-US">
                <a:solidFill>
                  <a:srgbClr val="000066"/>
                </a:solidFill>
              </a:rPr>
              <a:t>Informacijo je smiselno pridobiti (plačati), če je pričakovani </a:t>
            </a:r>
            <a:r>
              <a:rPr lang="en-GB" altLang="en-US" b="1">
                <a:solidFill>
                  <a:srgbClr val="000066"/>
                </a:solidFill>
              </a:rPr>
              <a:t>dobiček</a:t>
            </a:r>
            <a:r>
              <a:rPr lang="en-GB" altLang="en-US">
                <a:solidFill>
                  <a:srgbClr val="000066"/>
                </a:solidFill>
              </a:rPr>
              <a:t> večji od </a:t>
            </a:r>
            <a:r>
              <a:rPr lang="en-GB" altLang="en-US" b="1">
                <a:solidFill>
                  <a:srgbClr val="000066"/>
                </a:solidFill>
              </a:rPr>
              <a:t>stroška pridobivanja informacije.</a:t>
            </a:r>
            <a:endParaRPr lang="sl-SI" altLang="en-US" b="1">
              <a:solidFill>
                <a:srgbClr val="000066"/>
              </a:solidFill>
            </a:endParaRPr>
          </a:p>
        </p:txBody>
      </p:sp>
    </p:spTree>
    <p:extLst>
      <p:ext uri="{BB962C8B-B14F-4D97-AF65-F5344CB8AC3E}">
        <p14:creationId xmlns:p14="http://schemas.microsoft.com/office/powerpoint/2010/main" val="17524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630A275-4789-988E-2DE7-2E3D548C85F6}"/>
              </a:ext>
            </a:extLst>
          </p:cNvPr>
          <p:cNvSpPr>
            <a:spLocks noGrp="1"/>
          </p:cNvSpPr>
          <p:nvPr>
            <p:ph type="title"/>
          </p:nvPr>
        </p:nvSpPr>
        <p:spPr>
          <a:xfrm>
            <a:off x="1141115" y="619250"/>
            <a:ext cx="9903418" cy="1478185"/>
          </a:xfrm>
        </p:spPr>
        <p:txBody>
          <a:bodyPr>
            <a:normAutofit/>
          </a:bodyPr>
          <a:lstStyle/>
          <a:p>
            <a:r>
              <a:rPr lang="sl-SI" dirty="0">
                <a:latin typeface="Arial" panose="020B0604020202020204" pitchFamily="34" charset="0"/>
                <a:cs typeface="Arial" panose="020B0604020202020204" pitchFamily="34" charset="0"/>
              </a:rPr>
              <a:t>DELOVANJE INTERNET STVARI</a:t>
            </a:r>
          </a:p>
        </p:txBody>
      </p:sp>
      <p:graphicFrame>
        <p:nvGraphicFramePr>
          <p:cNvPr id="5" name="Označba mesta vsebine 2">
            <a:extLst>
              <a:ext uri="{FF2B5EF4-FFF2-40B4-BE49-F238E27FC236}">
                <a16:creationId xmlns:a16="http://schemas.microsoft.com/office/drawing/2014/main" id="{6A7970BF-F399-EB16-479B-E66A5E9EDC92}"/>
              </a:ext>
            </a:extLst>
          </p:cNvPr>
          <p:cNvGraphicFramePr>
            <a:graphicFrameLocks noGrp="1"/>
          </p:cNvGraphicFramePr>
          <p:nvPr>
            <p:ph idx="1"/>
          </p:nvPr>
        </p:nvGraphicFramePr>
        <p:xfrm>
          <a:off x="1141114" y="2441029"/>
          <a:ext cx="9903419" cy="3583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Označba mesta številke diapozitiva 5">
            <a:extLst>
              <a:ext uri="{FF2B5EF4-FFF2-40B4-BE49-F238E27FC236}">
                <a16:creationId xmlns:a16="http://schemas.microsoft.com/office/drawing/2014/main" id="{4F5F3744-AE3C-C675-10FF-F2AFD39BAC8F}"/>
              </a:ext>
            </a:extLst>
          </p:cNvPr>
          <p:cNvSpPr>
            <a:spLocks noGrp="1"/>
          </p:cNvSpPr>
          <p:nvPr>
            <p:ph type="sldNum" sz="quarter" idx="12"/>
          </p:nvPr>
        </p:nvSpPr>
        <p:spPr/>
        <p:txBody>
          <a:bodyPr/>
          <a:lstStyle/>
          <a:p>
            <a:fld id="{63ECBC94-E620-453C-9AFC-6BEE68960B9C}" type="slidenum">
              <a:rPr lang="sl-SI" smtClean="0"/>
              <a:t>320</a:t>
            </a:fld>
            <a:endParaRPr lang="sl-SI"/>
          </a:p>
        </p:txBody>
      </p:sp>
    </p:spTree>
    <p:extLst>
      <p:ext uri="{BB962C8B-B14F-4D97-AF65-F5344CB8AC3E}">
        <p14:creationId xmlns:p14="http://schemas.microsoft.com/office/powerpoint/2010/main" val="92367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15FB0A6-41B0-C886-32EE-EFEAC81FFE79}"/>
              </a:ext>
            </a:extLst>
          </p:cNvPr>
          <p:cNvSpPr>
            <a:spLocks noGrp="1"/>
          </p:cNvSpPr>
          <p:nvPr>
            <p:ph type="title"/>
          </p:nvPr>
        </p:nvSpPr>
        <p:spPr/>
        <p:txBody>
          <a:bodyPr/>
          <a:lstStyle/>
          <a:p>
            <a:r>
              <a:rPr lang="sl-SI" dirty="0">
                <a:latin typeface="Arial" panose="020B0604020202020204" pitchFamily="34" charset="0"/>
                <a:cs typeface="Arial" panose="020B0604020202020204" pitchFamily="34" charset="0"/>
              </a:rPr>
              <a:t>UPORABA INTERNET STVARI</a:t>
            </a:r>
          </a:p>
        </p:txBody>
      </p:sp>
      <p:sp>
        <p:nvSpPr>
          <p:cNvPr id="3" name="Označba mesta vsebine 2">
            <a:extLst>
              <a:ext uri="{FF2B5EF4-FFF2-40B4-BE49-F238E27FC236}">
                <a16:creationId xmlns:a16="http://schemas.microsoft.com/office/drawing/2014/main" id="{8B7F0B03-C341-7D7C-B6C6-D8B1AD10BC68}"/>
              </a:ext>
            </a:extLst>
          </p:cNvPr>
          <p:cNvSpPr>
            <a:spLocks noGrp="1"/>
          </p:cNvSpPr>
          <p:nvPr>
            <p:ph idx="1"/>
          </p:nvPr>
        </p:nvSpPr>
        <p:spPr/>
        <p:txBody>
          <a:bodyPr>
            <a:normAutofit/>
          </a:bodyPr>
          <a:lstStyle/>
          <a:p>
            <a:r>
              <a:rPr lang="sl-SI" sz="2399" dirty="0">
                <a:latin typeface="Arial" panose="020B0604020202020204" pitchFamily="34" charset="0"/>
                <a:cs typeface="Arial" panose="020B0604020202020204" pitchFamily="34" charset="0"/>
              </a:rPr>
              <a:t>Enostavna uporaba (primer budilke in kavnega aparata)</a:t>
            </a:r>
          </a:p>
          <a:p>
            <a:r>
              <a:rPr lang="sl-SI" sz="2399" dirty="0">
                <a:latin typeface="Arial" panose="020B0604020202020204" pitchFamily="34" charset="0"/>
                <a:cs typeface="Arial" panose="020B0604020202020204" pitchFamily="34" charset="0"/>
              </a:rPr>
              <a:t>Kompleksnejša uporaba v industriji, zdravstvu, kmetijstvu itd.</a:t>
            </a:r>
          </a:p>
          <a:p>
            <a:pPr marL="0" indent="0">
              <a:buNone/>
            </a:pPr>
            <a:endParaRPr lang="sl-SI" sz="2399" dirty="0">
              <a:latin typeface="Arial" panose="020B0604020202020204" pitchFamily="34" charset="0"/>
              <a:cs typeface="Arial" panose="020B0604020202020204" pitchFamily="34" charset="0"/>
            </a:endParaRPr>
          </a:p>
        </p:txBody>
      </p:sp>
      <p:sp>
        <p:nvSpPr>
          <p:cNvPr id="5" name="Označba mesta številke diapozitiva 4">
            <a:extLst>
              <a:ext uri="{FF2B5EF4-FFF2-40B4-BE49-F238E27FC236}">
                <a16:creationId xmlns:a16="http://schemas.microsoft.com/office/drawing/2014/main" id="{7B1CEC7A-ECC5-359E-43D4-470347FC2DC5}"/>
              </a:ext>
            </a:extLst>
          </p:cNvPr>
          <p:cNvSpPr>
            <a:spLocks noGrp="1"/>
          </p:cNvSpPr>
          <p:nvPr>
            <p:ph type="sldNum" sz="quarter" idx="12"/>
          </p:nvPr>
        </p:nvSpPr>
        <p:spPr/>
        <p:txBody>
          <a:bodyPr/>
          <a:lstStyle/>
          <a:p>
            <a:fld id="{63ECBC94-E620-453C-9AFC-6BEE68960B9C}" type="slidenum">
              <a:rPr lang="sl-SI" smtClean="0"/>
              <a:t>321</a:t>
            </a:fld>
            <a:endParaRPr lang="sl-SI"/>
          </a:p>
        </p:txBody>
      </p:sp>
    </p:spTree>
    <p:extLst>
      <p:ext uri="{BB962C8B-B14F-4D97-AF65-F5344CB8AC3E}">
        <p14:creationId xmlns:p14="http://schemas.microsoft.com/office/powerpoint/2010/main" val="30736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CE6A1D-AE8E-9A91-81CF-A2EFDEBA435B}"/>
              </a:ext>
            </a:extLst>
          </p:cNvPr>
          <p:cNvSpPr>
            <a:spLocks noGrp="1"/>
          </p:cNvSpPr>
          <p:nvPr>
            <p:ph type="title"/>
          </p:nvPr>
        </p:nvSpPr>
        <p:spPr/>
        <p:txBody>
          <a:bodyPr/>
          <a:lstStyle/>
          <a:p>
            <a:r>
              <a:rPr lang="sl-SI" dirty="0">
                <a:latin typeface="Arial" panose="020B0604020202020204" pitchFamily="34" charset="0"/>
                <a:cs typeface="Arial" panose="020B0604020202020204" pitchFamily="34" charset="0"/>
              </a:rPr>
              <a:t>UPORABA V INDUSTRIJI</a:t>
            </a:r>
          </a:p>
        </p:txBody>
      </p:sp>
      <p:sp>
        <p:nvSpPr>
          <p:cNvPr id="3" name="Označba mesta vsebine 2">
            <a:extLst>
              <a:ext uri="{FF2B5EF4-FFF2-40B4-BE49-F238E27FC236}">
                <a16:creationId xmlns:a16="http://schemas.microsoft.com/office/drawing/2014/main" id="{AC7D61ED-6B92-CAB0-ED09-C530632D609D}"/>
              </a:ext>
            </a:extLst>
          </p:cNvPr>
          <p:cNvSpPr>
            <a:spLocks noGrp="1"/>
          </p:cNvSpPr>
          <p:nvPr>
            <p:ph idx="1"/>
          </p:nvPr>
        </p:nvSpPr>
        <p:spPr/>
        <p:txBody>
          <a:bodyPr>
            <a:normAutofit/>
          </a:bodyPr>
          <a:lstStyle/>
          <a:p>
            <a:r>
              <a:rPr lang="sl-SI" sz="2399" dirty="0">
                <a:latin typeface="Arial" panose="020B0604020202020204" pitchFamily="34" charset="0"/>
                <a:cs typeface="Arial" panose="020B0604020202020204" pitchFamily="34" charset="0"/>
              </a:rPr>
              <a:t>Industrija 4.0 </a:t>
            </a:r>
          </a:p>
          <a:p>
            <a:r>
              <a:rPr lang="sl-SI" sz="2399" dirty="0">
                <a:latin typeface="Arial" panose="020B0604020202020204" pitchFamily="34" charset="0"/>
                <a:cs typeface="Arial" panose="020B0604020202020204" pitchFamily="34" charset="0"/>
              </a:rPr>
              <a:t>Pametne tovarne</a:t>
            </a:r>
          </a:p>
          <a:p>
            <a:r>
              <a:rPr lang="sl-SI" sz="2399" dirty="0">
                <a:latin typeface="Arial" panose="020B0604020202020204" pitchFamily="34" charset="0"/>
                <a:cs typeface="Arial" panose="020B0604020202020204" pitchFamily="34" charset="0"/>
              </a:rPr>
              <a:t>Pametni senzorji (samodejno prilagajanje)</a:t>
            </a:r>
          </a:p>
          <a:p>
            <a:r>
              <a:rPr lang="sl-SI" sz="2399" dirty="0">
                <a:latin typeface="Arial" panose="020B0604020202020204" pitchFamily="34" charset="0"/>
                <a:cs typeface="Arial" panose="020B0604020202020204" pitchFamily="34" charset="0"/>
              </a:rPr>
              <a:t>Optimizacija proizvodnje in logistike</a:t>
            </a:r>
          </a:p>
          <a:p>
            <a:r>
              <a:rPr lang="sl-SI" sz="2399" dirty="0">
                <a:latin typeface="Arial" panose="020B0604020202020204" pitchFamily="34" charset="0"/>
                <a:cs typeface="Arial" panose="020B0604020202020204" pitchFamily="34" charset="0"/>
              </a:rPr>
              <a:t>Primer: Delovanje pametnega senzorja na produkcijski liniji</a:t>
            </a:r>
          </a:p>
          <a:p>
            <a:pPr marL="0" indent="0">
              <a:buNone/>
            </a:pPr>
            <a:r>
              <a:rPr lang="sl-SI" sz="2399" dirty="0">
                <a:latin typeface="Arial" panose="020B0604020202020204" pitchFamily="34" charset="0"/>
                <a:cs typeface="Arial" panose="020B0604020202020204" pitchFamily="34" charset="0"/>
                <a:hlinkClick r:id="rId2"/>
              </a:rPr>
              <a:t>https://www.youtube.com/watch?v=a3LS4HGhosc</a:t>
            </a:r>
            <a:endParaRPr lang="sl-SI" sz="2399" dirty="0">
              <a:latin typeface="Arial" panose="020B0604020202020204" pitchFamily="34" charset="0"/>
              <a:cs typeface="Arial" panose="020B0604020202020204" pitchFamily="34" charset="0"/>
            </a:endParaRPr>
          </a:p>
          <a:p>
            <a:pPr marL="0" indent="0">
              <a:buNone/>
            </a:pPr>
            <a:endParaRPr lang="sl-SI" sz="2399" dirty="0">
              <a:latin typeface="Arial" panose="020B0604020202020204" pitchFamily="34" charset="0"/>
              <a:cs typeface="Arial" panose="020B0604020202020204" pitchFamily="34" charset="0"/>
            </a:endParaRPr>
          </a:p>
        </p:txBody>
      </p:sp>
      <p:sp>
        <p:nvSpPr>
          <p:cNvPr id="5" name="Označba mesta številke diapozitiva 4">
            <a:extLst>
              <a:ext uri="{FF2B5EF4-FFF2-40B4-BE49-F238E27FC236}">
                <a16:creationId xmlns:a16="http://schemas.microsoft.com/office/drawing/2014/main" id="{DF8D2780-6A61-104D-DD35-9E2137DE6313}"/>
              </a:ext>
            </a:extLst>
          </p:cNvPr>
          <p:cNvSpPr>
            <a:spLocks noGrp="1"/>
          </p:cNvSpPr>
          <p:nvPr>
            <p:ph type="sldNum" sz="quarter" idx="12"/>
          </p:nvPr>
        </p:nvSpPr>
        <p:spPr/>
        <p:txBody>
          <a:bodyPr/>
          <a:lstStyle/>
          <a:p>
            <a:fld id="{63ECBC94-E620-453C-9AFC-6BEE68960B9C}" type="slidenum">
              <a:rPr lang="sl-SI" smtClean="0"/>
              <a:t>322</a:t>
            </a:fld>
            <a:endParaRPr lang="sl-SI"/>
          </a:p>
        </p:txBody>
      </p:sp>
    </p:spTree>
    <p:extLst>
      <p:ext uri="{BB962C8B-B14F-4D97-AF65-F5344CB8AC3E}">
        <p14:creationId xmlns:p14="http://schemas.microsoft.com/office/powerpoint/2010/main" val="11939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9EB8C61-4327-1EB3-5A48-FBF5C190DBC5}"/>
              </a:ext>
            </a:extLst>
          </p:cNvPr>
          <p:cNvSpPr>
            <a:spLocks noGrp="1"/>
          </p:cNvSpPr>
          <p:nvPr>
            <p:ph type="title"/>
          </p:nvPr>
        </p:nvSpPr>
        <p:spPr/>
        <p:txBody>
          <a:bodyPr/>
          <a:lstStyle/>
          <a:p>
            <a:r>
              <a:rPr lang="sl-SI" dirty="0">
                <a:latin typeface="Arial" panose="020B0604020202020204" pitchFamily="34" charset="0"/>
                <a:cs typeface="Arial" panose="020B0604020202020204" pitchFamily="34" charset="0"/>
              </a:rPr>
              <a:t>PREDNOSTI IN SLABOSTI</a:t>
            </a:r>
          </a:p>
        </p:txBody>
      </p:sp>
      <p:sp>
        <p:nvSpPr>
          <p:cNvPr id="3" name="Označba mesta vsebine 2">
            <a:extLst>
              <a:ext uri="{FF2B5EF4-FFF2-40B4-BE49-F238E27FC236}">
                <a16:creationId xmlns:a16="http://schemas.microsoft.com/office/drawing/2014/main" id="{084BBBA6-3AAB-DCF8-4F64-405F6A27176B}"/>
              </a:ext>
            </a:extLst>
          </p:cNvPr>
          <p:cNvSpPr>
            <a:spLocks noGrp="1"/>
          </p:cNvSpPr>
          <p:nvPr>
            <p:ph idx="1"/>
          </p:nvPr>
        </p:nvSpPr>
        <p:spPr/>
        <p:txBody>
          <a:bodyPr>
            <a:normAutofit/>
          </a:bodyPr>
          <a:lstStyle/>
          <a:p>
            <a:r>
              <a:rPr lang="sl-SI" sz="2399" dirty="0">
                <a:latin typeface="Arial" panose="020B0604020202020204" pitchFamily="34" charset="0"/>
                <a:cs typeface="Arial" panose="020B0604020202020204" pitchFamily="34" charset="0"/>
              </a:rPr>
              <a:t>Prednosti: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Večja učinkovitost</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Avtomatizacija</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Bolje organizirana logistika</a:t>
            </a:r>
          </a:p>
          <a:p>
            <a:pPr>
              <a:buFont typeface="Wingdings" panose="05000000000000000000" pitchFamily="2" charset="2"/>
              <a:buChar char="Ø"/>
            </a:pPr>
            <a:endParaRPr lang="sl-SI" sz="1999" dirty="0">
              <a:latin typeface="Arial" panose="020B0604020202020204" pitchFamily="34" charset="0"/>
              <a:cs typeface="Arial" panose="020B0604020202020204" pitchFamily="34" charset="0"/>
            </a:endParaRPr>
          </a:p>
          <a:p>
            <a:r>
              <a:rPr lang="sl-SI" sz="2399" dirty="0">
                <a:latin typeface="Arial" panose="020B0604020202020204" pitchFamily="34" charset="0"/>
                <a:cs typeface="Arial" panose="020B0604020202020204" pitchFamily="34" charset="0"/>
              </a:rPr>
              <a:t>Slabosti: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Varnost in zasebnost podatkov</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Visoki stroški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Odvisnost od tehnologije</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Delovna mesta</a:t>
            </a:r>
          </a:p>
        </p:txBody>
      </p:sp>
      <p:sp>
        <p:nvSpPr>
          <p:cNvPr id="5" name="Označba mesta številke diapozitiva 4">
            <a:extLst>
              <a:ext uri="{FF2B5EF4-FFF2-40B4-BE49-F238E27FC236}">
                <a16:creationId xmlns:a16="http://schemas.microsoft.com/office/drawing/2014/main" id="{61B421E2-C456-E6C6-CC0E-76C3CC56D8D3}"/>
              </a:ext>
            </a:extLst>
          </p:cNvPr>
          <p:cNvSpPr>
            <a:spLocks noGrp="1"/>
          </p:cNvSpPr>
          <p:nvPr>
            <p:ph type="sldNum" sz="quarter" idx="12"/>
          </p:nvPr>
        </p:nvSpPr>
        <p:spPr/>
        <p:txBody>
          <a:bodyPr/>
          <a:lstStyle/>
          <a:p>
            <a:fld id="{63ECBC94-E620-453C-9AFC-6BEE68960B9C}" type="slidenum">
              <a:rPr lang="sl-SI" smtClean="0"/>
              <a:t>323</a:t>
            </a:fld>
            <a:endParaRPr lang="sl-SI"/>
          </a:p>
        </p:txBody>
      </p:sp>
    </p:spTree>
    <p:extLst>
      <p:ext uri="{BB962C8B-B14F-4D97-AF65-F5344CB8AC3E}">
        <p14:creationId xmlns:p14="http://schemas.microsoft.com/office/powerpoint/2010/main" val="201888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A52761E-9F5C-D0A1-CF65-8C10A3FF8A43}"/>
              </a:ext>
            </a:extLst>
          </p:cNvPr>
          <p:cNvSpPr>
            <a:spLocks noGrp="1"/>
          </p:cNvSpPr>
          <p:nvPr>
            <p:ph type="title"/>
          </p:nvPr>
        </p:nvSpPr>
        <p:spPr>
          <a:xfrm>
            <a:off x="5489779" y="619250"/>
            <a:ext cx="5876145" cy="1478185"/>
          </a:xfrm>
        </p:spPr>
        <p:txBody>
          <a:bodyPr>
            <a:normAutofit/>
          </a:bodyPr>
          <a:lstStyle/>
          <a:p>
            <a:r>
              <a:rPr lang="sl-SI" dirty="0">
                <a:latin typeface="Arial" panose="020B0604020202020204" pitchFamily="34" charset="0"/>
                <a:cs typeface="Arial" panose="020B0604020202020204" pitchFamily="34" charset="0"/>
              </a:rPr>
              <a:t>UPORABA V ZDRAVSTVU</a:t>
            </a:r>
          </a:p>
        </p:txBody>
      </p:sp>
      <p:pic>
        <p:nvPicPr>
          <p:cNvPr id="4" name="Slika 3" descr="Slika, ki vsebuje besede besedilo, posnetek zaslona, programska oprema, računalnik&#10;&#10;Opis je samodejno ustvarjen">
            <a:extLst>
              <a:ext uri="{FF2B5EF4-FFF2-40B4-BE49-F238E27FC236}">
                <a16:creationId xmlns:a16="http://schemas.microsoft.com/office/drawing/2014/main" id="{6C390835-F693-F9D3-247B-D01539F9A9AE}"/>
              </a:ext>
            </a:extLst>
          </p:cNvPr>
          <p:cNvPicPr>
            <a:picLocks noChangeAspect="1"/>
          </p:cNvPicPr>
          <p:nvPr/>
        </p:nvPicPr>
        <p:blipFill>
          <a:blip r:embed="rId2"/>
          <a:srcRect l="1921" r="1035" b="-2"/>
          <a:stretch/>
        </p:blipFill>
        <p:spPr>
          <a:xfrm>
            <a:off x="-5596" y="895"/>
            <a:ext cx="4634376" cy="3426520"/>
          </a:xfrm>
          <a:custGeom>
            <a:avLst/>
            <a:gdLst/>
            <a:ahLst/>
            <a:cxnLst/>
            <a:rect l="l" t="t" r="r" b="b"/>
            <a:pathLst>
              <a:path w="4635583" h="3427413">
                <a:moveTo>
                  <a:pt x="0" y="0"/>
                </a:moveTo>
                <a:lnTo>
                  <a:pt x="4635583" y="0"/>
                </a:lnTo>
                <a:lnTo>
                  <a:pt x="4635583" y="3427413"/>
                </a:lnTo>
                <a:lnTo>
                  <a:pt x="0" y="3427413"/>
                </a:lnTo>
                <a:close/>
              </a:path>
            </a:pathLst>
          </a:custGeom>
        </p:spPr>
      </p:pic>
      <p:pic>
        <p:nvPicPr>
          <p:cNvPr id="5" name="Slika 4" descr="Slika, ki vsebuje besede besedilo, elektronika, meter&#10;&#10;Opis je samodejno ustvarjen">
            <a:extLst>
              <a:ext uri="{FF2B5EF4-FFF2-40B4-BE49-F238E27FC236}">
                <a16:creationId xmlns:a16="http://schemas.microsoft.com/office/drawing/2014/main" id="{BE5709A7-156B-2541-DB25-B208E2A44C1E}"/>
              </a:ext>
            </a:extLst>
          </p:cNvPr>
          <p:cNvPicPr>
            <a:picLocks noChangeAspect="1"/>
          </p:cNvPicPr>
          <p:nvPr/>
        </p:nvPicPr>
        <p:blipFill>
          <a:blip r:embed="rId3"/>
          <a:srcRect t="16653" b="9342"/>
          <a:stretch/>
        </p:blipFill>
        <p:spPr>
          <a:xfrm>
            <a:off x="-5596" y="3427415"/>
            <a:ext cx="4634376" cy="3429694"/>
          </a:xfrm>
          <a:custGeom>
            <a:avLst/>
            <a:gdLst/>
            <a:ahLst/>
            <a:cxnLst/>
            <a:rect l="l" t="t" r="r" b="b"/>
            <a:pathLst>
              <a:path w="4635583" h="3430587">
                <a:moveTo>
                  <a:pt x="0" y="0"/>
                </a:moveTo>
                <a:lnTo>
                  <a:pt x="4635583" y="0"/>
                </a:lnTo>
                <a:lnTo>
                  <a:pt x="4635583" y="3430587"/>
                </a:lnTo>
                <a:lnTo>
                  <a:pt x="0" y="3430587"/>
                </a:lnTo>
                <a:close/>
              </a:path>
            </a:pathLst>
          </a:custGeom>
        </p:spPr>
      </p:pic>
      <p:sp>
        <p:nvSpPr>
          <p:cNvPr id="3" name="Označba mesta vsebine 2">
            <a:extLst>
              <a:ext uri="{FF2B5EF4-FFF2-40B4-BE49-F238E27FC236}">
                <a16:creationId xmlns:a16="http://schemas.microsoft.com/office/drawing/2014/main" id="{BCAFADE3-2279-4645-21A0-C2DD352387A7}"/>
              </a:ext>
            </a:extLst>
          </p:cNvPr>
          <p:cNvSpPr>
            <a:spLocks noGrp="1"/>
          </p:cNvSpPr>
          <p:nvPr>
            <p:ph idx="1"/>
          </p:nvPr>
        </p:nvSpPr>
        <p:spPr>
          <a:xfrm>
            <a:off x="5489779" y="2249794"/>
            <a:ext cx="5876146" cy="3540792"/>
          </a:xfrm>
        </p:spPr>
        <p:txBody>
          <a:bodyPr>
            <a:normAutofit fontScale="85000" lnSpcReduction="10000"/>
          </a:bodyPr>
          <a:lstStyle/>
          <a:p>
            <a:pPr>
              <a:lnSpc>
                <a:spcPct val="110000"/>
              </a:lnSpc>
            </a:pPr>
            <a:r>
              <a:rPr lang="sl-SI" dirty="0" err="1">
                <a:latin typeface="Arial" panose="020B0604020202020204" pitchFamily="34" charset="0"/>
                <a:cs typeface="Arial" panose="020B0604020202020204" pitchFamily="34" charset="0"/>
              </a:rPr>
              <a:t>Telemedicina</a:t>
            </a:r>
            <a:r>
              <a:rPr lang="sl-SI" dirty="0">
                <a:latin typeface="Arial" panose="020B0604020202020204" pitchFamily="34" charset="0"/>
                <a:cs typeface="Arial" panose="020B0604020202020204" pitchFamily="34" charset="0"/>
              </a:rPr>
              <a:t> (e-napotnice, e-recepti)</a:t>
            </a:r>
          </a:p>
          <a:p>
            <a:pPr>
              <a:lnSpc>
                <a:spcPct val="110000"/>
              </a:lnSpc>
            </a:pPr>
            <a:r>
              <a:rPr lang="sl-SI" dirty="0">
                <a:latin typeface="Arial" panose="020B0604020202020204" pitchFamily="34" charset="0"/>
                <a:cs typeface="Arial" panose="020B0604020202020204" pitchFamily="34" charset="0"/>
              </a:rPr>
              <a:t>Elektronski zdravstveni karton</a:t>
            </a:r>
          </a:p>
          <a:p>
            <a:pPr>
              <a:lnSpc>
                <a:spcPct val="110000"/>
              </a:lnSpc>
            </a:pPr>
            <a:r>
              <a:rPr lang="sl-SI" dirty="0">
                <a:latin typeface="Arial" panose="020B0604020202020204" pitchFamily="34" charset="0"/>
                <a:cs typeface="Arial" panose="020B0604020202020204" pitchFamily="34" charset="0"/>
              </a:rPr>
              <a:t>Naprave z naprednimi senzorji (srčni utrip, krvni tlak)</a:t>
            </a:r>
          </a:p>
          <a:p>
            <a:pPr>
              <a:lnSpc>
                <a:spcPct val="110000"/>
              </a:lnSpc>
            </a:pPr>
            <a:r>
              <a:rPr lang="sl-SI" dirty="0">
                <a:latin typeface="Arial" panose="020B0604020202020204" pitchFamily="34" charset="0"/>
                <a:cs typeface="Arial" panose="020B0604020202020204" pitchFamily="34" charset="0"/>
              </a:rPr>
              <a:t>Nadziranje okolja v prostorih bolnišnice (temperatura, vlažnost zraka)</a:t>
            </a:r>
          </a:p>
          <a:p>
            <a:pPr>
              <a:lnSpc>
                <a:spcPct val="110000"/>
              </a:lnSpc>
            </a:pPr>
            <a:r>
              <a:rPr lang="sl-SI" dirty="0">
                <a:latin typeface="Arial" panose="020B0604020202020204" pitchFamily="34" charset="0"/>
                <a:cs typeface="Arial" panose="020B0604020202020204" pitchFamily="34" charset="0"/>
              </a:rPr>
              <a:t>Pametne postelje </a:t>
            </a:r>
          </a:p>
          <a:p>
            <a:pPr marL="0" indent="0">
              <a:lnSpc>
                <a:spcPct val="110000"/>
              </a:lnSpc>
              <a:buNone/>
            </a:pPr>
            <a:endParaRPr lang="sl-SI" dirty="0">
              <a:latin typeface="Arial" panose="020B0604020202020204" pitchFamily="34" charset="0"/>
              <a:cs typeface="Arial" panose="020B0604020202020204" pitchFamily="34" charset="0"/>
            </a:endParaRPr>
          </a:p>
          <a:p>
            <a:pPr>
              <a:lnSpc>
                <a:spcPct val="110000"/>
              </a:lnSpc>
            </a:pPr>
            <a:endParaRPr lang="sl-SI" dirty="0">
              <a:latin typeface="Arial" panose="020B0604020202020204" pitchFamily="34" charset="0"/>
              <a:cs typeface="Arial" panose="020B0604020202020204" pitchFamily="34" charset="0"/>
            </a:endParaRPr>
          </a:p>
          <a:p>
            <a:pPr>
              <a:lnSpc>
                <a:spcPct val="110000"/>
              </a:lnSpc>
            </a:pPr>
            <a:endParaRPr lang="sl-SI" dirty="0">
              <a:latin typeface="Arial" panose="020B0604020202020204" pitchFamily="34" charset="0"/>
              <a:cs typeface="Arial" panose="020B0604020202020204" pitchFamily="34" charset="0"/>
            </a:endParaRPr>
          </a:p>
        </p:txBody>
      </p:sp>
      <p:sp>
        <p:nvSpPr>
          <p:cNvPr id="7" name="Označba mesta številke diapozitiva 6">
            <a:extLst>
              <a:ext uri="{FF2B5EF4-FFF2-40B4-BE49-F238E27FC236}">
                <a16:creationId xmlns:a16="http://schemas.microsoft.com/office/drawing/2014/main" id="{178C4135-3223-B0C8-1860-77A5BE2A9ADA}"/>
              </a:ext>
            </a:extLst>
          </p:cNvPr>
          <p:cNvSpPr>
            <a:spLocks noGrp="1"/>
          </p:cNvSpPr>
          <p:nvPr>
            <p:ph type="sldNum" sz="quarter" idx="12"/>
          </p:nvPr>
        </p:nvSpPr>
        <p:spPr>
          <a:xfrm>
            <a:off x="10273645" y="5882635"/>
            <a:ext cx="770888" cy="365030"/>
          </a:xfrm>
        </p:spPr>
        <p:txBody>
          <a:bodyPr>
            <a:normAutofit/>
          </a:bodyPr>
          <a:lstStyle/>
          <a:p>
            <a:pPr>
              <a:spcAft>
                <a:spcPts val="600"/>
              </a:spcAft>
            </a:pPr>
            <a:fld id="{63ECBC94-E620-453C-9AFC-6BEE68960B9C}" type="slidenum">
              <a:rPr lang="sl-SI" smtClean="0"/>
              <a:pPr>
                <a:spcAft>
                  <a:spcPts val="600"/>
                </a:spcAft>
              </a:pPr>
              <a:t>324</a:t>
            </a:fld>
            <a:endParaRPr lang="sl-SI"/>
          </a:p>
        </p:txBody>
      </p:sp>
    </p:spTree>
    <p:extLst>
      <p:ext uri="{BB962C8B-B14F-4D97-AF65-F5344CB8AC3E}">
        <p14:creationId xmlns:p14="http://schemas.microsoft.com/office/powerpoint/2010/main" val="52819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AEC44D6-3838-6F6B-1946-5676F8478966}"/>
              </a:ext>
            </a:extLst>
          </p:cNvPr>
          <p:cNvSpPr>
            <a:spLocks noGrp="1"/>
          </p:cNvSpPr>
          <p:nvPr>
            <p:ph type="title"/>
          </p:nvPr>
        </p:nvSpPr>
        <p:spPr/>
        <p:txBody>
          <a:bodyPr/>
          <a:lstStyle/>
          <a:p>
            <a:r>
              <a:rPr lang="sl-SI" dirty="0">
                <a:latin typeface="Arial" panose="020B0604020202020204" pitchFamily="34" charset="0"/>
                <a:cs typeface="Arial" panose="020B0604020202020204" pitchFamily="34" charset="0"/>
              </a:rPr>
              <a:t>PREDNOSTI IN SLABOSTI</a:t>
            </a:r>
          </a:p>
        </p:txBody>
      </p:sp>
      <p:sp>
        <p:nvSpPr>
          <p:cNvPr id="3" name="Označba mesta vsebine 2">
            <a:extLst>
              <a:ext uri="{FF2B5EF4-FFF2-40B4-BE49-F238E27FC236}">
                <a16:creationId xmlns:a16="http://schemas.microsoft.com/office/drawing/2014/main" id="{4E51A323-807D-3C26-E427-4F2D33CDAF5C}"/>
              </a:ext>
            </a:extLst>
          </p:cNvPr>
          <p:cNvSpPr>
            <a:spLocks noGrp="1"/>
          </p:cNvSpPr>
          <p:nvPr>
            <p:ph idx="1"/>
          </p:nvPr>
        </p:nvSpPr>
        <p:spPr/>
        <p:txBody>
          <a:bodyPr>
            <a:normAutofit/>
          </a:bodyPr>
          <a:lstStyle/>
          <a:p>
            <a:r>
              <a:rPr lang="sl-SI" sz="2399" dirty="0">
                <a:latin typeface="Arial" panose="020B0604020202020204" pitchFamily="34" charset="0"/>
                <a:cs typeface="Arial" panose="020B0604020202020204" pitchFamily="34" charset="0"/>
              </a:rPr>
              <a:t>Prednosti: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Dostopnost in preglednost podatkov</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Kakovostna obravnava pacientov</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Prihranek časa</a:t>
            </a:r>
          </a:p>
          <a:p>
            <a:pPr>
              <a:buFont typeface="Wingdings" panose="05000000000000000000" pitchFamily="2" charset="2"/>
              <a:buChar char="Ø"/>
            </a:pPr>
            <a:endParaRPr lang="sl-SI" sz="1999" dirty="0">
              <a:latin typeface="Arial" panose="020B0604020202020204" pitchFamily="34" charset="0"/>
              <a:cs typeface="Arial" panose="020B0604020202020204" pitchFamily="34" charset="0"/>
            </a:endParaRPr>
          </a:p>
          <a:p>
            <a:r>
              <a:rPr lang="sl-SI" sz="2399" dirty="0">
                <a:latin typeface="Arial" panose="020B0604020202020204" pitchFamily="34" charset="0"/>
                <a:cs typeface="Arial" panose="020B0604020202020204" pitchFamily="34" charset="0"/>
              </a:rPr>
              <a:t>Slabosti: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Varnost podatkov</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Visoki stroški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Pomankanje osebnih stikov</a:t>
            </a:r>
          </a:p>
          <a:p>
            <a:endParaRPr lang="sl-SI" dirty="0">
              <a:latin typeface="Arial" panose="020B0604020202020204" pitchFamily="34" charset="0"/>
              <a:cs typeface="Arial" panose="020B0604020202020204" pitchFamily="34" charset="0"/>
            </a:endParaRPr>
          </a:p>
        </p:txBody>
      </p:sp>
      <p:sp>
        <p:nvSpPr>
          <p:cNvPr id="5" name="Označba mesta številke diapozitiva 4">
            <a:extLst>
              <a:ext uri="{FF2B5EF4-FFF2-40B4-BE49-F238E27FC236}">
                <a16:creationId xmlns:a16="http://schemas.microsoft.com/office/drawing/2014/main" id="{02E01767-B851-84C8-0C09-CAD560E51231}"/>
              </a:ext>
            </a:extLst>
          </p:cNvPr>
          <p:cNvSpPr>
            <a:spLocks noGrp="1"/>
          </p:cNvSpPr>
          <p:nvPr>
            <p:ph type="sldNum" sz="quarter" idx="12"/>
          </p:nvPr>
        </p:nvSpPr>
        <p:spPr/>
        <p:txBody>
          <a:bodyPr/>
          <a:lstStyle/>
          <a:p>
            <a:fld id="{63ECBC94-E620-453C-9AFC-6BEE68960B9C}" type="slidenum">
              <a:rPr lang="sl-SI" smtClean="0"/>
              <a:t>325</a:t>
            </a:fld>
            <a:endParaRPr lang="sl-SI"/>
          </a:p>
        </p:txBody>
      </p:sp>
    </p:spTree>
    <p:extLst>
      <p:ext uri="{BB962C8B-B14F-4D97-AF65-F5344CB8AC3E}">
        <p14:creationId xmlns:p14="http://schemas.microsoft.com/office/powerpoint/2010/main" val="420751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8C451DB-3548-BF17-590C-734803DB8A57}"/>
              </a:ext>
            </a:extLst>
          </p:cNvPr>
          <p:cNvSpPr>
            <a:spLocks noGrp="1"/>
          </p:cNvSpPr>
          <p:nvPr>
            <p:ph type="title"/>
          </p:nvPr>
        </p:nvSpPr>
        <p:spPr>
          <a:xfrm>
            <a:off x="1141115" y="619250"/>
            <a:ext cx="9903418" cy="1478185"/>
          </a:xfrm>
        </p:spPr>
        <p:txBody>
          <a:bodyPr>
            <a:normAutofit/>
          </a:bodyPr>
          <a:lstStyle/>
          <a:p>
            <a:pPr algn="ctr"/>
            <a:r>
              <a:rPr lang="sl-SI">
                <a:latin typeface="Arial" panose="020B0604020202020204" pitchFamily="34" charset="0"/>
                <a:cs typeface="Arial" panose="020B0604020202020204" pitchFamily="34" charset="0"/>
              </a:rPr>
              <a:t>UPORABA V KMETIJSTVU</a:t>
            </a:r>
            <a:endParaRPr lang="sl-SI" dirty="0">
              <a:latin typeface="Arial" panose="020B0604020202020204" pitchFamily="34" charset="0"/>
              <a:cs typeface="Arial" panose="020B0604020202020204" pitchFamily="34" charset="0"/>
            </a:endParaRPr>
          </a:p>
        </p:txBody>
      </p:sp>
      <p:pic>
        <p:nvPicPr>
          <p:cNvPr id="4" name="Slika 3">
            <a:extLst>
              <a:ext uri="{FF2B5EF4-FFF2-40B4-BE49-F238E27FC236}">
                <a16:creationId xmlns:a16="http://schemas.microsoft.com/office/drawing/2014/main" id="{267CFC20-1B7E-7C23-B613-EBB95CF6BA17}"/>
              </a:ext>
            </a:extLst>
          </p:cNvPr>
          <p:cNvPicPr>
            <a:picLocks noChangeAspect="1"/>
          </p:cNvPicPr>
          <p:nvPr/>
        </p:nvPicPr>
        <p:blipFill>
          <a:blip r:embed="rId2"/>
          <a:srcRect t="2059" r="-3" b="-3"/>
          <a:stretch/>
        </p:blipFill>
        <p:spPr>
          <a:xfrm>
            <a:off x="1141114" y="2497963"/>
            <a:ext cx="4660926" cy="304709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3" name="Označba mesta vsebine 2">
            <a:extLst>
              <a:ext uri="{FF2B5EF4-FFF2-40B4-BE49-F238E27FC236}">
                <a16:creationId xmlns:a16="http://schemas.microsoft.com/office/drawing/2014/main" id="{343ED955-F480-7DF3-2726-4976CEF685A7}"/>
              </a:ext>
            </a:extLst>
          </p:cNvPr>
          <p:cNvSpPr>
            <a:spLocks noGrp="1"/>
          </p:cNvSpPr>
          <p:nvPr>
            <p:ph idx="1"/>
          </p:nvPr>
        </p:nvSpPr>
        <p:spPr>
          <a:xfrm>
            <a:off x="6202863" y="2249794"/>
            <a:ext cx="4843259" cy="3540792"/>
          </a:xfrm>
        </p:spPr>
        <p:txBody>
          <a:bodyPr anchor="ctr">
            <a:normAutofit fontScale="77500" lnSpcReduction="20000"/>
          </a:bodyPr>
          <a:lstStyle/>
          <a:p>
            <a:pPr>
              <a:lnSpc>
                <a:spcPct val="110000"/>
              </a:lnSpc>
            </a:pPr>
            <a:r>
              <a:rPr lang="sl-SI" sz="1899">
                <a:latin typeface="Arial" panose="020B0604020202020204" pitchFamily="34" charset="0"/>
                <a:cs typeface="Arial" panose="020B0604020202020204" pitchFamily="34" charset="0"/>
              </a:rPr>
              <a:t>Napredni senzorji zbirajo podatke;</a:t>
            </a:r>
          </a:p>
          <a:p>
            <a:pPr>
              <a:lnSpc>
                <a:spcPct val="110000"/>
              </a:lnSpc>
              <a:buFont typeface="Wingdings" panose="05000000000000000000" pitchFamily="2" charset="2"/>
              <a:buChar char="Ø"/>
            </a:pPr>
            <a:r>
              <a:rPr lang="sl-SI" sz="1100">
                <a:latin typeface="Arial" panose="020B0604020202020204" pitchFamily="34" charset="0"/>
                <a:cs typeface="Arial" panose="020B0604020202020204" pitchFamily="34" charset="0"/>
              </a:rPr>
              <a:t>Temperatura</a:t>
            </a:r>
          </a:p>
          <a:p>
            <a:pPr>
              <a:lnSpc>
                <a:spcPct val="110000"/>
              </a:lnSpc>
              <a:buFont typeface="Wingdings" panose="05000000000000000000" pitchFamily="2" charset="2"/>
              <a:buChar char="Ø"/>
            </a:pPr>
            <a:r>
              <a:rPr lang="sl-SI" sz="1100">
                <a:latin typeface="Arial" panose="020B0604020202020204" pitchFamily="34" charset="0"/>
                <a:cs typeface="Arial" panose="020B0604020202020204" pitchFamily="34" charset="0"/>
              </a:rPr>
              <a:t>Padavine</a:t>
            </a:r>
          </a:p>
          <a:p>
            <a:pPr>
              <a:lnSpc>
                <a:spcPct val="110000"/>
              </a:lnSpc>
              <a:buFont typeface="Wingdings" panose="05000000000000000000" pitchFamily="2" charset="2"/>
              <a:buChar char="Ø"/>
            </a:pPr>
            <a:r>
              <a:rPr lang="sl-SI" sz="1100">
                <a:latin typeface="Arial" panose="020B0604020202020204" pitchFamily="34" charset="0"/>
                <a:cs typeface="Arial" panose="020B0604020202020204" pitchFamily="34" charset="0"/>
              </a:rPr>
              <a:t>Kvaliteta zemlje</a:t>
            </a:r>
          </a:p>
          <a:p>
            <a:pPr>
              <a:lnSpc>
                <a:spcPct val="110000"/>
              </a:lnSpc>
              <a:buFont typeface="Wingdings" panose="05000000000000000000" pitchFamily="2" charset="2"/>
              <a:buChar char="Ø"/>
            </a:pPr>
            <a:r>
              <a:rPr lang="sl-SI" sz="1100">
                <a:latin typeface="Arial" panose="020B0604020202020204" pitchFamily="34" charset="0"/>
                <a:cs typeface="Arial" panose="020B0604020202020204" pitchFamily="34" charset="0"/>
              </a:rPr>
              <a:t>Zaznavanje bolezni in zajedavcev na pridelkih</a:t>
            </a:r>
          </a:p>
          <a:p>
            <a:pPr>
              <a:lnSpc>
                <a:spcPct val="110000"/>
              </a:lnSpc>
            </a:pPr>
            <a:r>
              <a:rPr lang="sl-SI" sz="1600">
                <a:latin typeface="Arial" panose="020B0604020202020204" pitchFamily="34" charset="0"/>
                <a:cs typeface="Arial" panose="020B0604020202020204" pitchFamily="34" charset="0"/>
              </a:rPr>
              <a:t>Možnost prilagajanja in optimiziranja pridelovalnega procesa</a:t>
            </a:r>
          </a:p>
          <a:p>
            <a:pPr>
              <a:lnSpc>
                <a:spcPct val="110000"/>
              </a:lnSpc>
            </a:pPr>
            <a:r>
              <a:rPr lang="sl-SI" sz="1600">
                <a:latin typeface="Arial" panose="020B0604020202020204" pitchFamily="34" charset="0"/>
                <a:cs typeface="Arial" panose="020B0604020202020204" pitchFamily="34" charset="0"/>
              </a:rPr>
              <a:t>Lažje predvidevanje in analiziranje</a:t>
            </a:r>
          </a:p>
          <a:p>
            <a:pPr>
              <a:lnSpc>
                <a:spcPct val="110000"/>
              </a:lnSpc>
            </a:pPr>
            <a:r>
              <a:rPr lang="sl-SI" sz="1600">
                <a:latin typeface="Arial" panose="020B0604020202020204" pitchFamily="34" charset="0"/>
                <a:cs typeface="Arial" panose="020B0604020202020204" pitchFamily="34" charset="0"/>
              </a:rPr>
              <a:t>Avtomatizacija </a:t>
            </a:r>
            <a:r>
              <a:rPr lang="sl-SI" sz="1600">
                <a:latin typeface="Arial" panose="020B0604020202020204" pitchFamily="34" charset="0"/>
                <a:cs typeface="Arial" panose="020B0604020202020204" pitchFamily="34" charset="0"/>
                <a:hlinkClick r:id="rId3"/>
              </a:rPr>
              <a:t>https://www.youtube.com/shorts/IqrnKSRrw20</a:t>
            </a:r>
            <a:endParaRPr lang="sl-SI" sz="1600">
              <a:latin typeface="Arial" panose="020B0604020202020204" pitchFamily="34" charset="0"/>
              <a:cs typeface="Arial" panose="020B0604020202020204" pitchFamily="34" charset="0"/>
            </a:endParaRPr>
          </a:p>
          <a:p>
            <a:pPr>
              <a:lnSpc>
                <a:spcPct val="110000"/>
              </a:lnSpc>
            </a:pPr>
            <a:r>
              <a:rPr lang="sl-SI" sz="1600">
                <a:latin typeface="Arial" panose="020B0604020202020204" pitchFamily="34" charset="0"/>
                <a:cs typeface="Arial" panose="020B0604020202020204" pitchFamily="34" charset="0"/>
              </a:rPr>
              <a:t>Primer: Uporaba senzorjev za nadzor pridelka</a:t>
            </a:r>
          </a:p>
          <a:p>
            <a:pPr marL="0" indent="0">
              <a:lnSpc>
                <a:spcPct val="110000"/>
              </a:lnSpc>
              <a:buNone/>
            </a:pPr>
            <a:r>
              <a:rPr lang="sl-SI" sz="1600">
                <a:latin typeface="Arial" panose="020B0604020202020204" pitchFamily="34" charset="0"/>
                <a:cs typeface="Arial" panose="020B0604020202020204" pitchFamily="34" charset="0"/>
                <a:hlinkClick r:id="rId4"/>
              </a:rPr>
              <a:t>https://www.youtube.com/watch?v=Tl1YkbdcEgU</a:t>
            </a:r>
            <a:endParaRPr lang="sl-SI" sz="1600">
              <a:latin typeface="Arial" panose="020B0604020202020204" pitchFamily="34" charset="0"/>
              <a:cs typeface="Arial" panose="020B0604020202020204" pitchFamily="34" charset="0"/>
            </a:endParaRPr>
          </a:p>
          <a:p>
            <a:pPr>
              <a:lnSpc>
                <a:spcPct val="110000"/>
              </a:lnSpc>
            </a:pPr>
            <a:endParaRPr lang="sl-SI" sz="1100" dirty="0">
              <a:latin typeface="Arial" panose="020B0604020202020204" pitchFamily="34" charset="0"/>
              <a:cs typeface="Arial" panose="020B0604020202020204" pitchFamily="34" charset="0"/>
            </a:endParaRPr>
          </a:p>
        </p:txBody>
      </p:sp>
      <p:sp>
        <p:nvSpPr>
          <p:cNvPr id="77" name="Označba mesta številke diapozitiva 76">
            <a:extLst>
              <a:ext uri="{FF2B5EF4-FFF2-40B4-BE49-F238E27FC236}">
                <a16:creationId xmlns:a16="http://schemas.microsoft.com/office/drawing/2014/main" id="{D91CD0E8-E103-B251-2295-2C3F147AB9D0}"/>
              </a:ext>
            </a:extLst>
          </p:cNvPr>
          <p:cNvSpPr>
            <a:spLocks noGrp="1"/>
          </p:cNvSpPr>
          <p:nvPr>
            <p:ph type="sldNum" sz="quarter" idx="12"/>
          </p:nvPr>
        </p:nvSpPr>
        <p:spPr/>
        <p:txBody>
          <a:bodyPr/>
          <a:lstStyle/>
          <a:p>
            <a:fld id="{63ECBC94-E620-453C-9AFC-6BEE68960B9C}" type="slidenum">
              <a:rPr lang="sl-SI" smtClean="0"/>
              <a:t>326</a:t>
            </a:fld>
            <a:endParaRPr lang="sl-SI"/>
          </a:p>
        </p:txBody>
      </p:sp>
    </p:spTree>
    <p:extLst>
      <p:ext uri="{BB962C8B-B14F-4D97-AF65-F5344CB8AC3E}">
        <p14:creationId xmlns:p14="http://schemas.microsoft.com/office/powerpoint/2010/main" val="314499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A28927B-EB61-E741-BB05-02CA00DDA1EE}"/>
              </a:ext>
            </a:extLst>
          </p:cNvPr>
          <p:cNvSpPr>
            <a:spLocks noGrp="1"/>
          </p:cNvSpPr>
          <p:nvPr>
            <p:ph type="title"/>
          </p:nvPr>
        </p:nvSpPr>
        <p:spPr/>
        <p:txBody>
          <a:bodyPr/>
          <a:lstStyle/>
          <a:p>
            <a:r>
              <a:rPr lang="sl-SI" dirty="0">
                <a:latin typeface="Arial" panose="020B0604020202020204" pitchFamily="34" charset="0"/>
                <a:cs typeface="Arial" panose="020B0604020202020204" pitchFamily="34" charset="0"/>
              </a:rPr>
              <a:t>PREDNOSTI IN SLABOSTI</a:t>
            </a:r>
          </a:p>
        </p:txBody>
      </p:sp>
      <p:sp>
        <p:nvSpPr>
          <p:cNvPr id="3" name="Označba mesta vsebine 2">
            <a:extLst>
              <a:ext uri="{FF2B5EF4-FFF2-40B4-BE49-F238E27FC236}">
                <a16:creationId xmlns:a16="http://schemas.microsoft.com/office/drawing/2014/main" id="{EEBCF397-12FE-7C00-C9EF-425388E9361D}"/>
              </a:ext>
            </a:extLst>
          </p:cNvPr>
          <p:cNvSpPr>
            <a:spLocks noGrp="1"/>
          </p:cNvSpPr>
          <p:nvPr>
            <p:ph idx="1"/>
          </p:nvPr>
        </p:nvSpPr>
        <p:spPr/>
        <p:txBody>
          <a:bodyPr>
            <a:normAutofit/>
          </a:bodyPr>
          <a:lstStyle/>
          <a:p>
            <a:r>
              <a:rPr lang="sl-SI" sz="2399" dirty="0">
                <a:latin typeface="Arial" panose="020B0604020202020204" pitchFamily="34" charset="0"/>
                <a:cs typeface="Arial" panose="020B0604020202020204" pitchFamily="34" charset="0"/>
              </a:rPr>
              <a:t>Prednosti: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Optimizacija pridelave</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Boljša preglednost nad pridelki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Večja konkurenčnost </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Prihranek časa in napora</a:t>
            </a:r>
          </a:p>
          <a:p>
            <a:pPr>
              <a:buFont typeface="Wingdings" panose="05000000000000000000" pitchFamily="2" charset="2"/>
              <a:buChar char="Ø"/>
            </a:pPr>
            <a:endParaRPr lang="sl-SI" sz="1999" dirty="0">
              <a:latin typeface="Arial" panose="020B0604020202020204" pitchFamily="34" charset="0"/>
              <a:cs typeface="Arial" panose="020B0604020202020204" pitchFamily="34" charset="0"/>
            </a:endParaRPr>
          </a:p>
          <a:p>
            <a:r>
              <a:rPr lang="sl-SI" sz="2399" dirty="0">
                <a:latin typeface="Arial" panose="020B0604020202020204" pitchFamily="34" charset="0"/>
                <a:cs typeface="Arial" panose="020B0604020202020204" pitchFamily="34" charset="0"/>
              </a:rPr>
              <a:t>Slabosti: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Visoki stroški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Pomankanje spretnosti</a:t>
            </a:r>
          </a:p>
          <a:p>
            <a:pPr>
              <a:buFont typeface="Wingdings" panose="05000000000000000000" pitchFamily="2" charset="2"/>
              <a:buChar char="Ø"/>
            </a:pPr>
            <a:endParaRPr lang="sl-SI" sz="1999" dirty="0">
              <a:latin typeface="Arial" panose="020B0604020202020204" pitchFamily="34" charset="0"/>
              <a:cs typeface="Arial" panose="020B0604020202020204" pitchFamily="34" charset="0"/>
            </a:endParaRPr>
          </a:p>
          <a:p>
            <a:endParaRPr lang="sl-SI" sz="2399" dirty="0">
              <a:latin typeface="Arial" panose="020B0604020202020204" pitchFamily="34" charset="0"/>
              <a:cs typeface="Arial" panose="020B0604020202020204" pitchFamily="34" charset="0"/>
            </a:endParaRPr>
          </a:p>
        </p:txBody>
      </p:sp>
      <p:sp>
        <p:nvSpPr>
          <p:cNvPr id="5" name="Označba mesta številke diapozitiva 4">
            <a:extLst>
              <a:ext uri="{FF2B5EF4-FFF2-40B4-BE49-F238E27FC236}">
                <a16:creationId xmlns:a16="http://schemas.microsoft.com/office/drawing/2014/main" id="{3FD88A61-6680-1AF2-293F-59F414B85994}"/>
              </a:ext>
            </a:extLst>
          </p:cNvPr>
          <p:cNvSpPr>
            <a:spLocks noGrp="1"/>
          </p:cNvSpPr>
          <p:nvPr>
            <p:ph type="sldNum" sz="quarter" idx="12"/>
          </p:nvPr>
        </p:nvSpPr>
        <p:spPr/>
        <p:txBody>
          <a:bodyPr/>
          <a:lstStyle/>
          <a:p>
            <a:fld id="{63ECBC94-E620-453C-9AFC-6BEE68960B9C}" type="slidenum">
              <a:rPr lang="sl-SI" smtClean="0"/>
              <a:t>327</a:t>
            </a:fld>
            <a:endParaRPr lang="sl-SI"/>
          </a:p>
        </p:txBody>
      </p:sp>
    </p:spTree>
    <p:extLst>
      <p:ext uri="{BB962C8B-B14F-4D97-AF65-F5344CB8AC3E}">
        <p14:creationId xmlns:p14="http://schemas.microsoft.com/office/powerpoint/2010/main" val="15396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06811B0-9D9B-8CC5-E664-872DDA4CE020}"/>
              </a:ext>
            </a:extLst>
          </p:cNvPr>
          <p:cNvSpPr>
            <a:spLocks noGrp="1"/>
          </p:cNvSpPr>
          <p:nvPr>
            <p:ph type="title"/>
          </p:nvPr>
        </p:nvSpPr>
        <p:spPr/>
        <p:txBody>
          <a:bodyPr/>
          <a:lstStyle/>
          <a:p>
            <a:r>
              <a:rPr lang="sl-SI" dirty="0">
                <a:latin typeface="Arial" panose="020B0604020202020204" pitchFamily="34" charset="0"/>
                <a:cs typeface="Arial" panose="020B0604020202020204" pitchFamily="34" charset="0"/>
              </a:rPr>
              <a:t>UGOTOVITVE</a:t>
            </a:r>
          </a:p>
        </p:txBody>
      </p:sp>
      <p:sp>
        <p:nvSpPr>
          <p:cNvPr id="3" name="Označba mesta vsebine 2">
            <a:extLst>
              <a:ext uri="{FF2B5EF4-FFF2-40B4-BE49-F238E27FC236}">
                <a16:creationId xmlns:a16="http://schemas.microsoft.com/office/drawing/2014/main" id="{1CA3A389-634B-7AD9-3940-DC01E6D798B8}"/>
              </a:ext>
            </a:extLst>
          </p:cNvPr>
          <p:cNvSpPr>
            <a:spLocks noGrp="1"/>
          </p:cNvSpPr>
          <p:nvPr>
            <p:ph idx="1"/>
          </p:nvPr>
        </p:nvSpPr>
        <p:spPr/>
        <p:txBody>
          <a:bodyPr>
            <a:normAutofit/>
          </a:bodyPr>
          <a:lstStyle/>
          <a:p>
            <a:r>
              <a:rPr lang="sl-SI" sz="2399" dirty="0">
                <a:latin typeface="Arial" panose="020B0604020202020204" pitchFamily="34" charset="0"/>
                <a:cs typeface="Arial" panose="020B0604020202020204" pitchFamily="34" charset="0"/>
              </a:rPr>
              <a:t>Zelo koristne implementacije </a:t>
            </a:r>
            <a:r>
              <a:rPr lang="sl-SI" sz="2399" dirty="0" err="1">
                <a:latin typeface="Arial" panose="020B0604020202020204" pitchFamily="34" charset="0"/>
                <a:cs typeface="Arial" panose="020B0604020202020204" pitchFamily="34" charset="0"/>
              </a:rPr>
              <a:t>IoT</a:t>
            </a:r>
            <a:r>
              <a:rPr lang="sl-SI" sz="2399" dirty="0">
                <a:latin typeface="Arial" panose="020B0604020202020204" pitchFamily="34" charset="0"/>
                <a:cs typeface="Arial" panose="020B0604020202020204" pitchFamily="34" charset="0"/>
              </a:rPr>
              <a:t> v vsakodnevnem življenju</a:t>
            </a:r>
          </a:p>
          <a:p>
            <a:r>
              <a:rPr lang="sl-SI" sz="2399" dirty="0">
                <a:latin typeface="Arial" panose="020B0604020202020204" pitchFamily="34" charset="0"/>
                <a:cs typeface="Arial" panose="020B0604020202020204" pitchFamily="34" charset="0"/>
              </a:rPr>
              <a:t>Nekaj kar se splača raziskovati in razvijati še naprej</a:t>
            </a:r>
          </a:p>
          <a:p>
            <a:r>
              <a:rPr lang="sl-SI" sz="2399" dirty="0">
                <a:latin typeface="Arial" panose="020B0604020202020204" pitchFamily="34" charset="0"/>
                <a:cs typeface="Arial" panose="020B0604020202020204" pitchFamily="34" charset="0"/>
              </a:rPr>
              <a:t>Vloga umetne inteligence bo vedno večja</a:t>
            </a:r>
          </a:p>
          <a:p>
            <a:r>
              <a:rPr lang="sl-SI" sz="2399" dirty="0">
                <a:latin typeface="Arial" panose="020B0604020202020204" pitchFamily="34" charset="0"/>
                <a:cs typeface="Arial" panose="020B0604020202020204" pitchFamily="34" charset="0"/>
              </a:rPr>
              <a:t>Ne smemo pozabiti na človeka</a:t>
            </a:r>
          </a:p>
          <a:p>
            <a:endParaRPr lang="sl-SI" sz="2399" dirty="0">
              <a:latin typeface="Arial" panose="020B0604020202020204" pitchFamily="34" charset="0"/>
              <a:cs typeface="Arial" panose="020B0604020202020204" pitchFamily="34" charset="0"/>
            </a:endParaRPr>
          </a:p>
        </p:txBody>
      </p:sp>
      <p:sp>
        <p:nvSpPr>
          <p:cNvPr id="5" name="Označba mesta številke diapozitiva 4">
            <a:extLst>
              <a:ext uri="{FF2B5EF4-FFF2-40B4-BE49-F238E27FC236}">
                <a16:creationId xmlns:a16="http://schemas.microsoft.com/office/drawing/2014/main" id="{95C5F27F-1F55-DE3C-711D-292E3BC9510B}"/>
              </a:ext>
            </a:extLst>
          </p:cNvPr>
          <p:cNvSpPr>
            <a:spLocks noGrp="1"/>
          </p:cNvSpPr>
          <p:nvPr>
            <p:ph type="sldNum" sz="quarter" idx="12"/>
          </p:nvPr>
        </p:nvSpPr>
        <p:spPr/>
        <p:txBody>
          <a:bodyPr/>
          <a:lstStyle/>
          <a:p>
            <a:fld id="{63ECBC94-E620-453C-9AFC-6BEE68960B9C}" type="slidenum">
              <a:rPr lang="sl-SI" smtClean="0"/>
              <a:t>328</a:t>
            </a:fld>
            <a:endParaRPr lang="sl-SI"/>
          </a:p>
        </p:txBody>
      </p:sp>
    </p:spTree>
    <p:extLst>
      <p:ext uri="{BB962C8B-B14F-4D97-AF65-F5344CB8AC3E}">
        <p14:creationId xmlns:p14="http://schemas.microsoft.com/office/powerpoint/2010/main" val="255831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5"/>
          <p:cNvSpPr>
            <a:spLocks noGrp="1" noChangeArrowheads="1"/>
          </p:cNvSpPr>
          <p:nvPr>
            <p:ph type="title"/>
          </p:nvPr>
        </p:nvSpPr>
        <p:spPr>
          <a:xfrm>
            <a:off x="1979612" y="428625"/>
            <a:ext cx="8229600" cy="857250"/>
          </a:xfrm>
        </p:spPr>
        <p:txBody>
          <a:bodyPr/>
          <a:lstStyle/>
          <a:p>
            <a:r>
              <a:rPr lang="sl-SI" altLang="en-US"/>
              <a:t>VREDNOST INFORMACIJE</a:t>
            </a:r>
          </a:p>
        </p:txBody>
      </p:sp>
      <p:graphicFrame>
        <p:nvGraphicFramePr>
          <p:cNvPr id="1026" name="Object 2"/>
          <p:cNvGraphicFramePr>
            <a:graphicFrameLocks noGrp="1" noChangeAspect="1"/>
          </p:cNvGraphicFramePr>
          <p:nvPr>
            <p:ph idx="1"/>
          </p:nvPr>
        </p:nvGraphicFramePr>
        <p:xfrm>
          <a:off x="1808163" y="1857375"/>
          <a:ext cx="8005763" cy="4724400"/>
        </p:xfrm>
        <a:graphic>
          <a:graphicData uri="http://schemas.openxmlformats.org/presentationml/2006/ole">
            <mc:AlternateContent xmlns:mc="http://schemas.openxmlformats.org/markup-compatibility/2006">
              <mc:Choice xmlns:v="urn:schemas-microsoft-com:vml" Requires="v">
                <p:oleObj spid="_x0000_s3180" r:id="rId3" imgW="1250280" imgH="738360" progId="">
                  <p:embed/>
                </p:oleObj>
              </mc:Choice>
              <mc:Fallback>
                <p:oleObj r:id="rId3" imgW="1250280" imgH="73836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8163" y="1857375"/>
                        <a:ext cx="8005763" cy="4724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548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sp>
        <p:nvSpPr>
          <p:cNvPr id="69635" name="Ograda vsebine 2"/>
          <p:cNvSpPr>
            <a:spLocks noGrp="1"/>
          </p:cNvSpPr>
          <p:nvPr>
            <p:ph idx="1"/>
          </p:nvPr>
        </p:nvSpPr>
        <p:spPr/>
        <p:txBody>
          <a:bodyPr/>
          <a:lstStyle/>
          <a:p>
            <a:pPr eaLnBrk="1" hangingPunct="1"/>
            <a:r>
              <a:rPr lang="sl-SI" altLang="en-US" b="1"/>
              <a:t>Kdaj je informacija potrebna?</a:t>
            </a:r>
          </a:p>
          <a:p>
            <a:pPr eaLnBrk="1" hangingPunct="1"/>
            <a:endParaRPr lang="sl-SI" altLang="en-US"/>
          </a:p>
          <a:p>
            <a:pPr eaLnBrk="1" hangingPunct="1"/>
            <a:r>
              <a:rPr lang="sl-SI" altLang="en-US"/>
              <a:t>Nekatere odločitve lahko sprejmemo kar tako – mimogrede.</a:t>
            </a:r>
          </a:p>
          <a:p>
            <a:pPr eaLnBrk="1" hangingPunct="1"/>
            <a:r>
              <a:rPr lang="sl-SI" altLang="en-US"/>
              <a:t>Nekatere odločitve pa po tehtnem premisleku in po pridobitvi veliko informacij.</a:t>
            </a:r>
          </a:p>
          <a:p>
            <a:pPr eaLnBrk="1" hangingPunct="1">
              <a:buFont typeface="Wingdings 2" panose="05020102010507070707" pitchFamily="18" charset="2"/>
              <a:buNone/>
            </a:pPr>
            <a:endParaRPr lang="sl-SI" altLang="en-US"/>
          </a:p>
        </p:txBody>
      </p:sp>
    </p:spTree>
    <p:extLst>
      <p:ext uri="{BB962C8B-B14F-4D97-AF65-F5344CB8AC3E}">
        <p14:creationId xmlns:p14="http://schemas.microsoft.com/office/powerpoint/2010/main" val="111054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sp>
        <p:nvSpPr>
          <p:cNvPr id="70659" name="Ograda vsebine 2"/>
          <p:cNvSpPr>
            <a:spLocks noGrp="1"/>
          </p:cNvSpPr>
          <p:nvPr>
            <p:ph idx="1"/>
          </p:nvPr>
        </p:nvSpPr>
        <p:spPr/>
        <p:txBody>
          <a:bodyPr/>
          <a:lstStyle/>
          <a:p>
            <a:pPr eaLnBrk="1" hangingPunct="1"/>
            <a:r>
              <a:rPr lang="sl-SI" altLang="en-US"/>
              <a:t>Vsak, ki se ima za informacijsko pismenega, mora vedeti, kje dobi potrebne podatke, in kako lahko do njih pride.</a:t>
            </a:r>
            <a:endParaRPr lang="sl-SI" altLang="en-US">
              <a:latin typeface="Arial" panose="020B0604020202020204" pitchFamily="34" charset="0"/>
            </a:endParaRPr>
          </a:p>
          <a:p>
            <a:pPr eaLnBrk="1" hangingPunct="1"/>
            <a:endParaRPr lang="sl-SI" altLang="en-US">
              <a:latin typeface="Arial" panose="020B0604020202020204" pitchFamily="34" charset="0"/>
            </a:endParaRPr>
          </a:p>
          <a:p>
            <a:pPr eaLnBrk="1" hangingPunct="1">
              <a:buFont typeface="Wingdings 2" panose="05020102010507070707" pitchFamily="18" charset="2"/>
              <a:buNone/>
            </a:pPr>
            <a:r>
              <a:rPr lang="sl-SI" altLang="en-US"/>
              <a:t>In sicer :</a:t>
            </a:r>
          </a:p>
          <a:p>
            <a:pPr eaLnBrk="1" hangingPunct="1">
              <a:buFont typeface="Wingdings 2" panose="05020102010507070707" pitchFamily="18" charset="2"/>
              <a:buNone/>
            </a:pPr>
            <a:r>
              <a:rPr lang="sl-SI" altLang="en-US"/>
              <a:t>v čim krajšem času</a:t>
            </a:r>
          </a:p>
          <a:p>
            <a:pPr eaLnBrk="1" hangingPunct="1">
              <a:buFont typeface="Wingdings 2" panose="05020102010507070707" pitchFamily="18" charset="2"/>
              <a:buNone/>
            </a:pPr>
            <a:r>
              <a:rPr lang="sl-SI" altLang="en-US"/>
              <a:t>in z čim manj </a:t>
            </a:r>
          </a:p>
          <a:p>
            <a:pPr eaLnBrk="1" hangingPunct="1">
              <a:buFont typeface="Wingdings 2" panose="05020102010507070707" pitchFamily="18" charset="2"/>
              <a:buNone/>
            </a:pPr>
            <a:r>
              <a:rPr lang="sl-SI" altLang="en-US"/>
              <a:t>denarja.</a:t>
            </a:r>
          </a:p>
          <a:p>
            <a:pPr eaLnBrk="1" hangingPunct="1"/>
            <a:endParaRPr lang="sl-SI" altLang="en-US"/>
          </a:p>
        </p:txBody>
      </p:sp>
      <p:pic>
        <p:nvPicPr>
          <p:cNvPr id="70662" name="Picture 2" descr="http://www.iso.org/iso/it.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03763" y="3000376"/>
            <a:ext cx="5546725"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51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sp>
        <p:nvSpPr>
          <p:cNvPr id="71683" name="Ograda vsebine 2"/>
          <p:cNvSpPr>
            <a:spLocks noGrp="1"/>
          </p:cNvSpPr>
          <p:nvPr>
            <p:ph idx="1"/>
          </p:nvPr>
        </p:nvSpPr>
        <p:spPr/>
        <p:txBody>
          <a:bodyPr/>
          <a:lstStyle/>
          <a:p>
            <a:pPr eaLnBrk="1" hangingPunct="1"/>
            <a:r>
              <a:rPr lang="sl-SI" altLang="en-US"/>
              <a:t>Dobljene podatke človek pretvori v informacije v glavi.</a:t>
            </a:r>
          </a:p>
          <a:p>
            <a:pPr eaLnBrk="1" hangingPunct="1"/>
            <a:r>
              <a:rPr lang="sl-SI" altLang="en-US"/>
              <a:t>Informacijsko pismen posameznik mora imeti dovolj znanja, da podatke prebere, razume in z njimi nadgradi svoje znanje ter sprejeme prave odločitve.</a:t>
            </a:r>
          </a:p>
          <a:p>
            <a:pPr eaLnBrk="1" hangingPunct="1"/>
            <a:endParaRPr lang="sl-SI" altLang="en-US"/>
          </a:p>
        </p:txBody>
      </p:sp>
      <p:pic>
        <p:nvPicPr>
          <p:cNvPr id="5122" name="Picture 2" descr="https://lusy.fri.uni-lj.si/ucbenik/book/1503/img/little_and_large_1280.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36804" y="3861048"/>
            <a:ext cx="3672408" cy="2754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56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pic>
        <p:nvPicPr>
          <p:cNvPr id="4098" name="Picture 2" descr="https://lusy.fri.uni-lj.si/ucbenik/book/1503/img/ravni-uporabe-ikt.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638028" y="1988840"/>
            <a:ext cx="6298877" cy="4724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90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Naslov 1"/>
          <p:cNvSpPr>
            <a:spLocks noGrp="1"/>
          </p:cNvSpPr>
          <p:nvPr>
            <p:ph type="title"/>
          </p:nvPr>
        </p:nvSpPr>
        <p:spPr>
          <a:xfrm>
            <a:off x="1979612" y="428625"/>
            <a:ext cx="8229600" cy="857250"/>
          </a:xfrm>
        </p:spPr>
        <p:txBody>
          <a:bodyPr/>
          <a:lstStyle/>
          <a:p>
            <a:pPr eaLnBrk="1" hangingPunct="1"/>
            <a:r>
              <a:rPr lang="sl-SI" altLang="en-US"/>
              <a:t>INFORMACIJSKI SISTEM</a:t>
            </a:r>
          </a:p>
        </p:txBody>
      </p:sp>
      <p:sp>
        <p:nvSpPr>
          <p:cNvPr id="73731" name="Ograda vsebine 2"/>
          <p:cNvSpPr>
            <a:spLocks noGrp="1"/>
          </p:cNvSpPr>
          <p:nvPr>
            <p:ph idx="1"/>
          </p:nvPr>
        </p:nvSpPr>
        <p:spPr/>
        <p:txBody>
          <a:bodyPr/>
          <a:lstStyle/>
          <a:p>
            <a:pPr eaLnBrk="1" hangingPunct="1"/>
            <a:r>
              <a:rPr lang="sl-SI" altLang="en-US"/>
              <a:t>Informacijski sistem je sistem kjer se pretakajo podatki in informacije.</a:t>
            </a:r>
          </a:p>
          <a:p>
            <a:pPr eaLnBrk="1" hangingPunct="1"/>
            <a:endParaRPr lang="sl-SI" altLang="en-US"/>
          </a:p>
          <a:p>
            <a:pPr eaLnBrk="1" hangingPunct="1"/>
            <a:r>
              <a:rPr lang="sl-SI" altLang="en-US"/>
              <a:t>V organizacijah (podjetje, šola, knjižnica,..) nastaja ogromna količina podatkov.  Sistem, ki podatke zbira, ureja obdeluje in posreduje znanje je informacijski sistem.</a:t>
            </a:r>
          </a:p>
        </p:txBody>
      </p:sp>
    </p:spTree>
    <p:extLst>
      <p:ext uri="{BB962C8B-B14F-4D97-AF65-F5344CB8AC3E}">
        <p14:creationId xmlns:p14="http://schemas.microsoft.com/office/powerpoint/2010/main" val="98753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Naslov 1"/>
          <p:cNvSpPr>
            <a:spLocks noGrp="1"/>
          </p:cNvSpPr>
          <p:nvPr>
            <p:ph type="title"/>
          </p:nvPr>
        </p:nvSpPr>
        <p:spPr>
          <a:xfrm>
            <a:off x="1979612" y="428625"/>
            <a:ext cx="8229600" cy="857250"/>
          </a:xfrm>
        </p:spPr>
        <p:txBody>
          <a:bodyPr/>
          <a:lstStyle/>
          <a:p>
            <a:pPr eaLnBrk="1" hangingPunct="1"/>
            <a:r>
              <a:rPr lang="sl-SI" altLang="en-US"/>
              <a:t>INFORMACIJSKI SISTEM</a:t>
            </a:r>
          </a:p>
        </p:txBody>
      </p:sp>
      <p:sp>
        <p:nvSpPr>
          <p:cNvPr id="65539" name="Ograda vsebine 2"/>
          <p:cNvSpPr>
            <a:spLocks noGrp="1"/>
          </p:cNvSpPr>
          <p:nvPr>
            <p:ph idx="1"/>
          </p:nvPr>
        </p:nvSpPr>
        <p:spPr>
          <a:xfrm>
            <a:off x="1979612" y="1935164"/>
            <a:ext cx="4762500" cy="3438525"/>
          </a:xfrm>
          <a:solidFill>
            <a:schemeClr val="bg1"/>
          </a:solidFill>
          <a:ln w="38100">
            <a:solidFill>
              <a:schemeClr val="tx1"/>
            </a:solidFill>
          </a:ln>
          <a:effectLst>
            <a:outerShdw dist="107763" dir="2700000" algn="ctr" rotWithShape="0">
              <a:srgbClr val="808080">
                <a:alpha val="50000"/>
              </a:srgbClr>
            </a:outerShdw>
          </a:effectLst>
        </p:spPr>
        <p:txBody>
          <a:bodyPr/>
          <a:lstStyle/>
          <a:p>
            <a:pPr eaLnBrk="1" hangingPunct="1">
              <a:defRPr/>
            </a:pPr>
            <a:endParaRPr lang="sl-SI"/>
          </a:p>
          <a:p>
            <a:pPr eaLnBrk="1" hangingPunct="1">
              <a:defRPr/>
            </a:pPr>
            <a:r>
              <a:rPr lang="sl-SI"/>
              <a:t>Naloga informacijskega sistema je:</a:t>
            </a:r>
          </a:p>
          <a:p>
            <a:pPr lvl="1" eaLnBrk="1" hangingPunct="1">
              <a:defRPr/>
            </a:pPr>
            <a:r>
              <a:rPr lang="sl-SI"/>
              <a:t>zbiranje podatkov</a:t>
            </a:r>
          </a:p>
          <a:p>
            <a:pPr lvl="1" eaLnBrk="1" hangingPunct="1">
              <a:defRPr/>
            </a:pPr>
            <a:r>
              <a:rPr lang="sl-SI"/>
              <a:t>obdelava in shranjevanje podatkov</a:t>
            </a:r>
          </a:p>
          <a:p>
            <a:pPr lvl="1" eaLnBrk="1" hangingPunct="1">
              <a:defRPr/>
            </a:pPr>
            <a:r>
              <a:rPr lang="sl-SI"/>
              <a:t>posredovanje informacij</a:t>
            </a:r>
          </a:p>
          <a:p>
            <a:pPr eaLnBrk="1" hangingPunct="1">
              <a:defRPr/>
            </a:pPr>
            <a:endParaRPr lang="sl-SI"/>
          </a:p>
        </p:txBody>
      </p:sp>
      <p:pic>
        <p:nvPicPr>
          <p:cNvPr id="65542" name="Picture 2" descr="http://www.minicom.si/slike/omrezja/omrezje_primer.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38875" y="3644901"/>
            <a:ext cx="4032250" cy="2703513"/>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219063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Naslov 1"/>
          <p:cNvSpPr>
            <a:spLocks noGrp="1"/>
          </p:cNvSpPr>
          <p:nvPr>
            <p:ph type="title"/>
          </p:nvPr>
        </p:nvSpPr>
        <p:spPr>
          <a:xfrm>
            <a:off x="1979612" y="428625"/>
            <a:ext cx="8229600" cy="857250"/>
          </a:xfrm>
        </p:spPr>
        <p:txBody>
          <a:bodyPr/>
          <a:lstStyle/>
          <a:p>
            <a:pPr eaLnBrk="1" hangingPunct="1"/>
            <a:r>
              <a:rPr lang="sl-SI" altLang="en-US"/>
              <a:t>TEMELJNI POJMI</a:t>
            </a:r>
          </a:p>
        </p:txBody>
      </p:sp>
      <p:sp>
        <p:nvSpPr>
          <p:cNvPr id="46083" name="Ograda vsebine 2"/>
          <p:cNvSpPr>
            <a:spLocks noGrp="1"/>
          </p:cNvSpPr>
          <p:nvPr>
            <p:ph idx="1"/>
          </p:nvPr>
        </p:nvSpPr>
        <p:spPr/>
        <p:txBody>
          <a:bodyPr/>
          <a:lstStyle/>
          <a:p>
            <a:pPr eaLnBrk="1" hangingPunct="1"/>
            <a:r>
              <a:rPr lang="sl-SI" altLang="en-US" b="1"/>
              <a:t>Podatek</a:t>
            </a:r>
            <a:r>
              <a:rPr lang="sl-SI" altLang="en-US"/>
              <a:t> je sporočilo o določeni stvari oziroma opis njihovega dejanskega stanja. </a:t>
            </a:r>
          </a:p>
          <a:p>
            <a:pPr eaLnBrk="1" hangingPunct="1"/>
            <a:r>
              <a:rPr lang="sl-SI" altLang="en-US"/>
              <a:t>Oblika sporočila je lahko numerična, alfanumerična, govorna ali grafična.</a:t>
            </a:r>
          </a:p>
          <a:p>
            <a:pPr eaLnBrk="1" hangingPunct="1"/>
            <a:r>
              <a:rPr lang="sl-SI" altLang="en-US"/>
              <a:t>Podatek potuje od </a:t>
            </a:r>
            <a:r>
              <a:rPr lang="sl-SI" altLang="en-US" b="1"/>
              <a:t>pošiljatelja</a:t>
            </a:r>
            <a:r>
              <a:rPr lang="sl-SI" altLang="en-US"/>
              <a:t> (oddajnika) do </a:t>
            </a:r>
            <a:r>
              <a:rPr lang="sl-SI" altLang="en-US" b="1"/>
              <a:t>prejemnika</a:t>
            </a:r>
            <a:r>
              <a:rPr lang="sl-SI" altLang="en-US"/>
              <a:t>.</a:t>
            </a:r>
          </a:p>
          <a:p>
            <a:pPr eaLnBrk="1" hangingPunct="1"/>
            <a:r>
              <a:rPr lang="sl-SI" altLang="en-US"/>
              <a:t>Sredstvo prenosa podatka imenujemo </a:t>
            </a:r>
            <a:r>
              <a:rPr lang="sl-SI" altLang="en-US" b="1"/>
              <a:t>medij</a:t>
            </a:r>
            <a:r>
              <a:rPr lang="sl-SI" altLang="en-US"/>
              <a:t>.</a:t>
            </a:r>
          </a:p>
        </p:txBody>
      </p:sp>
    </p:spTree>
    <p:extLst>
      <p:ext uri="{BB962C8B-B14F-4D97-AF65-F5344CB8AC3E}">
        <p14:creationId xmlns:p14="http://schemas.microsoft.com/office/powerpoint/2010/main" val="191983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Naslov 1"/>
          <p:cNvSpPr>
            <a:spLocks noGrp="1"/>
          </p:cNvSpPr>
          <p:nvPr>
            <p:ph type="title"/>
          </p:nvPr>
        </p:nvSpPr>
        <p:spPr>
          <a:xfrm>
            <a:off x="2998788" y="333375"/>
            <a:ext cx="7508875" cy="863600"/>
          </a:xfrm>
        </p:spPr>
        <p:txBody>
          <a:bodyPr/>
          <a:lstStyle/>
          <a:p>
            <a:pPr eaLnBrk="1" hangingPunct="1"/>
            <a:r>
              <a:rPr lang="sl-SI" altLang="en-US"/>
              <a:t>INFORMACIJSKI SISTEM</a:t>
            </a:r>
          </a:p>
        </p:txBody>
      </p:sp>
      <p:sp>
        <p:nvSpPr>
          <p:cNvPr id="75779" name="Ograda vsebine 2"/>
          <p:cNvSpPr>
            <a:spLocks noGrp="1"/>
          </p:cNvSpPr>
          <p:nvPr>
            <p:ph idx="1"/>
          </p:nvPr>
        </p:nvSpPr>
        <p:spPr>
          <a:xfrm>
            <a:off x="1701800" y="1484313"/>
            <a:ext cx="8229600" cy="4138612"/>
          </a:xfrm>
        </p:spPr>
        <p:txBody>
          <a:bodyPr/>
          <a:lstStyle/>
          <a:p>
            <a:pPr eaLnBrk="1" hangingPunct="1"/>
            <a:r>
              <a:rPr lang="sl-SI" altLang="en-US" sz="2200"/>
              <a:t>Razmisli.</a:t>
            </a:r>
          </a:p>
          <a:p>
            <a:pPr eaLnBrk="1" hangingPunct="1"/>
            <a:r>
              <a:rPr lang="sl-SI" altLang="en-US" sz="2200"/>
              <a:t>Ali so stari Egipčani pri gradnji piramid poznali informacijski sistem?</a:t>
            </a:r>
          </a:p>
          <a:p>
            <a:pPr eaLnBrk="1" hangingPunct="1"/>
            <a:r>
              <a:rPr lang="sl-SI" altLang="en-US" sz="2200"/>
              <a:t>Ali je informacijski sistem vedno računalniško podprt?</a:t>
            </a:r>
          </a:p>
        </p:txBody>
      </p:sp>
      <p:pic>
        <p:nvPicPr>
          <p:cNvPr id="75782" name="Picture 2" descr="http://www.zurnal24.si/export/sites/z24/_data/images/potovanja/egipt_32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2412" y="3429000"/>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26" descr="C:\Users\rac32\OneDrive\Desktop\R.jpgR">
            <a:extLst>
              <a:ext uri="{FF2B5EF4-FFF2-40B4-BE49-F238E27FC236}">
                <a16:creationId xmlns:a16="http://schemas.microsoft.com/office/drawing/2014/main" id="{C35EEFF2-8BF3-4935-BC02-847C23522874}"/>
              </a:ext>
            </a:extLst>
          </p:cNvPr>
          <p:cNvPicPr>
            <a:picLocks noChangeAspect="1"/>
          </p:cNvPicPr>
          <p:nvPr>
            <p:custDataLst>
              <p:tags r:id="rId1"/>
            </p:custDataLst>
          </p:nvPr>
        </p:nvPicPr>
        <p:blipFill rotWithShape="1">
          <a:blip r:embed="rId4"/>
          <a:srcRect t="3894" b="3894"/>
          <a:stretch>
            <a:fillRect/>
          </a:stretch>
        </p:blipFill>
        <p:spPr>
          <a:xfrm>
            <a:off x="9838828" y="404664"/>
            <a:ext cx="1821551" cy="1124744"/>
          </a:xfrm>
          <a:custGeom>
            <a:avLst/>
            <a:gdLst>
              <a:gd name="connsiteX0" fmla="*/ 0 w 4018915"/>
              <a:gd name="connsiteY0" fmla="*/ 0 h 2481538"/>
              <a:gd name="connsiteX1" fmla="*/ 4018915 w 4018915"/>
              <a:gd name="connsiteY1" fmla="*/ 0 h 2481538"/>
              <a:gd name="connsiteX2" fmla="*/ 4018915 w 4018915"/>
              <a:gd name="connsiteY2" fmla="*/ 2481538 h 2481538"/>
              <a:gd name="connsiteX3" fmla="*/ 0 w 4018915"/>
              <a:gd name="connsiteY3" fmla="*/ 2481538 h 2481538"/>
              <a:gd name="connsiteX4" fmla="*/ 0 w 4018915"/>
              <a:gd name="connsiteY4" fmla="*/ 0 h 2481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8915" h="2481538">
                <a:moveTo>
                  <a:pt x="0" y="0"/>
                </a:moveTo>
                <a:lnTo>
                  <a:pt x="4018915" y="0"/>
                </a:lnTo>
                <a:lnTo>
                  <a:pt x="4018915" y="2481538"/>
                </a:lnTo>
                <a:lnTo>
                  <a:pt x="0" y="2481538"/>
                </a:lnTo>
                <a:lnTo>
                  <a:pt x="0" y="0"/>
                </a:lnTo>
                <a:close/>
              </a:path>
            </a:pathLst>
          </a:custGeom>
        </p:spPr>
      </p:pic>
    </p:spTree>
    <p:extLst>
      <p:ext uri="{BB962C8B-B14F-4D97-AF65-F5344CB8AC3E}">
        <p14:creationId xmlns:p14="http://schemas.microsoft.com/office/powerpoint/2010/main" val="305727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2"/>
            </p:custDataLst>
          </p:nvPr>
        </p:nvSpPr>
        <p:spPr/>
        <p:txBody>
          <a:bodyPr/>
          <a:lstStyle/>
          <a:p>
            <a:r>
              <a:rPr lang="en-US" dirty="0">
                <a:latin typeface="Bahnschrift" panose="020B0502040204020203" charset="0"/>
                <a:cs typeface="Bahnschrift" panose="020B0502040204020203" charset="0"/>
              </a:rPr>
              <a:t>INFORMACIJSKI SISTEMI V </a:t>
            </a:r>
            <a:r>
              <a:rPr lang="sl-SI" dirty="0">
                <a:latin typeface="Bahnschrift" panose="020B0502040204020203" charset="0"/>
                <a:cs typeface="Bahnschrift" panose="020B0502040204020203" charset="0"/>
              </a:rPr>
              <a:t>ORGANIZACIJAH</a:t>
            </a:r>
            <a:r>
              <a:rPr lang="en-US" dirty="0">
                <a:latin typeface="Bahnschrift" panose="020B0502040204020203" charset="0"/>
                <a:cs typeface="Bahnschrift" panose="020B0502040204020203" charset="0"/>
              </a:rPr>
              <a:t> </a:t>
            </a:r>
          </a:p>
        </p:txBody>
      </p:sp>
      <p:sp>
        <p:nvSpPr>
          <p:cNvPr id="3" name="Text Box 2"/>
          <p:cNvSpPr txBox="1"/>
          <p:nvPr/>
        </p:nvSpPr>
        <p:spPr>
          <a:xfrm>
            <a:off x="8510592" y="3864497"/>
            <a:ext cx="4062942" cy="368204"/>
          </a:xfrm>
          <a:prstGeom prst="rect">
            <a:avLst/>
          </a:prstGeom>
          <a:noFill/>
        </p:spPr>
        <p:txBody>
          <a:bodyPr wrap="square" rtlCol="0">
            <a:spAutoFit/>
          </a:bodyPr>
          <a:lstStyle/>
          <a:p>
            <a:pPr algn="l"/>
            <a:endParaRPr lang="en-US" sz="1799" dirty="0"/>
          </a:p>
        </p:txBody>
      </p:sp>
      <p:sp>
        <p:nvSpPr>
          <p:cNvPr id="5" name="Označba mesta besedila 4">
            <a:extLst>
              <a:ext uri="{FF2B5EF4-FFF2-40B4-BE49-F238E27FC236}">
                <a16:creationId xmlns:a16="http://schemas.microsoft.com/office/drawing/2014/main" id="{907F96DA-7966-4C27-B902-B63F8561E9C6}"/>
              </a:ext>
            </a:extLst>
          </p:cNvPr>
          <p:cNvSpPr>
            <a:spLocks noGrp="1"/>
          </p:cNvSpPr>
          <p:nvPr>
            <p:ph type="body" sz="quarter" idx="17"/>
          </p:nvPr>
        </p:nvSpPr>
        <p:spPr/>
        <p:txBody>
          <a:bodyPr/>
          <a:lstStyle/>
          <a:p>
            <a:endParaRPr lang="sl-SI"/>
          </a:p>
        </p:txBody>
      </p:sp>
    </p:spTree>
    <p:custDataLst>
      <p:tags r:id="rId1"/>
    </p:custDataLst>
    <p:extLst>
      <p:ext uri="{BB962C8B-B14F-4D97-AF65-F5344CB8AC3E}">
        <p14:creationId xmlns:p14="http://schemas.microsoft.com/office/powerpoint/2010/main" val="161473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custDataLst>
              <p:tags r:id="rId2"/>
            </p:custDataLst>
          </p:nvPr>
        </p:nvSpPr>
        <p:spPr>
          <a:xfrm>
            <a:off x="1629915" y="525498"/>
            <a:ext cx="4344861" cy="980193"/>
          </a:xfrm>
        </p:spPr>
        <p:txBody>
          <a:bodyPr vert="horz" wrap="square" lIns="0" tIns="0" rIns="0" bIns="0" rtlCol="0" anchor="b">
            <a:normAutofit/>
          </a:bodyPr>
          <a:lstStyle/>
          <a:p>
            <a:pPr algn="l"/>
            <a:r>
              <a:rPr lang="en-US" dirty="0">
                <a:sym typeface="+mn-ea"/>
              </a:rPr>
              <a:t>INFORMACIJSKI SISTEM </a:t>
            </a:r>
          </a:p>
        </p:txBody>
      </p:sp>
      <p:sp>
        <p:nvSpPr>
          <p:cNvPr id="11" name="椭圆 10"/>
          <p:cNvSpPr/>
          <p:nvPr>
            <p:custDataLst>
              <p:tags r:id="rId3"/>
            </p:custDataLst>
          </p:nvPr>
        </p:nvSpPr>
        <p:spPr>
          <a:xfrm>
            <a:off x="8439500" y="530961"/>
            <a:ext cx="1870738" cy="1870738"/>
          </a:xfrm>
          <a:prstGeom prst="ellipse">
            <a:avLst/>
          </a:prstGeom>
          <a:solidFill>
            <a:schemeClr val="accent1"/>
          </a:solidFill>
          <a:ln w="3175" cap="flat" cmpd="sng" algn="ctr">
            <a:solidFill>
              <a:schemeClr val="tx1">
                <a:lumMod val="40000"/>
                <a:lumOff val="60000"/>
                <a:alpha val="20000"/>
              </a:schemeClr>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dirty="0">
              <a:latin typeface="Arial" panose="020B0604020202020204" pitchFamily="34" charset="0"/>
              <a:sym typeface="Arial" panose="020B0604020202020204" pitchFamily="34" charset="0"/>
            </a:endParaRPr>
          </a:p>
        </p:txBody>
      </p:sp>
      <p:sp>
        <p:nvSpPr>
          <p:cNvPr id="3" name="任意多边形: 形状 2"/>
          <p:cNvSpPr/>
          <p:nvPr>
            <p:custDataLst>
              <p:tags r:id="rId4"/>
            </p:custDataLst>
          </p:nvPr>
        </p:nvSpPr>
        <p:spPr>
          <a:xfrm>
            <a:off x="10226129" y="-2994"/>
            <a:ext cx="1829531" cy="884177"/>
          </a:xfrm>
          <a:custGeom>
            <a:avLst/>
            <a:gdLst>
              <a:gd name="connsiteX0" fmla="*/ 0 w 1830008"/>
              <a:gd name="connsiteY0" fmla="*/ 0 h 884407"/>
              <a:gd name="connsiteX1" fmla="*/ 1830008 w 1830008"/>
              <a:gd name="connsiteY1" fmla="*/ 0 h 884407"/>
              <a:gd name="connsiteX2" fmla="*/ 1826903 w 1830008"/>
              <a:gd name="connsiteY2" fmla="*/ 61496 h 884407"/>
              <a:gd name="connsiteX3" fmla="*/ 915004 w 1830008"/>
              <a:gd name="connsiteY3" fmla="*/ 884407 h 884407"/>
              <a:gd name="connsiteX4" fmla="*/ 3105 w 1830008"/>
              <a:gd name="connsiteY4" fmla="*/ 61496 h 884407"/>
              <a:gd name="connsiteX5" fmla="*/ 0 w 1830008"/>
              <a:gd name="connsiteY5" fmla="*/ 0 h 88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0008" h="884407">
                <a:moveTo>
                  <a:pt x="0" y="0"/>
                </a:moveTo>
                <a:lnTo>
                  <a:pt x="1830008" y="0"/>
                </a:lnTo>
                <a:lnTo>
                  <a:pt x="1826903" y="61496"/>
                </a:lnTo>
                <a:cubicBezTo>
                  <a:pt x="1779962" y="523713"/>
                  <a:pt x="1389605" y="884407"/>
                  <a:pt x="915004" y="884407"/>
                </a:cubicBezTo>
                <a:cubicBezTo>
                  <a:pt x="440403" y="884407"/>
                  <a:pt x="50046" y="523713"/>
                  <a:pt x="3105" y="61496"/>
                </a:cubicBezTo>
                <a:lnTo>
                  <a:pt x="0" y="0"/>
                </a:lnTo>
                <a:close/>
              </a:path>
            </a:pathLst>
          </a:custGeom>
          <a:solidFill>
            <a:schemeClr val="tx1">
              <a:lumMod val="40000"/>
              <a:lumOff val="60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15" name="任意多边形: 形状 14"/>
          <p:cNvSpPr/>
          <p:nvPr>
            <p:custDataLst>
              <p:tags r:id="rId5"/>
            </p:custDataLst>
          </p:nvPr>
        </p:nvSpPr>
        <p:spPr>
          <a:xfrm>
            <a:off x="5517982" y="5097981"/>
            <a:ext cx="3308758" cy="1759127"/>
          </a:xfrm>
          <a:custGeom>
            <a:avLst/>
            <a:gdLst>
              <a:gd name="connsiteX0" fmla="*/ 1772998 w 3545996"/>
              <a:gd name="connsiteY0" fmla="*/ 0 h 1920395"/>
              <a:gd name="connsiteX1" fmla="*/ 3545996 w 3545996"/>
              <a:gd name="connsiteY1" fmla="*/ 1772998 h 1920395"/>
              <a:gd name="connsiteX2" fmla="*/ 3538553 w 3545996"/>
              <a:gd name="connsiteY2" fmla="*/ 1920395 h 1920395"/>
              <a:gd name="connsiteX3" fmla="*/ 7443 w 3545996"/>
              <a:gd name="connsiteY3" fmla="*/ 1920395 h 1920395"/>
              <a:gd name="connsiteX4" fmla="*/ 0 w 3545996"/>
              <a:gd name="connsiteY4" fmla="*/ 1772998 h 1920395"/>
              <a:gd name="connsiteX5" fmla="*/ 1772998 w 3545996"/>
              <a:gd name="connsiteY5" fmla="*/ 0 h 192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5996" h="1920395">
                <a:moveTo>
                  <a:pt x="1772998" y="0"/>
                </a:moveTo>
                <a:cubicBezTo>
                  <a:pt x="2752198" y="0"/>
                  <a:pt x="3545996" y="793798"/>
                  <a:pt x="3545996" y="1772998"/>
                </a:cubicBezTo>
                <a:lnTo>
                  <a:pt x="3538553" y="1920395"/>
                </a:lnTo>
                <a:lnTo>
                  <a:pt x="7443" y="1920395"/>
                </a:lnTo>
                <a:lnTo>
                  <a:pt x="0" y="1772998"/>
                </a:lnTo>
                <a:cubicBezTo>
                  <a:pt x="0" y="793798"/>
                  <a:pt x="793798" y="0"/>
                  <a:pt x="1772998" y="0"/>
                </a:cubicBezTo>
                <a:close/>
              </a:path>
            </a:pathLst>
          </a:custGeom>
          <a:solidFill>
            <a:schemeClr val="tx1">
              <a:lumMod val="40000"/>
              <a:lumOff val="60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19" name="任意多边形: 形状 18"/>
          <p:cNvSpPr/>
          <p:nvPr>
            <p:custDataLst>
              <p:tags r:id="rId6"/>
            </p:custDataLst>
          </p:nvPr>
        </p:nvSpPr>
        <p:spPr>
          <a:xfrm>
            <a:off x="62525" y="895"/>
            <a:ext cx="1169569" cy="778716"/>
          </a:xfrm>
          <a:custGeom>
            <a:avLst/>
            <a:gdLst>
              <a:gd name="connsiteX0" fmla="*/ 35505 w 1169874"/>
              <a:gd name="connsiteY0" fmla="*/ 0 h 778919"/>
              <a:gd name="connsiteX1" fmla="*/ 1134369 w 1169874"/>
              <a:gd name="connsiteY1" fmla="*/ 0 h 778919"/>
              <a:gd name="connsiteX2" fmla="*/ 1157990 w 1169874"/>
              <a:gd name="connsiteY2" fmla="*/ 76097 h 778919"/>
              <a:gd name="connsiteX3" fmla="*/ 1169874 w 1169874"/>
              <a:gd name="connsiteY3" fmla="*/ 193982 h 778919"/>
              <a:gd name="connsiteX4" fmla="*/ 584937 w 1169874"/>
              <a:gd name="connsiteY4" fmla="*/ 778919 h 778919"/>
              <a:gd name="connsiteX5" fmla="*/ 0 w 1169874"/>
              <a:gd name="connsiteY5" fmla="*/ 193982 h 778919"/>
              <a:gd name="connsiteX6" fmla="*/ 11884 w 1169874"/>
              <a:gd name="connsiteY6" fmla="*/ 76097 h 778919"/>
              <a:gd name="connsiteX7" fmla="*/ 35505 w 1169874"/>
              <a:gd name="connsiteY7" fmla="*/ 0 h 77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874" h="778919">
                <a:moveTo>
                  <a:pt x="35505" y="0"/>
                </a:moveTo>
                <a:lnTo>
                  <a:pt x="1134369" y="0"/>
                </a:lnTo>
                <a:lnTo>
                  <a:pt x="1157990" y="76097"/>
                </a:lnTo>
                <a:cubicBezTo>
                  <a:pt x="1165782" y="114175"/>
                  <a:pt x="1169874" y="153601"/>
                  <a:pt x="1169874" y="193982"/>
                </a:cubicBezTo>
                <a:cubicBezTo>
                  <a:pt x="1169874" y="517034"/>
                  <a:pt x="907989" y="778919"/>
                  <a:pt x="584937" y="778919"/>
                </a:cubicBezTo>
                <a:cubicBezTo>
                  <a:pt x="261885" y="778919"/>
                  <a:pt x="0" y="517034"/>
                  <a:pt x="0" y="193982"/>
                </a:cubicBezTo>
                <a:cubicBezTo>
                  <a:pt x="0" y="153601"/>
                  <a:pt x="4092" y="114175"/>
                  <a:pt x="11884" y="76097"/>
                </a:cubicBezTo>
                <a:lnTo>
                  <a:pt x="35505" y="0"/>
                </a:lnTo>
                <a:close/>
              </a:path>
            </a:pathLst>
          </a:custGeom>
          <a:solidFill>
            <a:schemeClr val="tx1">
              <a:lumMod val="40000"/>
              <a:lumOff val="60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pic>
        <p:nvPicPr>
          <p:cNvPr id="8" name="图片 7" descr="C:\Users\rac32\OneDrive\Desktop\k 3.jpgk 3"/>
          <p:cNvPicPr>
            <a:picLocks noChangeAspect="1"/>
          </p:cNvPicPr>
          <p:nvPr>
            <p:custDataLst>
              <p:tags r:id="rId7"/>
            </p:custDataLst>
          </p:nvPr>
        </p:nvPicPr>
        <p:blipFill>
          <a:blip r:embed="rId13"/>
          <a:srcRect l="17845" r="17845"/>
          <a:stretch>
            <a:fillRect/>
          </a:stretch>
        </p:blipFill>
        <p:spPr>
          <a:xfrm>
            <a:off x="6213525" y="514339"/>
            <a:ext cx="5343351" cy="5326613"/>
          </a:xfrm>
          <a:custGeom>
            <a:avLst/>
            <a:gdLst>
              <a:gd name="connsiteX0" fmla="*/ 989815 w 5410888"/>
              <a:gd name="connsiteY0" fmla="*/ 0 h 5393938"/>
              <a:gd name="connsiteX1" fmla="*/ 1974519 w 5410888"/>
              <a:gd name="connsiteY1" fmla="*/ 888612 h 5393938"/>
              <a:gd name="connsiteX2" fmla="*/ 1979442 w 5410888"/>
              <a:gd name="connsiteY2" fmla="*/ 986104 h 5393938"/>
              <a:gd name="connsiteX3" fmla="*/ 1980571 w 5410888"/>
              <a:gd name="connsiteY3" fmla="*/ 985995 h 5393938"/>
              <a:gd name="connsiteX4" fmla="*/ 1985485 w 5410888"/>
              <a:gd name="connsiteY4" fmla="*/ 1083303 h 5393938"/>
              <a:gd name="connsiteX5" fmla="*/ 3113630 w 5410888"/>
              <a:gd name="connsiteY5" fmla="*/ 2101358 h 5393938"/>
              <a:gd name="connsiteX6" fmla="*/ 3229575 w 5410888"/>
              <a:gd name="connsiteY6" fmla="*/ 2095503 h 5393938"/>
              <a:gd name="connsiteX7" fmla="*/ 3269085 w 5410888"/>
              <a:gd name="connsiteY7" fmla="*/ 2089473 h 5393938"/>
              <a:gd name="connsiteX8" fmla="*/ 3272119 w 5410888"/>
              <a:gd name="connsiteY8" fmla="*/ 2092831 h 5393938"/>
              <a:gd name="connsiteX9" fmla="*/ 3389084 w 5410888"/>
              <a:gd name="connsiteY9" fmla="*/ 2062756 h 5393938"/>
              <a:gd name="connsiteX10" fmla="*/ 3728204 w 5410888"/>
              <a:gd name="connsiteY10" fmla="*/ 2028570 h 5393938"/>
              <a:gd name="connsiteX11" fmla="*/ 5410888 w 5410888"/>
              <a:gd name="connsiteY11" fmla="*/ 3711254 h 5393938"/>
              <a:gd name="connsiteX12" fmla="*/ 3728204 w 5410888"/>
              <a:gd name="connsiteY12" fmla="*/ 5393938 h 5393938"/>
              <a:gd name="connsiteX13" fmla="*/ 2045520 w 5410888"/>
              <a:gd name="connsiteY13" fmla="*/ 3711254 h 5393938"/>
              <a:gd name="connsiteX14" fmla="*/ 2079706 w 5410888"/>
              <a:gd name="connsiteY14" fmla="*/ 3372135 h 5393938"/>
              <a:gd name="connsiteX15" fmla="*/ 2088475 w 5410888"/>
              <a:gd name="connsiteY15" fmla="*/ 3338034 h 5393938"/>
              <a:gd name="connsiteX16" fmla="*/ 2100768 w 5410888"/>
              <a:gd name="connsiteY16" fmla="*/ 3175552 h 5393938"/>
              <a:gd name="connsiteX17" fmla="*/ 1022845 w 5410888"/>
              <a:gd name="connsiteY17" fmla="*/ 1981065 h 5393938"/>
              <a:gd name="connsiteX18" fmla="*/ 992119 w 5410888"/>
              <a:gd name="connsiteY18" fmla="*/ 1979514 h 5393938"/>
              <a:gd name="connsiteX19" fmla="*/ 989815 w 5410888"/>
              <a:gd name="connsiteY19" fmla="*/ 1979630 h 5393938"/>
              <a:gd name="connsiteX20" fmla="*/ 0 w 5410888"/>
              <a:gd name="connsiteY20" fmla="*/ 989815 h 5393938"/>
              <a:gd name="connsiteX21" fmla="*/ 989815 w 5410888"/>
              <a:gd name="connsiteY21" fmla="*/ 0 h 539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10888" h="5393938">
                <a:moveTo>
                  <a:pt x="989815" y="0"/>
                </a:moveTo>
                <a:cubicBezTo>
                  <a:pt x="1502309" y="0"/>
                  <a:pt x="1923831" y="389492"/>
                  <a:pt x="1974519" y="888612"/>
                </a:cubicBezTo>
                <a:lnTo>
                  <a:pt x="1979442" y="986104"/>
                </a:lnTo>
                <a:lnTo>
                  <a:pt x="1980571" y="985995"/>
                </a:lnTo>
                <a:lnTo>
                  <a:pt x="1985485" y="1083303"/>
                </a:lnTo>
                <a:cubicBezTo>
                  <a:pt x="2043557" y="1655129"/>
                  <a:pt x="2526482" y="2101358"/>
                  <a:pt x="3113630" y="2101358"/>
                </a:cubicBezTo>
                <a:cubicBezTo>
                  <a:pt x="3152773" y="2101358"/>
                  <a:pt x="3191453" y="2099375"/>
                  <a:pt x="3229575" y="2095503"/>
                </a:cubicBezTo>
                <a:lnTo>
                  <a:pt x="3269085" y="2089473"/>
                </a:lnTo>
                <a:lnTo>
                  <a:pt x="3272119" y="2092831"/>
                </a:lnTo>
                <a:lnTo>
                  <a:pt x="3389084" y="2062756"/>
                </a:lnTo>
                <a:cubicBezTo>
                  <a:pt x="3498623" y="2040341"/>
                  <a:pt x="3612039" y="2028570"/>
                  <a:pt x="3728204" y="2028570"/>
                </a:cubicBezTo>
                <a:cubicBezTo>
                  <a:pt x="4657525" y="2028570"/>
                  <a:pt x="5410888" y="2781933"/>
                  <a:pt x="5410888" y="3711254"/>
                </a:cubicBezTo>
                <a:cubicBezTo>
                  <a:pt x="5410888" y="4640575"/>
                  <a:pt x="4657525" y="5393938"/>
                  <a:pt x="3728204" y="5393938"/>
                </a:cubicBezTo>
                <a:cubicBezTo>
                  <a:pt x="2798883" y="5393938"/>
                  <a:pt x="2045520" y="4640575"/>
                  <a:pt x="2045520" y="3711254"/>
                </a:cubicBezTo>
                <a:cubicBezTo>
                  <a:pt x="2045520" y="3595089"/>
                  <a:pt x="2057292" y="3481673"/>
                  <a:pt x="2079706" y="3372135"/>
                </a:cubicBezTo>
                <a:lnTo>
                  <a:pt x="2088475" y="3338034"/>
                </a:lnTo>
                <a:lnTo>
                  <a:pt x="2100768" y="3175552"/>
                </a:lnTo>
                <a:cubicBezTo>
                  <a:pt x="2100768" y="2553876"/>
                  <a:pt x="1628299" y="2042552"/>
                  <a:pt x="1022845" y="1981065"/>
                </a:cubicBezTo>
                <a:lnTo>
                  <a:pt x="992119" y="1979514"/>
                </a:lnTo>
                <a:lnTo>
                  <a:pt x="989815" y="1979630"/>
                </a:lnTo>
                <a:cubicBezTo>
                  <a:pt x="443155" y="1979630"/>
                  <a:pt x="0" y="1536475"/>
                  <a:pt x="0" y="989815"/>
                </a:cubicBezTo>
                <a:cubicBezTo>
                  <a:pt x="0" y="443155"/>
                  <a:pt x="443155" y="0"/>
                  <a:pt x="989815"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4" name="矩形 3"/>
          <p:cNvSpPr/>
          <p:nvPr>
            <p:custDataLst>
              <p:tags r:id="rId8"/>
            </p:custDataLst>
          </p:nvPr>
        </p:nvSpPr>
        <p:spPr>
          <a:xfrm>
            <a:off x="1485900" y="3270418"/>
            <a:ext cx="5261035" cy="1030796"/>
          </a:xfrm>
          <a:prstGeom prst="rect">
            <a:avLst/>
          </a:prstGeom>
        </p:spPr>
        <p:txBody>
          <a:bodyPr wrap="square" lIns="0" tIns="0" rIns="0" bIns="0" anchor="ctr">
            <a:normAutofit/>
          </a:bodyPr>
          <a:lstStyle/>
          <a:p>
            <a:pPr>
              <a:lnSpc>
                <a:spcPct val="150000"/>
              </a:lnSpc>
              <a:spcBef>
                <a:spcPct val="0"/>
              </a:spcBef>
              <a:spcAft>
                <a:spcPct val="0"/>
              </a:spcAft>
            </a:pPr>
            <a:r>
              <a:rPr lang="en-US" sz="1600">
                <a:solidFill>
                  <a:schemeClr val="tx1">
                    <a:lumMod val="85000"/>
                    <a:lumOff val="15000"/>
                  </a:schemeClr>
                </a:solidFill>
              </a:rPr>
              <a:t>Ključen za uspešno delovanje podjetij. </a:t>
            </a:r>
          </a:p>
        </p:txBody>
      </p:sp>
      <p:sp>
        <p:nvSpPr>
          <p:cNvPr id="9" name="矩形 8"/>
          <p:cNvSpPr/>
          <p:nvPr>
            <p:custDataLst>
              <p:tags r:id="rId9"/>
            </p:custDataLst>
          </p:nvPr>
        </p:nvSpPr>
        <p:spPr>
          <a:xfrm>
            <a:off x="1485900" y="1815511"/>
            <a:ext cx="5261035" cy="1030796"/>
          </a:xfrm>
          <a:prstGeom prst="rect">
            <a:avLst/>
          </a:prstGeom>
        </p:spPr>
        <p:txBody>
          <a:bodyPr wrap="square" lIns="0" tIns="0" rIns="0" bIns="0" anchor="ctr">
            <a:normAutofit lnSpcReduction="10000"/>
          </a:bodyPr>
          <a:lstStyle/>
          <a:p>
            <a:pPr>
              <a:lnSpc>
                <a:spcPct val="150000"/>
              </a:lnSpc>
              <a:spcBef>
                <a:spcPct val="0"/>
              </a:spcBef>
              <a:spcAft>
                <a:spcPct val="0"/>
              </a:spcAft>
            </a:pPr>
            <a:r>
              <a:rPr lang="en-US" sz="1600" dirty="0">
                <a:solidFill>
                  <a:schemeClr val="tx1">
                    <a:lumMod val="85000"/>
                    <a:lumOff val="15000"/>
                  </a:schemeClr>
                </a:solidFill>
              </a:rPr>
              <a:t>Je </a:t>
            </a:r>
            <a:r>
              <a:rPr lang="en-US" sz="1600" dirty="0" err="1">
                <a:solidFill>
                  <a:schemeClr val="tx1">
                    <a:lumMod val="85000"/>
                    <a:lumOff val="15000"/>
                  </a:schemeClr>
                </a:solidFill>
              </a:rPr>
              <a:t>skupek</a:t>
            </a:r>
            <a:r>
              <a:rPr lang="en-US" sz="1600" dirty="0">
                <a:solidFill>
                  <a:schemeClr val="tx1">
                    <a:lumMod val="85000"/>
                    <a:lumOff val="15000"/>
                  </a:schemeClr>
                </a:solidFill>
              </a:rPr>
              <a:t> </a:t>
            </a:r>
            <a:r>
              <a:rPr lang="en-US" sz="1600" dirty="0" err="1">
                <a:solidFill>
                  <a:schemeClr val="tx1">
                    <a:lumMod val="85000"/>
                    <a:lumOff val="15000"/>
                  </a:schemeClr>
                </a:solidFill>
              </a:rPr>
              <a:t>ljudi</a:t>
            </a:r>
            <a:r>
              <a:rPr lang="en-US" sz="1600" dirty="0">
                <a:solidFill>
                  <a:schemeClr val="tx1">
                    <a:lumMod val="85000"/>
                    <a:lumOff val="15000"/>
                  </a:schemeClr>
                </a:solidFill>
              </a:rPr>
              <a:t>, </a:t>
            </a:r>
            <a:r>
              <a:rPr lang="en-US" sz="1600" dirty="0" err="1">
                <a:solidFill>
                  <a:schemeClr val="tx1">
                    <a:lumMod val="85000"/>
                    <a:lumOff val="15000"/>
                  </a:schemeClr>
                </a:solidFill>
              </a:rPr>
              <a:t>postopkov</a:t>
            </a:r>
            <a:r>
              <a:rPr lang="en-US" sz="1600" dirty="0">
                <a:solidFill>
                  <a:schemeClr val="tx1">
                    <a:lumMod val="85000"/>
                    <a:lumOff val="15000"/>
                  </a:schemeClr>
                </a:solidFill>
              </a:rPr>
              <a:t> in </a:t>
            </a:r>
            <a:r>
              <a:rPr lang="en-US" sz="1600" dirty="0" err="1">
                <a:solidFill>
                  <a:schemeClr val="tx1">
                    <a:lumMod val="85000"/>
                    <a:lumOff val="15000"/>
                  </a:schemeClr>
                </a:solidFill>
              </a:rPr>
              <a:t>naprav</a:t>
            </a:r>
            <a:r>
              <a:rPr lang="en-US" sz="1600" dirty="0">
                <a:solidFill>
                  <a:schemeClr val="tx1">
                    <a:lumMod val="85000"/>
                    <a:lumOff val="15000"/>
                  </a:schemeClr>
                </a:solidFill>
              </a:rPr>
              <a:t>, </a:t>
            </a:r>
            <a:r>
              <a:rPr lang="en-US" sz="1600" dirty="0" err="1">
                <a:solidFill>
                  <a:schemeClr val="tx1">
                    <a:lumMod val="85000"/>
                    <a:lumOff val="15000"/>
                  </a:schemeClr>
                </a:solidFill>
              </a:rPr>
              <a:t>zasnovan</a:t>
            </a:r>
            <a:r>
              <a:rPr lang="en-US" sz="1600" dirty="0">
                <a:solidFill>
                  <a:schemeClr val="tx1">
                    <a:lumMod val="85000"/>
                    <a:lumOff val="15000"/>
                  </a:schemeClr>
                </a:solidFill>
              </a:rPr>
              <a:t> za </a:t>
            </a:r>
            <a:r>
              <a:rPr lang="en-US" sz="1600" dirty="0" err="1">
                <a:solidFill>
                  <a:schemeClr val="tx1">
                    <a:lumMod val="85000"/>
                    <a:lumOff val="15000"/>
                  </a:schemeClr>
                </a:solidFill>
              </a:rPr>
              <a:t>zbiranje</a:t>
            </a:r>
            <a:r>
              <a:rPr lang="en-US" sz="1600" dirty="0">
                <a:solidFill>
                  <a:schemeClr val="tx1">
                    <a:lumMod val="85000"/>
                    <a:lumOff val="15000"/>
                  </a:schemeClr>
                </a:solidFill>
              </a:rPr>
              <a:t>, </a:t>
            </a:r>
            <a:r>
              <a:rPr lang="en-US" sz="1600" dirty="0" err="1">
                <a:solidFill>
                  <a:schemeClr val="tx1">
                    <a:lumMod val="85000"/>
                    <a:lumOff val="15000"/>
                  </a:schemeClr>
                </a:solidFill>
              </a:rPr>
              <a:t>obdelavo</a:t>
            </a:r>
            <a:r>
              <a:rPr lang="en-US" sz="1600" dirty="0">
                <a:solidFill>
                  <a:schemeClr val="tx1">
                    <a:lumMod val="85000"/>
                    <a:lumOff val="15000"/>
                  </a:schemeClr>
                </a:solidFill>
              </a:rPr>
              <a:t>, </a:t>
            </a:r>
            <a:r>
              <a:rPr lang="en-US" sz="1600" dirty="0" err="1">
                <a:solidFill>
                  <a:schemeClr val="tx1">
                    <a:lumMod val="85000"/>
                    <a:lumOff val="15000"/>
                  </a:schemeClr>
                </a:solidFill>
              </a:rPr>
              <a:t>shranjevanje</a:t>
            </a:r>
            <a:r>
              <a:rPr lang="en-US" sz="1600" dirty="0">
                <a:solidFill>
                  <a:schemeClr val="tx1">
                    <a:lumMod val="85000"/>
                    <a:lumOff val="15000"/>
                  </a:schemeClr>
                </a:solidFill>
              </a:rPr>
              <a:t> in </a:t>
            </a:r>
            <a:r>
              <a:rPr lang="en-US" sz="1600" dirty="0" err="1">
                <a:solidFill>
                  <a:schemeClr val="tx1">
                    <a:lumMod val="85000"/>
                    <a:lumOff val="15000"/>
                  </a:schemeClr>
                </a:solidFill>
              </a:rPr>
              <a:t>distribucijo</a:t>
            </a:r>
            <a:r>
              <a:rPr lang="en-US" sz="1600" dirty="0">
                <a:solidFill>
                  <a:schemeClr val="tx1">
                    <a:lumMod val="85000"/>
                    <a:lumOff val="15000"/>
                  </a:schemeClr>
                </a:solidFill>
              </a:rPr>
              <a:t> </a:t>
            </a:r>
            <a:r>
              <a:rPr lang="en-US" sz="1600" dirty="0" err="1">
                <a:solidFill>
                  <a:schemeClr val="tx1">
                    <a:lumMod val="85000"/>
                    <a:lumOff val="15000"/>
                  </a:schemeClr>
                </a:solidFill>
              </a:rPr>
              <a:t>podatkov</a:t>
            </a:r>
            <a:r>
              <a:rPr lang="en-US" sz="1600" dirty="0">
                <a:solidFill>
                  <a:schemeClr val="tx1">
                    <a:lumMod val="85000"/>
                    <a:lumOff val="15000"/>
                  </a:schemeClr>
                </a:solidFill>
              </a:rPr>
              <a:t> oz. </a:t>
            </a:r>
            <a:r>
              <a:rPr lang="en-US" sz="1600" dirty="0" err="1">
                <a:solidFill>
                  <a:schemeClr val="tx1">
                    <a:lumMod val="85000"/>
                    <a:lumOff val="15000"/>
                  </a:schemeClr>
                </a:solidFill>
              </a:rPr>
              <a:t>informacij</a:t>
            </a:r>
            <a:r>
              <a:rPr lang="en-US" sz="1600" dirty="0">
                <a:solidFill>
                  <a:schemeClr val="tx1">
                    <a:lumMod val="85000"/>
                    <a:lumOff val="15000"/>
                  </a:schemeClr>
                </a:solidFill>
              </a:rPr>
              <a:t>.</a:t>
            </a:r>
          </a:p>
        </p:txBody>
      </p:sp>
      <p:sp>
        <p:nvSpPr>
          <p:cNvPr id="10" name="矩形 9"/>
          <p:cNvSpPr/>
          <p:nvPr>
            <p:custDataLst>
              <p:tags r:id="rId10"/>
            </p:custDataLst>
          </p:nvPr>
        </p:nvSpPr>
        <p:spPr>
          <a:xfrm>
            <a:off x="1485900" y="4725325"/>
            <a:ext cx="5261035" cy="1030796"/>
          </a:xfrm>
          <a:prstGeom prst="rect">
            <a:avLst/>
          </a:prstGeom>
        </p:spPr>
        <p:txBody>
          <a:bodyPr wrap="square" lIns="0" tIns="0" rIns="0" bIns="0" anchor="ctr">
            <a:normAutofit/>
          </a:bodyPr>
          <a:lstStyle/>
          <a:p>
            <a:pPr>
              <a:lnSpc>
                <a:spcPct val="150000"/>
              </a:lnSpc>
              <a:spcBef>
                <a:spcPct val="0"/>
              </a:spcBef>
              <a:spcAft>
                <a:spcPct val="0"/>
              </a:spcAft>
            </a:pPr>
            <a:r>
              <a:rPr lang="en-US" sz="1600">
                <a:solidFill>
                  <a:schemeClr val="tx1">
                    <a:lumMod val="85000"/>
                    <a:lumOff val="15000"/>
                  </a:schemeClr>
                </a:solidFill>
              </a:rPr>
              <a:t>Njegova osnovna funkcija je pretvorba podatkov v uporabne informacije.</a:t>
            </a:r>
          </a:p>
        </p:txBody>
      </p:sp>
      <p:sp>
        <p:nvSpPr>
          <p:cNvPr id="6" name="Označba mesta številke diapozitiva 5">
            <a:extLst>
              <a:ext uri="{FF2B5EF4-FFF2-40B4-BE49-F238E27FC236}">
                <a16:creationId xmlns:a16="http://schemas.microsoft.com/office/drawing/2014/main" id="{12F94E84-8359-E5F3-57E9-3E1E58121B81}"/>
              </a:ext>
            </a:extLst>
          </p:cNvPr>
          <p:cNvSpPr>
            <a:spLocks noGrp="1"/>
          </p:cNvSpPr>
          <p:nvPr>
            <p:ph type="sldNum" sz="quarter" idx="12"/>
          </p:nvPr>
        </p:nvSpPr>
        <p:spPr/>
        <p:txBody>
          <a:bodyPr/>
          <a:lstStyle/>
          <a:p>
            <a:fld id="{49AE70B2-8BF9-45C0-BB95-33D1B9D3A854}" type="slidenum">
              <a:rPr lang="en-US" smtClean="0"/>
              <a:t>42</a:t>
            </a:fld>
            <a:endParaRPr lang="en-US" dirty="0"/>
          </a:p>
        </p:txBody>
      </p:sp>
    </p:spTree>
    <p:custDataLst>
      <p:tags r:id="rId1"/>
    </p:custDataLst>
    <p:extLst>
      <p:ext uri="{BB962C8B-B14F-4D97-AF65-F5344CB8AC3E}">
        <p14:creationId xmlns:p14="http://schemas.microsoft.com/office/powerpoint/2010/main" val="56122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p:bldP spid="9" grpId="1"/>
      <p:bldP spid="10" grpId="0"/>
      <p:bldP spid="10"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custDataLst>
              <p:tags r:id="rId2"/>
            </p:custDataLst>
          </p:nvPr>
        </p:nvSpPr>
        <p:spPr>
          <a:xfrm>
            <a:off x="0" y="652476"/>
            <a:ext cx="6768688" cy="273528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sym typeface="Arial" panose="020B0604020202020204" pitchFamily="34" charset="0"/>
            </a:endParaRPr>
          </a:p>
        </p:txBody>
      </p:sp>
      <p:sp>
        <p:nvSpPr>
          <p:cNvPr id="6" name="标题 5"/>
          <p:cNvSpPr>
            <a:spLocks noGrp="1"/>
          </p:cNvSpPr>
          <p:nvPr>
            <p:ph type="title"/>
            <p:custDataLst>
              <p:tags r:id="rId3"/>
            </p:custDataLst>
          </p:nvPr>
        </p:nvSpPr>
        <p:spPr>
          <a:xfrm>
            <a:off x="262147" y="783890"/>
            <a:ext cx="6393809" cy="2274214"/>
          </a:xfrm>
        </p:spPr>
        <p:txBody>
          <a:bodyPr wrap="square" anchor="ctr" anchorCtr="0">
            <a:normAutofit fontScale="90000"/>
          </a:bodyPr>
          <a:lstStyle/>
          <a:p>
            <a:pPr algn="l">
              <a:lnSpc>
                <a:spcPct val="120000"/>
              </a:lnSpc>
            </a:pPr>
            <a:r>
              <a:rPr lang="en-US" sz="4399" dirty="0"/>
              <a:t>OSNOVNE KOMPONENTE INFORMACIJSKIH SISTEMOV  </a:t>
            </a:r>
          </a:p>
        </p:txBody>
      </p:sp>
      <p:pic>
        <p:nvPicPr>
          <p:cNvPr id="28" name="图片 27" descr="C:\Users\rac32\OneDrive\Desktop\k 4.GIFk 4"/>
          <p:cNvPicPr>
            <a:picLocks noChangeAspect="1"/>
          </p:cNvPicPr>
          <p:nvPr>
            <p:custDataLst>
              <p:tags r:id="rId4"/>
            </p:custDataLst>
          </p:nvPr>
        </p:nvPicPr>
        <p:blipFill>
          <a:blip r:embed="rId26"/>
          <a:srcRect/>
          <a:stretch>
            <a:fillRect/>
          </a:stretch>
        </p:blipFill>
        <p:spPr>
          <a:xfrm>
            <a:off x="6869545" y="267524"/>
            <a:ext cx="4327668" cy="3251623"/>
          </a:xfrm>
          <a:custGeom>
            <a:avLst/>
            <a:gdLst>
              <a:gd name="connsiteX0" fmla="*/ 0 w 4428000"/>
              <a:gd name="connsiteY0" fmla="*/ 0 h 2736000"/>
              <a:gd name="connsiteX1" fmla="*/ 4428000 w 4428000"/>
              <a:gd name="connsiteY1" fmla="*/ 0 h 2736000"/>
              <a:gd name="connsiteX2" fmla="*/ 4428000 w 4428000"/>
              <a:gd name="connsiteY2" fmla="*/ 2736000 h 2736000"/>
              <a:gd name="connsiteX3" fmla="*/ 0 w 4428000"/>
              <a:gd name="connsiteY3" fmla="*/ 2736000 h 2736000"/>
            </a:gdLst>
            <a:ahLst/>
            <a:cxnLst>
              <a:cxn ang="0">
                <a:pos x="connsiteX0" y="connsiteY0"/>
              </a:cxn>
              <a:cxn ang="0">
                <a:pos x="connsiteX1" y="connsiteY1"/>
              </a:cxn>
              <a:cxn ang="0">
                <a:pos x="connsiteX2" y="connsiteY2"/>
              </a:cxn>
              <a:cxn ang="0">
                <a:pos x="connsiteX3" y="connsiteY3"/>
              </a:cxn>
            </a:cxnLst>
            <a:rect l="l" t="t" r="r" b="b"/>
            <a:pathLst>
              <a:path w="4428000" h="2736000">
                <a:moveTo>
                  <a:pt x="0" y="0"/>
                </a:moveTo>
                <a:lnTo>
                  <a:pt x="4428000" y="0"/>
                </a:lnTo>
                <a:lnTo>
                  <a:pt x="4428000" y="2736000"/>
                </a:lnTo>
                <a:lnTo>
                  <a:pt x="0" y="2736000"/>
                </a:lnTo>
                <a:close/>
              </a:path>
            </a:pathLst>
          </a:custGeom>
          <a:ln w="9525" cap="flat" cmpd="sng" algn="ctr">
            <a:solidFill>
              <a:schemeClr val="accent1">
                <a:alpha val="50000"/>
              </a:schemeClr>
            </a:solidFill>
            <a:prstDash val="solid"/>
            <a:round/>
            <a:headEnd type="none" w="med" len="med"/>
            <a:tailEnd type="none" w="med" len="med"/>
          </a:ln>
        </p:spPr>
      </p:pic>
      <p:sp>
        <p:nvSpPr>
          <p:cNvPr id="2" name="圆角矩形 1"/>
          <p:cNvSpPr/>
          <p:nvPr>
            <p:custDataLst>
              <p:tags r:id="rId5"/>
            </p:custDataLst>
          </p:nvPr>
        </p:nvSpPr>
        <p:spPr>
          <a:xfrm>
            <a:off x="670069" y="3833707"/>
            <a:ext cx="409468" cy="409468"/>
          </a:xfrm>
          <a:prstGeom prst="roundRect">
            <a:avLst>
              <a:gd name="adj" fmla="val 10363"/>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defPPr>
              <a:defRPr lang="en-US"/>
            </a:defPPr>
            <a:lvl1pPr marL="0" algn="l" defTabSz="914400" rtl="0" eaLnBrk="1" latinLnBrk="0" hangingPunct="1">
              <a:defRPr sz="1800" kern="1200">
                <a:solidFill>
                  <a:srgbClr val="FFFFFF"/>
                </a:solidFill>
                <a:latin typeface="+mn-lt"/>
              </a:defRPr>
            </a:lvl1pPr>
            <a:lvl2pPr marL="457200" algn="l" defTabSz="914400" rtl="0" eaLnBrk="1" latinLnBrk="0" hangingPunct="1">
              <a:defRPr sz="1800" kern="1200">
                <a:solidFill>
                  <a:srgbClr val="FFFFFF"/>
                </a:solidFill>
                <a:latin typeface="+mn-lt"/>
              </a:defRPr>
            </a:lvl2pPr>
            <a:lvl3pPr marL="914400" algn="l" defTabSz="914400" rtl="0" eaLnBrk="1" latinLnBrk="0" hangingPunct="1">
              <a:defRPr sz="1800" kern="1200">
                <a:solidFill>
                  <a:srgbClr val="FFFFFF"/>
                </a:solidFill>
                <a:latin typeface="+mn-lt"/>
              </a:defRPr>
            </a:lvl3pPr>
            <a:lvl4pPr marL="1371600" algn="l" defTabSz="914400" rtl="0" eaLnBrk="1" latinLnBrk="0" hangingPunct="1">
              <a:defRPr sz="1800" kern="1200">
                <a:solidFill>
                  <a:srgbClr val="FFFFFF"/>
                </a:solidFill>
                <a:latin typeface="+mn-lt"/>
              </a:defRPr>
            </a:lvl4pPr>
            <a:lvl5pPr marL="1828800" algn="l" defTabSz="914400" rtl="0" eaLnBrk="1" latinLnBrk="0" hangingPunct="1">
              <a:defRPr sz="1800" kern="1200">
                <a:solidFill>
                  <a:srgbClr val="FFFFFF"/>
                </a:solidFill>
                <a:latin typeface="+mn-lt"/>
              </a:defRPr>
            </a:lvl5pPr>
            <a:lvl6pPr marL="2286000" algn="l" defTabSz="914400" rtl="0" eaLnBrk="1" latinLnBrk="0" hangingPunct="1">
              <a:defRPr sz="1800" kern="1200">
                <a:solidFill>
                  <a:srgbClr val="FFFFFF"/>
                </a:solidFill>
                <a:latin typeface="+mn-lt"/>
              </a:defRPr>
            </a:lvl6pPr>
            <a:lvl7pPr marL="2743200" algn="l" defTabSz="914400" rtl="0" eaLnBrk="1" latinLnBrk="0" hangingPunct="1">
              <a:defRPr sz="1800" kern="1200">
                <a:solidFill>
                  <a:srgbClr val="FFFFFF"/>
                </a:solidFill>
                <a:latin typeface="+mn-lt"/>
              </a:defRPr>
            </a:lvl7pPr>
            <a:lvl8pPr marL="3200400" algn="l" defTabSz="914400" rtl="0" eaLnBrk="1" latinLnBrk="0" hangingPunct="1">
              <a:defRPr sz="1800" kern="1200">
                <a:solidFill>
                  <a:srgbClr val="FFFFFF"/>
                </a:solidFill>
                <a:latin typeface="+mn-lt"/>
              </a:defRPr>
            </a:lvl8pPr>
            <a:lvl9pPr marL="3657600" algn="l" defTabSz="914400" rtl="0" eaLnBrk="1" latinLnBrk="0" hangingPunct="1">
              <a:defRPr sz="1800" kern="1200">
                <a:solidFill>
                  <a:srgbClr val="FFFFFF"/>
                </a:solidFill>
                <a:latin typeface="+mn-lt"/>
              </a:defRPr>
            </a:lvl9pPr>
          </a:lstStyle>
          <a:p>
            <a:pPr lvl="0" algn="ctr">
              <a:buClrTx/>
              <a:buSzTx/>
              <a:buFontTx/>
            </a:pPr>
            <a:endParaRPr lang="en-US" sz="1799">
              <a:latin typeface="Arial" panose="020B0604020202020204" pitchFamily="34" charset="0"/>
              <a:sym typeface="+mn-lt"/>
            </a:endParaRPr>
          </a:p>
        </p:txBody>
      </p:sp>
      <p:sp>
        <p:nvSpPr>
          <p:cNvPr id="4" name="矩形 3"/>
          <p:cNvSpPr/>
          <p:nvPr>
            <p:custDataLst>
              <p:tags r:id="rId6"/>
            </p:custDataLst>
          </p:nvPr>
        </p:nvSpPr>
        <p:spPr>
          <a:xfrm>
            <a:off x="1276335" y="3831803"/>
            <a:ext cx="1227770" cy="410738"/>
          </a:xfrm>
          <a:prstGeom prst="rect">
            <a:avLst/>
          </a:prstGeom>
          <a:noFill/>
        </p:spPr>
        <p:txBody>
          <a:bodyPr wrap="square" lIns="0" tIns="0" rIns="0" bIns="0" rtlCol="0" anchor="t" anchorCtr="0">
            <a:normAutofit fontScale="85000" lnSpcReduction="20000"/>
          </a:bodyPr>
          <a:lstStyle/>
          <a:p>
            <a:pPr>
              <a:spcBef>
                <a:spcPct val="0"/>
              </a:spcBef>
              <a:spcAft>
                <a:spcPct val="0"/>
              </a:spcAft>
            </a:pPr>
            <a:r>
              <a:rPr lang="en-US" sz="1799" b="1">
                <a:latin typeface="+mj-lt"/>
              </a:rPr>
              <a:t>STROJNA OPREMA</a:t>
            </a:r>
          </a:p>
        </p:txBody>
      </p:sp>
      <p:sp>
        <p:nvSpPr>
          <p:cNvPr id="9" name="矩形 8"/>
          <p:cNvSpPr/>
          <p:nvPr>
            <p:custDataLst>
              <p:tags r:id="rId7"/>
            </p:custDataLst>
          </p:nvPr>
        </p:nvSpPr>
        <p:spPr>
          <a:xfrm>
            <a:off x="671338" y="4293327"/>
            <a:ext cx="1832133" cy="1837211"/>
          </a:xfrm>
          <a:prstGeom prst="rect">
            <a:avLst/>
          </a:prstGeom>
          <a:ln>
            <a:noFill/>
            <a:prstDash val="sysDash"/>
          </a:ln>
        </p:spPr>
        <p:txBody>
          <a:bodyPr vert="horz" wrap="square" lIns="0" tIns="0" rIns="0" bIns="0" rtlCol="0">
            <a:normAutofit/>
          </a:bodyPr>
          <a:lstStyle/>
          <a:p>
            <a:pPr>
              <a:lnSpc>
                <a:spcPct val="150000"/>
              </a:lnSpc>
              <a:spcBef>
                <a:spcPct val="0"/>
              </a:spcBef>
              <a:spcAft>
                <a:spcPct val="0"/>
              </a:spcAft>
            </a:pPr>
            <a:r>
              <a:rPr lang="en-US" sz="1400" dirty="0">
                <a:ln>
                  <a:noFill/>
                  <a:prstDash val="sysDot"/>
                </a:ln>
                <a:solidFill>
                  <a:schemeClr val="tx1">
                    <a:lumMod val="85000"/>
                    <a:lumOff val="15000"/>
                  </a:schemeClr>
                </a:solidFill>
              </a:rPr>
              <a:t>Strežniki, računalniki, omrežni usmerjevalniki in drugi elektronski pripomočki</a:t>
            </a:r>
          </a:p>
        </p:txBody>
      </p:sp>
      <p:sp>
        <p:nvSpPr>
          <p:cNvPr id="5" name="圆角矩形 4"/>
          <p:cNvSpPr/>
          <p:nvPr>
            <p:custDataLst>
              <p:tags r:id="rId8"/>
            </p:custDataLst>
          </p:nvPr>
        </p:nvSpPr>
        <p:spPr>
          <a:xfrm>
            <a:off x="2914844" y="3833707"/>
            <a:ext cx="409468" cy="409468"/>
          </a:xfrm>
          <a:prstGeom prst="roundRect">
            <a:avLst>
              <a:gd name="adj" fmla="val 8781"/>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defPPr>
              <a:defRPr lang="en-US"/>
            </a:defPPr>
            <a:lvl1pPr marL="0" algn="l" defTabSz="914400" rtl="0" eaLnBrk="1" latinLnBrk="0" hangingPunct="1">
              <a:defRPr sz="1800" kern="1200">
                <a:solidFill>
                  <a:srgbClr val="FFFFFF"/>
                </a:solidFill>
                <a:latin typeface="+mn-lt"/>
              </a:defRPr>
            </a:lvl1pPr>
            <a:lvl2pPr marL="457200" algn="l" defTabSz="914400" rtl="0" eaLnBrk="1" latinLnBrk="0" hangingPunct="1">
              <a:defRPr sz="1800" kern="1200">
                <a:solidFill>
                  <a:srgbClr val="FFFFFF"/>
                </a:solidFill>
                <a:latin typeface="+mn-lt"/>
              </a:defRPr>
            </a:lvl2pPr>
            <a:lvl3pPr marL="914400" algn="l" defTabSz="914400" rtl="0" eaLnBrk="1" latinLnBrk="0" hangingPunct="1">
              <a:defRPr sz="1800" kern="1200">
                <a:solidFill>
                  <a:srgbClr val="FFFFFF"/>
                </a:solidFill>
                <a:latin typeface="+mn-lt"/>
              </a:defRPr>
            </a:lvl3pPr>
            <a:lvl4pPr marL="1371600" algn="l" defTabSz="914400" rtl="0" eaLnBrk="1" latinLnBrk="0" hangingPunct="1">
              <a:defRPr sz="1800" kern="1200">
                <a:solidFill>
                  <a:srgbClr val="FFFFFF"/>
                </a:solidFill>
                <a:latin typeface="+mn-lt"/>
              </a:defRPr>
            </a:lvl4pPr>
            <a:lvl5pPr marL="1828800" algn="l" defTabSz="914400" rtl="0" eaLnBrk="1" latinLnBrk="0" hangingPunct="1">
              <a:defRPr sz="1800" kern="1200">
                <a:solidFill>
                  <a:srgbClr val="FFFFFF"/>
                </a:solidFill>
                <a:latin typeface="+mn-lt"/>
              </a:defRPr>
            </a:lvl5pPr>
            <a:lvl6pPr marL="2286000" algn="l" defTabSz="914400" rtl="0" eaLnBrk="1" latinLnBrk="0" hangingPunct="1">
              <a:defRPr sz="1800" kern="1200">
                <a:solidFill>
                  <a:srgbClr val="FFFFFF"/>
                </a:solidFill>
                <a:latin typeface="+mn-lt"/>
              </a:defRPr>
            </a:lvl6pPr>
            <a:lvl7pPr marL="2743200" algn="l" defTabSz="914400" rtl="0" eaLnBrk="1" latinLnBrk="0" hangingPunct="1">
              <a:defRPr sz="1800" kern="1200">
                <a:solidFill>
                  <a:srgbClr val="FFFFFF"/>
                </a:solidFill>
                <a:latin typeface="+mn-lt"/>
              </a:defRPr>
            </a:lvl7pPr>
            <a:lvl8pPr marL="3200400" algn="l" defTabSz="914400" rtl="0" eaLnBrk="1" latinLnBrk="0" hangingPunct="1">
              <a:defRPr sz="1800" kern="1200">
                <a:solidFill>
                  <a:srgbClr val="FFFFFF"/>
                </a:solidFill>
                <a:latin typeface="+mn-lt"/>
              </a:defRPr>
            </a:lvl8pPr>
            <a:lvl9pPr marL="3657600" algn="l" defTabSz="914400" rtl="0" eaLnBrk="1" latinLnBrk="0" hangingPunct="1">
              <a:defRPr sz="1800" kern="1200">
                <a:solidFill>
                  <a:srgbClr val="FFFFFF"/>
                </a:solidFill>
                <a:latin typeface="+mn-lt"/>
              </a:defRPr>
            </a:lvl9pPr>
          </a:lstStyle>
          <a:p>
            <a:pPr lvl="0" algn="ctr">
              <a:buClrTx/>
              <a:buSzTx/>
              <a:buFontTx/>
            </a:pPr>
            <a:endParaRPr lang="en-US" sz="1799">
              <a:latin typeface="Arial" panose="020B0604020202020204" pitchFamily="34" charset="0"/>
              <a:sym typeface="+mn-lt"/>
            </a:endParaRPr>
          </a:p>
        </p:txBody>
      </p:sp>
      <p:sp>
        <p:nvSpPr>
          <p:cNvPr id="11" name="矩形 10"/>
          <p:cNvSpPr/>
          <p:nvPr>
            <p:custDataLst>
              <p:tags r:id="rId9"/>
            </p:custDataLst>
          </p:nvPr>
        </p:nvSpPr>
        <p:spPr>
          <a:xfrm>
            <a:off x="3534759" y="3826407"/>
            <a:ext cx="1420125" cy="410738"/>
          </a:xfrm>
          <a:prstGeom prst="rect">
            <a:avLst/>
          </a:prstGeom>
          <a:noFill/>
        </p:spPr>
        <p:txBody>
          <a:bodyPr wrap="square" lIns="0" tIns="0" rIns="0" bIns="0" rtlCol="0" anchor="t" anchorCtr="0">
            <a:normAutofit/>
          </a:bodyPr>
          <a:lstStyle/>
          <a:p>
            <a:pPr>
              <a:spcBef>
                <a:spcPct val="0"/>
              </a:spcBef>
              <a:spcAft>
                <a:spcPct val="0"/>
              </a:spcAft>
            </a:pPr>
            <a:r>
              <a:rPr lang="en-US" sz="1300" b="1">
                <a:latin typeface="+mj-lt"/>
              </a:rPr>
              <a:t>PROGRAMSKA OPREMA</a:t>
            </a:r>
          </a:p>
          <a:p>
            <a:pPr>
              <a:spcBef>
                <a:spcPct val="0"/>
              </a:spcBef>
              <a:spcAft>
                <a:spcPct val="0"/>
              </a:spcAft>
            </a:pPr>
            <a:endParaRPr lang="en-US" sz="1300" b="1">
              <a:latin typeface="+mj-lt"/>
            </a:endParaRPr>
          </a:p>
        </p:txBody>
      </p:sp>
      <p:sp>
        <p:nvSpPr>
          <p:cNvPr id="17" name="矩形 16"/>
          <p:cNvSpPr/>
          <p:nvPr>
            <p:custDataLst>
              <p:tags r:id="rId10"/>
            </p:custDataLst>
          </p:nvPr>
        </p:nvSpPr>
        <p:spPr>
          <a:xfrm>
            <a:off x="2913574" y="4292057"/>
            <a:ext cx="1809914" cy="1839751"/>
          </a:xfrm>
          <a:prstGeom prst="rect">
            <a:avLst/>
          </a:prstGeom>
          <a:ln>
            <a:noFill/>
            <a:prstDash val="sysDash"/>
          </a:ln>
        </p:spPr>
        <p:txBody>
          <a:bodyPr vert="horz" wrap="square" lIns="0" tIns="0" rIns="0" bIns="0" rtlCol="0">
            <a:normAutofit/>
          </a:bodyPr>
          <a:lstStyle/>
          <a:p>
            <a:pPr>
              <a:lnSpc>
                <a:spcPct val="150000"/>
              </a:lnSpc>
              <a:spcBef>
                <a:spcPct val="0"/>
              </a:spcBef>
              <a:spcAft>
                <a:spcPct val="0"/>
              </a:spcAft>
            </a:pPr>
            <a:r>
              <a:rPr lang="en-US" sz="1400">
                <a:ln>
                  <a:noFill/>
                  <a:prstDash val="sysDot"/>
                </a:ln>
                <a:solidFill>
                  <a:schemeClr val="tx1">
                    <a:lumMod val="85000"/>
                    <a:lumOff val="15000"/>
                  </a:schemeClr>
                </a:solidFill>
              </a:rPr>
              <a:t>Aplikacije in operacijski sistemi</a:t>
            </a:r>
          </a:p>
        </p:txBody>
      </p:sp>
      <p:sp>
        <p:nvSpPr>
          <p:cNvPr id="7" name="圆角矩形 6"/>
          <p:cNvSpPr/>
          <p:nvPr>
            <p:custDataLst>
              <p:tags r:id="rId11"/>
            </p:custDataLst>
          </p:nvPr>
        </p:nvSpPr>
        <p:spPr>
          <a:xfrm>
            <a:off x="5147557" y="3833707"/>
            <a:ext cx="409468" cy="409468"/>
          </a:xfrm>
          <a:prstGeom prst="roundRect">
            <a:avLst>
              <a:gd name="adj" fmla="val 7537"/>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defPPr>
              <a:defRPr lang="en-US"/>
            </a:defPPr>
            <a:lvl1pPr marL="0" algn="l" defTabSz="914400" rtl="0" eaLnBrk="1" latinLnBrk="0" hangingPunct="1">
              <a:defRPr sz="1800" kern="1200">
                <a:solidFill>
                  <a:srgbClr val="FFFFFF"/>
                </a:solidFill>
                <a:latin typeface="+mn-lt"/>
              </a:defRPr>
            </a:lvl1pPr>
            <a:lvl2pPr marL="457200" algn="l" defTabSz="914400" rtl="0" eaLnBrk="1" latinLnBrk="0" hangingPunct="1">
              <a:defRPr sz="1800" kern="1200">
                <a:solidFill>
                  <a:srgbClr val="FFFFFF"/>
                </a:solidFill>
                <a:latin typeface="+mn-lt"/>
              </a:defRPr>
            </a:lvl2pPr>
            <a:lvl3pPr marL="914400" algn="l" defTabSz="914400" rtl="0" eaLnBrk="1" latinLnBrk="0" hangingPunct="1">
              <a:defRPr sz="1800" kern="1200">
                <a:solidFill>
                  <a:srgbClr val="FFFFFF"/>
                </a:solidFill>
                <a:latin typeface="+mn-lt"/>
              </a:defRPr>
            </a:lvl3pPr>
            <a:lvl4pPr marL="1371600" algn="l" defTabSz="914400" rtl="0" eaLnBrk="1" latinLnBrk="0" hangingPunct="1">
              <a:defRPr sz="1800" kern="1200">
                <a:solidFill>
                  <a:srgbClr val="FFFFFF"/>
                </a:solidFill>
                <a:latin typeface="+mn-lt"/>
              </a:defRPr>
            </a:lvl4pPr>
            <a:lvl5pPr marL="1828800" algn="l" defTabSz="914400" rtl="0" eaLnBrk="1" latinLnBrk="0" hangingPunct="1">
              <a:defRPr sz="1800" kern="1200">
                <a:solidFill>
                  <a:srgbClr val="FFFFFF"/>
                </a:solidFill>
                <a:latin typeface="+mn-lt"/>
              </a:defRPr>
            </a:lvl5pPr>
            <a:lvl6pPr marL="2286000" algn="l" defTabSz="914400" rtl="0" eaLnBrk="1" latinLnBrk="0" hangingPunct="1">
              <a:defRPr sz="1800" kern="1200">
                <a:solidFill>
                  <a:srgbClr val="FFFFFF"/>
                </a:solidFill>
                <a:latin typeface="+mn-lt"/>
              </a:defRPr>
            </a:lvl6pPr>
            <a:lvl7pPr marL="2743200" algn="l" defTabSz="914400" rtl="0" eaLnBrk="1" latinLnBrk="0" hangingPunct="1">
              <a:defRPr sz="1800" kern="1200">
                <a:solidFill>
                  <a:srgbClr val="FFFFFF"/>
                </a:solidFill>
                <a:latin typeface="+mn-lt"/>
              </a:defRPr>
            </a:lvl7pPr>
            <a:lvl8pPr marL="3200400" algn="l" defTabSz="914400" rtl="0" eaLnBrk="1" latinLnBrk="0" hangingPunct="1">
              <a:defRPr sz="1800" kern="1200">
                <a:solidFill>
                  <a:srgbClr val="FFFFFF"/>
                </a:solidFill>
                <a:latin typeface="+mn-lt"/>
              </a:defRPr>
            </a:lvl8pPr>
            <a:lvl9pPr marL="3657600" algn="l" defTabSz="914400" rtl="0" eaLnBrk="1" latinLnBrk="0" hangingPunct="1">
              <a:defRPr sz="1800" kern="1200">
                <a:solidFill>
                  <a:srgbClr val="FFFFFF"/>
                </a:solidFill>
                <a:latin typeface="+mn-lt"/>
              </a:defRPr>
            </a:lvl9pPr>
          </a:lstStyle>
          <a:p>
            <a:pPr lvl="0" algn="ctr">
              <a:buClrTx/>
              <a:buSzTx/>
              <a:buFontTx/>
            </a:pPr>
            <a:endParaRPr lang="en-US" sz="1799">
              <a:latin typeface="Arial" panose="020B0604020202020204" pitchFamily="34" charset="0"/>
              <a:sym typeface="+mn-lt"/>
            </a:endParaRPr>
          </a:p>
        </p:txBody>
      </p:sp>
      <p:sp>
        <p:nvSpPr>
          <p:cNvPr id="20" name="矩形 19"/>
          <p:cNvSpPr/>
          <p:nvPr>
            <p:custDataLst>
              <p:tags r:id="rId12"/>
            </p:custDataLst>
          </p:nvPr>
        </p:nvSpPr>
        <p:spPr>
          <a:xfrm>
            <a:off x="5753824" y="3831803"/>
            <a:ext cx="1227770" cy="410738"/>
          </a:xfrm>
          <a:prstGeom prst="rect">
            <a:avLst/>
          </a:prstGeom>
          <a:noFill/>
        </p:spPr>
        <p:txBody>
          <a:bodyPr wrap="square" lIns="0" tIns="0" rIns="0" bIns="0" rtlCol="0" anchor="t" anchorCtr="0">
            <a:normAutofit/>
          </a:bodyPr>
          <a:lstStyle/>
          <a:p>
            <a:pPr>
              <a:spcBef>
                <a:spcPct val="0"/>
              </a:spcBef>
              <a:spcAft>
                <a:spcPct val="0"/>
              </a:spcAft>
            </a:pPr>
            <a:r>
              <a:rPr lang="en-US" sz="1300" b="1">
                <a:latin typeface="+mj-lt"/>
              </a:rPr>
              <a:t>PODATKI</a:t>
            </a:r>
          </a:p>
        </p:txBody>
      </p:sp>
      <p:sp>
        <p:nvSpPr>
          <p:cNvPr id="21" name="矩形 20"/>
          <p:cNvSpPr/>
          <p:nvPr>
            <p:custDataLst>
              <p:tags r:id="rId13"/>
            </p:custDataLst>
          </p:nvPr>
        </p:nvSpPr>
        <p:spPr>
          <a:xfrm>
            <a:off x="5147557" y="4292057"/>
            <a:ext cx="1832133" cy="1839751"/>
          </a:xfrm>
          <a:prstGeom prst="rect">
            <a:avLst/>
          </a:prstGeom>
          <a:ln>
            <a:noFill/>
            <a:prstDash val="sysDash"/>
          </a:ln>
        </p:spPr>
        <p:txBody>
          <a:bodyPr vert="horz" wrap="square" lIns="0" tIns="0" rIns="0" bIns="0" rtlCol="0">
            <a:normAutofit/>
          </a:bodyPr>
          <a:lstStyle/>
          <a:p>
            <a:pPr>
              <a:lnSpc>
                <a:spcPct val="150000"/>
              </a:lnSpc>
              <a:spcBef>
                <a:spcPct val="0"/>
              </a:spcBef>
              <a:spcAft>
                <a:spcPct val="0"/>
              </a:spcAft>
            </a:pPr>
            <a:r>
              <a:rPr lang="en-US" sz="1400">
                <a:ln>
                  <a:noFill/>
                  <a:prstDash val="sysDot"/>
                </a:ln>
                <a:solidFill>
                  <a:schemeClr val="tx1">
                    <a:lumMod val="85000"/>
                    <a:lumOff val="15000"/>
                  </a:schemeClr>
                </a:solidFill>
              </a:rPr>
              <a:t> Informacije, ki jih sistem zbira, obdeluje in shranjuje</a:t>
            </a:r>
          </a:p>
        </p:txBody>
      </p:sp>
      <p:sp>
        <p:nvSpPr>
          <p:cNvPr id="22" name="矩形 21"/>
          <p:cNvSpPr/>
          <p:nvPr>
            <p:custDataLst>
              <p:tags r:id="rId14"/>
            </p:custDataLst>
          </p:nvPr>
        </p:nvSpPr>
        <p:spPr>
          <a:xfrm>
            <a:off x="10240835" y="3831803"/>
            <a:ext cx="1227770" cy="410738"/>
          </a:xfrm>
          <a:prstGeom prst="rect">
            <a:avLst/>
          </a:prstGeom>
          <a:noFill/>
        </p:spPr>
        <p:txBody>
          <a:bodyPr wrap="square" lIns="0" tIns="0" rIns="0" bIns="0" rtlCol="0" anchor="t" anchorCtr="0">
            <a:normAutofit/>
          </a:bodyPr>
          <a:lstStyle/>
          <a:p>
            <a:pPr>
              <a:spcBef>
                <a:spcPct val="0"/>
              </a:spcBef>
              <a:spcAft>
                <a:spcPct val="0"/>
              </a:spcAft>
            </a:pPr>
            <a:r>
              <a:rPr lang="en-US" sz="1300" b="1">
                <a:latin typeface="+mj-lt"/>
              </a:rPr>
              <a:t>POSTOPKI</a:t>
            </a:r>
          </a:p>
        </p:txBody>
      </p:sp>
      <p:sp>
        <p:nvSpPr>
          <p:cNvPr id="23" name="矩形 22"/>
          <p:cNvSpPr/>
          <p:nvPr>
            <p:custDataLst>
              <p:tags r:id="rId15"/>
            </p:custDataLst>
          </p:nvPr>
        </p:nvSpPr>
        <p:spPr>
          <a:xfrm>
            <a:off x="9634568" y="4292057"/>
            <a:ext cx="1832133" cy="1839751"/>
          </a:xfrm>
          <a:prstGeom prst="rect">
            <a:avLst/>
          </a:prstGeom>
          <a:ln>
            <a:noFill/>
            <a:prstDash val="sysDash"/>
          </a:ln>
        </p:spPr>
        <p:txBody>
          <a:bodyPr vert="horz" wrap="square" lIns="0" tIns="0" rIns="0" bIns="0" rtlCol="0">
            <a:normAutofit/>
          </a:bodyPr>
          <a:lstStyle/>
          <a:p>
            <a:pPr>
              <a:lnSpc>
                <a:spcPct val="150000"/>
              </a:lnSpc>
              <a:spcBef>
                <a:spcPct val="0"/>
              </a:spcBef>
              <a:spcAft>
                <a:spcPct val="0"/>
              </a:spcAft>
            </a:pPr>
            <a:r>
              <a:rPr lang="en-US" sz="1400">
                <a:ln>
                  <a:noFill/>
                  <a:prstDash val="sysDot"/>
                </a:ln>
                <a:solidFill>
                  <a:schemeClr val="tx1">
                    <a:lumMod val="85000"/>
                    <a:lumOff val="15000"/>
                  </a:schemeClr>
                </a:solidFill>
              </a:rPr>
              <a:t>Pravila in smernice, ki določajo delo z podatki.</a:t>
            </a:r>
          </a:p>
        </p:txBody>
      </p:sp>
      <p:sp>
        <p:nvSpPr>
          <p:cNvPr id="25" name="矩形 24"/>
          <p:cNvSpPr/>
          <p:nvPr>
            <p:custDataLst>
              <p:tags r:id="rId16"/>
            </p:custDataLst>
          </p:nvPr>
        </p:nvSpPr>
        <p:spPr>
          <a:xfrm>
            <a:off x="7997329" y="3831803"/>
            <a:ext cx="1227770" cy="410738"/>
          </a:xfrm>
          <a:prstGeom prst="rect">
            <a:avLst/>
          </a:prstGeom>
          <a:noFill/>
        </p:spPr>
        <p:txBody>
          <a:bodyPr wrap="square" lIns="0" tIns="0" rIns="0" bIns="0" rtlCol="0" anchor="t" anchorCtr="0">
            <a:normAutofit/>
          </a:bodyPr>
          <a:lstStyle/>
          <a:p>
            <a:pPr>
              <a:spcBef>
                <a:spcPct val="0"/>
              </a:spcBef>
              <a:spcAft>
                <a:spcPct val="0"/>
              </a:spcAft>
            </a:pPr>
            <a:r>
              <a:rPr lang="en-US" sz="1300" b="1" dirty="0">
                <a:latin typeface="+mj-lt"/>
              </a:rPr>
              <a:t>LJUDJE</a:t>
            </a:r>
          </a:p>
        </p:txBody>
      </p:sp>
      <p:sp>
        <p:nvSpPr>
          <p:cNvPr id="26" name="矩形 25"/>
          <p:cNvSpPr/>
          <p:nvPr>
            <p:custDataLst>
              <p:tags r:id="rId17"/>
            </p:custDataLst>
          </p:nvPr>
        </p:nvSpPr>
        <p:spPr>
          <a:xfrm>
            <a:off x="7391062" y="4292057"/>
            <a:ext cx="1832133" cy="1839751"/>
          </a:xfrm>
          <a:prstGeom prst="rect">
            <a:avLst/>
          </a:prstGeom>
          <a:ln>
            <a:noFill/>
            <a:prstDash val="sysDash"/>
          </a:ln>
        </p:spPr>
        <p:txBody>
          <a:bodyPr vert="horz" wrap="square" lIns="0" tIns="0" rIns="0" bIns="0" rtlCol="0">
            <a:normAutofit/>
          </a:bodyPr>
          <a:lstStyle/>
          <a:p>
            <a:pPr>
              <a:lnSpc>
                <a:spcPct val="150000"/>
              </a:lnSpc>
              <a:spcBef>
                <a:spcPct val="0"/>
              </a:spcBef>
              <a:spcAft>
                <a:spcPct val="0"/>
              </a:spcAft>
            </a:pPr>
            <a:r>
              <a:rPr lang="en-US" sz="1400">
                <a:ln>
                  <a:noFill/>
                  <a:prstDash val="sysDot"/>
                </a:ln>
                <a:solidFill>
                  <a:schemeClr val="tx1">
                    <a:lumMod val="85000"/>
                    <a:lumOff val="15000"/>
                  </a:schemeClr>
                </a:solidFill>
              </a:rPr>
              <a:t>Uporabniki, ki interagirajo s sistemom. Končni uporabniki in IT strokovnjaki. </a:t>
            </a:r>
          </a:p>
          <a:p>
            <a:pPr>
              <a:lnSpc>
                <a:spcPct val="150000"/>
              </a:lnSpc>
              <a:spcBef>
                <a:spcPct val="0"/>
              </a:spcBef>
              <a:spcAft>
                <a:spcPct val="0"/>
              </a:spcAft>
            </a:pPr>
            <a:endParaRPr lang="en-US" sz="1400">
              <a:ln>
                <a:noFill/>
                <a:prstDash val="sysDot"/>
              </a:ln>
              <a:solidFill>
                <a:schemeClr val="tx1">
                  <a:lumMod val="85000"/>
                  <a:lumOff val="15000"/>
                </a:schemeClr>
              </a:solidFill>
            </a:endParaRPr>
          </a:p>
        </p:txBody>
      </p:sp>
      <p:sp>
        <p:nvSpPr>
          <p:cNvPr id="27" name="圆角矩形 26"/>
          <p:cNvSpPr/>
          <p:nvPr>
            <p:custDataLst>
              <p:tags r:id="rId18"/>
            </p:custDataLst>
          </p:nvPr>
        </p:nvSpPr>
        <p:spPr>
          <a:xfrm>
            <a:off x="7391063" y="3833707"/>
            <a:ext cx="409468" cy="409468"/>
          </a:xfrm>
          <a:prstGeom prst="roundRect">
            <a:avLst>
              <a:gd name="adj" fmla="val 9555"/>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defPPr>
              <a:defRPr lang="en-US"/>
            </a:defPPr>
            <a:lvl1pPr marL="0" algn="l" defTabSz="914400" rtl="0" eaLnBrk="1" latinLnBrk="0" hangingPunct="1">
              <a:defRPr sz="1800" kern="1200">
                <a:solidFill>
                  <a:srgbClr val="FFFFFF"/>
                </a:solidFill>
                <a:latin typeface="+mn-lt"/>
              </a:defRPr>
            </a:lvl1pPr>
            <a:lvl2pPr marL="457200" algn="l" defTabSz="914400" rtl="0" eaLnBrk="1" latinLnBrk="0" hangingPunct="1">
              <a:defRPr sz="1800" kern="1200">
                <a:solidFill>
                  <a:srgbClr val="FFFFFF"/>
                </a:solidFill>
                <a:latin typeface="+mn-lt"/>
              </a:defRPr>
            </a:lvl2pPr>
            <a:lvl3pPr marL="914400" algn="l" defTabSz="914400" rtl="0" eaLnBrk="1" latinLnBrk="0" hangingPunct="1">
              <a:defRPr sz="1800" kern="1200">
                <a:solidFill>
                  <a:srgbClr val="FFFFFF"/>
                </a:solidFill>
                <a:latin typeface="+mn-lt"/>
              </a:defRPr>
            </a:lvl3pPr>
            <a:lvl4pPr marL="1371600" algn="l" defTabSz="914400" rtl="0" eaLnBrk="1" latinLnBrk="0" hangingPunct="1">
              <a:defRPr sz="1800" kern="1200">
                <a:solidFill>
                  <a:srgbClr val="FFFFFF"/>
                </a:solidFill>
                <a:latin typeface="+mn-lt"/>
              </a:defRPr>
            </a:lvl4pPr>
            <a:lvl5pPr marL="1828800" algn="l" defTabSz="914400" rtl="0" eaLnBrk="1" latinLnBrk="0" hangingPunct="1">
              <a:defRPr sz="1800" kern="1200">
                <a:solidFill>
                  <a:srgbClr val="FFFFFF"/>
                </a:solidFill>
                <a:latin typeface="+mn-lt"/>
              </a:defRPr>
            </a:lvl5pPr>
            <a:lvl6pPr marL="2286000" algn="l" defTabSz="914400" rtl="0" eaLnBrk="1" latinLnBrk="0" hangingPunct="1">
              <a:defRPr sz="1800" kern="1200">
                <a:solidFill>
                  <a:srgbClr val="FFFFFF"/>
                </a:solidFill>
                <a:latin typeface="+mn-lt"/>
              </a:defRPr>
            </a:lvl6pPr>
            <a:lvl7pPr marL="2743200" algn="l" defTabSz="914400" rtl="0" eaLnBrk="1" latinLnBrk="0" hangingPunct="1">
              <a:defRPr sz="1800" kern="1200">
                <a:solidFill>
                  <a:srgbClr val="FFFFFF"/>
                </a:solidFill>
                <a:latin typeface="+mn-lt"/>
              </a:defRPr>
            </a:lvl7pPr>
            <a:lvl8pPr marL="3200400" algn="l" defTabSz="914400" rtl="0" eaLnBrk="1" latinLnBrk="0" hangingPunct="1">
              <a:defRPr sz="1800" kern="1200">
                <a:solidFill>
                  <a:srgbClr val="FFFFFF"/>
                </a:solidFill>
                <a:latin typeface="+mn-lt"/>
              </a:defRPr>
            </a:lvl8pPr>
            <a:lvl9pPr marL="3657600" algn="l" defTabSz="914400" rtl="0" eaLnBrk="1" latinLnBrk="0" hangingPunct="1">
              <a:defRPr sz="1800" kern="1200">
                <a:solidFill>
                  <a:srgbClr val="FFFFFF"/>
                </a:solidFill>
                <a:latin typeface="+mn-lt"/>
              </a:defRPr>
            </a:lvl9pPr>
          </a:lstStyle>
          <a:p>
            <a:pPr lvl="0" algn="ctr">
              <a:buClrTx/>
              <a:buSzTx/>
              <a:buFontTx/>
            </a:pPr>
            <a:endParaRPr lang="en-US" sz="1799">
              <a:latin typeface="Arial" panose="020B0604020202020204" pitchFamily="34" charset="0"/>
              <a:sym typeface="+mn-lt"/>
            </a:endParaRPr>
          </a:p>
        </p:txBody>
      </p:sp>
      <p:sp>
        <p:nvSpPr>
          <p:cNvPr id="29" name="圆角矩形 28"/>
          <p:cNvSpPr/>
          <p:nvPr>
            <p:custDataLst>
              <p:tags r:id="rId19"/>
            </p:custDataLst>
          </p:nvPr>
        </p:nvSpPr>
        <p:spPr>
          <a:xfrm>
            <a:off x="9634569" y="3833707"/>
            <a:ext cx="409468" cy="409468"/>
          </a:xfrm>
          <a:prstGeom prst="roundRect">
            <a:avLst>
              <a:gd name="adj" fmla="val 9152"/>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defPPr>
              <a:defRPr lang="en-US"/>
            </a:defPPr>
            <a:lvl1pPr marL="0" algn="l" defTabSz="914400" rtl="0" eaLnBrk="1" latinLnBrk="0" hangingPunct="1">
              <a:defRPr sz="1800" kern="1200">
                <a:solidFill>
                  <a:srgbClr val="FFFFFF"/>
                </a:solidFill>
                <a:latin typeface="+mn-lt"/>
              </a:defRPr>
            </a:lvl1pPr>
            <a:lvl2pPr marL="457200" algn="l" defTabSz="914400" rtl="0" eaLnBrk="1" latinLnBrk="0" hangingPunct="1">
              <a:defRPr sz="1800" kern="1200">
                <a:solidFill>
                  <a:srgbClr val="FFFFFF"/>
                </a:solidFill>
                <a:latin typeface="+mn-lt"/>
              </a:defRPr>
            </a:lvl2pPr>
            <a:lvl3pPr marL="914400" algn="l" defTabSz="914400" rtl="0" eaLnBrk="1" latinLnBrk="0" hangingPunct="1">
              <a:defRPr sz="1800" kern="1200">
                <a:solidFill>
                  <a:srgbClr val="FFFFFF"/>
                </a:solidFill>
                <a:latin typeface="+mn-lt"/>
              </a:defRPr>
            </a:lvl3pPr>
            <a:lvl4pPr marL="1371600" algn="l" defTabSz="914400" rtl="0" eaLnBrk="1" latinLnBrk="0" hangingPunct="1">
              <a:defRPr sz="1800" kern="1200">
                <a:solidFill>
                  <a:srgbClr val="FFFFFF"/>
                </a:solidFill>
                <a:latin typeface="+mn-lt"/>
              </a:defRPr>
            </a:lvl4pPr>
            <a:lvl5pPr marL="1828800" algn="l" defTabSz="914400" rtl="0" eaLnBrk="1" latinLnBrk="0" hangingPunct="1">
              <a:defRPr sz="1800" kern="1200">
                <a:solidFill>
                  <a:srgbClr val="FFFFFF"/>
                </a:solidFill>
                <a:latin typeface="+mn-lt"/>
              </a:defRPr>
            </a:lvl5pPr>
            <a:lvl6pPr marL="2286000" algn="l" defTabSz="914400" rtl="0" eaLnBrk="1" latinLnBrk="0" hangingPunct="1">
              <a:defRPr sz="1800" kern="1200">
                <a:solidFill>
                  <a:srgbClr val="FFFFFF"/>
                </a:solidFill>
                <a:latin typeface="+mn-lt"/>
              </a:defRPr>
            </a:lvl6pPr>
            <a:lvl7pPr marL="2743200" algn="l" defTabSz="914400" rtl="0" eaLnBrk="1" latinLnBrk="0" hangingPunct="1">
              <a:defRPr sz="1800" kern="1200">
                <a:solidFill>
                  <a:srgbClr val="FFFFFF"/>
                </a:solidFill>
                <a:latin typeface="+mn-lt"/>
              </a:defRPr>
            </a:lvl7pPr>
            <a:lvl8pPr marL="3200400" algn="l" defTabSz="914400" rtl="0" eaLnBrk="1" latinLnBrk="0" hangingPunct="1">
              <a:defRPr sz="1800" kern="1200">
                <a:solidFill>
                  <a:srgbClr val="FFFFFF"/>
                </a:solidFill>
                <a:latin typeface="+mn-lt"/>
              </a:defRPr>
            </a:lvl8pPr>
            <a:lvl9pPr marL="3657600" algn="l" defTabSz="914400" rtl="0" eaLnBrk="1" latinLnBrk="0" hangingPunct="1">
              <a:defRPr sz="1800" kern="1200">
                <a:solidFill>
                  <a:srgbClr val="FFFFFF"/>
                </a:solidFill>
                <a:latin typeface="+mn-lt"/>
              </a:defRPr>
            </a:lvl9pPr>
          </a:lstStyle>
          <a:p>
            <a:pPr lvl="0" algn="ctr">
              <a:buClrTx/>
              <a:buSzTx/>
              <a:buFontTx/>
            </a:pPr>
            <a:endParaRPr lang="en-US" sz="1799">
              <a:latin typeface="Arial" panose="020B0604020202020204" pitchFamily="34" charset="0"/>
              <a:sym typeface="+mn-lt"/>
            </a:endParaRPr>
          </a:p>
        </p:txBody>
      </p:sp>
      <p:sp>
        <p:nvSpPr>
          <p:cNvPr id="30" name="图片 15" descr="343439383331313b343532303033313bd3a6d3c3c9ccb3c7"/>
          <p:cNvSpPr/>
          <p:nvPr>
            <p:custDataLst>
              <p:tags r:id="rId20"/>
            </p:custDataLst>
          </p:nvPr>
        </p:nvSpPr>
        <p:spPr>
          <a:xfrm>
            <a:off x="774181" y="3929567"/>
            <a:ext cx="202389" cy="218383"/>
          </a:xfrm>
          <a:custGeom>
            <a:avLst/>
            <a:gdLst>
              <a:gd name="connsiteX0" fmla="*/ 164599 w 202442"/>
              <a:gd name="connsiteY0" fmla="*/ 218554 h 218440"/>
              <a:gd name="connsiteX1" fmla="*/ 38073 w 202442"/>
              <a:gd name="connsiteY1" fmla="*/ 218554 h 218440"/>
              <a:gd name="connsiteX2" fmla="*/ 115 w 202442"/>
              <a:gd name="connsiteY2" fmla="*/ 182147 h 218440"/>
              <a:gd name="connsiteX3" fmla="*/ 115 w 202442"/>
              <a:gd name="connsiteY3" fmla="*/ 36521 h 218440"/>
              <a:gd name="connsiteX4" fmla="*/ 38073 w 202442"/>
              <a:gd name="connsiteY4" fmla="*/ 114 h 218440"/>
              <a:gd name="connsiteX5" fmla="*/ 164599 w 202442"/>
              <a:gd name="connsiteY5" fmla="*/ 114 h 218440"/>
              <a:gd name="connsiteX6" fmla="*/ 202557 w 202442"/>
              <a:gd name="connsiteY6" fmla="*/ 36521 h 218440"/>
              <a:gd name="connsiteX7" fmla="*/ 202557 w 202442"/>
              <a:gd name="connsiteY7" fmla="*/ 182147 h 218440"/>
              <a:gd name="connsiteX8" fmla="*/ 164599 w 202442"/>
              <a:gd name="connsiteY8" fmla="*/ 218554 h 218440"/>
              <a:gd name="connsiteX9" fmla="*/ 101336 w 202442"/>
              <a:gd name="connsiteY9" fmla="*/ 100666 h 218440"/>
              <a:gd name="connsiteX10" fmla="*/ 151946 w 202442"/>
              <a:gd name="connsiteY10" fmla="*/ 50390 h 218440"/>
              <a:gd name="connsiteX11" fmla="*/ 139294 w 202442"/>
              <a:gd name="connsiteY11" fmla="*/ 37821 h 218440"/>
              <a:gd name="connsiteX12" fmla="*/ 126641 w 202442"/>
              <a:gd name="connsiteY12" fmla="*/ 50390 h 218440"/>
              <a:gd name="connsiteX13" fmla="*/ 101336 w 202442"/>
              <a:gd name="connsiteY13" fmla="*/ 75528 h 218440"/>
              <a:gd name="connsiteX14" fmla="*/ 76031 w 202442"/>
              <a:gd name="connsiteY14" fmla="*/ 50390 h 218440"/>
              <a:gd name="connsiteX15" fmla="*/ 63378 w 202442"/>
              <a:gd name="connsiteY15" fmla="*/ 37821 h 218440"/>
              <a:gd name="connsiteX16" fmla="*/ 50725 w 202442"/>
              <a:gd name="connsiteY16" fmla="*/ 50390 h 218440"/>
              <a:gd name="connsiteX17" fmla="*/ 101336 w 202442"/>
              <a:gd name="connsiteY17" fmla="*/ 100666 h 218440"/>
              <a:gd name="connsiteX18" fmla="*/ 126641 w 202442"/>
              <a:gd name="connsiteY18" fmla="*/ 176080 h 218440"/>
              <a:gd name="connsiteX19" fmla="*/ 139294 w 202442"/>
              <a:gd name="connsiteY19" fmla="*/ 163510 h 218440"/>
              <a:gd name="connsiteX20" fmla="*/ 126641 w 202442"/>
              <a:gd name="connsiteY20" fmla="*/ 150941 h 218440"/>
              <a:gd name="connsiteX21" fmla="*/ 76031 w 202442"/>
              <a:gd name="connsiteY21" fmla="*/ 150941 h 218440"/>
              <a:gd name="connsiteX22" fmla="*/ 63378 w 202442"/>
              <a:gd name="connsiteY22" fmla="*/ 163510 h 218440"/>
              <a:gd name="connsiteX23" fmla="*/ 76031 w 202442"/>
              <a:gd name="connsiteY23" fmla="*/ 176080 h 218440"/>
              <a:gd name="connsiteX24" fmla="*/ 126641 w 202442"/>
              <a:gd name="connsiteY24" fmla="*/ 176080 h 21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2442" h="218440">
                <a:moveTo>
                  <a:pt x="164599" y="218554"/>
                </a:moveTo>
                <a:lnTo>
                  <a:pt x="38073" y="218554"/>
                </a:lnTo>
                <a:cubicBezTo>
                  <a:pt x="16563" y="218554"/>
                  <a:pt x="115" y="202778"/>
                  <a:pt x="115" y="182147"/>
                </a:cubicBezTo>
                <a:lnTo>
                  <a:pt x="115" y="36521"/>
                </a:lnTo>
                <a:cubicBezTo>
                  <a:pt x="115" y="15890"/>
                  <a:pt x="16563" y="114"/>
                  <a:pt x="38073" y="114"/>
                </a:cubicBezTo>
                <a:lnTo>
                  <a:pt x="164599" y="114"/>
                </a:lnTo>
                <a:cubicBezTo>
                  <a:pt x="186109" y="114"/>
                  <a:pt x="202557" y="15890"/>
                  <a:pt x="202557" y="36521"/>
                </a:cubicBezTo>
                <a:lnTo>
                  <a:pt x="202557" y="182147"/>
                </a:lnTo>
                <a:cubicBezTo>
                  <a:pt x="202557" y="202778"/>
                  <a:pt x="186109" y="218554"/>
                  <a:pt x="164599" y="218554"/>
                </a:cubicBezTo>
                <a:moveTo>
                  <a:pt x="101336" y="100666"/>
                </a:moveTo>
                <a:cubicBezTo>
                  <a:pt x="129171" y="100666"/>
                  <a:pt x="151946" y="78042"/>
                  <a:pt x="151946" y="50390"/>
                </a:cubicBezTo>
                <a:cubicBezTo>
                  <a:pt x="151946" y="42849"/>
                  <a:pt x="146885" y="37821"/>
                  <a:pt x="139294" y="37821"/>
                </a:cubicBezTo>
                <a:cubicBezTo>
                  <a:pt x="131702" y="37821"/>
                  <a:pt x="126641" y="42849"/>
                  <a:pt x="126641" y="50390"/>
                </a:cubicBezTo>
                <a:cubicBezTo>
                  <a:pt x="126641" y="64216"/>
                  <a:pt x="115254" y="75528"/>
                  <a:pt x="101336" y="75528"/>
                </a:cubicBezTo>
                <a:cubicBezTo>
                  <a:pt x="87418" y="75528"/>
                  <a:pt x="76031" y="64216"/>
                  <a:pt x="76031" y="50390"/>
                </a:cubicBezTo>
                <a:cubicBezTo>
                  <a:pt x="76031" y="42849"/>
                  <a:pt x="70970" y="37821"/>
                  <a:pt x="63378" y="37821"/>
                </a:cubicBezTo>
                <a:cubicBezTo>
                  <a:pt x="55786" y="37821"/>
                  <a:pt x="50725" y="42849"/>
                  <a:pt x="50725" y="50390"/>
                </a:cubicBezTo>
                <a:cubicBezTo>
                  <a:pt x="50725" y="78042"/>
                  <a:pt x="73500" y="100666"/>
                  <a:pt x="101336" y="100666"/>
                </a:cubicBezTo>
                <a:moveTo>
                  <a:pt x="126641" y="176080"/>
                </a:moveTo>
                <a:cubicBezTo>
                  <a:pt x="134233" y="176080"/>
                  <a:pt x="139294" y="171052"/>
                  <a:pt x="139294" y="163510"/>
                </a:cubicBezTo>
                <a:cubicBezTo>
                  <a:pt x="139294" y="155969"/>
                  <a:pt x="134233" y="150941"/>
                  <a:pt x="126641" y="150941"/>
                </a:cubicBezTo>
                <a:lnTo>
                  <a:pt x="76031" y="150941"/>
                </a:lnTo>
                <a:cubicBezTo>
                  <a:pt x="68439" y="150941"/>
                  <a:pt x="63378" y="155969"/>
                  <a:pt x="63378" y="163510"/>
                </a:cubicBezTo>
                <a:cubicBezTo>
                  <a:pt x="63378" y="171052"/>
                  <a:pt x="68439" y="176080"/>
                  <a:pt x="76031" y="176080"/>
                </a:cubicBezTo>
                <a:lnTo>
                  <a:pt x="126641" y="176080"/>
                </a:lnTo>
              </a:path>
            </a:pathLst>
          </a:custGeom>
          <a:solidFill>
            <a:srgbClr val="FFFFFF"/>
          </a:solidFill>
          <a:ln w="7488"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31" name="任意多边形: 形状 12"/>
          <p:cNvSpPr/>
          <p:nvPr>
            <p:custDataLst>
              <p:tags r:id="rId21"/>
            </p:custDataLst>
          </p:nvPr>
        </p:nvSpPr>
        <p:spPr>
          <a:xfrm>
            <a:off x="3010703" y="3929567"/>
            <a:ext cx="218441" cy="218031"/>
          </a:xfrm>
          <a:custGeom>
            <a:avLst/>
            <a:gdLst>
              <a:gd name="connsiteX0" fmla="*/ 126113 w 218498"/>
              <a:gd name="connsiteY0" fmla="*/ 123727 h 218088"/>
              <a:gd name="connsiteX1" fmla="*/ 190824 w 218498"/>
              <a:gd name="connsiteY1" fmla="*/ 123727 h 218088"/>
              <a:gd name="connsiteX2" fmla="*/ 206008 w 218498"/>
              <a:gd name="connsiteY2" fmla="*/ 138796 h 218088"/>
              <a:gd name="connsiteX3" fmla="*/ 206008 w 218498"/>
              <a:gd name="connsiteY3" fmla="*/ 203019 h 218088"/>
              <a:gd name="connsiteX4" fmla="*/ 190824 w 218498"/>
              <a:gd name="connsiteY4" fmla="*/ 218088 h 218088"/>
              <a:gd name="connsiteX5" fmla="*/ 126113 w 218498"/>
              <a:gd name="connsiteY5" fmla="*/ 218088 h 218088"/>
              <a:gd name="connsiteX6" fmla="*/ 110930 w 218498"/>
              <a:gd name="connsiteY6" fmla="*/ 203019 h 218088"/>
              <a:gd name="connsiteX7" fmla="*/ 110930 w 218498"/>
              <a:gd name="connsiteY7" fmla="*/ 138796 h 218088"/>
              <a:gd name="connsiteX8" fmla="*/ 126113 w 218498"/>
              <a:gd name="connsiteY8" fmla="*/ 123727 h 218088"/>
              <a:gd name="connsiteX9" fmla="*/ 15183 w 218498"/>
              <a:gd name="connsiteY9" fmla="*/ 123727 h 218088"/>
              <a:gd name="connsiteX10" fmla="*/ 79894 w 218498"/>
              <a:gd name="connsiteY10" fmla="*/ 123727 h 218088"/>
              <a:gd name="connsiteX11" fmla="*/ 95078 w 218498"/>
              <a:gd name="connsiteY11" fmla="*/ 138796 h 218088"/>
              <a:gd name="connsiteX12" fmla="*/ 95078 w 218498"/>
              <a:gd name="connsiteY12" fmla="*/ 203019 h 218088"/>
              <a:gd name="connsiteX13" fmla="*/ 79894 w 218498"/>
              <a:gd name="connsiteY13" fmla="*/ 218088 h 218088"/>
              <a:gd name="connsiteX14" fmla="*/ 15183 w 218498"/>
              <a:gd name="connsiteY14" fmla="*/ 218088 h 218088"/>
              <a:gd name="connsiteX15" fmla="*/ 0 w 218498"/>
              <a:gd name="connsiteY15" fmla="*/ 203019 h 218088"/>
              <a:gd name="connsiteX16" fmla="*/ 0 w 218498"/>
              <a:gd name="connsiteY16" fmla="*/ 138796 h 218088"/>
              <a:gd name="connsiteX17" fmla="*/ 15183 w 218498"/>
              <a:gd name="connsiteY17" fmla="*/ 123727 h 218088"/>
              <a:gd name="connsiteX18" fmla="*/ 160365 w 218498"/>
              <a:gd name="connsiteY18" fmla="*/ 36373 h 218088"/>
              <a:gd name="connsiteX19" fmla="*/ 138896 w 218498"/>
              <a:gd name="connsiteY19" fmla="*/ 57681 h 218088"/>
              <a:gd name="connsiteX20" fmla="*/ 160365 w 218498"/>
              <a:gd name="connsiteY20" fmla="*/ 78988 h 218088"/>
              <a:gd name="connsiteX21" fmla="*/ 181835 w 218498"/>
              <a:gd name="connsiteY21" fmla="*/ 57681 h 218088"/>
              <a:gd name="connsiteX22" fmla="*/ 15183 w 218498"/>
              <a:gd name="connsiteY22" fmla="*/ 13634 h 218088"/>
              <a:gd name="connsiteX23" fmla="*/ 79894 w 218498"/>
              <a:gd name="connsiteY23" fmla="*/ 13634 h 218088"/>
              <a:gd name="connsiteX24" fmla="*/ 95078 w 218498"/>
              <a:gd name="connsiteY24" fmla="*/ 28703 h 218088"/>
              <a:gd name="connsiteX25" fmla="*/ 95078 w 218498"/>
              <a:gd name="connsiteY25" fmla="*/ 92927 h 218088"/>
              <a:gd name="connsiteX26" fmla="*/ 79894 w 218498"/>
              <a:gd name="connsiteY26" fmla="*/ 107995 h 218088"/>
              <a:gd name="connsiteX27" fmla="*/ 15183 w 218498"/>
              <a:gd name="connsiteY27" fmla="*/ 107995 h 218088"/>
              <a:gd name="connsiteX28" fmla="*/ 0 w 218498"/>
              <a:gd name="connsiteY28" fmla="*/ 92927 h 218088"/>
              <a:gd name="connsiteX29" fmla="*/ 0 w 218498"/>
              <a:gd name="connsiteY29" fmla="*/ 28703 h 218088"/>
              <a:gd name="connsiteX30" fmla="*/ 15183 w 218498"/>
              <a:gd name="connsiteY30" fmla="*/ 13634 h 218088"/>
              <a:gd name="connsiteX31" fmla="*/ 160350 w 218498"/>
              <a:gd name="connsiteY31" fmla="*/ 0 h 218088"/>
              <a:gd name="connsiteX32" fmla="*/ 171084 w 218498"/>
              <a:gd name="connsiteY32" fmla="*/ 4412 h 218088"/>
              <a:gd name="connsiteX33" fmla="*/ 171099 w 218498"/>
              <a:gd name="connsiteY33" fmla="*/ 4412 h 218088"/>
              <a:gd name="connsiteX34" fmla="*/ 214054 w 218498"/>
              <a:gd name="connsiteY34" fmla="*/ 47027 h 218088"/>
              <a:gd name="connsiteX35" fmla="*/ 214054 w 218498"/>
              <a:gd name="connsiteY35" fmla="*/ 68334 h 218088"/>
              <a:gd name="connsiteX36" fmla="*/ 171099 w 218498"/>
              <a:gd name="connsiteY36" fmla="*/ 110964 h 218088"/>
              <a:gd name="connsiteX37" fmla="*/ 149630 w 218498"/>
              <a:gd name="connsiteY37" fmla="*/ 110964 h 218088"/>
              <a:gd name="connsiteX38" fmla="*/ 106691 w 218498"/>
              <a:gd name="connsiteY38" fmla="*/ 68334 h 218088"/>
              <a:gd name="connsiteX39" fmla="*/ 106691 w 218498"/>
              <a:gd name="connsiteY39" fmla="*/ 47027 h 218088"/>
              <a:gd name="connsiteX40" fmla="*/ 149615 w 218498"/>
              <a:gd name="connsiteY40" fmla="*/ 4412 h 218088"/>
              <a:gd name="connsiteX41" fmla="*/ 160350 w 218498"/>
              <a:gd name="connsiteY41" fmla="*/ 0 h 21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18498" h="218088">
                <a:moveTo>
                  <a:pt x="126113" y="123727"/>
                </a:moveTo>
                <a:lnTo>
                  <a:pt x="190824" y="123727"/>
                </a:lnTo>
                <a:cubicBezTo>
                  <a:pt x="199210" y="123727"/>
                  <a:pt x="206008" y="130473"/>
                  <a:pt x="206008" y="138796"/>
                </a:cubicBezTo>
                <a:lnTo>
                  <a:pt x="206008" y="203019"/>
                </a:lnTo>
                <a:cubicBezTo>
                  <a:pt x="206008" y="211342"/>
                  <a:pt x="199210" y="218088"/>
                  <a:pt x="190824" y="218088"/>
                </a:cubicBezTo>
                <a:lnTo>
                  <a:pt x="126113" y="218088"/>
                </a:lnTo>
                <a:cubicBezTo>
                  <a:pt x="117727" y="218088"/>
                  <a:pt x="110930" y="211342"/>
                  <a:pt x="110930" y="203019"/>
                </a:cubicBezTo>
                <a:lnTo>
                  <a:pt x="110930" y="138796"/>
                </a:lnTo>
                <a:cubicBezTo>
                  <a:pt x="110930" y="130473"/>
                  <a:pt x="117727" y="123727"/>
                  <a:pt x="126113" y="123727"/>
                </a:cubicBezTo>
                <a:close/>
                <a:moveTo>
                  <a:pt x="15183" y="123727"/>
                </a:moveTo>
                <a:lnTo>
                  <a:pt x="79894" y="123727"/>
                </a:lnTo>
                <a:cubicBezTo>
                  <a:pt x="88280" y="123727"/>
                  <a:pt x="95078" y="130473"/>
                  <a:pt x="95078" y="138796"/>
                </a:cubicBezTo>
                <a:lnTo>
                  <a:pt x="95078" y="203019"/>
                </a:lnTo>
                <a:cubicBezTo>
                  <a:pt x="95078" y="211342"/>
                  <a:pt x="88280" y="218088"/>
                  <a:pt x="79894" y="218088"/>
                </a:cubicBezTo>
                <a:lnTo>
                  <a:pt x="15183" y="218088"/>
                </a:lnTo>
                <a:cubicBezTo>
                  <a:pt x="6797" y="218088"/>
                  <a:pt x="0" y="211342"/>
                  <a:pt x="0" y="203019"/>
                </a:cubicBezTo>
                <a:lnTo>
                  <a:pt x="0" y="138796"/>
                </a:lnTo>
                <a:cubicBezTo>
                  <a:pt x="0" y="130473"/>
                  <a:pt x="6797" y="123727"/>
                  <a:pt x="15183" y="123727"/>
                </a:cubicBezTo>
                <a:close/>
                <a:moveTo>
                  <a:pt x="160365" y="36373"/>
                </a:moveTo>
                <a:lnTo>
                  <a:pt x="138896" y="57681"/>
                </a:lnTo>
                <a:lnTo>
                  <a:pt x="160365" y="78988"/>
                </a:lnTo>
                <a:lnTo>
                  <a:pt x="181835" y="57681"/>
                </a:lnTo>
                <a:close/>
                <a:moveTo>
                  <a:pt x="15183" y="13634"/>
                </a:moveTo>
                <a:lnTo>
                  <a:pt x="79894" y="13634"/>
                </a:lnTo>
                <a:cubicBezTo>
                  <a:pt x="88280" y="13634"/>
                  <a:pt x="95078" y="20381"/>
                  <a:pt x="95078" y="28703"/>
                </a:cubicBezTo>
                <a:lnTo>
                  <a:pt x="95078" y="92927"/>
                </a:lnTo>
                <a:cubicBezTo>
                  <a:pt x="95078" y="101248"/>
                  <a:pt x="88280" y="107995"/>
                  <a:pt x="79894" y="107995"/>
                </a:cubicBezTo>
                <a:lnTo>
                  <a:pt x="15183" y="107995"/>
                </a:lnTo>
                <a:cubicBezTo>
                  <a:pt x="6797" y="107995"/>
                  <a:pt x="0" y="101248"/>
                  <a:pt x="0" y="92927"/>
                </a:cubicBezTo>
                <a:lnTo>
                  <a:pt x="0" y="28703"/>
                </a:lnTo>
                <a:cubicBezTo>
                  <a:pt x="0" y="20381"/>
                  <a:pt x="6797" y="13634"/>
                  <a:pt x="15183" y="13634"/>
                </a:cubicBezTo>
                <a:close/>
                <a:moveTo>
                  <a:pt x="160350" y="0"/>
                </a:moveTo>
                <a:cubicBezTo>
                  <a:pt x="164235" y="0"/>
                  <a:pt x="168120" y="1471"/>
                  <a:pt x="171084" y="4412"/>
                </a:cubicBezTo>
                <a:lnTo>
                  <a:pt x="171099" y="4412"/>
                </a:lnTo>
                <a:lnTo>
                  <a:pt x="214054" y="47027"/>
                </a:lnTo>
                <a:cubicBezTo>
                  <a:pt x="219980" y="52912"/>
                  <a:pt x="219980" y="62450"/>
                  <a:pt x="214054" y="68334"/>
                </a:cubicBezTo>
                <a:lnTo>
                  <a:pt x="171099" y="110964"/>
                </a:lnTo>
                <a:cubicBezTo>
                  <a:pt x="165170" y="116847"/>
                  <a:pt x="155559" y="116847"/>
                  <a:pt x="149630" y="110964"/>
                </a:cubicBezTo>
                <a:lnTo>
                  <a:pt x="106691" y="68334"/>
                </a:lnTo>
                <a:cubicBezTo>
                  <a:pt x="100765" y="62450"/>
                  <a:pt x="100765" y="52912"/>
                  <a:pt x="106691" y="47027"/>
                </a:cubicBezTo>
                <a:lnTo>
                  <a:pt x="149615" y="4412"/>
                </a:lnTo>
                <a:cubicBezTo>
                  <a:pt x="152580" y="1471"/>
                  <a:pt x="156465" y="0"/>
                  <a:pt x="160350" y="0"/>
                </a:cubicBezTo>
                <a:close/>
              </a:path>
            </a:pathLst>
          </a:custGeom>
          <a:solidFill>
            <a:srgbClr val="FFFFFF"/>
          </a:solidFill>
          <a:ln w="7490"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32" name="图片 14" descr="343435383038363b343532323339393bd6b4d0d0d5aad2aa"/>
          <p:cNvSpPr/>
          <p:nvPr>
            <p:custDataLst>
              <p:tags r:id="rId22"/>
            </p:custDataLst>
          </p:nvPr>
        </p:nvSpPr>
        <p:spPr>
          <a:xfrm>
            <a:off x="5259922" y="3929567"/>
            <a:ext cx="185858" cy="218383"/>
          </a:xfrm>
          <a:custGeom>
            <a:avLst/>
            <a:gdLst>
              <a:gd name="connsiteX0" fmla="*/ 61383 w 185906"/>
              <a:gd name="connsiteY0" fmla="*/ 22846 h 218440"/>
              <a:gd name="connsiteX1" fmla="*/ 92569 w 185906"/>
              <a:gd name="connsiteY1" fmla="*/ -392 h 218440"/>
              <a:gd name="connsiteX2" fmla="*/ 123756 w 185906"/>
              <a:gd name="connsiteY2" fmla="*/ 22846 h 218440"/>
              <a:gd name="connsiteX3" fmla="*/ 166932 w 185906"/>
              <a:gd name="connsiteY3" fmla="*/ 22846 h 218440"/>
              <a:gd name="connsiteX4" fmla="*/ 185523 w 185906"/>
              <a:gd name="connsiteY4" fmla="*/ 41437 h 218440"/>
              <a:gd name="connsiteX5" fmla="*/ 185523 w 185906"/>
              <a:gd name="connsiteY5" fmla="*/ 199458 h 218440"/>
              <a:gd name="connsiteX6" fmla="*/ 166932 w 185906"/>
              <a:gd name="connsiteY6" fmla="*/ 218048 h 218440"/>
              <a:gd name="connsiteX7" fmla="*/ 18207 w 185906"/>
              <a:gd name="connsiteY7" fmla="*/ 218048 h 218440"/>
              <a:gd name="connsiteX8" fmla="*/ -384 w 185906"/>
              <a:gd name="connsiteY8" fmla="*/ 199458 h 218440"/>
              <a:gd name="connsiteX9" fmla="*/ -384 w 185906"/>
              <a:gd name="connsiteY9" fmla="*/ 41437 h 218440"/>
              <a:gd name="connsiteX10" fmla="*/ 18207 w 185906"/>
              <a:gd name="connsiteY10" fmla="*/ 22846 h 218440"/>
              <a:gd name="connsiteX11" fmla="*/ 61383 w 185906"/>
              <a:gd name="connsiteY11" fmla="*/ 22846 h 218440"/>
              <a:gd name="connsiteX12" fmla="*/ 92569 w 185906"/>
              <a:gd name="connsiteY12" fmla="*/ 36789 h 218440"/>
              <a:gd name="connsiteX13" fmla="*/ 101865 w 185906"/>
              <a:gd name="connsiteY13" fmla="*/ 27494 h 218440"/>
              <a:gd name="connsiteX14" fmla="*/ 92569 w 185906"/>
              <a:gd name="connsiteY14" fmla="*/ 18199 h 218440"/>
              <a:gd name="connsiteX15" fmla="*/ 83274 w 185906"/>
              <a:gd name="connsiteY15" fmla="*/ 27494 h 218440"/>
              <a:gd name="connsiteX16" fmla="*/ 92569 w 185906"/>
              <a:gd name="connsiteY16" fmla="*/ 36789 h 218440"/>
              <a:gd name="connsiteX17" fmla="*/ 46093 w 185906"/>
              <a:gd name="connsiteY17" fmla="*/ 69323 h 218440"/>
              <a:gd name="connsiteX18" fmla="*/ 36797 w 185906"/>
              <a:gd name="connsiteY18" fmla="*/ 78618 h 218440"/>
              <a:gd name="connsiteX19" fmla="*/ 46093 w 185906"/>
              <a:gd name="connsiteY19" fmla="*/ 87914 h 218440"/>
              <a:gd name="connsiteX20" fmla="*/ 139046 w 185906"/>
              <a:gd name="connsiteY20" fmla="*/ 87914 h 218440"/>
              <a:gd name="connsiteX21" fmla="*/ 148341 w 185906"/>
              <a:gd name="connsiteY21" fmla="*/ 78618 h 218440"/>
              <a:gd name="connsiteX22" fmla="*/ 139046 w 185906"/>
              <a:gd name="connsiteY22" fmla="*/ 69323 h 218440"/>
              <a:gd name="connsiteX23" fmla="*/ 46093 w 185906"/>
              <a:gd name="connsiteY23" fmla="*/ 69323 h 218440"/>
              <a:gd name="connsiteX24" fmla="*/ 46093 w 185906"/>
              <a:gd name="connsiteY24" fmla="*/ 111152 h 218440"/>
              <a:gd name="connsiteX25" fmla="*/ 36797 w 185906"/>
              <a:gd name="connsiteY25" fmla="*/ 120447 h 218440"/>
              <a:gd name="connsiteX26" fmla="*/ 46093 w 185906"/>
              <a:gd name="connsiteY26" fmla="*/ 129743 h 218440"/>
              <a:gd name="connsiteX27" fmla="*/ 139046 w 185906"/>
              <a:gd name="connsiteY27" fmla="*/ 129743 h 218440"/>
              <a:gd name="connsiteX28" fmla="*/ 148341 w 185906"/>
              <a:gd name="connsiteY28" fmla="*/ 120447 h 218440"/>
              <a:gd name="connsiteX29" fmla="*/ 139046 w 185906"/>
              <a:gd name="connsiteY29" fmla="*/ 111152 h 218440"/>
              <a:gd name="connsiteX30" fmla="*/ 46093 w 185906"/>
              <a:gd name="connsiteY30" fmla="*/ 111152 h 218440"/>
              <a:gd name="connsiteX31" fmla="*/ 46093 w 185906"/>
              <a:gd name="connsiteY31" fmla="*/ 152981 h 218440"/>
              <a:gd name="connsiteX32" fmla="*/ 36797 w 185906"/>
              <a:gd name="connsiteY32" fmla="*/ 162276 h 218440"/>
              <a:gd name="connsiteX33" fmla="*/ 46093 w 185906"/>
              <a:gd name="connsiteY33" fmla="*/ 171572 h 218440"/>
              <a:gd name="connsiteX34" fmla="*/ 92569 w 185906"/>
              <a:gd name="connsiteY34" fmla="*/ 171572 h 218440"/>
              <a:gd name="connsiteX35" fmla="*/ 101865 w 185906"/>
              <a:gd name="connsiteY35" fmla="*/ 162276 h 218440"/>
              <a:gd name="connsiteX36" fmla="*/ 92569 w 185906"/>
              <a:gd name="connsiteY36" fmla="*/ 152981 h 218440"/>
              <a:gd name="connsiteX37" fmla="*/ 46093 w 185906"/>
              <a:gd name="connsiteY37" fmla="*/ 152981 h 21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5906" h="218440">
                <a:moveTo>
                  <a:pt x="61383" y="22846"/>
                </a:moveTo>
                <a:cubicBezTo>
                  <a:pt x="65383" y="9408"/>
                  <a:pt x="77832" y="-392"/>
                  <a:pt x="92569" y="-392"/>
                </a:cubicBezTo>
                <a:cubicBezTo>
                  <a:pt x="107307" y="-392"/>
                  <a:pt x="119756" y="9408"/>
                  <a:pt x="123756" y="22846"/>
                </a:cubicBezTo>
                <a:lnTo>
                  <a:pt x="166932" y="22846"/>
                </a:lnTo>
                <a:cubicBezTo>
                  <a:pt x="177199" y="22846"/>
                  <a:pt x="185523" y="31170"/>
                  <a:pt x="185523" y="41437"/>
                </a:cubicBezTo>
                <a:lnTo>
                  <a:pt x="185523" y="199458"/>
                </a:lnTo>
                <a:cubicBezTo>
                  <a:pt x="185523" y="209725"/>
                  <a:pt x="177199" y="218048"/>
                  <a:pt x="166932" y="218048"/>
                </a:cubicBezTo>
                <a:lnTo>
                  <a:pt x="18207" y="218048"/>
                </a:lnTo>
                <a:cubicBezTo>
                  <a:pt x="7939" y="218048"/>
                  <a:pt x="-384" y="209725"/>
                  <a:pt x="-384" y="199458"/>
                </a:cubicBezTo>
                <a:lnTo>
                  <a:pt x="-384" y="41437"/>
                </a:lnTo>
                <a:cubicBezTo>
                  <a:pt x="-384" y="31170"/>
                  <a:pt x="7939" y="22846"/>
                  <a:pt x="18207" y="22846"/>
                </a:cubicBezTo>
                <a:lnTo>
                  <a:pt x="61383" y="22846"/>
                </a:lnTo>
                <a:moveTo>
                  <a:pt x="92569" y="36789"/>
                </a:moveTo>
                <a:cubicBezTo>
                  <a:pt x="97703" y="36789"/>
                  <a:pt x="101865" y="32628"/>
                  <a:pt x="101865" y="27494"/>
                </a:cubicBezTo>
                <a:cubicBezTo>
                  <a:pt x="101865" y="22360"/>
                  <a:pt x="97703" y="18199"/>
                  <a:pt x="92569" y="18199"/>
                </a:cubicBezTo>
                <a:cubicBezTo>
                  <a:pt x="87436" y="18199"/>
                  <a:pt x="83274" y="22360"/>
                  <a:pt x="83274" y="27494"/>
                </a:cubicBezTo>
                <a:cubicBezTo>
                  <a:pt x="83274" y="32628"/>
                  <a:pt x="87436" y="36789"/>
                  <a:pt x="92569" y="36789"/>
                </a:cubicBezTo>
                <a:moveTo>
                  <a:pt x="46093" y="69323"/>
                </a:moveTo>
                <a:cubicBezTo>
                  <a:pt x="40959" y="69323"/>
                  <a:pt x="36797" y="73485"/>
                  <a:pt x="36797" y="78618"/>
                </a:cubicBezTo>
                <a:cubicBezTo>
                  <a:pt x="36797" y="83752"/>
                  <a:pt x="40959" y="87914"/>
                  <a:pt x="46093" y="87914"/>
                </a:cubicBezTo>
                <a:lnTo>
                  <a:pt x="139046" y="87914"/>
                </a:lnTo>
                <a:cubicBezTo>
                  <a:pt x="144180" y="87914"/>
                  <a:pt x="148341" y="83752"/>
                  <a:pt x="148341" y="78618"/>
                </a:cubicBezTo>
                <a:cubicBezTo>
                  <a:pt x="148341" y="73485"/>
                  <a:pt x="144180" y="69323"/>
                  <a:pt x="139046" y="69323"/>
                </a:cubicBezTo>
                <a:lnTo>
                  <a:pt x="46093" y="69323"/>
                </a:lnTo>
                <a:moveTo>
                  <a:pt x="46093" y="111152"/>
                </a:moveTo>
                <a:cubicBezTo>
                  <a:pt x="40959" y="111152"/>
                  <a:pt x="36797" y="115314"/>
                  <a:pt x="36797" y="120447"/>
                </a:cubicBezTo>
                <a:cubicBezTo>
                  <a:pt x="36797" y="125581"/>
                  <a:pt x="40959" y="129743"/>
                  <a:pt x="46093" y="129743"/>
                </a:cubicBezTo>
                <a:lnTo>
                  <a:pt x="139046" y="129743"/>
                </a:lnTo>
                <a:cubicBezTo>
                  <a:pt x="144180" y="129743"/>
                  <a:pt x="148341" y="125581"/>
                  <a:pt x="148341" y="120447"/>
                </a:cubicBezTo>
                <a:cubicBezTo>
                  <a:pt x="148341" y="115314"/>
                  <a:pt x="144180" y="111152"/>
                  <a:pt x="139046" y="111152"/>
                </a:cubicBezTo>
                <a:lnTo>
                  <a:pt x="46093" y="111152"/>
                </a:lnTo>
                <a:moveTo>
                  <a:pt x="46093" y="152981"/>
                </a:moveTo>
                <a:cubicBezTo>
                  <a:pt x="40959" y="152981"/>
                  <a:pt x="36797" y="157143"/>
                  <a:pt x="36797" y="162276"/>
                </a:cubicBezTo>
                <a:cubicBezTo>
                  <a:pt x="36797" y="167410"/>
                  <a:pt x="40959" y="171572"/>
                  <a:pt x="46093" y="171572"/>
                </a:cubicBezTo>
                <a:lnTo>
                  <a:pt x="92569" y="171572"/>
                </a:lnTo>
                <a:cubicBezTo>
                  <a:pt x="97703" y="171572"/>
                  <a:pt x="101865" y="167410"/>
                  <a:pt x="101865" y="162276"/>
                </a:cubicBezTo>
                <a:cubicBezTo>
                  <a:pt x="101865" y="157143"/>
                  <a:pt x="97703" y="152981"/>
                  <a:pt x="92569" y="152981"/>
                </a:cubicBezTo>
                <a:lnTo>
                  <a:pt x="46093" y="152981"/>
                </a:lnTo>
              </a:path>
            </a:pathLst>
          </a:custGeom>
          <a:solidFill>
            <a:srgbClr val="FFFFFF"/>
          </a:solidFill>
          <a:ln w="279"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33" name="图片 72" descr="343439383331313b343532303031393bd2b5bca8b9dcc0ed"/>
          <p:cNvSpPr/>
          <p:nvPr>
            <p:custDataLst>
              <p:tags r:id="rId23"/>
            </p:custDataLst>
          </p:nvPr>
        </p:nvSpPr>
        <p:spPr>
          <a:xfrm>
            <a:off x="7486923" y="3937185"/>
            <a:ext cx="218382" cy="202733"/>
          </a:xfrm>
          <a:prstGeom prst="smileyFace">
            <a:avLst/>
          </a:prstGeom>
          <a:solidFill>
            <a:srgbClr val="FFFFFF"/>
          </a:solidFill>
          <a:ln w="7495"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34" name="任意多边形: 形状 29"/>
          <p:cNvSpPr/>
          <p:nvPr>
            <p:custDataLst>
              <p:tags r:id="rId24"/>
            </p:custDataLst>
          </p:nvPr>
        </p:nvSpPr>
        <p:spPr>
          <a:xfrm>
            <a:off x="9730429" y="3929567"/>
            <a:ext cx="217748" cy="217503"/>
          </a:xfrm>
          <a:custGeom>
            <a:avLst/>
            <a:gdLst>
              <a:gd name="connsiteX0" fmla="*/ 100163 w 217805"/>
              <a:gd name="connsiteY0" fmla="*/ 148263 h 217560"/>
              <a:gd name="connsiteX1" fmla="*/ 44421 w 217805"/>
              <a:gd name="connsiteY1" fmla="*/ 161841 h 217560"/>
              <a:gd name="connsiteX2" fmla="*/ 40663 w 217805"/>
              <a:gd name="connsiteY2" fmla="*/ 166643 h 217560"/>
              <a:gd name="connsiteX3" fmla="*/ 40663 w 217805"/>
              <a:gd name="connsiteY3" fmla="*/ 172317 h 217560"/>
              <a:gd name="connsiteX4" fmla="*/ 44421 w 217805"/>
              <a:gd name="connsiteY4" fmla="*/ 175274 h 217560"/>
              <a:gd name="connsiteX5" fmla="*/ 100163 w 217805"/>
              <a:gd name="connsiteY5" fmla="*/ 161696 h 217560"/>
              <a:gd name="connsiteX6" fmla="*/ 103921 w 217805"/>
              <a:gd name="connsiteY6" fmla="*/ 156895 h 217560"/>
              <a:gd name="connsiteX7" fmla="*/ 103921 w 217805"/>
              <a:gd name="connsiteY7" fmla="*/ 151222 h 217560"/>
              <a:gd name="connsiteX8" fmla="*/ 100163 w 217805"/>
              <a:gd name="connsiteY8" fmla="*/ 148263 h 217560"/>
              <a:gd name="connsiteX9" fmla="*/ 100163 w 217805"/>
              <a:gd name="connsiteY9" fmla="*/ 121399 h 217560"/>
              <a:gd name="connsiteX10" fmla="*/ 44421 w 217805"/>
              <a:gd name="connsiteY10" fmla="*/ 134977 h 217560"/>
              <a:gd name="connsiteX11" fmla="*/ 40663 w 217805"/>
              <a:gd name="connsiteY11" fmla="*/ 139778 h 217560"/>
              <a:gd name="connsiteX12" fmla="*/ 40663 w 217805"/>
              <a:gd name="connsiteY12" fmla="*/ 145452 h 217560"/>
              <a:gd name="connsiteX13" fmla="*/ 44421 w 217805"/>
              <a:gd name="connsiteY13" fmla="*/ 148409 h 217560"/>
              <a:gd name="connsiteX14" fmla="*/ 100163 w 217805"/>
              <a:gd name="connsiteY14" fmla="*/ 134831 h 217560"/>
              <a:gd name="connsiteX15" fmla="*/ 103921 w 217805"/>
              <a:gd name="connsiteY15" fmla="*/ 130031 h 217560"/>
              <a:gd name="connsiteX16" fmla="*/ 103921 w 217805"/>
              <a:gd name="connsiteY16" fmla="*/ 124357 h 217560"/>
              <a:gd name="connsiteX17" fmla="*/ 100163 w 217805"/>
              <a:gd name="connsiteY17" fmla="*/ 121399 h 217560"/>
              <a:gd name="connsiteX18" fmla="*/ 100163 w 217805"/>
              <a:gd name="connsiteY18" fmla="*/ 94533 h 217560"/>
              <a:gd name="connsiteX19" fmla="*/ 44421 w 217805"/>
              <a:gd name="connsiteY19" fmla="*/ 108111 h 217560"/>
              <a:gd name="connsiteX20" fmla="*/ 40663 w 217805"/>
              <a:gd name="connsiteY20" fmla="*/ 112913 h 217560"/>
              <a:gd name="connsiteX21" fmla="*/ 40663 w 217805"/>
              <a:gd name="connsiteY21" fmla="*/ 118586 h 217560"/>
              <a:gd name="connsiteX22" fmla="*/ 44421 w 217805"/>
              <a:gd name="connsiteY22" fmla="*/ 121544 h 217560"/>
              <a:gd name="connsiteX23" fmla="*/ 100163 w 217805"/>
              <a:gd name="connsiteY23" fmla="*/ 107966 h 217560"/>
              <a:gd name="connsiteX24" fmla="*/ 103921 w 217805"/>
              <a:gd name="connsiteY24" fmla="*/ 103166 h 217560"/>
              <a:gd name="connsiteX25" fmla="*/ 103921 w 217805"/>
              <a:gd name="connsiteY25" fmla="*/ 97492 h 217560"/>
              <a:gd name="connsiteX26" fmla="*/ 100163 w 217805"/>
              <a:gd name="connsiteY26" fmla="*/ 94533 h 217560"/>
              <a:gd name="connsiteX27" fmla="*/ 118324 w 217805"/>
              <a:gd name="connsiteY27" fmla="*/ 39713 h 217560"/>
              <a:gd name="connsiteX28" fmla="*/ 125016 w 217805"/>
              <a:gd name="connsiteY28" fmla="*/ 40707 h 217560"/>
              <a:gd name="connsiteX29" fmla="*/ 154379 w 217805"/>
              <a:gd name="connsiteY29" fmla="*/ 63523 h 217560"/>
              <a:gd name="connsiteX30" fmla="*/ 157433 w 217805"/>
              <a:gd name="connsiteY30" fmla="*/ 69778 h 217560"/>
              <a:gd name="connsiteX31" fmla="*/ 157433 w 217805"/>
              <a:gd name="connsiteY31" fmla="*/ 213680 h 217560"/>
              <a:gd name="connsiteX32" fmla="*/ 153554 w 217805"/>
              <a:gd name="connsiteY32" fmla="*/ 217560 h 217560"/>
              <a:gd name="connsiteX33" fmla="*/ 19326 w 217805"/>
              <a:gd name="connsiteY33" fmla="*/ 217560 h 217560"/>
              <a:gd name="connsiteX34" fmla="*/ 19305 w 217805"/>
              <a:gd name="connsiteY34" fmla="*/ 217539 h 217560"/>
              <a:gd name="connsiteX35" fmla="*/ 7759 w 217805"/>
              <a:gd name="connsiteY35" fmla="*/ 217539 h 217560"/>
              <a:gd name="connsiteX36" fmla="*/ 0 w 217805"/>
              <a:gd name="connsiteY36" fmla="*/ 209781 h 217560"/>
              <a:gd name="connsiteX37" fmla="*/ 7759 w 217805"/>
              <a:gd name="connsiteY37" fmla="*/ 202022 h 217560"/>
              <a:gd name="connsiteX38" fmla="*/ 15453 w 217805"/>
              <a:gd name="connsiteY38" fmla="*/ 202022 h 217560"/>
              <a:gd name="connsiteX39" fmla="*/ 15519 w 217805"/>
              <a:gd name="connsiteY39" fmla="*/ 83284 h 217560"/>
              <a:gd name="connsiteX40" fmla="*/ 19132 w 217805"/>
              <a:gd name="connsiteY40" fmla="*/ 77998 h 217560"/>
              <a:gd name="connsiteX41" fmla="*/ 148751 w 217805"/>
              <a:gd name="connsiteY41" fmla="*/ 292 h 217560"/>
              <a:gd name="connsiteX42" fmla="*/ 155540 w 217805"/>
              <a:gd name="connsiteY42" fmla="*/ 1359 h 217560"/>
              <a:gd name="connsiteX43" fmla="*/ 185364 w 217805"/>
              <a:gd name="connsiteY43" fmla="*/ 23156 h 217560"/>
              <a:gd name="connsiteX44" fmla="*/ 188467 w 217805"/>
              <a:gd name="connsiteY44" fmla="*/ 29194 h 217560"/>
              <a:gd name="connsiteX45" fmla="*/ 188467 w 217805"/>
              <a:gd name="connsiteY45" fmla="*/ 198651 h 217560"/>
              <a:gd name="connsiteX46" fmla="*/ 192347 w 217805"/>
              <a:gd name="connsiteY46" fmla="*/ 202434 h 217560"/>
              <a:gd name="connsiteX47" fmla="*/ 206579 w 217805"/>
              <a:gd name="connsiteY47" fmla="*/ 202434 h 217560"/>
              <a:gd name="connsiteX48" fmla="*/ 208009 w 217805"/>
              <a:gd name="connsiteY48" fmla="*/ 202701 h 217560"/>
              <a:gd name="connsiteX49" fmla="*/ 210022 w 217805"/>
              <a:gd name="connsiteY49" fmla="*/ 202434 h 217560"/>
              <a:gd name="connsiteX50" fmla="*/ 217805 w 217805"/>
              <a:gd name="connsiteY50" fmla="*/ 209975 h 217560"/>
              <a:gd name="connsiteX51" fmla="*/ 210046 w 217805"/>
              <a:gd name="connsiteY51" fmla="*/ 217539 h 217560"/>
              <a:gd name="connsiteX52" fmla="*/ 207985 w 217805"/>
              <a:gd name="connsiteY52" fmla="*/ 217272 h 217560"/>
              <a:gd name="connsiteX53" fmla="*/ 206603 w 217805"/>
              <a:gd name="connsiteY53" fmla="*/ 217515 h 217560"/>
              <a:gd name="connsiteX54" fmla="*/ 176853 w 217805"/>
              <a:gd name="connsiteY54" fmla="*/ 217515 h 217560"/>
              <a:gd name="connsiteX55" fmla="*/ 172973 w 217805"/>
              <a:gd name="connsiteY55" fmla="*/ 213733 h 217560"/>
              <a:gd name="connsiteX56" fmla="*/ 172973 w 217805"/>
              <a:gd name="connsiteY56" fmla="*/ 36734 h 217560"/>
              <a:gd name="connsiteX57" fmla="*/ 169870 w 217805"/>
              <a:gd name="connsiteY57" fmla="*/ 30697 h 217560"/>
              <a:gd name="connsiteX58" fmla="*/ 152728 w 217805"/>
              <a:gd name="connsiteY58" fmla="*/ 18186 h 217560"/>
              <a:gd name="connsiteX59" fmla="*/ 145939 w 217805"/>
              <a:gd name="connsiteY59" fmla="*/ 17119 h 217560"/>
              <a:gd name="connsiteX60" fmla="*/ 73224 w 217805"/>
              <a:gd name="connsiteY60" fmla="*/ 35764 h 217560"/>
              <a:gd name="connsiteX61" fmla="*/ 69611 w 217805"/>
              <a:gd name="connsiteY61" fmla="*/ 39983 h 217560"/>
              <a:gd name="connsiteX62" fmla="*/ 69611 w 217805"/>
              <a:gd name="connsiteY62" fmla="*/ 47742 h 217560"/>
              <a:gd name="connsiteX63" fmla="*/ 61852 w 217805"/>
              <a:gd name="connsiteY63" fmla="*/ 55307 h 217560"/>
              <a:gd name="connsiteX64" fmla="*/ 54094 w 217805"/>
              <a:gd name="connsiteY64" fmla="*/ 47742 h 217560"/>
              <a:gd name="connsiteX65" fmla="*/ 54021 w 217805"/>
              <a:gd name="connsiteY65" fmla="*/ 47742 h 217560"/>
              <a:gd name="connsiteX66" fmla="*/ 54021 w 217805"/>
              <a:gd name="connsiteY66" fmla="*/ 29848 h 217560"/>
              <a:gd name="connsiteX67" fmla="*/ 57706 w 217805"/>
              <a:gd name="connsiteY67" fmla="*/ 24878 h 2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17805" h="217560">
                <a:moveTo>
                  <a:pt x="100163" y="148263"/>
                </a:moveTo>
                <a:lnTo>
                  <a:pt x="44421" y="161841"/>
                </a:lnTo>
                <a:cubicBezTo>
                  <a:pt x="42360" y="162351"/>
                  <a:pt x="40663" y="164509"/>
                  <a:pt x="40663" y="166643"/>
                </a:cubicBezTo>
                <a:lnTo>
                  <a:pt x="40663" y="172317"/>
                </a:lnTo>
                <a:cubicBezTo>
                  <a:pt x="40663" y="174450"/>
                  <a:pt x="42336" y="175783"/>
                  <a:pt x="44421" y="175274"/>
                </a:cubicBezTo>
                <a:lnTo>
                  <a:pt x="100163" y="161696"/>
                </a:lnTo>
                <a:cubicBezTo>
                  <a:pt x="102224" y="161187"/>
                  <a:pt x="103921" y="159030"/>
                  <a:pt x="103921" y="156895"/>
                </a:cubicBezTo>
                <a:lnTo>
                  <a:pt x="103921" y="151222"/>
                </a:lnTo>
                <a:cubicBezTo>
                  <a:pt x="103921" y="149088"/>
                  <a:pt x="102248" y="147754"/>
                  <a:pt x="100163" y="148263"/>
                </a:cubicBezTo>
                <a:close/>
                <a:moveTo>
                  <a:pt x="100163" y="121399"/>
                </a:moveTo>
                <a:lnTo>
                  <a:pt x="44421" y="134977"/>
                </a:lnTo>
                <a:cubicBezTo>
                  <a:pt x="42360" y="135486"/>
                  <a:pt x="40663" y="137644"/>
                  <a:pt x="40663" y="139778"/>
                </a:cubicBezTo>
                <a:lnTo>
                  <a:pt x="40663" y="145452"/>
                </a:lnTo>
                <a:cubicBezTo>
                  <a:pt x="40663" y="147585"/>
                  <a:pt x="42336" y="148918"/>
                  <a:pt x="44421" y="148409"/>
                </a:cubicBezTo>
                <a:lnTo>
                  <a:pt x="100163" y="134831"/>
                </a:lnTo>
                <a:cubicBezTo>
                  <a:pt x="102224" y="134322"/>
                  <a:pt x="103921" y="132164"/>
                  <a:pt x="103921" y="130031"/>
                </a:cubicBezTo>
                <a:lnTo>
                  <a:pt x="103921" y="124357"/>
                </a:lnTo>
                <a:cubicBezTo>
                  <a:pt x="103921" y="122223"/>
                  <a:pt x="102248" y="120889"/>
                  <a:pt x="100163" y="121399"/>
                </a:cubicBezTo>
                <a:close/>
                <a:moveTo>
                  <a:pt x="100163" y="94533"/>
                </a:moveTo>
                <a:lnTo>
                  <a:pt x="44421" y="108111"/>
                </a:lnTo>
                <a:cubicBezTo>
                  <a:pt x="42360" y="108621"/>
                  <a:pt x="40663" y="110779"/>
                  <a:pt x="40663" y="112913"/>
                </a:cubicBezTo>
                <a:lnTo>
                  <a:pt x="40663" y="118586"/>
                </a:lnTo>
                <a:cubicBezTo>
                  <a:pt x="40663" y="120720"/>
                  <a:pt x="42336" y="122053"/>
                  <a:pt x="44421" y="121544"/>
                </a:cubicBezTo>
                <a:lnTo>
                  <a:pt x="100163" y="107966"/>
                </a:lnTo>
                <a:cubicBezTo>
                  <a:pt x="102224" y="107457"/>
                  <a:pt x="103921" y="105300"/>
                  <a:pt x="103921" y="103166"/>
                </a:cubicBezTo>
                <a:lnTo>
                  <a:pt x="103921" y="97492"/>
                </a:lnTo>
                <a:cubicBezTo>
                  <a:pt x="103921" y="95358"/>
                  <a:pt x="102248" y="94025"/>
                  <a:pt x="100163" y="94533"/>
                </a:cubicBezTo>
                <a:close/>
                <a:moveTo>
                  <a:pt x="118324" y="39713"/>
                </a:moveTo>
                <a:cubicBezTo>
                  <a:pt x="120312" y="38961"/>
                  <a:pt x="123343" y="39398"/>
                  <a:pt x="125016" y="40707"/>
                </a:cubicBezTo>
                <a:lnTo>
                  <a:pt x="154379" y="63523"/>
                </a:lnTo>
                <a:cubicBezTo>
                  <a:pt x="156051" y="64832"/>
                  <a:pt x="157433" y="67645"/>
                  <a:pt x="157433" y="69778"/>
                </a:cubicBezTo>
                <a:lnTo>
                  <a:pt x="157433" y="213680"/>
                </a:lnTo>
                <a:cubicBezTo>
                  <a:pt x="157433" y="215814"/>
                  <a:pt x="155687" y="217560"/>
                  <a:pt x="153554" y="217560"/>
                </a:cubicBezTo>
                <a:lnTo>
                  <a:pt x="19326" y="217560"/>
                </a:lnTo>
                <a:lnTo>
                  <a:pt x="19305" y="217539"/>
                </a:lnTo>
                <a:lnTo>
                  <a:pt x="7759" y="217539"/>
                </a:lnTo>
                <a:cubicBezTo>
                  <a:pt x="3491" y="217539"/>
                  <a:pt x="0" y="214048"/>
                  <a:pt x="0" y="209781"/>
                </a:cubicBezTo>
                <a:cubicBezTo>
                  <a:pt x="0" y="205513"/>
                  <a:pt x="3491" y="202022"/>
                  <a:pt x="7759" y="202022"/>
                </a:cubicBezTo>
                <a:lnTo>
                  <a:pt x="15453" y="202022"/>
                </a:lnTo>
                <a:lnTo>
                  <a:pt x="15519" y="83284"/>
                </a:lnTo>
                <a:cubicBezTo>
                  <a:pt x="15519" y="81150"/>
                  <a:pt x="17144" y="78774"/>
                  <a:pt x="19132" y="77998"/>
                </a:cubicBezTo>
                <a:close/>
                <a:moveTo>
                  <a:pt x="148751" y="292"/>
                </a:moveTo>
                <a:cubicBezTo>
                  <a:pt x="150788" y="-363"/>
                  <a:pt x="153843" y="122"/>
                  <a:pt x="155540" y="1359"/>
                </a:cubicBezTo>
                <a:lnTo>
                  <a:pt x="185364" y="23156"/>
                </a:lnTo>
                <a:cubicBezTo>
                  <a:pt x="187060" y="24393"/>
                  <a:pt x="188467" y="27108"/>
                  <a:pt x="188467" y="29194"/>
                </a:cubicBezTo>
                <a:lnTo>
                  <a:pt x="188467" y="198651"/>
                </a:lnTo>
                <a:cubicBezTo>
                  <a:pt x="188467" y="200737"/>
                  <a:pt x="190213" y="202434"/>
                  <a:pt x="192347" y="202434"/>
                </a:cubicBezTo>
                <a:lnTo>
                  <a:pt x="206579" y="202434"/>
                </a:lnTo>
                <a:cubicBezTo>
                  <a:pt x="207088" y="202434"/>
                  <a:pt x="207573" y="202531"/>
                  <a:pt x="208009" y="202701"/>
                </a:cubicBezTo>
                <a:cubicBezTo>
                  <a:pt x="208664" y="202531"/>
                  <a:pt x="209319" y="202434"/>
                  <a:pt x="210022" y="202434"/>
                </a:cubicBezTo>
                <a:cubicBezTo>
                  <a:pt x="214313" y="202434"/>
                  <a:pt x="217781" y="205828"/>
                  <a:pt x="217805" y="209975"/>
                </a:cubicBezTo>
                <a:cubicBezTo>
                  <a:pt x="217805" y="214145"/>
                  <a:pt x="214338" y="217539"/>
                  <a:pt x="210046" y="217539"/>
                </a:cubicBezTo>
                <a:cubicBezTo>
                  <a:pt x="209343" y="217539"/>
                  <a:pt x="208640" y="217442"/>
                  <a:pt x="207985" y="217272"/>
                </a:cubicBezTo>
                <a:cubicBezTo>
                  <a:pt x="207549" y="217418"/>
                  <a:pt x="207088" y="217515"/>
                  <a:pt x="206603" y="217515"/>
                </a:cubicBezTo>
                <a:lnTo>
                  <a:pt x="176853" y="217515"/>
                </a:lnTo>
                <a:cubicBezTo>
                  <a:pt x="174719" y="217515"/>
                  <a:pt x="172973" y="215818"/>
                  <a:pt x="172973" y="213733"/>
                </a:cubicBezTo>
                <a:lnTo>
                  <a:pt x="172973" y="36734"/>
                </a:lnTo>
                <a:cubicBezTo>
                  <a:pt x="172973" y="34673"/>
                  <a:pt x="171567" y="31933"/>
                  <a:pt x="169870" y="30697"/>
                </a:cubicBezTo>
                <a:lnTo>
                  <a:pt x="152728" y="18186"/>
                </a:lnTo>
                <a:cubicBezTo>
                  <a:pt x="151007" y="16949"/>
                  <a:pt x="147975" y="16464"/>
                  <a:pt x="145939" y="17119"/>
                </a:cubicBezTo>
                <a:lnTo>
                  <a:pt x="73224" y="35764"/>
                </a:lnTo>
                <a:cubicBezTo>
                  <a:pt x="71430" y="36346"/>
                  <a:pt x="69951" y="38141"/>
                  <a:pt x="69611" y="39983"/>
                </a:cubicBezTo>
                <a:lnTo>
                  <a:pt x="69611" y="47742"/>
                </a:lnTo>
                <a:cubicBezTo>
                  <a:pt x="69611" y="51913"/>
                  <a:pt x="66144" y="55307"/>
                  <a:pt x="61852" y="55307"/>
                </a:cubicBezTo>
                <a:cubicBezTo>
                  <a:pt x="57561" y="55307"/>
                  <a:pt x="54094" y="51913"/>
                  <a:pt x="54094" y="47742"/>
                </a:cubicBezTo>
                <a:lnTo>
                  <a:pt x="54021" y="47742"/>
                </a:lnTo>
                <a:lnTo>
                  <a:pt x="54021" y="29848"/>
                </a:lnTo>
                <a:cubicBezTo>
                  <a:pt x="54021" y="27763"/>
                  <a:pt x="55670" y="25532"/>
                  <a:pt x="57706" y="24878"/>
                </a:cubicBezTo>
                <a:close/>
              </a:path>
            </a:pathLst>
          </a:custGeom>
          <a:solidFill>
            <a:srgbClr val="FFFFFF"/>
          </a:solidFill>
          <a:ln w="7469"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10" name="Označba mesta številke diapozitiva 9">
            <a:extLst>
              <a:ext uri="{FF2B5EF4-FFF2-40B4-BE49-F238E27FC236}">
                <a16:creationId xmlns:a16="http://schemas.microsoft.com/office/drawing/2014/main" id="{1797817B-8A6A-CE92-09C9-213FE525F998}"/>
              </a:ext>
            </a:extLst>
          </p:cNvPr>
          <p:cNvSpPr>
            <a:spLocks noGrp="1"/>
          </p:cNvSpPr>
          <p:nvPr>
            <p:ph type="sldNum" sz="quarter" idx="12"/>
          </p:nvPr>
        </p:nvSpPr>
        <p:spPr/>
        <p:txBody>
          <a:bodyPr/>
          <a:lstStyle/>
          <a:p>
            <a:fld id="{49AE70B2-8BF9-45C0-BB95-33D1B9D3A854}" type="slidenum">
              <a:rPr lang="en-US" smtClean="0"/>
              <a:t>43</a:t>
            </a:fld>
            <a:endParaRPr lang="en-US" dirty="0"/>
          </a:p>
        </p:txBody>
      </p:sp>
    </p:spTree>
    <p:custDataLst>
      <p:tags r:id="rId1"/>
    </p:custDataLst>
    <p:extLst>
      <p:ext uri="{BB962C8B-B14F-4D97-AF65-F5344CB8AC3E}">
        <p14:creationId xmlns:p14="http://schemas.microsoft.com/office/powerpoint/2010/main" val="183579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ox(i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ox(in)">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heckerboard(across)">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ox(in)">
                                      <p:cBhvr>
                                        <p:cTn id="31" dur="20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checkerboard(across)">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linds(horizontal)">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checkerboard(across)">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linds(horizontal)">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P spid="9" grpId="0"/>
      <p:bldP spid="9" grpId="1"/>
      <p:bldP spid="11" grpId="0"/>
      <p:bldP spid="11" grpId="1"/>
      <p:bldP spid="17" grpId="0"/>
      <p:bldP spid="17" grpId="1"/>
      <p:bldP spid="20" grpId="0"/>
      <p:bldP spid="20" grpId="1"/>
      <p:bldP spid="21" grpId="0"/>
      <p:bldP spid="21" grpId="1"/>
      <p:bldP spid="22" grpId="0"/>
      <p:bldP spid="22" grpId="1"/>
      <p:bldP spid="23" grpId="0"/>
      <p:bldP spid="23" grpId="1"/>
      <p:bldP spid="25" grpId="0"/>
      <p:bldP spid="25" grpId="1"/>
      <p:bldP spid="26" grpId="0"/>
      <p:bldP spid="26"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custDataLst>
              <p:tags r:id="rId2"/>
            </p:custDataLst>
          </p:nvPr>
        </p:nvSpPr>
        <p:spPr>
          <a:xfrm>
            <a:off x="2205980" y="276413"/>
            <a:ext cx="10797188" cy="720000"/>
          </a:xfrm>
        </p:spPr>
        <p:txBody>
          <a:bodyPr wrap="square">
            <a:normAutofit/>
          </a:bodyPr>
          <a:lstStyle/>
          <a:p>
            <a:r>
              <a:rPr lang="en-US" b="1" dirty="0">
                <a:ln w="13462">
                  <a:solidFill>
                    <a:schemeClr val="bg1"/>
                  </a:solidFill>
                  <a:prstDash val="solid"/>
                </a:ln>
              </a:rPr>
              <a:t>VRSTE INFORMACIJSKIH SISTEMOV</a:t>
            </a:r>
          </a:p>
        </p:txBody>
      </p:sp>
      <p:sp>
        <p:nvSpPr>
          <p:cNvPr id="13" name="任意多边形: 形状 12"/>
          <p:cNvSpPr/>
          <p:nvPr>
            <p:custDataLst>
              <p:tags r:id="rId3"/>
            </p:custDataLst>
          </p:nvPr>
        </p:nvSpPr>
        <p:spPr>
          <a:xfrm>
            <a:off x="7318547" y="2132855"/>
            <a:ext cx="3956955" cy="3890041"/>
          </a:xfrm>
          <a:custGeom>
            <a:avLst/>
            <a:gdLst>
              <a:gd name="connsiteX0" fmla="*/ 2544449 w 5332839"/>
              <a:gd name="connsiteY0" fmla="*/ 195 h 5143115"/>
              <a:gd name="connsiteX1" fmla="*/ 3989326 w 5332839"/>
              <a:gd name="connsiteY1" fmla="*/ 696990 h 5143115"/>
              <a:gd name="connsiteX2" fmla="*/ 4615480 w 5332839"/>
              <a:gd name="connsiteY2" fmla="*/ 1580526 h 5143115"/>
              <a:gd name="connsiteX3" fmla="*/ 5138211 w 5332839"/>
              <a:gd name="connsiteY3" fmla="*/ 2501358 h 5143115"/>
              <a:gd name="connsiteX4" fmla="*/ 3900513 w 5332839"/>
              <a:gd name="connsiteY4" fmla="*/ 5017341 h 5143115"/>
              <a:gd name="connsiteX5" fmla="*/ 2840740 w 5332839"/>
              <a:gd name="connsiteY5" fmla="*/ 5133507 h 5143115"/>
              <a:gd name="connsiteX6" fmla="*/ 1575642 w 5332839"/>
              <a:gd name="connsiteY6" fmla="*/ 5101174 h 5143115"/>
              <a:gd name="connsiteX7" fmla="*/ 88253 w 5332839"/>
              <a:gd name="connsiteY7" fmla="*/ 2851265 h 5143115"/>
              <a:gd name="connsiteX8" fmla="*/ 561662 w 5332839"/>
              <a:gd name="connsiteY8" fmla="*/ 1718356 h 5143115"/>
              <a:gd name="connsiteX9" fmla="*/ 1142458 w 5332839"/>
              <a:gd name="connsiteY9" fmla="*/ 749720 h 5143115"/>
              <a:gd name="connsiteX10" fmla="*/ 2544449 w 5332839"/>
              <a:gd name="connsiteY10" fmla="*/ 195 h 514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32839" h="5143115">
                <a:moveTo>
                  <a:pt x="2544449" y="195"/>
                </a:moveTo>
                <a:cubicBezTo>
                  <a:pt x="3077965" y="-7704"/>
                  <a:pt x="3618629" y="225451"/>
                  <a:pt x="3989326" y="696990"/>
                </a:cubicBezTo>
                <a:cubicBezTo>
                  <a:pt x="4214069" y="982865"/>
                  <a:pt x="4422783" y="1277380"/>
                  <a:pt x="4615480" y="1580526"/>
                </a:cubicBezTo>
                <a:cubicBezTo>
                  <a:pt x="4805268" y="1879089"/>
                  <a:pt x="4979511" y="2186030"/>
                  <a:pt x="5138211" y="2501358"/>
                </a:cubicBezTo>
                <a:cubicBezTo>
                  <a:pt x="5669663" y="3557292"/>
                  <a:pt x="5065400" y="4816182"/>
                  <a:pt x="3900513" y="5017341"/>
                </a:cubicBezTo>
                <a:cubicBezTo>
                  <a:pt x="3549135" y="5078015"/>
                  <a:pt x="3195875" y="5116737"/>
                  <a:pt x="2840740" y="5133507"/>
                </a:cubicBezTo>
                <a:cubicBezTo>
                  <a:pt x="2421672" y="5153296"/>
                  <a:pt x="1999973" y="5142518"/>
                  <a:pt x="1575642" y="5101174"/>
                </a:cubicBezTo>
                <a:cubicBezTo>
                  <a:pt x="467924" y="4993235"/>
                  <a:pt x="-261479" y="3907856"/>
                  <a:pt x="88253" y="2851265"/>
                </a:cubicBezTo>
                <a:cubicBezTo>
                  <a:pt x="217127" y="2461910"/>
                  <a:pt x="374930" y="2084278"/>
                  <a:pt x="561662" y="1718356"/>
                </a:cubicBezTo>
                <a:cubicBezTo>
                  <a:pt x="731361" y="1385798"/>
                  <a:pt x="924955" y="1062919"/>
                  <a:pt x="1142458" y="749720"/>
                </a:cubicBezTo>
                <a:cubicBezTo>
                  <a:pt x="1484564" y="257047"/>
                  <a:pt x="2010933" y="8094"/>
                  <a:pt x="2544449" y="195"/>
                </a:cubicBezTo>
                <a:close/>
              </a:path>
            </a:pathLst>
          </a:custGeom>
          <a:solidFill>
            <a:schemeClr val="accent1"/>
          </a:solidFill>
          <a:ln w="9525" cap="flat">
            <a:noFill/>
            <a:prstDash val="solid"/>
            <a:miter/>
          </a:ln>
        </p:spPr>
        <p:txBody>
          <a:bodyPr rot="0" spcFirstLastPara="0" vertOverflow="overflow" horzOverflow="overflow" vert="horz" wrap="square" lIns="91416" tIns="45708" rIns="91416" bIns="45708" numCol="1" spcCol="0" rtlCol="0" fromWordArt="0" anchor="ctr" anchorCtr="0" forceAA="0" compatLnSpc="1">
            <a:noAutofit/>
          </a:bodyPr>
          <a:lstStyle/>
          <a:p>
            <a:endParaRPr lang="en-US" sz="1799"/>
          </a:p>
        </p:txBody>
      </p:sp>
      <p:pic>
        <p:nvPicPr>
          <p:cNvPr id="31" name="图片 30" descr="C:\Users\rac32\OneDrive\Desktop\k9.jpgk9"/>
          <p:cNvPicPr>
            <a:picLocks noChangeAspect="1"/>
          </p:cNvPicPr>
          <p:nvPr>
            <p:custDataLst>
              <p:tags r:id="rId4"/>
            </p:custDataLst>
          </p:nvPr>
        </p:nvPicPr>
        <p:blipFill>
          <a:blip r:embed="rId15"/>
          <a:srcRect l="25970" r="25970"/>
          <a:stretch>
            <a:fillRect/>
          </a:stretch>
        </p:blipFill>
        <p:spPr>
          <a:xfrm>
            <a:off x="7724590" y="2415141"/>
            <a:ext cx="3768455" cy="3850935"/>
          </a:xfrm>
          <a:custGeom>
            <a:avLst/>
            <a:gdLst>
              <a:gd name="connsiteX0" fmla="*/ 1773704 w 4580370"/>
              <a:gd name="connsiteY0" fmla="*/ 848 h 4679992"/>
              <a:gd name="connsiteX1" fmla="*/ 2552728 w 4580370"/>
              <a:gd name="connsiteY1" fmla="*/ 233594 h 4679992"/>
              <a:gd name="connsiteX2" fmla="*/ 3346074 w 4580370"/>
              <a:gd name="connsiteY2" fmla="*/ 767022 h 4679992"/>
              <a:gd name="connsiteX3" fmla="*/ 4065717 w 4580370"/>
              <a:gd name="connsiteY3" fmla="*/ 1363599 h 4679992"/>
              <a:gd name="connsiteX4" fmla="*/ 3831264 w 4580370"/>
              <a:gd name="connsiteY4" fmla="*/ 3827806 h 4679992"/>
              <a:gd name="connsiteX5" fmla="*/ 2992777 w 4580370"/>
              <a:gd name="connsiteY5" fmla="*/ 4255307 h 4679992"/>
              <a:gd name="connsiteX6" fmla="*/ 1938329 w 4580370"/>
              <a:gd name="connsiteY6" fmla="*/ 4624470 h 4679992"/>
              <a:gd name="connsiteX7" fmla="*/ 6496 w 4580370"/>
              <a:gd name="connsiteY7" fmla="*/ 3232593 h 4679992"/>
              <a:gd name="connsiteX8" fmla="*/ 42801 w 4580370"/>
              <a:gd name="connsiteY8" fmla="*/ 2149252 h 4679992"/>
              <a:gd name="connsiteX9" fmla="*/ 219155 w 4580370"/>
              <a:gd name="connsiteY9" fmla="*/ 1167917 h 4679992"/>
              <a:gd name="connsiteX10" fmla="*/ 1141961 w 4580370"/>
              <a:gd name="connsiteY10" fmla="*/ 110501 h 4679992"/>
              <a:gd name="connsiteX11" fmla="*/ 1661202 w 4580370"/>
              <a:gd name="connsiteY11" fmla="*/ 1170 h 4679992"/>
              <a:gd name="connsiteX12" fmla="*/ 1773704 w 4580370"/>
              <a:gd name="connsiteY12" fmla="*/ 848 h 467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80370" h="4679992">
                <a:moveTo>
                  <a:pt x="1773704" y="848"/>
                </a:moveTo>
                <a:cubicBezTo>
                  <a:pt x="2036998" y="9474"/>
                  <a:pt x="2304690" y="84155"/>
                  <a:pt x="2552728" y="233594"/>
                </a:cubicBezTo>
                <a:cubicBezTo>
                  <a:pt x="2827702" y="399259"/>
                  <a:pt x="3092149" y="577073"/>
                  <a:pt x="3346074" y="767022"/>
                </a:cubicBezTo>
                <a:cubicBezTo>
                  <a:pt x="3596165" y="954098"/>
                  <a:pt x="3836044" y="1152955"/>
                  <a:pt x="4065717" y="1363599"/>
                </a:cubicBezTo>
                <a:cubicBezTo>
                  <a:pt x="4834832" y="2068972"/>
                  <a:pt x="4729928" y="3297254"/>
                  <a:pt x="3831264" y="3827806"/>
                </a:cubicBezTo>
                <a:cubicBezTo>
                  <a:pt x="3560188" y="3987840"/>
                  <a:pt x="3280691" y="4130341"/>
                  <a:pt x="2992777" y="4255307"/>
                </a:cubicBezTo>
                <a:cubicBezTo>
                  <a:pt x="2653031" y="4402770"/>
                  <a:pt x="2301548" y="4525824"/>
                  <a:pt x="1938329" y="4624470"/>
                </a:cubicBezTo>
                <a:cubicBezTo>
                  <a:pt x="990142" y="4881975"/>
                  <a:pt x="48405" y="4214234"/>
                  <a:pt x="6496" y="3232593"/>
                </a:cubicBezTo>
                <a:cubicBezTo>
                  <a:pt x="-8950" y="2870857"/>
                  <a:pt x="3154" y="2509747"/>
                  <a:pt x="42801" y="2149252"/>
                </a:cubicBezTo>
                <a:cubicBezTo>
                  <a:pt x="78829" y="1821628"/>
                  <a:pt x="137609" y="1494517"/>
                  <a:pt x="219155" y="1167917"/>
                </a:cubicBezTo>
                <a:cubicBezTo>
                  <a:pt x="347402" y="654172"/>
                  <a:pt x="704019" y="283960"/>
                  <a:pt x="1141961" y="110501"/>
                </a:cubicBezTo>
                <a:cubicBezTo>
                  <a:pt x="1306190" y="45453"/>
                  <a:pt x="1481854" y="8074"/>
                  <a:pt x="1661202" y="1170"/>
                </a:cubicBezTo>
                <a:cubicBezTo>
                  <a:pt x="1698566" y="-269"/>
                  <a:pt x="1736090" y="-384"/>
                  <a:pt x="1773704" y="848"/>
                </a:cubicBezTo>
                <a:close/>
              </a:path>
            </a:pathLst>
          </a:custGeom>
          <a:ln w="9525" cap="flat" cmpd="sng" algn="ctr">
            <a:solidFill>
              <a:schemeClr val="accent1">
                <a:alpha val="50000"/>
              </a:schemeClr>
            </a:solidFill>
            <a:prstDash val="solid"/>
            <a:round/>
            <a:headEnd type="none" w="med" len="med"/>
            <a:tailEnd type="none" w="med" len="med"/>
          </a:ln>
        </p:spPr>
      </p:pic>
      <p:sp>
        <p:nvSpPr>
          <p:cNvPr id="2" name="矩形 1"/>
          <p:cNvSpPr/>
          <p:nvPr>
            <p:custDataLst>
              <p:tags r:id="rId5"/>
            </p:custDataLst>
          </p:nvPr>
        </p:nvSpPr>
        <p:spPr>
          <a:xfrm>
            <a:off x="1612344" y="1592909"/>
            <a:ext cx="5168868" cy="652075"/>
          </a:xfrm>
          <a:prstGeom prst="rect">
            <a:avLst/>
          </a:prstGeom>
          <a:noFill/>
        </p:spPr>
        <p:txBody>
          <a:bodyPr wrap="square" lIns="0" tIns="0" rIns="0" bIns="0" rtlCol="0" anchor="t" anchorCtr="0">
            <a:normAutofit/>
          </a:bodyPr>
          <a:lstStyle/>
          <a:p>
            <a:pPr>
              <a:lnSpc>
                <a:spcPct val="150000"/>
              </a:lnSpc>
              <a:spcBef>
                <a:spcPct val="0"/>
              </a:spcBef>
              <a:spcAft>
                <a:spcPct val="0"/>
              </a:spcAft>
            </a:pPr>
            <a:r>
              <a:rPr lang="en-US" sz="1400" dirty="0">
                <a:ln>
                  <a:noFill/>
                  <a:prstDash val="sysDot"/>
                </a:ln>
                <a:solidFill>
                  <a:schemeClr val="tx1">
                    <a:lumMod val="85000"/>
                    <a:lumOff val="15000"/>
                  </a:schemeClr>
                </a:solidFill>
              </a:rPr>
              <a:t>Obdelava naročil, plačil in inventarja</a:t>
            </a:r>
          </a:p>
        </p:txBody>
      </p:sp>
      <p:sp>
        <p:nvSpPr>
          <p:cNvPr id="3" name="矩形 2"/>
          <p:cNvSpPr/>
          <p:nvPr>
            <p:custDataLst>
              <p:tags r:id="rId6"/>
            </p:custDataLst>
          </p:nvPr>
        </p:nvSpPr>
        <p:spPr>
          <a:xfrm>
            <a:off x="1612345" y="1196097"/>
            <a:ext cx="5168775" cy="367649"/>
          </a:xfrm>
          <a:prstGeom prst="rect">
            <a:avLst/>
          </a:prstGeom>
          <a:noFill/>
        </p:spPr>
        <p:txBody>
          <a:bodyPr wrap="square" lIns="0" tIns="0" rIns="0" bIns="0" rtlCol="0" anchor="b">
            <a:normAutofit/>
          </a:bodyPr>
          <a:lstStyle/>
          <a:p>
            <a:pPr>
              <a:spcBef>
                <a:spcPct val="0"/>
              </a:spcBef>
              <a:spcAft>
                <a:spcPct val="0"/>
              </a:spcAft>
              <a:buClr>
                <a:schemeClr val="accent1"/>
              </a:buClr>
              <a:buSzPct val="70000"/>
            </a:pPr>
            <a:r>
              <a:rPr lang="en-US" sz="1400" b="1" dirty="0">
                <a:solidFill>
                  <a:schemeClr val="accent1"/>
                </a:solidFill>
                <a:latin typeface="+mj-lt"/>
              </a:rPr>
              <a:t>TRANSAKCIJSKI SISTEMI</a:t>
            </a:r>
          </a:p>
        </p:txBody>
      </p:sp>
      <p:sp>
        <p:nvSpPr>
          <p:cNvPr id="4" name="矩形 3"/>
          <p:cNvSpPr/>
          <p:nvPr>
            <p:custDataLst>
              <p:tags r:id="rId7"/>
            </p:custDataLst>
          </p:nvPr>
        </p:nvSpPr>
        <p:spPr>
          <a:xfrm>
            <a:off x="1612344" y="4429074"/>
            <a:ext cx="5168868" cy="652075"/>
          </a:xfrm>
          <a:prstGeom prst="rect">
            <a:avLst/>
          </a:prstGeom>
          <a:noFill/>
        </p:spPr>
        <p:txBody>
          <a:bodyPr wrap="square" lIns="0" tIns="0" rIns="0" bIns="0" rtlCol="0" anchor="t" anchorCtr="0">
            <a:normAutofit/>
          </a:bodyPr>
          <a:lstStyle/>
          <a:p>
            <a:pPr>
              <a:lnSpc>
                <a:spcPct val="150000"/>
              </a:lnSpc>
              <a:spcBef>
                <a:spcPct val="0"/>
              </a:spcBef>
              <a:spcAft>
                <a:spcPct val="0"/>
              </a:spcAft>
            </a:pPr>
            <a:r>
              <a:rPr lang="en-US" sz="1400" dirty="0">
                <a:ln>
                  <a:noFill/>
                  <a:prstDash val="sysDot"/>
                </a:ln>
                <a:solidFill>
                  <a:schemeClr val="tx1">
                    <a:lumMod val="85000"/>
                    <a:lumOff val="15000"/>
                  </a:schemeClr>
                </a:solidFill>
              </a:rPr>
              <a:t>Upravljanje interakcij s strankami in izboljšanje odnosov ter zadovoljstvo strank</a:t>
            </a:r>
          </a:p>
        </p:txBody>
      </p:sp>
      <p:sp>
        <p:nvSpPr>
          <p:cNvPr id="5" name="矩形 4"/>
          <p:cNvSpPr/>
          <p:nvPr>
            <p:custDataLst>
              <p:tags r:id="rId8"/>
            </p:custDataLst>
          </p:nvPr>
        </p:nvSpPr>
        <p:spPr>
          <a:xfrm>
            <a:off x="1557908" y="4002070"/>
            <a:ext cx="5168775" cy="367649"/>
          </a:xfrm>
          <a:prstGeom prst="rect">
            <a:avLst/>
          </a:prstGeom>
          <a:noFill/>
        </p:spPr>
        <p:txBody>
          <a:bodyPr wrap="square" lIns="0" tIns="0" rIns="0" bIns="0" rtlCol="0" anchor="b">
            <a:normAutofit fontScale="77500" lnSpcReduction="20000"/>
          </a:bodyPr>
          <a:lstStyle/>
          <a:p>
            <a:pPr>
              <a:spcBef>
                <a:spcPct val="0"/>
              </a:spcBef>
              <a:spcAft>
                <a:spcPct val="0"/>
              </a:spcAft>
              <a:buClr>
                <a:schemeClr val="accent1"/>
              </a:buClr>
              <a:buSzPct val="70000"/>
            </a:pPr>
            <a:r>
              <a:rPr lang="en-US" sz="1999" b="1" dirty="0">
                <a:solidFill>
                  <a:schemeClr val="accent1"/>
                </a:solidFill>
                <a:latin typeface="+mj-lt"/>
              </a:rPr>
              <a:t>SISTEMI ZA UPRAVLJANJE ODNOSOV S STRANKAMI (CRM)</a:t>
            </a:r>
          </a:p>
        </p:txBody>
      </p:sp>
      <p:sp>
        <p:nvSpPr>
          <p:cNvPr id="7" name="矩形 6"/>
          <p:cNvSpPr/>
          <p:nvPr>
            <p:custDataLst>
              <p:tags r:id="rId9"/>
            </p:custDataLst>
          </p:nvPr>
        </p:nvSpPr>
        <p:spPr>
          <a:xfrm>
            <a:off x="1612344" y="2415141"/>
            <a:ext cx="5168868" cy="652075"/>
          </a:xfrm>
          <a:prstGeom prst="rect">
            <a:avLst/>
          </a:prstGeom>
          <a:noFill/>
        </p:spPr>
        <p:txBody>
          <a:bodyPr wrap="square" lIns="0" tIns="0" rIns="0" bIns="0" rtlCol="0" anchor="t" anchorCtr="0">
            <a:normAutofit/>
          </a:bodyPr>
          <a:lstStyle/>
          <a:p>
            <a:pPr>
              <a:lnSpc>
                <a:spcPct val="150000"/>
              </a:lnSpc>
              <a:spcBef>
                <a:spcPct val="0"/>
              </a:spcBef>
              <a:spcAft>
                <a:spcPct val="0"/>
              </a:spcAft>
            </a:pPr>
            <a:r>
              <a:rPr lang="en-US" sz="1400" dirty="0">
                <a:ln>
                  <a:noFill/>
                  <a:prstDash val="sysDot"/>
                </a:ln>
                <a:solidFill>
                  <a:schemeClr val="tx1">
                    <a:lumMod val="85000"/>
                    <a:lumOff val="15000"/>
                  </a:schemeClr>
                </a:solidFill>
              </a:rPr>
              <a:t>Analiza podatkov in pripomočke za odločanje</a:t>
            </a:r>
          </a:p>
        </p:txBody>
      </p:sp>
      <p:sp>
        <p:nvSpPr>
          <p:cNvPr id="8" name="矩形 7"/>
          <p:cNvSpPr/>
          <p:nvPr>
            <p:custDataLst>
              <p:tags r:id="rId10"/>
            </p:custDataLst>
          </p:nvPr>
        </p:nvSpPr>
        <p:spPr>
          <a:xfrm>
            <a:off x="1612345" y="2004362"/>
            <a:ext cx="5168775" cy="367649"/>
          </a:xfrm>
          <a:prstGeom prst="rect">
            <a:avLst/>
          </a:prstGeom>
          <a:noFill/>
        </p:spPr>
        <p:txBody>
          <a:bodyPr wrap="square" lIns="0" tIns="0" rIns="0" bIns="0" rtlCol="0" anchor="b">
            <a:normAutofit/>
          </a:bodyPr>
          <a:lstStyle/>
          <a:p>
            <a:pPr>
              <a:spcBef>
                <a:spcPct val="0"/>
              </a:spcBef>
              <a:spcAft>
                <a:spcPct val="0"/>
              </a:spcAft>
              <a:buClr>
                <a:schemeClr val="accent1"/>
              </a:buClr>
              <a:buSzPct val="70000"/>
            </a:pPr>
            <a:r>
              <a:rPr lang="en-US" sz="1400" b="1" dirty="0">
                <a:solidFill>
                  <a:schemeClr val="accent1"/>
                </a:solidFill>
                <a:latin typeface="+mj-lt"/>
              </a:rPr>
              <a:t>SISTEMI ZA PODPORO ODLOČANJU</a:t>
            </a:r>
          </a:p>
        </p:txBody>
      </p:sp>
      <p:sp>
        <p:nvSpPr>
          <p:cNvPr id="18" name="矩形 17"/>
          <p:cNvSpPr/>
          <p:nvPr>
            <p:custDataLst>
              <p:tags r:id="rId11"/>
            </p:custDataLst>
          </p:nvPr>
        </p:nvSpPr>
        <p:spPr>
          <a:xfrm>
            <a:off x="1612344" y="3284984"/>
            <a:ext cx="5168868" cy="558610"/>
          </a:xfrm>
          <a:prstGeom prst="rect">
            <a:avLst/>
          </a:prstGeom>
          <a:noFill/>
        </p:spPr>
        <p:txBody>
          <a:bodyPr wrap="square" lIns="0" tIns="0" rIns="0" bIns="0" rtlCol="0" anchor="t" anchorCtr="0">
            <a:normAutofit fontScale="92500" lnSpcReduction="10000"/>
          </a:bodyPr>
          <a:lstStyle/>
          <a:p>
            <a:pPr>
              <a:lnSpc>
                <a:spcPct val="150000"/>
              </a:lnSpc>
              <a:spcBef>
                <a:spcPct val="0"/>
              </a:spcBef>
              <a:spcAft>
                <a:spcPct val="0"/>
              </a:spcAft>
            </a:pPr>
            <a:r>
              <a:rPr lang="en-US" sz="1400" dirty="0" err="1">
                <a:sym typeface="+mn-ea"/>
              </a:rPr>
              <a:t>Integracija</a:t>
            </a:r>
            <a:r>
              <a:rPr lang="en-US" sz="1400" dirty="0">
                <a:sym typeface="+mn-ea"/>
              </a:rPr>
              <a:t> </a:t>
            </a:r>
            <a:r>
              <a:rPr lang="en-US" sz="1400" dirty="0" err="1">
                <a:sym typeface="+mn-ea"/>
              </a:rPr>
              <a:t>vseh</a:t>
            </a:r>
            <a:r>
              <a:rPr lang="en-US" sz="1400" dirty="0">
                <a:sym typeface="+mn-ea"/>
              </a:rPr>
              <a:t> </a:t>
            </a:r>
            <a:r>
              <a:rPr lang="en-US" sz="1400" dirty="0" err="1">
                <a:sym typeface="+mn-ea"/>
              </a:rPr>
              <a:t>funkcij</a:t>
            </a:r>
            <a:r>
              <a:rPr lang="en-US" sz="1400" dirty="0">
                <a:sym typeface="+mn-ea"/>
              </a:rPr>
              <a:t> </a:t>
            </a:r>
            <a:r>
              <a:rPr lang="en-US" sz="1400" dirty="0" err="1">
                <a:sym typeface="+mn-ea"/>
              </a:rPr>
              <a:t>podjetja</a:t>
            </a:r>
            <a:r>
              <a:rPr lang="en-US" sz="1400" dirty="0">
                <a:sym typeface="+mn-ea"/>
              </a:rPr>
              <a:t>, od </a:t>
            </a:r>
            <a:r>
              <a:rPr lang="en-US" sz="1400" dirty="0" err="1">
                <a:sym typeface="+mn-ea"/>
              </a:rPr>
              <a:t>financ</a:t>
            </a:r>
            <a:r>
              <a:rPr lang="en-US" sz="1400" dirty="0">
                <a:sym typeface="+mn-ea"/>
              </a:rPr>
              <a:t>, </a:t>
            </a:r>
            <a:r>
              <a:rPr lang="en-US" sz="1400" dirty="0" err="1">
                <a:sym typeface="+mn-ea"/>
              </a:rPr>
              <a:t>človeških</a:t>
            </a:r>
            <a:r>
              <a:rPr lang="en-US" sz="1400" dirty="0">
                <a:sym typeface="+mn-ea"/>
              </a:rPr>
              <a:t> </a:t>
            </a:r>
            <a:r>
              <a:rPr lang="en-US" sz="1400" dirty="0" err="1">
                <a:sym typeface="+mn-ea"/>
              </a:rPr>
              <a:t>virov</a:t>
            </a:r>
            <a:r>
              <a:rPr lang="en-US" sz="1400" dirty="0">
                <a:sym typeface="+mn-ea"/>
              </a:rPr>
              <a:t> do </a:t>
            </a:r>
            <a:r>
              <a:rPr lang="en-US" sz="1400" dirty="0" err="1">
                <a:sym typeface="+mn-ea"/>
              </a:rPr>
              <a:t>proizvodnje</a:t>
            </a:r>
            <a:r>
              <a:rPr lang="en-US" sz="1400" dirty="0">
                <a:sym typeface="+mn-ea"/>
              </a:rPr>
              <a:t>, v </a:t>
            </a:r>
            <a:r>
              <a:rPr lang="en-US" sz="1400" dirty="0" err="1">
                <a:sym typeface="+mn-ea"/>
              </a:rPr>
              <a:t>enoten</a:t>
            </a:r>
            <a:r>
              <a:rPr lang="en-US" sz="1400" dirty="0">
                <a:sym typeface="+mn-ea"/>
              </a:rPr>
              <a:t> </a:t>
            </a:r>
            <a:r>
              <a:rPr lang="en-US" sz="1400" dirty="0" err="1">
                <a:sym typeface="+mn-ea"/>
              </a:rPr>
              <a:t>sistem</a:t>
            </a:r>
            <a:endParaRPr lang="en-US" sz="1400" dirty="0"/>
          </a:p>
          <a:p>
            <a:pPr>
              <a:lnSpc>
                <a:spcPct val="150000"/>
              </a:lnSpc>
              <a:spcBef>
                <a:spcPct val="0"/>
              </a:spcBef>
              <a:spcAft>
                <a:spcPct val="0"/>
              </a:spcAft>
            </a:pPr>
            <a:endParaRPr lang="en-US" sz="1400" dirty="0">
              <a:ln>
                <a:noFill/>
                <a:prstDash val="sysDot"/>
              </a:ln>
              <a:solidFill>
                <a:schemeClr val="tx1">
                  <a:lumMod val="85000"/>
                  <a:lumOff val="15000"/>
                </a:schemeClr>
              </a:solidFill>
            </a:endParaRPr>
          </a:p>
          <a:p>
            <a:pPr>
              <a:lnSpc>
                <a:spcPct val="150000"/>
              </a:lnSpc>
              <a:spcBef>
                <a:spcPct val="0"/>
              </a:spcBef>
              <a:spcAft>
                <a:spcPct val="0"/>
              </a:spcAft>
            </a:pPr>
            <a:endParaRPr lang="en-US" sz="1400" dirty="0">
              <a:ln>
                <a:noFill/>
                <a:prstDash val="sysDot"/>
              </a:ln>
              <a:solidFill>
                <a:schemeClr val="tx1">
                  <a:lumMod val="85000"/>
                  <a:lumOff val="15000"/>
                </a:schemeClr>
              </a:solidFill>
            </a:endParaRPr>
          </a:p>
        </p:txBody>
      </p:sp>
      <p:sp>
        <p:nvSpPr>
          <p:cNvPr id="19" name="矩形 18"/>
          <p:cNvSpPr/>
          <p:nvPr>
            <p:custDataLst>
              <p:tags r:id="rId12"/>
            </p:custDataLst>
          </p:nvPr>
        </p:nvSpPr>
        <p:spPr>
          <a:xfrm>
            <a:off x="1612345" y="2908486"/>
            <a:ext cx="5168775" cy="367649"/>
          </a:xfrm>
          <a:prstGeom prst="rect">
            <a:avLst/>
          </a:prstGeom>
          <a:noFill/>
        </p:spPr>
        <p:txBody>
          <a:bodyPr wrap="square" lIns="0" tIns="0" rIns="0" bIns="0" rtlCol="0" anchor="b">
            <a:normAutofit/>
          </a:bodyPr>
          <a:lstStyle/>
          <a:p>
            <a:pPr>
              <a:spcBef>
                <a:spcPct val="0"/>
              </a:spcBef>
              <a:spcAft>
                <a:spcPct val="0"/>
              </a:spcAft>
              <a:buClr>
                <a:schemeClr val="accent1"/>
              </a:buClr>
              <a:buSzPct val="70000"/>
            </a:pPr>
            <a:r>
              <a:rPr lang="en-US" sz="1400" b="1" dirty="0">
                <a:solidFill>
                  <a:schemeClr val="accent1"/>
                </a:solidFill>
                <a:latin typeface="+mj-lt"/>
              </a:rPr>
              <a:t>UPRAVNI SISTEMI (ERP)</a:t>
            </a:r>
          </a:p>
        </p:txBody>
      </p:sp>
      <p:sp>
        <p:nvSpPr>
          <p:cNvPr id="11" name="Text Box 10"/>
          <p:cNvSpPr txBox="1"/>
          <p:nvPr/>
        </p:nvSpPr>
        <p:spPr>
          <a:xfrm>
            <a:off x="1491852" y="5143277"/>
            <a:ext cx="5486876" cy="521834"/>
          </a:xfrm>
          <a:prstGeom prst="rect">
            <a:avLst/>
          </a:prstGeom>
          <a:noFill/>
        </p:spPr>
        <p:txBody>
          <a:bodyPr wrap="square" rtlCol="0">
            <a:spAutoFit/>
          </a:bodyPr>
          <a:lstStyle/>
          <a:p>
            <a:pPr>
              <a:spcBef>
                <a:spcPct val="0"/>
              </a:spcBef>
              <a:spcAft>
                <a:spcPct val="0"/>
              </a:spcAft>
              <a:buClr>
                <a:schemeClr val="accent1"/>
              </a:buClr>
              <a:buSzPct val="70000"/>
            </a:pPr>
            <a:r>
              <a:rPr lang="en-US" sz="1400" b="1" dirty="0">
                <a:solidFill>
                  <a:schemeClr val="accent5">
                    <a:lumMod val="90000"/>
                  </a:schemeClr>
                </a:solidFill>
              </a:rPr>
              <a:t>SISTEMI ZA UPRAVLJANJE OSKRBOVALNE VERIGE (SCM)</a:t>
            </a:r>
          </a:p>
          <a:p>
            <a:pPr>
              <a:spcBef>
                <a:spcPct val="0"/>
              </a:spcBef>
              <a:spcAft>
                <a:spcPct val="0"/>
              </a:spcAft>
              <a:buClr>
                <a:schemeClr val="accent1"/>
              </a:buClr>
              <a:buSzPct val="70000"/>
            </a:pPr>
            <a:endParaRPr lang="en-US" sz="1400" b="1" dirty="0">
              <a:solidFill>
                <a:schemeClr val="accent5">
                  <a:lumMod val="90000"/>
                </a:schemeClr>
              </a:solidFill>
            </a:endParaRPr>
          </a:p>
        </p:txBody>
      </p:sp>
      <p:sp>
        <p:nvSpPr>
          <p:cNvPr id="12" name="Text Box 11"/>
          <p:cNvSpPr txBox="1"/>
          <p:nvPr/>
        </p:nvSpPr>
        <p:spPr>
          <a:xfrm>
            <a:off x="1448048" y="5501999"/>
            <a:ext cx="5574483" cy="306625"/>
          </a:xfrm>
          <a:prstGeom prst="rect">
            <a:avLst/>
          </a:prstGeom>
          <a:noFill/>
        </p:spPr>
        <p:txBody>
          <a:bodyPr wrap="square" rtlCol="0">
            <a:spAutoFit/>
          </a:bodyPr>
          <a:lstStyle/>
          <a:p>
            <a:r>
              <a:rPr lang="en-US" sz="1400" dirty="0" err="1"/>
              <a:t>Optimiziranje</a:t>
            </a:r>
            <a:r>
              <a:rPr lang="en-US" sz="1400" dirty="0"/>
              <a:t> </a:t>
            </a:r>
            <a:r>
              <a:rPr lang="en-US" sz="1400" dirty="0" err="1"/>
              <a:t>procesa</a:t>
            </a:r>
            <a:r>
              <a:rPr lang="en-US" sz="1400" dirty="0"/>
              <a:t> </a:t>
            </a:r>
            <a:r>
              <a:rPr lang="en-US" sz="1400" dirty="0" err="1"/>
              <a:t>dobave</a:t>
            </a:r>
            <a:r>
              <a:rPr lang="en-US" sz="1400" dirty="0"/>
              <a:t> in </a:t>
            </a:r>
            <a:r>
              <a:rPr lang="en-US" sz="1400" dirty="0" err="1"/>
              <a:t>distribucije</a:t>
            </a:r>
            <a:endParaRPr lang="en-US" sz="1400" dirty="0"/>
          </a:p>
        </p:txBody>
      </p:sp>
      <p:sp>
        <p:nvSpPr>
          <p:cNvPr id="14" name="Označba mesta številke diapozitiva 13">
            <a:extLst>
              <a:ext uri="{FF2B5EF4-FFF2-40B4-BE49-F238E27FC236}">
                <a16:creationId xmlns:a16="http://schemas.microsoft.com/office/drawing/2014/main" id="{00037498-B483-6663-73B6-A35C259203FD}"/>
              </a:ext>
            </a:extLst>
          </p:cNvPr>
          <p:cNvSpPr>
            <a:spLocks noGrp="1"/>
          </p:cNvSpPr>
          <p:nvPr>
            <p:ph type="sldNum" sz="quarter" idx="12"/>
          </p:nvPr>
        </p:nvSpPr>
        <p:spPr/>
        <p:txBody>
          <a:bodyPr/>
          <a:lstStyle/>
          <a:p>
            <a:fld id="{49AE70B2-8BF9-45C0-BB95-33D1B9D3A854}" type="slidenum">
              <a:rPr lang="en-US" smtClean="0"/>
              <a:t>44</a:t>
            </a:fld>
            <a:endParaRPr lang="en-US" dirty="0"/>
          </a:p>
        </p:txBody>
      </p:sp>
    </p:spTree>
    <p:custDataLst>
      <p:tags r:id="rId1"/>
    </p:custDataLst>
    <p:extLst>
      <p:ext uri="{BB962C8B-B14F-4D97-AF65-F5344CB8AC3E}">
        <p14:creationId xmlns:p14="http://schemas.microsoft.com/office/powerpoint/2010/main" val="36400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barn(inVertical)">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wipe(down)">
                                      <p:cBhvr>
                                        <p:cTn id="24" dur="500"/>
                                        <p:tgtEl>
                                          <p:spTgt spid="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circle(in)">
                                      <p:cBhvr>
                                        <p:cTn id="46" dur="20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11">
                                            <p:txEl>
                                              <p:pRg st="0" end="0"/>
                                            </p:txEl>
                                          </p:spTgt>
                                        </p:tgtEl>
                                        <p:attrNameLst>
                                          <p:attrName>style.visibility</p:attrName>
                                        </p:attrNameLst>
                                      </p:cBhvr>
                                      <p:to>
                                        <p:strVal val="visible"/>
                                      </p:to>
                                    </p:set>
                                    <p:animEffect transition="in" filter="circle(in)">
                                      <p:cBhvr>
                                        <p:cTn id="51" dur="2000"/>
                                        <p:tgtEl>
                                          <p:spTgt spid="11">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nodeType="clickEffect">
                                  <p:stCondLst>
                                    <p:cond delay="0"/>
                                  </p:stCondLst>
                                  <p:childTnLst>
                                    <p:set>
                                      <p:cBhvr>
                                        <p:cTn id="55" dur="1" fill="hold">
                                          <p:stCondLst>
                                            <p:cond delay="0"/>
                                          </p:stCondLst>
                                        </p:cTn>
                                        <p:tgtEl>
                                          <p:spTgt spid="12">
                                            <p:txEl>
                                              <p:pRg st="0" end="0"/>
                                            </p:txEl>
                                          </p:spTgt>
                                        </p:tgtEl>
                                        <p:attrNameLst>
                                          <p:attrName>style.visibility</p:attrName>
                                        </p:attrNameLst>
                                      </p:cBhvr>
                                      <p:to>
                                        <p:strVal val="visible"/>
                                      </p:to>
                                    </p:set>
                                    <p:animEffect transition="in" filter="wheel(1)">
                                      <p:cBhvr>
                                        <p:cTn id="56"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8" grpId="0"/>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en-US" b="1" dirty="0">
                <a:ln w="9525">
                  <a:solidFill>
                    <a:schemeClr val="bg1"/>
                  </a:solidFill>
                  <a:prstDash val="solid"/>
                </a:ln>
              </a:rPr>
              <a:t>PREDNOSTI INFORMACIJSKIH SISTEMOV </a:t>
            </a:r>
          </a:p>
        </p:txBody>
      </p:sp>
      <p:sp>
        <p:nvSpPr>
          <p:cNvPr id="3" name="矩形 2"/>
          <p:cNvSpPr/>
          <p:nvPr>
            <p:custDataLst>
              <p:tags r:id="rId3"/>
            </p:custDataLst>
          </p:nvPr>
        </p:nvSpPr>
        <p:spPr>
          <a:xfrm>
            <a:off x="9431738" y="1558143"/>
            <a:ext cx="1943229" cy="539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normAutofit/>
          </a:bodyPr>
          <a:lstStyle/>
          <a:p>
            <a:r>
              <a:rPr lang="en-US" sz="1600" b="1" kern="0" dirty="0">
                <a:solidFill>
                  <a:schemeClr val="accent1"/>
                </a:solidFill>
                <a:latin typeface="+mj-lt"/>
                <a:sym typeface="Arial" panose="020B0604020202020204" pitchFamily="34" charset="0"/>
              </a:rPr>
              <a:t>Konkurenca na trgu in inovacije</a:t>
            </a:r>
          </a:p>
        </p:txBody>
      </p:sp>
      <p:sp>
        <p:nvSpPr>
          <p:cNvPr id="4" name="矩形 3"/>
          <p:cNvSpPr/>
          <p:nvPr>
            <p:custDataLst>
              <p:tags r:id="rId4"/>
            </p:custDataLst>
          </p:nvPr>
        </p:nvSpPr>
        <p:spPr>
          <a:xfrm>
            <a:off x="9431738" y="2188533"/>
            <a:ext cx="1943229" cy="7199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rmAutofit fontScale="92500" lnSpcReduction="10000"/>
          </a:bodyPr>
          <a:lstStyle/>
          <a:p>
            <a:pPr>
              <a:lnSpc>
                <a:spcPct val="130000"/>
              </a:lnSpc>
            </a:pPr>
            <a:r>
              <a:rPr lang="en-US" sz="1400" kern="0" dirty="0">
                <a:solidFill>
                  <a:schemeClr val="tx1">
                    <a:lumMod val="85000"/>
                    <a:lumOff val="15000"/>
                  </a:schemeClr>
                </a:solidFill>
                <a:sym typeface="+mn-ea"/>
              </a:rPr>
              <a:t>Hitrejša reakcija na tržne spremembe in uvedba novih storitev</a:t>
            </a:r>
          </a:p>
        </p:txBody>
      </p:sp>
      <p:sp>
        <p:nvSpPr>
          <p:cNvPr id="6" name="矩形 5"/>
          <p:cNvSpPr/>
          <p:nvPr>
            <p:custDataLst>
              <p:tags r:id="rId5"/>
            </p:custDataLst>
          </p:nvPr>
        </p:nvSpPr>
        <p:spPr>
          <a:xfrm>
            <a:off x="9431738" y="3049369"/>
            <a:ext cx="1943229" cy="539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normAutofit/>
          </a:bodyPr>
          <a:lstStyle/>
          <a:p>
            <a:r>
              <a:rPr lang="en-US" sz="1600" b="1" kern="0" dirty="0">
                <a:solidFill>
                  <a:schemeClr val="accent1"/>
                </a:solidFill>
                <a:latin typeface="+mj-lt"/>
                <a:sym typeface="Arial" panose="020B0604020202020204" pitchFamily="34" charset="0"/>
              </a:rPr>
              <a:t>Primeri uspešnih implementacij IS</a:t>
            </a:r>
          </a:p>
        </p:txBody>
      </p:sp>
      <p:sp>
        <p:nvSpPr>
          <p:cNvPr id="7" name="矩形 6"/>
          <p:cNvSpPr/>
          <p:nvPr>
            <p:custDataLst>
              <p:tags r:id="rId6"/>
            </p:custDataLst>
          </p:nvPr>
        </p:nvSpPr>
        <p:spPr>
          <a:xfrm>
            <a:off x="9431738" y="3679760"/>
            <a:ext cx="2002268" cy="10423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lstStyle/>
          <a:p>
            <a:pPr>
              <a:lnSpc>
                <a:spcPct val="130000"/>
              </a:lnSpc>
            </a:pPr>
            <a:r>
              <a:rPr lang="en-US" sz="1400" kern="0" dirty="0">
                <a:solidFill>
                  <a:schemeClr val="tx1">
                    <a:lumMod val="85000"/>
                    <a:lumOff val="15000"/>
                  </a:schemeClr>
                </a:solidFill>
                <a:sym typeface="+mn-ea"/>
              </a:rPr>
              <a:t>AMAZON, GOOGLE </a:t>
            </a:r>
          </a:p>
          <a:p>
            <a:pPr>
              <a:lnSpc>
                <a:spcPct val="130000"/>
              </a:lnSpc>
            </a:pPr>
            <a:r>
              <a:rPr lang="en-US" sz="1400" kern="0" dirty="0">
                <a:solidFill>
                  <a:schemeClr val="tx1">
                    <a:lumMod val="85000"/>
                    <a:lumOff val="15000"/>
                  </a:schemeClr>
                </a:solidFill>
                <a:sym typeface="+mn-ea"/>
              </a:rPr>
              <a:t>(uvedba IS jim je omogočila prednost in vodstvo na trgu)</a:t>
            </a:r>
          </a:p>
        </p:txBody>
      </p:sp>
      <p:sp>
        <p:nvSpPr>
          <p:cNvPr id="12" name="矩形 11"/>
          <p:cNvSpPr/>
          <p:nvPr>
            <p:custDataLst>
              <p:tags r:id="rId7"/>
            </p:custDataLst>
          </p:nvPr>
        </p:nvSpPr>
        <p:spPr>
          <a:xfrm>
            <a:off x="1509333" y="1467373"/>
            <a:ext cx="1943229" cy="539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noAutofit/>
          </a:bodyPr>
          <a:lstStyle/>
          <a:p>
            <a:r>
              <a:rPr lang="en-US" sz="1600" b="1" kern="0" dirty="0">
                <a:solidFill>
                  <a:schemeClr val="accent1"/>
                </a:solidFill>
                <a:latin typeface="+mj-lt"/>
                <a:sym typeface="Arial" panose="020B0604020202020204" pitchFamily="34" charset="0"/>
              </a:rPr>
              <a:t>Povečana učinkovitost</a:t>
            </a:r>
          </a:p>
        </p:txBody>
      </p:sp>
      <p:sp>
        <p:nvSpPr>
          <p:cNvPr id="15" name="矩形 14"/>
          <p:cNvSpPr/>
          <p:nvPr>
            <p:custDataLst>
              <p:tags r:id="rId8"/>
            </p:custDataLst>
          </p:nvPr>
        </p:nvSpPr>
        <p:spPr>
          <a:xfrm>
            <a:off x="1509333" y="1959370"/>
            <a:ext cx="2656783" cy="10652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rmAutofit fontScale="97500" lnSpcReduction="10000"/>
          </a:bodyPr>
          <a:lstStyle/>
          <a:p>
            <a:pPr>
              <a:lnSpc>
                <a:spcPct val="130000"/>
              </a:lnSpc>
            </a:pPr>
            <a:r>
              <a:rPr lang="en-US" sz="1400" kern="0" dirty="0">
                <a:solidFill>
                  <a:schemeClr val="tx1">
                    <a:lumMod val="85000"/>
                    <a:lumOff val="15000"/>
                  </a:schemeClr>
                </a:solidFill>
                <a:sym typeface="+mn-ea"/>
              </a:rPr>
              <a:t>avtomatizacija rutinskih nalog omogoča zaposlenim, da se osredotočijo na bolj strateške naloge</a:t>
            </a:r>
          </a:p>
        </p:txBody>
      </p:sp>
      <p:sp>
        <p:nvSpPr>
          <p:cNvPr id="18" name="矩形 17"/>
          <p:cNvSpPr/>
          <p:nvPr>
            <p:custDataLst>
              <p:tags r:id="rId9"/>
            </p:custDataLst>
          </p:nvPr>
        </p:nvSpPr>
        <p:spPr>
          <a:xfrm>
            <a:off x="1549962" y="3314742"/>
            <a:ext cx="1943229" cy="539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lstStyle/>
          <a:p>
            <a:r>
              <a:rPr lang="en-US" sz="1600" b="1" kern="0" dirty="0">
                <a:solidFill>
                  <a:schemeClr val="accent1"/>
                </a:solidFill>
                <a:latin typeface="+mj-lt"/>
                <a:sym typeface="Arial" panose="020B0604020202020204" pitchFamily="34" charset="0"/>
              </a:rPr>
              <a:t>Izboljšana komunikacija in sodelovanje</a:t>
            </a:r>
          </a:p>
        </p:txBody>
      </p:sp>
      <p:sp>
        <p:nvSpPr>
          <p:cNvPr id="21" name="矩形 20"/>
          <p:cNvSpPr/>
          <p:nvPr>
            <p:custDataLst>
              <p:tags r:id="rId10"/>
            </p:custDataLst>
          </p:nvPr>
        </p:nvSpPr>
        <p:spPr>
          <a:xfrm>
            <a:off x="1549962" y="3903234"/>
            <a:ext cx="1943229" cy="7199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rmAutofit/>
          </a:bodyPr>
          <a:lstStyle/>
          <a:p>
            <a:pPr>
              <a:lnSpc>
                <a:spcPct val="130000"/>
              </a:lnSpc>
            </a:pPr>
            <a:r>
              <a:rPr lang="en-US" sz="1400" kern="0" dirty="0">
                <a:solidFill>
                  <a:schemeClr val="tx1">
                    <a:lumMod val="85000"/>
                    <a:lumOff val="15000"/>
                  </a:schemeClr>
                </a:solidFill>
                <a:sym typeface="+mn-ea"/>
              </a:rPr>
              <a:t>Lažji dostop do podatkov</a:t>
            </a:r>
          </a:p>
          <a:p>
            <a:pPr>
              <a:lnSpc>
                <a:spcPct val="130000"/>
              </a:lnSpc>
            </a:pPr>
            <a:endParaRPr lang="en-US" sz="1400" kern="0" dirty="0">
              <a:solidFill>
                <a:schemeClr val="tx1">
                  <a:lumMod val="85000"/>
                  <a:lumOff val="15000"/>
                </a:schemeClr>
              </a:solidFill>
              <a:sym typeface="+mn-ea"/>
            </a:endParaRPr>
          </a:p>
        </p:txBody>
      </p:sp>
      <p:sp>
        <p:nvSpPr>
          <p:cNvPr id="24" name="矩形 23"/>
          <p:cNvSpPr/>
          <p:nvPr>
            <p:custDataLst>
              <p:tags r:id="rId11"/>
            </p:custDataLst>
          </p:nvPr>
        </p:nvSpPr>
        <p:spPr>
          <a:xfrm>
            <a:off x="1529647" y="4710109"/>
            <a:ext cx="1943229" cy="539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normAutofit fontScale="90000"/>
          </a:bodyPr>
          <a:lstStyle/>
          <a:p>
            <a:r>
              <a:rPr lang="en-US" sz="1799" b="1" kern="0" dirty="0">
                <a:solidFill>
                  <a:schemeClr val="accent1"/>
                </a:solidFill>
                <a:latin typeface="+mj-lt"/>
                <a:sym typeface="Arial" panose="020B0604020202020204" pitchFamily="34" charset="0"/>
              </a:rPr>
              <a:t>Boljše odločanje na podlagi podatkov</a:t>
            </a:r>
          </a:p>
        </p:txBody>
      </p:sp>
      <p:sp>
        <p:nvSpPr>
          <p:cNvPr id="27" name="矩形 26"/>
          <p:cNvSpPr/>
          <p:nvPr>
            <p:custDataLst>
              <p:tags r:id="rId12"/>
            </p:custDataLst>
          </p:nvPr>
        </p:nvSpPr>
        <p:spPr>
          <a:xfrm>
            <a:off x="1519490" y="5336690"/>
            <a:ext cx="1943229" cy="7199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rmAutofit/>
          </a:bodyPr>
          <a:lstStyle/>
          <a:p>
            <a:pPr>
              <a:lnSpc>
                <a:spcPct val="130000"/>
              </a:lnSpc>
            </a:pPr>
            <a:r>
              <a:rPr lang="en-US" sz="1400" kern="0" dirty="0">
                <a:solidFill>
                  <a:schemeClr val="tx1">
                    <a:lumMod val="85000"/>
                    <a:lumOff val="15000"/>
                  </a:schemeClr>
                </a:solidFill>
                <a:sym typeface="+mn-ea"/>
              </a:rPr>
              <a:t>Hitrejše in bolj informirane odločitve</a:t>
            </a:r>
          </a:p>
          <a:p>
            <a:pPr>
              <a:lnSpc>
                <a:spcPct val="130000"/>
              </a:lnSpc>
            </a:pPr>
            <a:endParaRPr lang="en-US" sz="1400" kern="0" dirty="0">
              <a:solidFill>
                <a:schemeClr val="tx1">
                  <a:lumMod val="85000"/>
                  <a:lumOff val="15000"/>
                </a:schemeClr>
              </a:solidFill>
              <a:sym typeface="+mn-ea"/>
            </a:endParaRPr>
          </a:p>
        </p:txBody>
      </p:sp>
      <p:sp>
        <p:nvSpPr>
          <p:cNvPr id="28" name="任意多边形: 形状 4"/>
          <p:cNvSpPr/>
          <p:nvPr>
            <p:custDataLst>
              <p:tags r:id="rId13"/>
            </p:custDataLst>
          </p:nvPr>
        </p:nvSpPr>
        <p:spPr>
          <a:xfrm>
            <a:off x="4050325" y="1404597"/>
            <a:ext cx="575230" cy="518145"/>
          </a:xfrm>
          <a:custGeom>
            <a:avLst/>
            <a:gdLst>
              <a:gd name="connsiteX0" fmla="*/ 177800 w 566864"/>
              <a:gd name="connsiteY0" fmla="*/ 518280 h 518280"/>
              <a:gd name="connsiteX1" fmla="*/ 389048 w 566864"/>
              <a:gd name="connsiteY1" fmla="*/ 518280 h 518280"/>
              <a:gd name="connsiteX2" fmla="*/ 455038 w 566864"/>
              <a:gd name="connsiteY2" fmla="*/ 480191 h 518280"/>
              <a:gd name="connsiteX3" fmla="*/ 560662 w 566864"/>
              <a:gd name="connsiteY3" fmla="*/ 297244 h 518280"/>
              <a:gd name="connsiteX4" fmla="*/ 560671 w 566864"/>
              <a:gd name="connsiteY4" fmla="*/ 221051 h 518280"/>
              <a:gd name="connsiteX5" fmla="*/ 455047 w 566864"/>
              <a:gd name="connsiteY5" fmla="*/ 38104 h 518280"/>
              <a:gd name="connsiteX6" fmla="*/ 389065 w 566864"/>
              <a:gd name="connsiteY6" fmla="*/ 0 h 518280"/>
              <a:gd name="connsiteX7" fmla="*/ 177817 w 566864"/>
              <a:gd name="connsiteY7" fmla="*/ 0 h 518280"/>
              <a:gd name="connsiteX8" fmla="*/ 111827 w 566864"/>
              <a:gd name="connsiteY8" fmla="*/ 38089 h 518280"/>
              <a:gd name="connsiteX9" fmla="*/ 6203 w 566864"/>
              <a:gd name="connsiteY9" fmla="*/ 221036 h 518280"/>
              <a:gd name="connsiteX10" fmla="*/ 6195 w 566864"/>
              <a:gd name="connsiteY10" fmla="*/ 297229 h 518280"/>
              <a:gd name="connsiteX11" fmla="*/ 111819 w 566864"/>
              <a:gd name="connsiteY11" fmla="*/ 480176 h 518280"/>
              <a:gd name="connsiteX12" fmla="*/ 177800 w 566864"/>
              <a:gd name="connsiteY12" fmla="*/ 518280 h 518280"/>
              <a:gd name="connsiteX0-1" fmla="*/ 177800 w 566864"/>
              <a:gd name="connsiteY0-2" fmla="*/ 518280 h 518280"/>
              <a:gd name="connsiteX1-3" fmla="*/ 389048 w 566864"/>
              <a:gd name="connsiteY1-4" fmla="*/ 518280 h 518280"/>
              <a:gd name="connsiteX2-5" fmla="*/ 455038 w 566864"/>
              <a:gd name="connsiteY2-6" fmla="*/ 480191 h 518280"/>
              <a:gd name="connsiteX3-7" fmla="*/ 560662 w 566864"/>
              <a:gd name="connsiteY3-8" fmla="*/ 297244 h 518280"/>
              <a:gd name="connsiteX4-9" fmla="*/ 560671 w 566864"/>
              <a:gd name="connsiteY4-10" fmla="*/ 221051 h 518280"/>
              <a:gd name="connsiteX5-11" fmla="*/ 455047 w 566864"/>
              <a:gd name="connsiteY5-12" fmla="*/ 38104 h 518280"/>
              <a:gd name="connsiteX6-13" fmla="*/ 389065 w 566864"/>
              <a:gd name="connsiteY6-14" fmla="*/ 0 h 518280"/>
              <a:gd name="connsiteX7-15" fmla="*/ 177817 w 566864"/>
              <a:gd name="connsiteY7-16" fmla="*/ 0 h 518280"/>
              <a:gd name="connsiteX8-17" fmla="*/ 111827 w 566864"/>
              <a:gd name="connsiteY8-18" fmla="*/ 38089 h 518280"/>
              <a:gd name="connsiteX9-19" fmla="*/ 6203 w 566864"/>
              <a:gd name="connsiteY9-20" fmla="*/ 221036 h 518280"/>
              <a:gd name="connsiteX10-21" fmla="*/ 6195 w 566864"/>
              <a:gd name="connsiteY10-22" fmla="*/ 297229 h 518280"/>
              <a:gd name="connsiteX11-23" fmla="*/ 111819 w 566864"/>
              <a:gd name="connsiteY11-24" fmla="*/ 480176 h 518280"/>
              <a:gd name="connsiteX12-25" fmla="*/ 177800 w 566864"/>
              <a:gd name="connsiteY12-26" fmla="*/ 518280 h 518280"/>
              <a:gd name="connsiteX0-27" fmla="*/ 177800 w 566864"/>
              <a:gd name="connsiteY0-28" fmla="*/ 518280 h 518280"/>
              <a:gd name="connsiteX1-29" fmla="*/ 389048 w 566864"/>
              <a:gd name="connsiteY1-30" fmla="*/ 518280 h 518280"/>
              <a:gd name="connsiteX2-31" fmla="*/ 455038 w 566864"/>
              <a:gd name="connsiteY2-32" fmla="*/ 480191 h 518280"/>
              <a:gd name="connsiteX3-33" fmla="*/ 560662 w 566864"/>
              <a:gd name="connsiteY3-34" fmla="*/ 297244 h 518280"/>
              <a:gd name="connsiteX4-35" fmla="*/ 560671 w 566864"/>
              <a:gd name="connsiteY4-36" fmla="*/ 221051 h 518280"/>
              <a:gd name="connsiteX5-37" fmla="*/ 455047 w 566864"/>
              <a:gd name="connsiteY5-38" fmla="*/ 38104 h 518280"/>
              <a:gd name="connsiteX6-39" fmla="*/ 389065 w 566864"/>
              <a:gd name="connsiteY6-40" fmla="*/ 0 h 518280"/>
              <a:gd name="connsiteX7-41" fmla="*/ 177817 w 566864"/>
              <a:gd name="connsiteY7-42" fmla="*/ 0 h 518280"/>
              <a:gd name="connsiteX8-43" fmla="*/ 111827 w 566864"/>
              <a:gd name="connsiteY8-44" fmla="*/ 38089 h 518280"/>
              <a:gd name="connsiteX9-45" fmla="*/ 6203 w 566864"/>
              <a:gd name="connsiteY9-46" fmla="*/ 221036 h 518280"/>
              <a:gd name="connsiteX10-47" fmla="*/ 6195 w 566864"/>
              <a:gd name="connsiteY10-48" fmla="*/ 297229 h 518280"/>
              <a:gd name="connsiteX11-49" fmla="*/ 111819 w 566864"/>
              <a:gd name="connsiteY11-50" fmla="*/ 480176 h 518280"/>
              <a:gd name="connsiteX12-51" fmla="*/ 177800 w 566864"/>
              <a:gd name="connsiteY12-52" fmla="*/ 518280 h 518280"/>
              <a:gd name="connsiteX0-53" fmla="*/ 177800 w 566864"/>
              <a:gd name="connsiteY0-54" fmla="*/ 518280 h 518280"/>
              <a:gd name="connsiteX1-55" fmla="*/ 389048 w 566864"/>
              <a:gd name="connsiteY1-56" fmla="*/ 518280 h 518280"/>
              <a:gd name="connsiteX2-57" fmla="*/ 455038 w 566864"/>
              <a:gd name="connsiteY2-58" fmla="*/ 480191 h 518280"/>
              <a:gd name="connsiteX3-59" fmla="*/ 560662 w 566864"/>
              <a:gd name="connsiteY3-60" fmla="*/ 297244 h 518280"/>
              <a:gd name="connsiteX4-61" fmla="*/ 560671 w 566864"/>
              <a:gd name="connsiteY4-62" fmla="*/ 221051 h 518280"/>
              <a:gd name="connsiteX5-63" fmla="*/ 455047 w 566864"/>
              <a:gd name="connsiteY5-64" fmla="*/ 38104 h 518280"/>
              <a:gd name="connsiteX6-65" fmla="*/ 389065 w 566864"/>
              <a:gd name="connsiteY6-66" fmla="*/ 0 h 518280"/>
              <a:gd name="connsiteX7-67" fmla="*/ 177817 w 566864"/>
              <a:gd name="connsiteY7-68" fmla="*/ 0 h 518280"/>
              <a:gd name="connsiteX8-69" fmla="*/ 111827 w 566864"/>
              <a:gd name="connsiteY8-70" fmla="*/ 38089 h 518280"/>
              <a:gd name="connsiteX9-71" fmla="*/ 6203 w 566864"/>
              <a:gd name="connsiteY9-72" fmla="*/ 221036 h 518280"/>
              <a:gd name="connsiteX10-73" fmla="*/ 6195 w 566864"/>
              <a:gd name="connsiteY10-74" fmla="*/ 297229 h 518280"/>
              <a:gd name="connsiteX11-75" fmla="*/ 111819 w 566864"/>
              <a:gd name="connsiteY11-76" fmla="*/ 480176 h 518280"/>
              <a:gd name="connsiteX12-77" fmla="*/ 177800 w 566864"/>
              <a:gd name="connsiteY12-78" fmla="*/ 518280 h 518280"/>
              <a:gd name="connsiteX0-79" fmla="*/ 177800 w 566864"/>
              <a:gd name="connsiteY0-80" fmla="*/ 518280 h 518280"/>
              <a:gd name="connsiteX1-81" fmla="*/ 389048 w 566864"/>
              <a:gd name="connsiteY1-82" fmla="*/ 518280 h 518280"/>
              <a:gd name="connsiteX2-83" fmla="*/ 455038 w 566864"/>
              <a:gd name="connsiteY2-84" fmla="*/ 480191 h 518280"/>
              <a:gd name="connsiteX3-85" fmla="*/ 560662 w 566864"/>
              <a:gd name="connsiteY3-86" fmla="*/ 297244 h 518280"/>
              <a:gd name="connsiteX4-87" fmla="*/ 560671 w 566864"/>
              <a:gd name="connsiteY4-88" fmla="*/ 221051 h 518280"/>
              <a:gd name="connsiteX5-89" fmla="*/ 455047 w 566864"/>
              <a:gd name="connsiteY5-90" fmla="*/ 38104 h 518280"/>
              <a:gd name="connsiteX6-91" fmla="*/ 389065 w 566864"/>
              <a:gd name="connsiteY6-92" fmla="*/ 0 h 518280"/>
              <a:gd name="connsiteX7-93" fmla="*/ 177817 w 566864"/>
              <a:gd name="connsiteY7-94" fmla="*/ 0 h 518280"/>
              <a:gd name="connsiteX8-95" fmla="*/ 111827 w 566864"/>
              <a:gd name="connsiteY8-96" fmla="*/ 38089 h 518280"/>
              <a:gd name="connsiteX9-97" fmla="*/ 6203 w 566864"/>
              <a:gd name="connsiteY9-98" fmla="*/ 221036 h 518280"/>
              <a:gd name="connsiteX10-99" fmla="*/ 6195 w 566864"/>
              <a:gd name="connsiteY10-100" fmla="*/ 297229 h 518280"/>
              <a:gd name="connsiteX11-101" fmla="*/ 111819 w 566864"/>
              <a:gd name="connsiteY11-102" fmla="*/ 480176 h 518280"/>
              <a:gd name="connsiteX12-103" fmla="*/ 177800 w 566864"/>
              <a:gd name="connsiteY12-104" fmla="*/ 518280 h 518280"/>
              <a:gd name="connsiteX0-105" fmla="*/ 177800 w 566864"/>
              <a:gd name="connsiteY0-106" fmla="*/ 518280 h 518280"/>
              <a:gd name="connsiteX1-107" fmla="*/ 389048 w 566864"/>
              <a:gd name="connsiteY1-108" fmla="*/ 518280 h 518280"/>
              <a:gd name="connsiteX2-109" fmla="*/ 455038 w 566864"/>
              <a:gd name="connsiteY2-110" fmla="*/ 480191 h 518280"/>
              <a:gd name="connsiteX3-111" fmla="*/ 560662 w 566864"/>
              <a:gd name="connsiteY3-112" fmla="*/ 297244 h 518280"/>
              <a:gd name="connsiteX4-113" fmla="*/ 560671 w 566864"/>
              <a:gd name="connsiteY4-114" fmla="*/ 221051 h 518280"/>
              <a:gd name="connsiteX5-115" fmla="*/ 455047 w 566864"/>
              <a:gd name="connsiteY5-116" fmla="*/ 38104 h 518280"/>
              <a:gd name="connsiteX6-117" fmla="*/ 389065 w 566864"/>
              <a:gd name="connsiteY6-118" fmla="*/ 0 h 518280"/>
              <a:gd name="connsiteX7-119" fmla="*/ 177817 w 566864"/>
              <a:gd name="connsiteY7-120" fmla="*/ 0 h 518280"/>
              <a:gd name="connsiteX8-121" fmla="*/ 111827 w 566864"/>
              <a:gd name="connsiteY8-122" fmla="*/ 38089 h 518280"/>
              <a:gd name="connsiteX9-123" fmla="*/ 6203 w 566864"/>
              <a:gd name="connsiteY9-124" fmla="*/ 221036 h 518280"/>
              <a:gd name="connsiteX10-125" fmla="*/ 6195 w 566864"/>
              <a:gd name="connsiteY10-126" fmla="*/ 297229 h 518280"/>
              <a:gd name="connsiteX11-127" fmla="*/ 111819 w 566864"/>
              <a:gd name="connsiteY11-128" fmla="*/ 480176 h 518280"/>
              <a:gd name="connsiteX12-129" fmla="*/ 177800 w 566864"/>
              <a:gd name="connsiteY12-130" fmla="*/ 518280 h 518280"/>
              <a:gd name="connsiteX0-131" fmla="*/ 177800 w 566860"/>
              <a:gd name="connsiteY0-132" fmla="*/ 518280 h 518280"/>
              <a:gd name="connsiteX1-133" fmla="*/ 389048 w 566860"/>
              <a:gd name="connsiteY1-134" fmla="*/ 518280 h 518280"/>
              <a:gd name="connsiteX2-135" fmla="*/ 455038 w 566860"/>
              <a:gd name="connsiteY2-136" fmla="*/ 480191 h 518280"/>
              <a:gd name="connsiteX3-137" fmla="*/ 560662 w 566860"/>
              <a:gd name="connsiteY3-138" fmla="*/ 297244 h 518280"/>
              <a:gd name="connsiteX4-139" fmla="*/ 560671 w 566860"/>
              <a:gd name="connsiteY4-140" fmla="*/ 221051 h 518280"/>
              <a:gd name="connsiteX5-141" fmla="*/ 455047 w 566860"/>
              <a:gd name="connsiteY5-142" fmla="*/ 38104 h 518280"/>
              <a:gd name="connsiteX6-143" fmla="*/ 389065 w 566860"/>
              <a:gd name="connsiteY6-144" fmla="*/ 0 h 518280"/>
              <a:gd name="connsiteX7-145" fmla="*/ 177817 w 566860"/>
              <a:gd name="connsiteY7-146" fmla="*/ 0 h 518280"/>
              <a:gd name="connsiteX8-147" fmla="*/ 111827 w 566860"/>
              <a:gd name="connsiteY8-148" fmla="*/ 38089 h 518280"/>
              <a:gd name="connsiteX9-149" fmla="*/ 6203 w 566860"/>
              <a:gd name="connsiteY9-150" fmla="*/ 221036 h 518280"/>
              <a:gd name="connsiteX10-151" fmla="*/ 6195 w 566860"/>
              <a:gd name="connsiteY10-152" fmla="*/ 297229 h 518280"/>
              <a:gd name="connsiteX11-153" fmla="*/ 111819 w 566860"/>
              <a:gd name="connsiteY11-154" fmla="*/ 480176 h 518280"/>
              <a:gd name="connsiteX12-155" fmla="*/ 177800 w 566860"/>
              <a:gd name="connsiteY12-156" fmla="*/ 518280 h 518280"/>
              <a:gd name="connsiteX0-157" fmla="*/ 177800 w 571122"/>
              <a:gd name="connsiteY0-158" fmla="*/ 518280 h 518280"/>
              <a:gd name="connsiteX1-159" fmla="*/ 389048 w 571122"/>
              <a:gd name="connsiteY1-160" fmla="*/ 518280 h 518280"/>
              <a:gd name="connsiteX2-161" fmla="*/ 455038 w 571122"/>
              <a:gd name="connsiteY2-162" fmla="*/ 480191 h 518280"/>
              <a:gd name="connsiteX3-163" fmla="*/ 560662 w 571122"/>
              <a:gd name="connsiteY3-164" fmla="*/ 297244 h 518280"/>
              <a:gd name="connsiteX4-165" fmla="*/ 560671 w 571122"/>
              <a:gd name="connsiteY4-166" fmla="*/ 221051 h 518280"/>
              <a:gd name="connsiteX5-167" fmla="*/ 455047 w 571122"/>
              <a:gd name="connsiteY5-168" fmla="*/ 38104 h 518280"/>
              <a:gd name="connsiteX6-169" fmla="*/ 389065 w 571122"/>
              <a:gd name="connsiteY6-170" fmla="*/ 0 h 518280"/>
              <a:gd name="connsiteX7-171" fmla="*/ 177817 w 571122"/>
              <a:gd name="connsiteY7-172" fmla="*/ 0 h 518280"/>
              <a:gd name="connsiteX8-173" fmla="*/ 111827 w 571122"/>
              <a:gd name="connsiteY8-174" fmla="*/ 38089 h 518280"/>
              <a:gd name="connsiteX9-175" fmla="*/ 6203 w 571122"/>
              <a:gd name="connsiteY9-176" fmla="*/ 221036 h 518280"/>
              <a:gd name="connsiteX10-177" fmla="*/ 6195 w 571122"/>
              <a:gd name="connsiteY10-178" fmla="*/ 297229 h 518280"/>
              <a:gd name="connsiteX11-179" fmla="*/ 111819 w 571122"/>
              <a:gd name="connsiteY11-180" fmla="*/ 480176 h 518280"/>
              <a:gd name="connsiteX12-181" fmla="*/ 177800 w 571122"/>
              <a:gd name="connsiteY12-182" fmla="*/ 518280 h 518280"/>
              <a:gd name="connsiteX0-183" fmla="*/ 177800 w 571122"/>
              <a:gd name="connsiteY0-184" fmla="*/ 518280 h 518280"/>
              <a:gd name="connsiteX1-185" fmla="*/ 389048 w 571122"/>
              <a:gd name="connsiteY1-186" fmla="*/ 518280 h 518280"/>
              <a:gd name="connsiteX2-187" fmla="*/ 455038 w 571122"/>
              <a:gd name="connsiteY2-188" fmla="*/ 480191 h 518280"/>
              <a:gd name="connsiteX3-189" fmla="*/ 560662 w 571122"/>
              <a:gd name="connsiteY3-190" fmla="*/ 297244 h 518280"/>
              <a:gd name="connsiteX4-191" fmla="*/ 560671 w 571122"/>
              <a:gd name="connsiteY4-192" fmla="*/ 221051 h 518280"/>
              <a:gd name="connsiteX5-193" fmla="*/ 455047 w 571122"/>
              <a:gd name="connsiteY5-194" fmla="*/ 38104 h 518280"/>
              <a:gd name="connsiteX6-195" fmla="*/ 389065 w 571122"/>
              <a:gd name="connsiteY6-196" fmla="*/ 0 h 518280"/>
              <a:gd name="connsiteX7-197" fmla="*/ 177817 w 571122"/>
              <a:gd name="connsiteY7-198" fmla="*/ 0 h 518280"/>
              <a:gd name="connsiteX8-199" fmla="*/ 111827 w 571122"/>
              <a:gd name="connsiteY8-200" fmla="*/ 38089 h 518280"/>
              <a:gd name="connsiteX9-201" fmla="*/ 6203 w 571122"/>
              <a:gd name="connsiteY9-202" fmla="*/ 221036 h 518280"/>
              <a:gd name="connsiteX10-203" fmla="*/ 6195 w 571122"/>
              <a:gd name="connsiteY10-204" fmla="*/ 297229 h 518280"/>
              <a:gd name="connsiteX11-205" fmla="*/ 111819 w 571122"/>
              <a:gd name="connsiteY11-206" fmla="*/ 480176 h 518280"/>
              <a:gd name="connsiteX12-207" fmla="*/ 177800 w 571122"/>
              <a:gd name="connsiteY12-208" fmla="*/ 518280 h 518280"/>
              <a:gd name="connsiteX0-209" fmla="*/ 177800 w 571122"/>
              <a:gd name="connsiteY0-210" fmla="*/ 518280 h 518280"/>
              <a:gd name="connsiteX1-211" fmla="*/ 389048 w 571122"/>
              <a:gd name="connsiteY1-212" fmla="*/ 518280 h 518280"/>
              <a:gd name="connsiteX2-213" fmla="*/ 455038 w 571122"/>
              <a:gd name="connsiteY2-214" fmla="*/ 480191 h 518280"/>
              <a:gd name="connsiteX3-215" fmla="*/ 560662 w 571122"/>
              <a:gd name="connsiteY3-216" fmla="*/ 297244 h 518280"/>
              <a:gd name="connsiteX4-217" fmla="*/ 560671 w 571122"/>
              <a:gd name="connsiteY4-218" fmla="*/ 221051 h 518280"/>
              <a:gd name="connsiteX5-219" fmla="*/ 455047 w 571122"/>
              <a:gd name="connsiteY5-220" fmla="*/ 38104 h 518280"/>
              <a:gd name="connsiteX6-221" fmla="*/ 389065 w 571122"/>
              <a:gd name="connsiteY6-222" fmla="*/ 0 h 518280"/>
              <a:gd name="connsiteX7-223" fmla="*/ 177817 w 571122"/>
              <a:gd name="connsiteY7-224" fmla="*/ 0 h 518280"/>
              <a:gd name="connsiteX8-225" fmla="*/ 111827 w 571122"/>
              <a:gd name="connsiteY8-226" fmla="*/ 38089 h 518280"/>
              <a:gd name="connsiteX9-227" fmla="*/ 6203 w 571122"/>
              <a:gd name="connsiteY9-228" fmla="*/ 221036 h 518280"/>
              <a:gd name="connsiteX10-229" fmla="*/ 6195 w 571122"/>
              <a:gd name="connsiteY10-230" fmla="*/ 297229 h 518280"/>
              <a:gd name="connsiteX11-231" fmla="*/ 111819 w 571122"/>
              <a:gd name="connsiteY11-232" fmla="*/ 480176 h 518280"/>
              <a:gd name="connsiteX12-233" fmla="*/ 177800 w 571122"/>
              <a:gd name="connsiteY12-234" fmla="*/ 518280 h 518280"/>
              <a:gd name="connsiteX0-235" fmla="*/ 177800 w 571122"/>
              <a:gd name="connsiteY0-236" fmla="*/ 518280 h 518280"/>
              <a:gd name="connsiteX1-237" fmla="*/ 389048 w 571122"/>
              <a:gd name="connsiteY1-238" fmla="*/ 518280 h 518280"/>
              <a:gd name="connsiteX2-239" fmla="*/ 455038 w 571122"/>
              <a:gd name="connsiteY2-240" fmla="*/ 480191 h 518280"/>
              <a:gd name="connsiteX3-241" fmla="*/ 560662 w 571122"/>
              <a:gd name="connsiteY3-242" fmla="*/ 297244 h 518280"/>
              <a:gd name="connsiteX4-243" fmla="*/ 560671 w 571122"/>
              <a:gd name="connsiteY4-244" fmla="*/ 221051 h 518280"/>
              <a:gd name="connsiteX5-245" fmla="*/ 455047 w 571122"/>
              <a:gd name="connsiteY5-246" fmla="*/ 38104 h 518280"/>
              <a:gd name="connsiteX6-247" fmla="*/ 389065 w 571122"/>
              <a:gd name="connsiteY6-248" fmla="*/ 0 h 518280"/>
              <a:gd name="connsiteX7-249" fmla="*/ 177817 w 571122"/>
              <a:gd name="connsiteY7-250" fmla="*/ 0 h 518280"/>
              <a:gd name="connsiteX8-251" fmla="*/ 111827 w 571122"/>
              <a:gd name="connsiteY8-252" fmla="*/ 38089 h 518280"/>
              <a:gd name="connsiteX9-253" fmla="*/ 6203 w 571122"/>
              <a:gd name="connsiteY9-254" fmla="*/ 221036 h 518280"/>
              <a:gd name="connsiteX10-255" fmla="*/ 6195 w 571122"/>
              <a:gd name="connsiteY10-256" fmla="*/ 297229 h 518280"/>
              <a:gd name="connsiteX11-257" fmla="*/ 111819 w 571122"/>
              <a:gd name="connsiteY11-258" fmla="*/ 480176 h 518280"/>
              <a:gd name="connsiteX12-259" fmla="*/ 177800 w 571122"/>
              <a:gd name="connsiteY12-260" fmla="*/ 518280 h 518280"/>
              <a:gd name="connsiteX0-261" fmla="*/ 177800 w 571122"/>
              <a:gd name="connsiteY0-262" fmla="*/ 518280 h 518280"/>
              <a:gd name="connsiteX1-263" fmla="*/ 389048 w 571122"/>
              <a:gd name="connsiteY1-264" fmla="*/ 518280 h 518280"/>
              <a:gd name="connsiteX2-265" fmla="*/ 455038 w 571122"/>
              <a:gd name="connsiteY2-266" fmla="*/ 480191 h 518280"/>
              <a:gd name="connsiteX3-267" fmla="*/ 560662 w 571122"/>
              <a:gd name="connsiteY3-268" fmla="*/ 297244 h 518280"/>
              <a:gd name="connsiteX4-269" fmla="*/ 560671 w 571122"/>
              <a:gd name="connsiteY4-270" fmla="*/ 221051 h 518280"/>
              <a:gd name="connsiteX5-271" fmla="*/ 455047 w 571122"/>
              <a:gd name="connsiteY5-272" fmla="*/ 38104 h 518280"/>
              <a:gd name="connsiteX6-273" fmla="*/ 389065 w 571122"/>
              <a:gd name="connsiteY6-274" fmla="*/ 0 h 518280"/>
              <a:gd name="connsiteX7-275" fmla="*/ 177817 w 571122"/>
              <a:gd name="connsiteY7-276" fmla="*/ 0 h 518280"/>
              <a:gd name="connsiteX8-277" fmla="*/ 111827 w 571122"/>
              <a:gd name="connsiteY8-278" fmla="*/ 38089 h 518280"/>
              <a:gd name="connsiteX9-279" fmla="*/ 6203 w 571122"/>
              <a:gd name="connsiteY9-280" fmla="*/ 221036 h 518280"/>
              <a:gd name="connsiteX10-281" fmla="*/ 6195 w 571122"/>
              <a:gd name="connsiteY10-282" fmla="*/ 297229 h 518280"/>
              <a:gd name="connsiteX11-283" fmla="*/ 111819 w 571122"/>
              <a:gd name="connsiteY11-284" fmla="*/ 480176 h 518280"/>
              <a:gd name="connsiteX12-285" fmla="*/ 177800 w 571122"/>
              <a:gd name="connsiteY12-286" fmla="*/ 518280 h 518280"/>
              <a:gd name="connsiteX0-287" fmla="*/ 177800 w 571122"/>
              <a:gd name="connsiteY0-288" fmla="*/ 518280 h 518280"/>
              <a:gd name="connsiteX1-289" fmla="*/ 389048 w 571122"/>
              <a:gd name="connsiteY1-290" fmla="*/ 518280 h 518280"/>
              <a:gd name="connsiteX2-291" fmla="*/ 455038 w 571122"/>
              <a:gd name="connsiteY2-292" fmla="*/ 480191 h 518280"/>
              <a:gd name="connsiteX3-293" fmla="*/ 560662 w 571122"/>
              <a:gd name="connsiteY3-294" fmla="*/ 297244 h 518280"/>
              <a:gd name="connsiteX4-295" fmla="*/ 560671 w 571122"/>
              <a:gd name="connsiteY4-296" fmla="*/ 221051 h 518280"/>
              <a:gd name="connsiteX5-297" fmla="*/ 455047 w 571122"/>
              <a:gd name="connsiteY5-298" fmla="*/ 38104 h 518280"/>
              <a:gd name="connsiteX6-299" fmla="*/ 389065 w 571122"/>
              <a:gd name="connsiteY6-300" fmla="*/ 0 h 518280"/>
              <a:gd name="connsiteX7-301" fmla="*/ 177817 w 571122"/>
              <a:gd name="connsiteY7-302" fmla="*/ 0 h 518280"/>
              <a:gd name="connsiteX8-303" fmla="*/ 111827 w 571122"/>
              <a:gd name="connsiteY8-304" fmla="*/ 38089 h 518280"/>
              <a:gd name="connsiteX9-305" fmla="*/ 6203 w 571122"/>
              <a:gd name="connsiteY9-306" fmla="*/ 221036 h 518280"/>
              <a:gd name="connsiteX10-307" fmla="*/ 6195 w 571122"/>
              <a:gd name="connsiteY10-308" fmla="*/ 297229 h 518280"/>
              <a:gd name="connsiteX11-309" fmla="*/ 111819 w 571122"/>
              <a:gd name="connsiteY11-310" fmla="*/ 480176 h 518280"/>
              <a:gd name="connsiteX12-311" fmla="*/ 177800 w 571122"/>
              <a:gd name="connsiteY12-312" fmla="*/ 518280 h 518280"/>
              <a:gd name="connsiteX0-313" fmla="*/ 177800 w 571122"/>
              <a:gd name="connsiteY0-314" fmla="*/ 518280 h 518280"/>
              <a:gd name="connsiteX1-315" fmla="*/ 389048 w 571122"/>
              <a:gd name="connsiteY1-316" fmla="*/ 518280 h 518280"/>
              <a:gd name="connsiteX2-317" fmla="*/ 455038 w 571122"/>
              <a:gd name="connsiteY2-318" fmla="*/ 480191 h 518280"/>
              <a:gd name="connsiteX3-319" fmla="*/ 560662 w 571122"/>
              <a:gd name="connsiteY3-320" fmla="*/ 297244 h 518280"/>
              <a:gd name="connsiteX4-321" fmla="*/ 560671 w 571122"/>
              <a:gd name="connsiteY4-322" fmla="*/ 221051 h 518280"/>
              <a:gd name="connsiteX5-323" fmla="*/ 455047 w 571122"/>
              <a:gd name="connsiteY5-324" fmla="*/ 38104 h 518280"/>
              <a:gd name="connsiteX6-325" fmla="*/ 389065 w 571122"/>
              <a:gd name="connsiteY6-326" fmla="*/ 0 h 518280"/>
              <a:gd name="connsiteX7-327" fmla="*/ 177817 w 571122"/>
              <a:gd name="connsiteY7-328" fmla="*/ 0 h 518280"/>
              <a:gd name="connsiteX8-329" fmla="*/ 111827 w 571122"/>
              <a:gd name="connsiteY8-330" fmla="*/ 38089 h 518280"/>
              <a:gd name="connsiteX9-331" fmla="*/ 6203 w 571122"/>
              <a:gd name="connsiteY9-332" fmla="*/ 221036 h 518280"/>
              <a:gd name="connsiteX10-333" fmla="*/ 6195 w 571122"/>
              <a:gd name="connsiteY10-334" fmla="*/ 297229 h 518280"/>
              <a:gd name="connsiteX11-335" fmla="*/ 111819 w 571122"/>
              <a:gd name="connsiteY11-336" fmla="*/ 480176 h 518280"/>
              <a:gd name="connsiteX12-337" fmla="*/ 177800 w 571122"/>
              <a:gd name="connsiteY12-338" fmla="*/ 518280 h 518280"/>
              <a:gd name="connsiteX0-339" fmla="*/ 177800 w 571122"/>
              <a:gd name="connsiteY0-340" fmla="*/ 518280 h 518280"/>
              <a:gd name="connsiteX1-341" fmla="*/ 389048 w 571122"/>
              <a:gd name="connsiteY1-342" fmla="*/ 518280 h 518280"/>
              <a:gd name="connsiteX2-343" fmla="*/ 455038 w 571122"/>
              <a:gd name="connsiteY2-344" fmla="*/ 480191 h 518280"/>
              <a:gd name="connsiteX3-345" fmla="*/ 560662 w 571122"/>
              <a:gd name="connsiteY3-346" fmla="*/ 297244 h 518280"/>
              <a:gd name="connsiteX4-347" fmla="*/ 560671 w 571122"/>
              <a:gd name="connsiteY4-348" fmla="*/ 221051 h 518280"/>
              <a:gd name="connsiteX5-349" fmla="*/ 455047 w 571122"/>
              <a:gd name="connsiteY5-350" fmla="*/ 38104 h 518280"/>
              <a:gd name="connsiteX6-351" fmla="*/ 389065 w 571122"/>
              <a:gd name="connsiteY6-352" fmla="*/ 0 h 518280"/>
              <a:gd name="connsiteX7-353" fmla="*/ 177817 w 571122"/>
              <a:gd name="connsiteY7-354" fmla="*/ 0 h 518280"/>
              <a:gd name="connsiteX8-355" fmla="*/ 111827 w 571122"/>
              <a:gd name="connsiteY8-356" fmla="*/ 38089 h 518280"/>
              <a:gd name="connsiteX9-357" fmla="*/ 6203 w 571122"/>
              <a:gd name="connsiteY9-358" fmla="*/ 221036 h 518280"/>
              <a:gd name="connsiteX10-359" fmla="*/ 6195 w 571122"/>
              <a:gd name="connsiteY10-360" fmla="*/ 297229 h 518280"/>
              <a:gd name="connsiteX11-361" fmla="*/ 111819 w 571122"/>
              <a:gd name="connsiteY11-362" fmla="*/ 480176 h 518280"/>
              <a:gd name="connsiteX12-363" fmla="*/ 177800 w 571122"/>
              <a:gd name="connsiteY12-364" fmla="*/ 518280 h 518280"/>
              <a:gd name="connsiteX0-365" fmla="*/ 177800 w 571122"/>
              <a:gd name="connsiteY0-366" fmla="*/ 518280 h 518280"/>
              <a:gd name="connsiteX1-367" fmla="*/ 389048 w 571122"/>
              <a:gd name="connsiteY1-368" fmla="*/ 518280 h 518280"/>
              <a:gd name="connsiteX2-369" fmla="*/ 455038 w 571122"/>
              <a:gd name="connsiteY2-370" fmla="*/ 480191 h 518280"/>
              <a:gd name="connsiteX3-371" fmla="*/ 560662 w 571122"/>
              <a:gd name="connsiteY3-372" fmla="*/ 297244 h 518280"/>
              <a:gd name="connsiteX4-373" fmla="*/ 560671 w 571122"/>
              <a:gd name="connsiteY4-374" fmla="*/ 221051 h 518280"/>
              <a:gd name="connsiteX5-375" fmla="*/ 455047 w 571122"/>
              <a:gd name="connsiteY5-376" fmla="*/ 38104 h 518280"/>
              <a:gd name="connsiteX6-377" fmla="*/ 389065 w 571122"/>
              <a:gd name="connsiteY6-378" fmla="*/ 0 h 518280"/>
              <a:gd name="connsiteX7-379" fmla="*/ 177817 w 571122"/>
              <a:gd name="connsiteY7-380" fmla="*/ 0 h 518280"/>
              <a:gd name="connsiteX8-381" fmla="*/ 111827 w 571122"/>
              <a:gd name="connsiteY8-382" fmla="*/ 38089 h 518280"/>
              <a:gd name="connsiteX9-383" fmla="*/ 6203 w 571122"/>
              <a:gd name="connsiteY9-384" fmla="*/ 221036 h 518280"/>
              <a:gd name="connsiteX10-385" fmla="*/ 6195 w 571122"/>
              <a:gd name="connsiteY10-386" fmla="*/ 297229 h 518280"/>
              <a:gd name="connsiteX11-387" fmla="*/ 111819 w 571122"/>
              <a:gd name="connsiteY11-388" fmla="*/ 480176 h 518280"/>
              <a:gd name="connsiteX12-389" fmla="*/ 177800 w 571122"/>
              <a:gd name="connsiteY12-390" fmla="*/ 518280 h 518280"/>
              <a:gd name="connsiteX0-391" fmla="*/ 177800 w 571122"/>
              <a:gd name="connsiteY0-392" fmla="*/ 518280 h 518280"/>
              <a:gd name="connsiteX1-393" fmla="*/ 389048 w 571122"/>
              <a:gd name="connsiteY1-394" fmla="*/ 518280 h 518280"/>
              <a:gd name="connsiteX2-395" fmla="*/ 455038 w 571122"/>
              <a:gd name="connsiteY2-396" fmla="*/ 480191 h 518280"/>
              <a:gd name="connsiteX3-397" fmla="*/ 560662 w 571122"/>
              <a:gd name="connsiteY3-398" fmla="*/ 297244 h 518280"/>
              <a:gd name="connsiteX4-399" fmla="*/ 560671 w 571122"/>
              <a:gd name="connsiteY4-400" fmla="*/ 221051 h 518280"/>
              <a:gd name="connsiteX5-401" fmla="*/ 455047 w 571122"/>
              <a:gd name="connsiteY5-402" fmla="*/ 38104 h 518280"/>
              <a:gd name="connsiteX6-403" fmla="*/ 389065 w 571122"/>
              <a:gd name="connsiteY6-404" fmla="*/ 0 h 518280"/>
              <a:gd name="connsiteX7-405" fmla="*/ 177817 w 571122"/>
              <a:gd name="connsiteY7-406" fmla="*/ 0 h 518280"/>
              <a:gd name="connsiteX8-407" fmla="*/ 111827 w 571122"/>
              <a:gd name="connsiteY8-408" fmla="*/ 38089 h 518280"/>
              <a:gd name="connsiteX9-409" fmla="*/ 6203 w 571122"/>
              <a:gd name="connsiteY9-410" fmla="*/ 221036 h 518280"/>
              <a:gd name="connsiteX10-411" fmla="*/ 6195 w 571122"/>
              <a:gd name="connsiteY10-412" fmla="*/ 297229 h 518280"/>
              <a:gd name="connsiteX11-413" fmla="*/ 111819 w 571122"/>
              <a:gd name="connsiteY11-414" fmla="*/ 480176 h 518280"/>
              <a:gd name="connsiteX12-415" fmla="*/ 177800 w 571122"/>
              <a:gd name="connsiteY12-416" fmla="*/ 518280 h 518280"/>
              <a:gd name="connsiteX0-417" fmla="*/ 177800 w 571122"/>
              <a:gd name="connsiteY0-418" fmla="*/ 518280 h 518280"/>
              <a:gd name="connsiteX1-419" fmla="*/ 389048 w 571122"/>
              <a:gd name="connsiteY1-420" fmla="*/ 518280 h 518280"/>
              <a:gd name="connsiteX2-421" fmla="*/ 455038 w 571122"/>
              <a:gd name="connsiteY2-422" fmla="*/ 480191 h 518280"/>
              <a:gd name="connsiteX3-423" fmla="*/ 560662 w 571122"/>
              <a:gd name="connsiteY3-424" fmla="*/ 297244 h 518280"/>
              <a:gd name="connsiteX4-425" fmla="*/ 560671 w 571122"/>
              <a:gd name="connsiteY4-426" fmla="*/ 221051 h 518280"/>
              <a:gd name="connsiteX5-427" fmla="*/ 455047 w 571122"/>
              <a:gd name="connsiteY5-428" fmla="*/ 38104 h 518280"/>
              <a:gd name="connsiteX6-429" fmla="*/ 389065 w 571122"/>
              <a:gd name="connsiteY6-430" fmla="*/ 0 h 518280"/>
              <a:gd name="connsiteX7-431" fmla="*/ 177817 w 571122"/>
              <a:gd name="connsiteY7-432" fmla="*/ 0 h 518280"/>
              <a:gd name="connsiteX8-433" fmla="*/ 111827 w 571122"/>
              <a:gd name="connsiteY8-434" fmla="*/ 38089 h 518280"/>
              <a:gd name="connsiteX9-435" fmla="*/ 6203 w 571122"/>
              <a:gd name="connsiteY9-436" fmla="*/ 221036 h 518280"/>
              <a:gd name="connsiteX10-437" fmla="*/ 6195 w 571122"/>
              <a:gd name="connsiteY10-438" fmla="*/ 297229 h 518280"/>
              <a:gd name="connsiteX11-439" fmla="*/ 111819 w 571122"/>
              <a:gd name="connsiteY11-440" fmla="*/ 480176 h 518280"/>
              <a:gd name="connsiteX12-441" fmla="*/ 177800 w 571122"/>
              <a:gd name="connsiteY12-442" fmla="*/ 518280 h 518280"/>
              <a:gd name="connsiteX0-443" fmla="*/ 177796 w 571118"/>
              <a:gd name="connsiteY0-444" fmla="*/ 518280 h 518280"/>
              <a:gd name="connsiteX1-445" fmla="*/ 389044 w 571118"/>
              <a:gd name="connsiteY1-446" fmla="*/ 518280 h 518280"/>
              <a:gd name="connsiteX2-447" fmla="*/ 455034 w 571118"/>
              <a:gd name="connsiteY2-448" fmla="*/ 480191 h 518280"/>
              <a:gd name="connsiteX3-449" fmla="*/ 560658 w 571118"/>
              <a:gd name="connsiteY3-450" fmla="*/ 297244 h 518280"/>
              <a:gd name="connsiteX4-451" fmla="*/ 560667 w 571118"/>
              <a:gd name="connsiteY4-452" fmla="*/ 221051 h 518280"/>
              <a:gd name="connsiteX5-453" fmla="*/ 455043 w 571118"/>
              <a:gd name="connsiteY5-454" fmla="*/ 38104 h 518280"/>
              <a:gd name="connsiteX6-455" fmla="*/ 389061 w 571118"/>
              <a:gd name="connsiteY6-456" fmla="*/ 0 h 518280"/>
              <a:gd name="connsiteX7-457" fmla="*/ 177813 w 571118"/>
              <a:gd name="connsiteY7-458" fmla="*/ 0 h 518280"/>
              <a:gd name="connsiteX8-459" fmla="*/ 111823 w 571118"/>
              <a:gd name="connsiteY8-460" fmla="*/ 38089 h 518280"/>
              <a:gd name="connsiteX9-461" fmla="*/ 6199 w 571118"/>
              <a:gd name="connsiteY9-462" fmla="*/ 221036 h 518280"/>
              <a:gd name="connsiteX10-463" fmla="*/ 6191 w 571118"/>
              <a:gd name="connsiteY10-464" fmla="*/ 297229 h 518280"/>
              <a:gd name="connsiteX11-465" fmla="*/ 111815 w 571118"/>
              <a:gd name="connsiteY11-466" fmla="*/ 480176 h 518280"/>
              <a:gd name="connsiteX12-467" fmla="*/ 177796 w 571118"/>
              <a:gd name="connsiteY12-468" fmla="*/ 518280 h 518280"/>
              <a:gd name="connsiteX0-469" fmla="*/ 182058 w 575380"/>
              <a:gd name="connsiteY0-470" fmla="*/ 518280 h 518280"/>
              <a:gd name="connsiteX1-471" fmla="*/ 393306 w 575380"/>
              <a:gd name="connsiteY1-472" fmla="*/ 518280 h 518280"/>
              <a:gd name="connsiteX2-473" fmla="*/ 459296 w 575380"/>
              <a:gd name="connsiteY2-474" fmla="*/ 480191 h 518280"/>
              <a:gd name="connsiteX3-475" fmla="*/ 564920 w 575380"/>
              <a:gd name="connsiteY3-476" fmla="*/ 297244 h 518280"/>
              <a:gd name="connsiteX4-477" fmla="*/ 564929 w 575380"/>
              <a:gd name="connsiteY4-478" fmla="*/ 221051 h 518280"/>
              <a:gd name="connsiteX5-479" fmla="*/ 459305 w 575380"/>
              <a:gd name="connsiteY5-480" fmla="*/ 38104 h 518280"/>
              <a:gd name="connsiteX6-481" fmla="*/ 393323 w 575380"/>
              <a:gd name="connsiteY6-482" fmla="*/ 0 h 518280"/>
              <a:gd name="connsiteX7-483" fmla="*/ 182075 w 575380"/>
              <a:gd name="connsiteY7-484" fmla="*/ 0 h 518280"/>
              <a:gd name="connsiteX8-485" fmla="*/ 116085 w 575380"/>
              <a:gd name="connsiteY8-486" fmla="*/ 38089 h 518280"/>
              <a:gd name="connsiteX9-487" fmla="*/ 10461 w 575380"/>
              <a:gd name="connsiteY9-488" fmla="*/ 221036 h 518280"/>
              <a:gd name="connsiteX10-489" fmla="*/ 10453 w 575380"/>
              <a:gd name="connsiteY10-490" fmla="*/ 297229 h 518280"/>
              <a:gd name="connsiteX11-491" fmla="*/ 116077 w 575380"/>
              <a:gd name="connsiteY11-492" fmla="*/ 480176 h 518280"/>
              <a:gd name="connsiteX12-493" fmla="*/ 182058 w 575380"/>
              <a:gd name="connsiteY12-494" fmla="*/ 518280 h 518280"/>
              <a:gd name="connsiteX0-495" fmla="*/ 182058 w 575380"/>
              <a:gd name="connsiteY0-496" fmla="*/ 518280 h 518280"/>
              <a:gd name="connsiteX1-497" fmla="*/ 393306 w 575380"/>
              <a:gd name="connsiteY1-498" fmla="*/ 518280 h 518280"/>
              <a:gd name="connsiteX2-499" fmla="*/ 459296 w 575380"/>
              <a:gd name="connsiteY2-500" fmla="*/ 480191 h 518280"/>
              <a:gd name="connsiteX3-501" fmla="*/ 564920 w 575380"/>
              <a:gd name="connsiteY3-502" fmla="*/ 297244 h 518280"/>
              <a:gd name="connsiteX4-503" fmla="*/ 564929 w 575380"/>
              <a:gd name="connsiteY4-504" fmla="*/ 221051 h 518280"/>
              <a:gd name="connsiteX5-505" fmla="*/ 459305 w 575380"/>
              <a:gd name="connsiteY5-506" fmla="*/ 38104 h 518280"/>
              <a:gd name="connsiteX6-507" fmla="*/ 393323 w 575380"/>
              <a:gd name="connsiteY6-508" fmla="*/ 0 h 518280"/>
              <a:gd name="connsiteX7-509" fmla="*/ 182075 w 575380"/>
              <a:gd name="connsiteY7-510" fmla="*/ 0 h 518280"/>
              <a:gd name="connsiteX8-511" fmla="*/ 116085 w 575380"/>
              <a:gd name="connsiteY8-512" fmla="*/ 38089 h 518280"/>
              <a:gd name="connsiteX9-513" fmla="*/ 10461 w 575380"/>
              <a:gd name="connsiteY9-514" fmla="*/ 221036 h 518280"/>
              <a:gd name="connsiteX10-515" fmla="*/ 10453 w 575380"/>
              <a:gd name="connsiteY10-516" fmla="*/ 297229 h 518280"/>
              <a:gd name="connsiteX11-517" fmla="*/ 116077 w 575380"/>
              <a:gd name="connsiteY11-518" fmla="*/ 480176 h 518280"/>
              <a:gd name="connsiteX12-519" fmla="*/ 182058 w 575380"/>
              <a:gd name="connsiteY12-520" fmla="*/ 518280 h 518280"/>
              <a:gd name="connsiteX0-521" fmla="*/ 182058 w 575380"/>
              <a:gd name="connsiteY0-522" fmla="*/ 518280 h 518280"/>
              <a:gd name="connsiteX1-523" fmla="*/ 393306 w 575380"/>
              <a:gd name="connsiteY1-524" fmla="*/ 518280 h 518280"/>
              <a:gd name="connsiteX2-525" fmla="*/ 459296 w 575380"/>
              <a:gd name="connsiteY2-526" fmla="*/ 480191 h 518280"/>
              <a:gd name="connsiteX3-527" fmla="*/ 564920 w 575380"/>
              <a:gd name="connsiteY3-528" fmla="*/ 297244 h 518280"/>
              <a:gd name="connsiteX4-529" fmla="*/ 564929 w 575380"/>
              <a:gd name="connsiteY4-530" fmla="*/ 221051 h 518280"/>
              <a:gd name="connsiteX5-531" fmla="*/ 459305 w 575380"/>
              <a:gd name="connsiteY5-532" fmla="*/ 38104 h 518280"/>
              <a:gd name="connsiteX6-533" fmla="*/ 393323 w 575380"/>
              <a:gd name="connsiteY6-534" fmla="*/ 0 h 518280"/>
              <a:gd name="connsiteX7-535" fmla="*/ 182075 w 575380"/>
              <a:gd name="connsiteY7-536" fmla="*/ 0 h 518280"/>
              <a:gd name="connsiteX8-537" fmla="*/ 116085 w 575380"/>
              <a:gd name="connsiteY8-538" fmla="*/ 38089 h 518280"/>
              <a:gd name="connsiteX9-539" fmla="*/ 10461 w 575380"/>
              <a:gd name="connsiteY9-540" fmla="*/ 221036 h 518280"/>
              <a:gd name="connsiteX10-541" fmla="*/ 10453 w 575380"/>
              <a:gd name="connsiteY10-542" fmla="*/ 297229 h 518280"/>
              <a:gd name="connsiteX11-543" fmla="*/ 116077 w 575380"/>
              <a:gd name="connsiteY11-544" fmla="*/ 480176 h 518280"/>
              <a:gd name="connsiteX12-545" fmla="*/ 182058 w 575380"/>
              <a:gd name="connsiteY12-546" fmla="*/ 518280 h 518280"/>
              <a:gd name="connsiteX0-547" fmla="*/ 182058 w 575380"/>
              <a:gd name="connsiteY0-548" fmla="*/ 518280 h 518280"/>
              <a:gd name="connsiteX1-549" fmla="*/ 393306 w 575380"/>
              <a:gd name="connsiteY1-550" fmla="*/ 518280 h 518280"/>
              <a:gd name="connsiteX2-551" fmla="*/ 459296 w 575380"/>
              <a:gd name="connsiteY2-552" fmla="*/ 480191 h 518280"/>
              <a:gd name="connsiteX3-553" fmla="*/ 564920 w 575380"/>
              <a:gd name="connsiteY3-554" fmla="*/ 297244 h 518280"/>
              <a:gd name="connsiteX4-555" fmla="*/ 564929 w 575380"/>
              <a:gd name="connsiteY4-556" fmla="*/ 221051 h 518280"/>
              <a:gd name="connsiteX5-557" fmla="*/ 459305 w 575380"/>
              <a:gd name="connsiteY5-558" fmla="*/ 38104 h 518280"/>
              <a:gd name="connsiteX6-559" fmla="*/ 393323 w 575380"/>
              <a:gd name="connsiteY6-560" fmla="*/ 0 h 518280"/>
              <a:gd name="connsiteX7-561" fmla="*/ 182075 w 575380"/>
              <a:gd name="connsiteY7-562" fmla="*/ 0 h 518280"/>
              <a:gd name="connsiteX8-563" fmla="*/ 116085 w 575380"/>
              <a:gd name="connsiteY8-564" fmla="*/ 38089 h 518280"/>
              <a:gd name="connsiteX9-565" fmla="*/ 10461 w 575380"/>
              <a:gd name="connsiteY9-566" fmla="*/ 221036 h 518280"/>
              <a:gd name="connsiteX10-567" fmla="*/ 10453 w 575380"/>
              <a:gd name="connsiteY10-568" fmla="*/ 297229 h 518280"/>
              <a:gd name="connsiteX11-569" fmla="*/ 116077 w 575380"/>
              <a:gd name="connsiteY11-570" fmla="*/ 480176 h 518280"/>
              <a:gd name="connsiteX12-571" fmla="*/ 182058 w 575380"/>
              <a:gd name="connsiteY12-572" fmla="*/ 518280 h 518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575380" h="518280">
                <a:moveTo>
                  <a:pt x="182058" y="518280"/>
                </a:moveTo>
                <a:cubicBezTo>
                  <a:pt x="182058" y="518280"/>
                  <a:pt x="393305" y="518280"/>
                  <a:pt x="393306" y="518280"/>
                </a:cubicBezTo>
                <a:cubicBezTo>
                  <a:pt x="421190" y="518280"/>
                  <a:pt x="445353" y="504339"/>
                  <a:pt x="459296" y="480191"/>
                </a:cubicBezTo>
                <a:cubicBezTo>
                  <a:pt x="459295" y="480191"/>
                  <a:pt x="564919" y="297244"/>
                  <a:pt x="564920" y="297244"/>
                </a:cubicBezTo>
                <a:cubicBezTo>
                  <a:pt x="578861" y="273096"/>
                  <a:pt x="578870" y="245199"/>
                  <a:pt x="564929" y="221051"/>
                </a:cubicBezTo>
                <a:cubicBezTo>
                  <a:pt x="564928" y="221051"/>
                  <a:pt x="459304" y="38104"/>
                  <a:pt x="459305" y="38104"/>
                </a:cubicBezTo>
                <a:cubicBezTo>
                  <a:pt x="445361" y="13956"/>
                  <a:pt x="421206" y="0"/>
                  <a:pt x="393323" y="0"/>
                </a:cubicBezTo>
                <a:cubicBezTo>
                  <a:pt x="393322" y="0"/>
                  <a:pt x="182074" y="0"/>
                  <a:pt x="182075" y="0"/>
                </a:cubicBezTo>
                <a:cubicBezTo>
                  <a:pt x="154189" y="0"/>
                  <a:pt x="130026" y="13941"/>
                  <a:pt x="116085" y="38089"/>
                </a:cubicBezTo>
                <a:cubicBezTo>
                  <a:pt x="116084" y="38089"/>
                  <a:pt x="10460" y="221036"/>
                  <a:pt x="10461" y="221036"/>
                </a:cubicBezTo>
                <a:cubicBezTo>
                  <a:pt x="-3482" y="245185"/>
                  <a:pt x="-3490" y="273081"/>
                  <a:pt x="10453" y="297229"/>
                </a:cubicBezTo>
                <a:cubicBezTo>
                  <a:pt x="10452" y="297229"/>
                  <a:pt x="116076" y="480176"/>
                  <a:pt x="116077" y="480176"/>
                </a:cubicBezTo>
                <a:cubicBezTo>
                  <a:pt x="130018" y="504325"/>
                  <a:pt x="154174" y="518280"/>
                  <a:pt x="182058" y="51828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noAutofit/>
          </a:bodyPr>
          <a:lstStyle/>
          <a:p>
            <a:pPr algn="ctr">
              <a:lnSpc>
                <a:spcPct val="150000"/>
              </a:lnSpc>
            </a:pPr>
            <a:r>
              <a:rPr lang="en-US" sz="1799" dirty="0">
                <a:latin typeface="Arial" panose="020B0604020202020204" pitchFamily="34" charset="0"/>
                <a:sym typeface="Arial" panose="020B0604020202020204" pitchFamily="34" charset="0"/>
              </a:rPr>
              <a:t>01</a:t>
            </a:r>
          </a:p>
        </p:txBody>
      </p:sp>
      <p:sp>
        <p:nvSpPr>
          <p:cNvPr id="29" name="任意多边形: 形状 32"/>
          <p:cNvSpPr/>
          <p:nvPr>
            <p:custDataLst>
              <p:tags r:id="rId14"/>
            </p:custDataLst>
          </p:nvPr>
        </p:nvSpPr>
        <p:spPr>
          <a:xfrm>
            <a:off x="3452562" y="3649981"/>
            <a:ext cx="575230" cy="518145"/>
          </a:xfrm>
          <a:custGeom>
            <a:avLst/>
            <a:gdLst>
              <a:gd name="connsiteX0" fmla="*/ 177800 w 566864"/>
              <a:gd name="connsiteY0" fmla="*/ 518280 h 518280"/>
              <a:gd name="connsiteX1" fmla="*/ 389048 w 566864"/>
              <a:gd name="connsiteY1" fmla="*/ 518280 h 518280"/>
              <a:gd name="connsiteX2" fmla="*/ 455038 w 566864"/>
              <a:gd name="connsiteY2" fmla="*/ 480191 h 518280"/>
              <a:gd name="connsiteX3" fmla="*/ 560662 w 566864"/>
              <a:gd name="connsiteY3" fmla="*/ 297244 h 518280"/>
              <a:gd name="connsiteX4" fmla="*/ 560671 w 566864"/>
              <a:gd name="connsiteY4" fmla="*/ 221051 h 518280"/>
              <a:gd name="connsiteX5" fmla="*/ 455047 w 566864"/>
              <a:gd name="connsiteY5" fmla="*/ 38104 h 518280"/>
              <a:gd name="connsiteX6" fmla="*/ 389065 w 566864"/>
              <a:gd name="connsiteY6" fmla="*/ 0 h 518280"/>
              <a:gd name="connsiteX7" fmla="*/ 177817 w 566864"/>
              <a:gd name="connsiteY7" fmla="*/ 0 h 518280"/>
              <a:gd name="connsiteX8" fmla="*/ 111827 w 566864"/>
              <a:gd name="connsiteY8" fmla="*/ 38089 h 518280"/>
              <a:gd name="connsiteX9" fmla="*/ 6203 w 566864"/>
              <a:gd name="connsiteY9" fmla="*/ 221036 h 518280"/>
              <a:gd name="connsiteX10" fmla="*/ 6195 w 566864"/>
              <a:gd name="connsiteY10" fmla="*/ 297229 h 518280"/>
              <a:gd name="connsiteX11" fmla="*/ 111819 w 566864"/>
              <a:gd name="connsiteY11" fmla="*/ 480176 h 518280"/>
              <a:gd name="connsiteX12" fmla="*/ 177800 w 566864"/>
              <a:gd name="connsiteY12" fmla="*/ 518280 h 518280"/>
              <a:gd name="connsiteX0-1" fmla="*/ 177800 w 566864"/>
              <a:gd name="connsiteY0-2" fmla="*/ 518280 h 518280"/>
              <a:gd name="connsiteX1-3" fmla="*/ 389048 w 566864"/>
              <a:gd name="connsiteY1-4" fmla="*/ 518280 h 518280"/>
              <a:gd name="connsiteX2-5" fmla="*/ 455038 w 566864"/>
              <a:gd name="connsiteY2-6" fmla="*/ 480191 h 518280"/>
              <a:gd name="connsiteX3-7" fmla="*/ 560662 w 566864"/>
              <a:gd name="connsiteY3-8" fmla="*/ 297244 h 518280"/>
              <a:gd name="connsiteX4-9" fmla="*/ 560671 w 566864"/>
              <a:gd name="connsiteY4-10" fmla="*/ 221051 h 518280"/>
              <a:gd name="connsiteX5-11" fmla="*/ 455047 w 566864"/>
              <a:gd name="connsiteY5-12" fmla="*/ 38104 h 518280"/>
              <a:gd name="connsiteX6-13" fmla="*/ 389065 w 566864"/>
              <a:gd name="connsiteY6-14" fmla="*/ 0 h 518280"/>
              <a:gd name="connsiteX7-15" fmla="*/ 177817 w 566864"/>
              <a:gd name="connsiteY7-16" fmla="*/ 0 h 518280"/>
              <a:gd name="connsiteX8-17" fmla="*/ 111827 w 566864"/>
              <a:gd name="connsiteY8-18" fmla="*/ 38089 h 518280"/>
              <a:gd name="connsiteX9-19" fmla="*/ 6203 w 566864"/>
              <a:gd name="connsiteY9-20" fmla="*/ 221036 h 518280"/>
              <a:gd name="connsiteX10-21" fmla="*/ 6195 w 566864"/>
              <a:gd name="connsiteY10-22" fmla="*/ 297229 h 518280"/>
              <a:gd name="connsiteX11-23" fmla="*/ 111819 w 566864"/>
              <a:gd name="connsiteY11-24" fmla="*/ 480176 h 518280"/>
              <a:gd name="connsiteX12-25" fmla="*/ 177800 w 566864"/>
              <a:gd name="connsiteY12-26" fmla="*/ 518280 h 518280"/>
              <a:gd name="connsiteX0-27" fmla="*/ 177800 w 566864"/>
              <a:gd name="connsiteY0-28" fmla="*/ 518280 h 518280"/>
              <a:gd name="connsiteX1-29" fmla="*/ 389048 w 566864"/>
              <a:gd name="connsiteY1-30" fmla="*/ 518280 h 518280"/>
              <a:gd name="connsiteX2-31" fmla="*/ 455038 w 566864"/>
              <a:gd name="connsiteY2-32" fmla="*/ 480191 h 518280"/>
              <a:gd name="connsiteX3-33" fmla="*/ 560662 w 566864"/>
              <a:gd name="connsiteY3-34" fmla="*/ 297244 h 518280"/>
              <a:gd name="connsiteX4-35" fmla="*/ 560671 w 566864"/>
              <a:gd name="connsiteY4-36" fmla="*/ 221051 h 518280"/>
              <a:gd name="connsiteX5-37" fmla="*/ 455047 w 566864"/>
              <a:gd name="connsiteY5-38" fmla="*/ 38104 h 518280"/>
              <a:gd name="connsiteX6-39" fmla="*/ 389065 w 566864"/>
              <a:gd name="connsiteY6-40" fmla="*/ 0 h 518280"/>
              <a:gd name="connsiteX7-41" fmla="*/ 177817 w 566864"/>
              <a:gd name="connsiteY7-42" fmla="*/ 0 h 518280"/>
              <a:gd name="connsiteX8-43" fmla="*/ 111827 w 566864"/>
              <a:gd name="connsiteY8-44" fmla="*/ 38089 h 518280"/>
              <a:gd name="connsiteX9-45" fmla="*/ 6203 w 566864"/>
              <a:gd name="connsiteY9-46" fmla="*/ 221036 h 518280"/>
              <a:gd name="connsiteX10-47" fmla="*/ 6195 w 566864"/>
              <a:gd name="connsiteY10-48" fmla="*/ 297229 h 518280"/>
              <a:gd name="connsiteX11-49" fmla="*/ 111819 w 566864"/>
              <a:gd name="connsiteY11-50" fmla="*/ 480176 h 518280"/>
              <a:gd name="connsiteX12-51" fmla="*/ 177800 w 566864"/>
              <a:gd name="connsiteY12-52" fmla="*/ 518280 h 518280"/>
              <a:gd name="connsiteX0-53" fmla="*/ 177800 w 566864"/>
              <a:gd name="connsiteY0-54" fmla="*/ 518280 h 518280"/>
              <a:gd name="connsiteX1-55" fmla="*/ 389048 w 566864"/>
              <a:gd name="connsiteY1-56" fmla="*/ 518280 h 518280"/>
              <a:gd name="connsiteX2-57" fmla="*/ 455038 w 566864"/>
              <a:gd name="connsiteY2-58" fmla="*/ 480191 h 518280"/>
              <a:gd name="connsiteX3-59" fmla="*/ 560662 w 566864"/>
              <a:gd name="connsiteY3-60" fmla="*/ 297244 h 518280"/>
              <a:gd name="connsiteX4-61" fmla="*/ 560671 w 566864"/>
              <a:gd name="connsiteY4-62" fmla="*/ 221051 h 518280"/>
              <a:gd name="connsiteX5-63" fmla="*/ 455047 w 566864"/>
              <a:gd name="connsiteY5-64" fmla="*/ 38104 h 518280"/>
              <a:gd name="connsiteX6-65" fmla="*/ 389065 w 566864"/>
              <a:gd name="connsiteY6-66" fmla="*/ 0 h 518280"/>
              <a:gd name="connsiteX7-67" fmla="*/ 177817 w 566864"/>
              <a:gd name="connsiteY7-68" fmla="*/ 0 h 518280"/>
              <a:gd name="connsiteX8-69" fmla="*/ 111827 w 566864"/>
              <a:gd name="connsiteY8-70" fmla="*/ 38089 h 518280"/>
              <a:gd name="connsiteX9-71" fmla="*/ 6203 w 566864"/>
              <a:gd name="connsiteY9-72" fmla="*/ 221036 h 518280"/>
              <a:gd name="connsiteX10-73" fmla="*/ 6195 w 566864"/>
              <a:gd name="connsiteY10-74" fmla="*/ 297229 h 518280"/>
              <a:gd name="connsiteX11-75" fmla="*/ 111819 w 566864"/>
              <a:gd name="connsiteY11-76" fmla="*/ 480176 h 518280"/>
              <a:gd name="connsiteX12-77" fmla="*/ 177800 w 566864"/>
              <a:gd name="connsiteY12-78" fmla="*/ 518280 h 518280"/>
              <a:gd name="connsiteX0-79" fmla="*/ 177800 w 566864"/>
              <a:gd name="connsiteY0-80" fmla="*/ 518280 h 518280"/>
              <a:gd name="connsiteX1-81" fmla="*/ 389048 w 566864"/>
              <a:gd name="connsiteY1-82" fmla="*/ 518280 h 518280"/>
              <a:gd name="connsiteX2-83" fmla="*/ 455038 w 566864"/>
              <a:gd name="connsiteY2-84" fmla="*/ 480191 h 518280"/>
              <a:gd name="connsiteX3-85" fmla="*/ 560662 w 566864"/>
              <a:gd name="connsiteY3-86" fmla="*/ 297244 h 518280"/>
              <a:gd name="connsiteX4-87" fmla="*/ 560671 w 566864"/>
              <a:gd name="connsiteY4-88" fmla="*/ 221051 h 518280"/>
              <a:gd name="connsiteX5-89" fmla="*/ 455047 w 566864"/>
              <a:gd name="connsiteY5-90" fmla="*/ 38104 h 518280"/>
              <a:gd name="connsiteX6-91" fmla="*/ 389065 w 566864"/>
              <a:gd name="connsiteY6-92" fmla="*/ 0 h 518280"/>
              <a:gd name="connsiteX7-93" fmla="*/ 177817 w 566864"/>
              <a:gd name="connsiteY7-94" fmla="*/ 0 h 518280"/>
              <a:gd name="connsiteX8-95" fmla="*/ 111827 w 566864"/>
              <a:gd name="connsiteY8-96" fmla="*/ 38089 h 518280"/>
              <a:gd name="connsiteX9-97" fmla="*/ 6203 w 566864"/>
              <a:gd name="connsiteY9-98" fmla="*/ 221036 h 518280"/>
              <a:gd name="connsiteX10-99" fmla="*/ 6195 w 566864"/>
              <a:gd name="connsiteY10-100" fmla="*/ 297229 h 518280"/>
              <a:gd name="connsiteX11-101" fmla="*/ 111819 w 566864"/>
              <a:gd name="connsiteY11-102" fmla="*/ 480176 h 518280"/>
              <a:gd name="connsiteX12-103" fmla="*/ 177800 w 566864"/>
              <a:gd name="connsiteY12-104" fmla="*/ 518280 h 518280"/>
              <a:gd name="connsiteX0-105" fmla="*/ 177800 w 566864"/>
              <a:gd name="connsiteY0-106" fmla="*/ 518280 h 518280"/>
              <a:gd name="connsiteX1-107" fmla="*/ 389048 w 566864"/>
              <a:gd name="connsiteY1-108" fmla="*/ 518280 h 518280"/>
              <a:gd name="connsiteX2-109" fmla="*/ 455038 w 566864"/>
              <a:gd name="connsiteY2-110" fmla="*/ 480191 h 518280"/>
              <a:gd name="connsiteX3-111" fmla="*/ 560662 w 566864"/>
              <a:gd name="connsiteY3-112" fmla="*/ 297244 h 518280"/>
              <a:gd name="connsiteX4-113" fmla="*/ 560671 w 566864"/>
              <a:gd name="connsiteY4-114" fmla="*/ 221051 h 518280"/>
              <a:gd name="connsiteX5-115" fmla="*/ 455047 w 566864"/>
              <a:gd name="connsiteY5-116" fmla="*/ 38104 h 518280"/>
              <a:gd name="connsiteX6-117" fmla="*/ 389065 w 566864"/>
              <a:gd name="connsiteY6-118" fmla="*/ 0 h 518280"/>
              <a:gd name="connsiteX7-119" fmla="*/ 177817 w 566864"/>
              <a:gd name="connsiteY7-120" fmla="*/ 0 h 518280"/>
              <a:gd name="connsiteX8-121" fmla="*/ 111827 w 566864"/>
              <a:gd name="connsiteY8-122" fmla="*/ 38089 h 518280"/>
              <a:gd name="connsiteX9-123" fmla="*/ 6203 w 566864"/>
              <a:gd name="connsiteY9-124" fmla="*/ 221036 h 518280"/>
              <a:gd name="connsiteX10-125" fmla="*/ 6195 w 566864"/>
              <a:gd name="connsiteY10-126" fmla="*/ 297229 h 518280"/>
              <a:gd name="connsiteX11-127" fmla="*/ 111819 w 566864"/>
              <a:gd name="connsiteY11-128" fmla="*/ 480176 h 518280"/>
              <a:gd name="connsiteX12-129" fmla="*/ 177800 w 566864"/>
              <a:gd name="connsiteY12-130" fmla="*/ 518280 h 518280"/>
              <a:gd name="connsiteX0-131" fmla="*/ 177800 w 566860"/>
              <a:gd name="connsiteY0-132" fmla="*/ 518280 h 518280"/>
              <a:gd name="connsiteX1-133" fmla="*/ 389048 w 566860"/>
              <a:gd name="connsiteY1-134" fmla="*/ 518280 h 518280"/>
              <a:gd name="connsiteX2-135" fmla="*/ 455038 w 566860"/>
              <a:gd name="connsiteY2-136" fmla="*/ 480191 h 518280"/>
              <a:gd name="connsiteX3-137" fmla="*/ 560662 w 566860"/>
              <a:gd name="connsiteY3-138" fmla="*/ 297244 h 518280"/>
              <a:gd name="connsiteX4-139" fmla="*/ 560671 w 566860"/>
              <a:gd name="connsiteY4-140" fmla="*/ 221051 h 518280"/>
              <a:gd name="connsiteX5-141" fmla="*/ 455047 w 566860"/>
              <a:gd name="connsiteY5-142" fmla="*/ 38104 h 518280"/>
              <a:gd name="connsiteX6-143" fmla="*/ 389065 w 566860"/>
              <a:gd name="connsiteY6-144" fmla="*/ 0 h 518280"/>
              <a:gd name="connsiteX7-145" fmla="*/ 177817 w 566860"/>
              <a:gd name="connsiteY7-146" fmla="*/ 0 h 518280"/>
              <a:gd name="connsiteX8-147" fmla="*/ 111827 w 566860"/>
              <a:gd name="connsiteY8-148" fmla="*/ 38089 h 518280"/>
              <a:gd name="connsiteX9-149" fmla="*/ 6203 w 566860"/>
              <a:gd name="connsiteY9-150" fmla="*/ 221036 h 518280"/>
              <a:gd name="connsiteX10-151" fmla="*/ 6195 w 566860"/>
              <a:gd name="connsiteY10-152" fmla="*/ 297229 h 518280"/>
              <a:gd name="connsiteX11-153" fmla="*/ 111819 w 566860"/>
              <a:gd name="connsiteY11-154" fmla="*/ 480176 h 518280"/>
              <a:gd name="connsiteX12-155" fmla="*/ 177800 w 566860"/>
              <a:gd name="connsiteY12-156" fmla="*/ 518280 h 518280"/>
              <a:gd name="connsiteX0-157" fmla="*/ 177800 w 571122"/>
              <a:gd name="connsiteY0-158" fmla="*/ 518280 h 518280"/>
              <a:gd name="connsiteX1-159" fmla="*/ 389048 w 571122"/>
              <a:gd name="connsiteY1-160" fmla="*/ 518280 h 518280"/>
              <a:gd name="connsiteX2-161" fmla="*/ 455038 w 571122"/>
              <a:gd name="connsiteY2-162" fmla="*/ 480191 h 518280"/>
              <a:gd name="connsiteX3-163" fmla="*/ 560662 w 571122"/>
              <a:gd name="connsiteY3-164" fmla="*/ 297244 h 518280"/>
              <a:gd name="connsiteX4-165" fmla="*/ 560671 w 571122"/>
              <a:gd name="connsiteY4-166" fmla="*/ 221051 h 518280"/>
              <a:gd name="connsiteX5-167" fmla="*/ 455047 w 571122"/>
              <a:gd name="connsiteY5-168" fmla="*/ 38104 h 518280"/>
              <a:gd name="connsiteX6-169" fmla="*/ 389065 w 571122"/>
              <a:gd name="connsiteY6-170" fmla="*/ 0 h 518280"/>
              <a:gd name="connsiteX7-171" fmla="*/ 177817 w 571122"/>
              <a:gd name="connsiteY7-172" fmla="*/ 0 h 518280"/>
              <a:gd name="connsiteX8-173" fmla="*/ 111827 w 571122"/>
              <a:gd name="connsiteY8-174" fmla="*/ 38089 h 518280"/>
              <a:gd name="connsiteX9-175" fmla="*/ 6203 w 571122"/>
              <a:gd name="connsiteY9-176" fmla="*/ 221036 h 518280"/>
              <a:gd name="connsiteX10-177" fmla="*/ 6195 w 571122"/>
              <a:gd name="connsiteY10-178" fmla="*/ 297229 h 518280"/>
              <a:gd name="connsiteX11-179" fmla="*/ 111819 w 571122"/>
              <a:gd name="connsiteY11-180" fmla="*/ 480176 h 518280"/>
              <a:gd name="connsiteX12-181" fmla="*/ 177800 w 571122"/>
              <a:gd name="connsiteY12-182" fmla="*/ 518280 h 518280"/>
              <a:gd name="connsiteX0-183" fmla="*/ 177800 w 571122"/>
              <a:gd name="connsiteY0-184" fmla="*/ 518280 h 518280"/>
              <a:gd name="connsiteX1-185" fmla="*/ 389048 w 571122"/>
              <a:gd name="connsiteY1-186" fmla="*/ 518280 h 518280"/>
              <a:gd name="connsiteX2-187" fmla="*/ 455038 w 571122"/>
              <a:gd name="connsiteY2-188" fmla="*/ 480191 h 518280"/>
              <a:gd name="connsiteX3-189" fmla="*/ 560662 w 571122"/>
              <a:gd name="connsiteY3-190" fmla="*/ 297244 h 518280"/>
              <a:gd name="connsiteX4-191" fmla="*/ 560671 w 571122"/>
              <a:gd name="connsiteY4-192" fmla="*/ 221051 h 518280"/>
              <a:gd name="connsiteX5-193" fmla="*/ 455047 w 571122"/>
              <a:gd name="connsiteY5-194" fmla="*/ 38104 h 518280"/>
              <a:gd name="connsiteX6-195" fmla="*/ 389065 w 571122"/>
              <a:gd name="connsiteY6-196" fmla="*/ 0 h 518280"/>
              <a:gd name="connsiteX7-197" fmla="*/ 177817 w 571122"/>
              <a:gd name="connsiteY7-198" fmla="*/ 0 h 518280"/>
              <a:gd name="connsiteX8-199" fmla="*/ 111827 w 571122"/>
              <a:gd name="connsiteY8-200" fmla="*/ 38089 h 518280"/>
              <a:gd name="connsiteX9-201" fmla="*/ 6203 w 571122"/>
              <a:gd name="connsiteY9-202" fmla="*/ 221036 h 518280"/>
              <a:gd name="connsiteX10-203" fmla="*/ 6195 w 571122"/>
              <a:gd name="connsiteY10-204" fmla="*/ 297229 h 518280"/>
              <a:gd name="connsiteX11-205" fmla="*/ 111819 w 571122"/>
              <a:gd name="connsiteY11-206" fmla="*/ 480176 h 518280"/>
              <a:gd name="connsiteX12-207" fmla="*/ 177800 w 571122"/>
              <a:gd name="connsiteY12-208" fmla="*/ 518280 h 518280"/>
              <a:gd name="connsiteX0-209" fmla="*/ 177800 w 571122"/>
              <a:gd name="connsiteY0-210" fmla="*/ 518280 h 518280"/>
              <a:gd name="connsiteX1-211" fmla="*/ 389048 w 571122"/>
              <a:gd name="connsiteY1-212" fmla="*/ 518280 h 518280"/>
              <a:gd name="connsiteX2-213" fmla="*/ 455038 w 571122"/>
              <a:gd name="connsiteY2-214" fmla="*/ 480191 h 518280"/>
              <a:gd name="connsiteX3-215" fmla="*/ 560662 w 571122"/>
              <a:gd name="connsiteY3-216" fmla="*/ 297244 h 518280"/>
              <a:gd name="connsiteX4-217" fmla="*/ 560671 w 571122"/>
              <a:gd name="connsiteY4-218" fmla="*/ 221051 h 518280"/>
              <a:gd name="connsiteX5-219" fmla="*/ 455047 w 571122"/>
              <a:gd name="connsiteY5-220" fmla="*/ 38104 h 518280"/>
              <a:gd name="connsiteX6-221" fmla="*/ 389065 w 571122"/>
              <a:gd name="connsiteY6-222" fmla="*/ 0 h 518280"/>
              <a:gd name="connsiteX7-223" fmla="*/ 177817 w 571122"/>
              <a:gd name="connsiteY7-224" fmla="*/ 0 h 518280"/>
              <a:gd name="connsiteX8-225" fmla="*/ 111827 w 571122"/>
              <a:gd name="connsiteY8-226" fmla="*/ 38089 h 518280"/>
              <a:gd name="connsiteX9-227" fmla="*/ 6203 w 571122"/>
              <a:gd name="connsiteY9-228" fmla="*/ 221036 h 518280"/>
              <a:gd name="connsiteX10-229" fmla="*/ 6195 w 571122"/>
              <a:gd name="connsiteY10-230" fmla="*/ 297229 h 518280"/>
              <a:gd name="connsiteX11-231" fmla="*/ 111819 w 571122"/>
              <a:gd name="connsiteY11-232" fmla="*/ 480176 h 518280"/>
              <a:gd name="connsiteX12-233" fmla="*/ 177800 w 571122"/>
              <a:gd name="connsiteY12-234" fmla="*/ 518280 h 518280"/>
              <a:gd name="connsiteX0-235" fmla="*/ 177800 w 571122"/>
              <a:gd name="connsiteY0-236" fmla="*/ 518280 h 518280"/>
              <a:gd name="connsiteX1-237" fmla="*/ 389048 w 571122"/>
              <a:gd name="connsiteY1-238" fmla="*/ 518280 h 518280"/>
              <a:gd name="connsiteX2-239" fmla="*/ 455038 w 571122"/>
              <a:gd name="connsiteY2-240" fmla="*/ 480191 h 518280"/>
              <a:gd name="connsiteX3-241" fmla="*/ 560662 w 571122"/>
              <a:gd name="connsiteY3-242" fmla="*/ 297244 h 518280"/>
              <a:gd name="connsiteX4-243" fmla="*/ 560671 w 571122"/>
              <a:gd name="connsiteY4-244" fmla="*/ 221051 h 518280"/>
              <a:gd name="connsiteX5-245" fmla="*/ 455047 w 571122"/>
              <a:gd name="connsiteY5-246" fmla="*/ 38104 h 518280"/>
              <a:gd name="connsiteX6-247" fmla="*/ 389065 w 571122"/>
              <a:gd name="connsiteY6-248" fmla="*/ 0 h 518280"/>
              <a:gd name="connsiteX7-249" fmla="*/ 177817 w 571122"/>
              <a:gd name="connsiteY7-250" fmla="*/ 0 h 518280"/>
              <a:gd name="connsiteX8-251" fmla="*/ 111827 w 571122"/>
              <a:gd name="connsiteY8-252" fmla="*/ 38089 h 518280"/>
              <a:gd name="connsiteX9-253" fmla="*/ 6203 w 571122"/>
              <a:gd name="connsiteY9-254" fmla="*/ 221036 h 518280"/>
              <a:gd name="connsiteX10-255" fmla="*/ 6195 w 571122"/>
              <a:gd name="connsiteY10-256" fmla="*/ 297229 h 518280"/>
              <a:gd name="connsiteX11-257" fmla="*/ 111819 w 571122"/>
              <a:gd name="connsiteY11-258" fmla="*/ 480176 h 518280"/>
              <a:gd name="connsiteX12-259" fmla="*/ 177800 w 571122"/>
              <a:gd name="connsiteY12-260" fmla="*/ 518280 h 518280"/>
              <a:gd name="connsiteX0-261" fmla="*/ 177800 w 571122"/>
              <a:gd name="connsiteY0-262" fmla="*/ 518280 h 518280"/>
              <a:gd name="connsiteX1-263" fmla="*/ 389048 w 571122"/>
              <a:gd name="connsiteY1-264" fmla="*/ 518280 h 518280"/>
              <a:gd name="connsiteX2-265" fmla="*/ 455038 w 571122"/>
              <a:gd name="connsiteY2-266" fmla="*/ 480191 h 518280"/>
              <a:gd name="connsiteX3-267" fmla="*/ 560662 w 571122"/>
              <a:gd name="connsiteY3-268" fmla="*/ 297244 h 518280"/>
              <a:gd name="connsiteX4-269" fmla="*/ 560671 w 571122"/>
              <a:gd name="connsiteY4-270" fmla="*/ 221051 h 518280"/>
              <a:gd name="connsiteX5-271" fmla="*/ 455047 w 571122"/>
              <a:gd name="connsiteY5-272" fmla="*/ 38104 h 518280"/>
              <a:gd name="connsiteX6-273" fmla="*/ 389065 w 571122"/>
              <a:gd name="connsiteY6-274" fmla="*/ 0 h 518280"/>
              <a:gd name="connsiteX7-275" fmla="*/ 177817 w 571122"/>
              <a:gd name="connsiteY7-276" fmla="*/ 0 h 518280"/>
              <a:gd name="connsiteX8-277" fmla="*/ 111827 w 571122"/>
              <a:gd name="connsiteY8-278" fmla="*/ 38089 h 518280"/>
              <a:gd name="connsiteX9-279" fmla="*/ 6203 w 571122"/>
              <a:gd name="connsiteY9-280" fmla="*/ 221036 h 518280"/>
              <a:gd name="connsiteX10-281" fmla="*/ 6195 w 571122"/>
              <a:gd name="connsiteY10-282" fmla="*/ 297229 h 518280"/>
              <a:gd name="connsiteX11-283" fmla="*/ 111819 w 571122"/>
              <a:gd name="connsiteY11-284" fmla="*/ 480176 h 518280"/>
              <a:gd name="connsiteX12-285" fmla="*/ 177800 w 571122"/>
              <a:gd name="connsiteY12-286" fmla="*/ 518280 h 518280"/>
              <a:gd name="connsiteX0-287" fmla="*/ 177800 w 571122"/>
              <a:gd name="connsiteY0-288" fmla="*/ 518280 h 518280"/>
              <a:gd name="connsiteX1-289" fmla="*/ 389048 w 571122"/>
              <a:gd name="connsiteY1-290" fmla="*/ 518280 h 518280"/>
              <a:gd name="connsiteX2-291" fmla="*/ 455038 w 571122"/>
              <a:gd name="connsiteY2-292" fmla="*/ 480191 h 518280"/>
              <a:gd name="connsiteX3-293" fmla="*/ 560662 w 571122"/>
              <a:gd name="connsiteY3-294" fmla="*/ 297244 h 518280"/>
              <a:gd name="connsiteX4-295" fmla="*/ 560671 w 571122"/>
              <a:gd name="connsiteY4-296" fmla="*/ 221051 h 518280"/>
              <a:gd name="connsiteX5-297" fmla="*/ 455047 w 571122"/>
              <a:gd name="connsiteY5-298" fmla="*/ 38104 h 518280"/>
              <a:gd name="connsiteX6-299" fmla="*/ 389065 w 571122"/>
              <a:gd name="connsiteY6-300" fmla="*/ 0 h 518280"/>
              <a:gd name="connsiteX7-301" fmla="*/ 177817 w 571122"/>
              <a:gd name="connsiteY7-302" fmla="*/ 0 h 518280"/>
              <a:gd name="connsiteX8-303" fmla="*/ 111827 w 571122"/>
              <a:gd name="connsiteY8-304" fmla="*/ 38089 h 518280"/>
              <a:gd name="connsiteX9-305" fmla="*/ 6203 w 571122"/>
              <a:gd name="connsiteY9-306" fmla="*/ 221036 h 518280"/>
              <a:gd name="connsiteX10-307" fmla="*/ 6195 w 571122"/>
              <a:gd name="connsiteY10-308" fmla="*/ 297229 h 518280"/>
              <a:gd name="connsiteX11-309" fmla="*/ 111819 w 571122"/>
              <a:gd name="connsiteY11-310" fmla="*/ 480176 h 518280"/>
              <a:gd name="connsiteX12-311" fmla="*/ 177800 w 571122"/>
              <a:gd name="connsiteY12-312" fmla="*/ 518280 h 518280"/>
              <a:gd name="connsiteX0-313" fmla="*/ 177800 w 571122"/>
              <a:gd name="connsiteY0-314" fmla="*/ 518280 h 518280"/>
              <a:gd name="connsiteX1-315" fmla="*/ 389048 w 571122"/>
              <a:gd name="connsiteY1-316" fmla="*/ 518280 h 518280"/>
              <a:gd name="connsiteX2-317" fmla="*/ 455038 w 571122"/>
              <a:gd name="connsiteY2-318" fmla="*/ 480191 h 518280"/>
              <a:gd name="connsiteX3-319" fmla="*/ 560662 w 571122"/>
              <a:gd name="connsiteY3-320" fmla="*/ 297244 h 518280"/>
              <a:gd name="connsiteX4-321" fmla="*/ 560671 w 571122"/>
              <a:gd name="connsiteY4-322" fmla="*/ 221051 h 518280"/>
              <a:gd name="connsiteX5-323" fmla="*/ 455047 w 571122"/>
              <a:gd name="connsiteY5-324" fmla="*/ 38104 h 518280"/>
              <a:gd name="connsiteX6-325" fmla="*/ 389065 w 571122"/>
              <a:gd name="connsiteY6-326" fmla="*/ 0 h 518280"/>
              <a:gd name="connsiteX7-327" fmla="*/ 177817 w 571122"/>
              <a:gd name="connsiteY7-328" fmla="*/ 0 h 518280"/>
              <a:gd name="connsiteX8-329" fmla="*/ 111827 w 571122"/>
              <a:gd name="connsiteY8-330" fmla="*/ 38089 h 518280"/>
              <a:gd name="connsiteX9-331" fmla="*/ 6203 w 571122"/>
              <a:gd name="connsiteY9-332" fmla="*/ 221036 h 518280"/>
              <a:gd name="connsiteX10-333" fmla="*/ 6195 w 571122"/>
              <a:gd name="connsiteY10-334" fmla="*/ 297229 h 518280"/>
              <a:gd name="connsiteX11-335" fmla="*/ 111819 w 571122"/>
              <a:gd name="connsiteY11-336" fmla="*/ 480176 h 518280"/>
              <a:gd name="connsiteX12-337" fmla="*/ 177800 w 571122"/>
              <a:gd name="connsiteY12-338" fmla="*/ 518280 h 518280"/>
              <a:gd name="connsiteX0-339" fmla="*/ 177800 w 571122"/>
              <a:gd name="connsiteY0-340" fmla="*/ 518280 h 518280"/>
              <a:gd name="connsiteX1-341" fmla="*/ 389048 w 571122"/>
              <a:gd name="connsiteY1-342" fmla="*/ 518280 h 518280"/>
              <a:gd name="connsiteX2-343" fmla="*/ 455038 w 571122"/>
              <a:gd name="connsiteY2-344" fmla="*/ 480191 h 518280"/>
              <a:gd name="connsiteX3-345" fmla="*/ 560662 w 571122"/>
              <a:gd name="connsiteY3-346" fmla="*/ 297244 h 518280"/>
              <a:gd name="connsiteX4-347" fmla="*/ 560671 w 571122"/>
              <a:gd name="connsiteY4-348" fmla="*/ 221051 h 518280"/>
              <a:gd name="connsiteX5-349" fmla="*/ 455047 w 571122"/>
              <a:gd name="connsiteY5-350" fmla="*/ 38104 h 518280"/>
              <a:gd name="connsiteX6-351" fmla="*/ 389065 w 571122"/>
              <a:gd name="connsiteY6-352" fmla="*/ 0 h 518280"/>
              <a:gd name="connsiteX7-353" fmla="*/ 177817 w 571122"/>
              <a:gd name="connsiteY7-354" fmla="*/ 0 h 518280"/>
              <a:gd name="connsiteX8-355" fmla="*/ 111827 w 571122"/>
              <a:gd name="connsiteY8-356" fmla="*/ 38089 h 518280"/>
              <a:gd name="connsiteX9-357" fmla="*/ 6203 w 571122"/>
              <a:gd name="connsiteY9-358" fmla="*/ 221036 h 518280"/>
              <a:gd name="connsiteX10-359" fmla="*/ 6195 w 571122"/>
              <a:gd name="connsiteY10-360" fmla="*/ 297229 h 518280"/>
              <a:gd name="connsiteX11-361" fmla="*/ 111819 w 571122"/>
              <a:gd name="connsiteY11-362" fmla="*/ 480176 h 518280"/>
              <a:gd name="connsiteX12-363" fmla="*/ 177800 w 571122"/>
              <a:gd name="connsiteY12-364" fmla="*/ 518280 h 518280"/>
              <a:gd name="connsiteX0-365" fmla="*/ 177800 w 571122"/>
              <a:gd name="connsiteY0-366" fmla="*/ 518280 h 518280"/>
              <a:gd name="connsiteX1-367" fmla="*/ 389048 w 571122"/>
              <a:gd name="connsiteY1-368" fmla="*/ 518280 h 518280"/>
              <a:gd name="connsiteX2-369" fmla="*/ 455038 w 571122"/>
              <a:gd name="connsiteY2-370" fmla="*/ 480191 h 518280"/>
              <a:gd name="connsiteX3-371" fmla="*/ 560662 w 571122"/>
              <a:gd name="connsiteY3-372" fmla="*/ 297244 h 518280"/>
              <a:gd name="connsiteX4-373" fmla="*/ 560671 w 571122"/>
              <a:gd name="connsiteY4-374" fmla="*/ 221051 h 518280"/>
              <a:gd name="connsiteX5-375" fmla="*/ 455047 w 571122"/>
              <a:gd name="connsiteY5-376" fmla="*/ 38104 h 518280"/>
              <a:gd name="connsiteX6-377" fmla="*/ 389065 w 571122"/>
              <a:gd name="connsiteY6-378" fmla="*/ 0 h 518280"/>
              <a:gd name="connsiteX7-379" fmla="*/ 177817 w 571122"/>
              <a:gd name="connsiteY7-380" fmla="*/ 0 h 518280"/>
              <a:gd name="connsiteX8-381" fmla="*/ 111827 w 571122"/>
              <a:gd name="connsiteY8-382" fmla="*/ 38089 h 518280"/>
              <a:gd name="connsiteX9-383" fmla="*/ 6203 w 571122"/>
              <a:gd name="connsiteY9-384" fmla="*/ 221036 h 518280"/>
              <a:gd name="connsiteX10-385" fmla="*/ 6195 w 571122"/>
              <a:gd name="connsiteY10-386" fmla="*/ 297229 h 518280"/>
              <a:gd name="connsiteX11-387" fmla="*/ 111819 w 571122"/>
              <a:gd name="connsiteY11-388" fmla="*/ 480176 h 518280"/>
              <a:gd name="connsiteX12-389" fmla="*/ 177800 w 571122"/>
              <a:gd name="connsiteY12-390" fmla="*/ 518280 h 518280"/>
              <a:gd name="connsiteX0-391" fmla="*/ 177800 w 571122"/>
              <a:gd name="connsiteY0-392" fmla="*/ 518280 h 518280"/>
              <a:gd name="connsiteX1-393" fmla="*/ 389048 w 571122"/>
              <a:gd name="connsiteY1-394" fmla="*/ 518280 h 518280"/>
              <a:gd name="connsiteX2-395" fmla="*/ 455038 w 571122"/>
              <a:gd name="connsiteY2-396" fmla="*/ 480191 h 518280"/>
              <a:gd name="connsiteX3-397" fmla="*/ 560662 w 571122"/>
              <a:gd name="connsiteY3-398" fmla="*/ 297244 h 518280"/>
              <a:gd name="connsiteX4-399" fmla="*/ 560671 w 571122"/>
              <a:gd name="connsiteY4-400" fmla="*/ 221051 h 518280"/>
              <a:gd name="connsiteX5-401" fmla="*/ 455047 w 571122"/>
              <a:gd name="connsiteY5-402" fmla="*/ 38104 h 518280"/>
              <a:gd name="connsiteX6-403" fmla="*/ 389065 w 571122"/>
              <a:gd name="connsiteY6-404" fmla="*/ 0 h 518280"/>
              <a:gd name="connsiteX7-405" fmla="*/ 177817 w 571122"/>
              <a:gd name="connsiteY7-406" fmla="*/ 0 h 518280"/>
              <a:gd name="connsiteX8-407" fmla="*/ 111827 w 571122"/>
              <a:gd name="connsiteY8-408" fmla="*/ 38089 h 518280"/>
              <a:gd name="connsiteX9-409" fmla="*/ 6203 w 571122"/>
              <a:gd name="connsiteY9-410" fmla="*/ 221036 h 518280"/>
              <a:gd name="connsiteX10-411" fmla="*/ 6195 w 571122"/>
              <a:gd name="connsiteY10-412" fmla="*/ 297229 h 518280"/>
              <a:gd name="connsiteX11-413" fmla="*/ 111819 w 571122"/>
              <a:gd name="connsiteY11-414" fmla="*/ 480176 h 518280"/>
              <a:gd name="connsiteX12-415" fmla="*/ 177800 w 571122"/>
              <a:gd name="connsiteY12-416" fmla="*/ 518280 h 518280"/>
              <a:gd name="connsiteX0-417" fmla="*/ 177800 w 571122"/>
              <a:gd name="connsiteY0-418" fmla="*/ 518280 h 518280"/>
              <a:gd name="connsiteX1-419" fmla="*/ 389048 w 571122"/>
              <a:gd name="connsiteY1-420" fmla="*/ 518280 h 518280"/>
              <a:gd name="connsiteX2-421" fmla="*/ 455038 w 571122"/>
              <a:gd name="connsiteY2-422" fmla="*/ 480191 h 518280"/>
              <a:gd name="connsiteX3-423" fmla="*/ 560662 w 571122"/>
              <a:gd name="connsiteY3-424" fmla="*/ 297244 h 518280"/>
              <a:gd name="connsiteX4-425" fmla="*/ 560671 w 571122"/>
              <a:gd name="connsiteY4-426" fmla="*/ 221051 h 518280"/>
              <a:gd name="connsiteX5-427" fmla="*/ 455047 w 571122"/>
              <a:gd name="connsiteY5-428" fmla="*/ 38104 h 518280"/>
              <a:gd name="connsiteX6-429" fmla="*/ 389065 w 571122"/>
              <a:gd name="connsiteY6-430" fmla="*/ 0 h 518280"/>
              <a:gd name="connsiteX7-431" fmla="*/ 177817 w 571122"/>
              <a:gd name="connsiteY7-432" fmla="*/ 0 h 518280"/>
              <a:gd name="connsiteX8-433" fmla="*/ 111827 w 571122"/>
              <a:gd name="connsiteY8-434" fmla="*/ 38089 h 518280"/>
              <a:gd name="connsiteX9-435" fmla="*/ 6203 w 571122"/>
              <a:gd name="connsiteY9-436" fmla="*/ 221036 h 518280"/>
              <a:gd name="connsiteX10-437" fmla="*/ 6195 w 571122"/>
              <a:gd name="connsiteY10-438" fmla="*/ 297229 h 518280"/>
              <a:gd name="connsiteX11-439" fmla="*/ 111819 w 571122"/>
              <a:gd name="connsiteY11-440" fmla="*/ 480176 h 518280"/>
              <a:gd name="connsiteX12-441" fmla="*/ 177800 w 571122"/>
              <a:gd name="connsiteY12-442" fmla="*/ 518280 h 518280"/>
              <a:gd name="connsiteX0-443" fmla="*/ 177796 w 571118"/>
              <a:gd name="connsiteY0-444" fmla="*/ 518280 h 518280"/>
              <a:gd name="connsiteX1-445" fmla="*/ 389044 w 571118"/>
              <a:gd name="connsiteY1-446" fmla="*/ 518280 h 518280"/>
              <a:gd name="connsiteX2-447" fmla="*/ 455034 w 571118"/>
              <a:gd name="connsiteY2-448" fmla="*/ 480191 h 518280"/>
              <a:gd name="connsiteX3-449" fmla="*/ 560658 w 571118"/>
              <a:gd name="connsiteY3-450" fmla="*/ 297244 h 518280"/>
              <a:gd name="connsiteX4-451" fmla="*/ 560667 w 571118"/>
              <a:gd name="connsiteY4-452" fmla="*/ 221051 h 518280"/>
              <a:gd name="connsiteX5-453" fmla="*/ 455043 w 571118"/>
              <a:gd name="connsiteY5-454" fmla="*/ 38104 h 518280"/>
              <a:gd name="connsiteX6-455" fmla="*/ 389061 w 571118"/>
              <a:gd name="connsiteY6-456" fmla="*/ 0 h 518280"/>
              <a:gd name="connsiteX7-457" fmla="*/ 177813 w 571118"/>
              <a:gd name="connsiteY7-458" fmla="*/ 0 h 518280"/>
              <a:gd name="connsiteX8-459" fmla="*/ 111823 w 571118"/>
              <a:gd name="connsiteY8-460" fmla="*/ 38089 h 518280"/>
              <a:gd name="connsiteX9-461" fmla="*/ 6199 w 571118"/>
              <a:gd name="connsiteY9-462" fmla="*/ 221036 h 518280"/>
              <a:gd name="connsiteX10-463" fmla="*/ 6191 w 571118"/>
              <a:gd name="connsiteY10-464" fmla="*/ 297229 h 518280"/>
              <a:gd name="connsiteX11-465" fmla="*/ 111815 w 571118"/>
              <a:gd name="connsiteY11-466" fmla="*/ 480176 h 518280"/>
              <a:gd name="connsiteX12-467" fmla="*/ 177796 w 571118"/>
              <a:gd name="connsiteY12-468" fmla="*/ 518280 h 518280"/>
              <a:gd name="connsiteX0-469" fmla="*/ 182058 w 575380"/>
              <a:gd name="connsiteY0-470" fmla="*/ 518280 h 518280"/>
              <a:gd name="connsiteX1-471" fmla="*/ 393306 w 575380"/>
              <a:gd name="connsiteY1-472" fmla="*/ 518280 h 518280"/>
              <a:gd name="connsiteX2-473" fmla="*/ 459296 w 575380"/>
              <a:gd name="connsiteY2-474" fmla="*/ 480191 h 518280"/>
              <a:gd name="connsiteX3-475" fmla="*/ 564920 w 575380"/>
              <a:gd name="connsiteY3-476" fmla="*/ 297244 h 518280"/>
              <a:gd name="connsiteX4-477" fmla="*/ 564929 w 575380"/>
              <a:gd name="connsiteY4-478" fmla="*/ 221051 h 518280"/>
              <a:gd name="connsiteX5-479" fmla="*/ 459305 w 575380"/>
              <a:gd name="connsiteY5-480" fmla="*/ 38104 h 518280"/>
              <a:gd name="connsiteX6-481" fmla="*/ 393323 w 575380"/>
              <a:gd name="connsiteY6-482" fmla="*/ 0 h 518280"/>
              <a:gd name="connsiteX7-483" fmla="*/ 182075 w 575380"/>
              <a:gd name="connsiteY7-484" fmla="*/ 0 h 518280"/>
              <a:gd name="connsiteX8-485" fmla="*/ 116085 w 575380"/>
              <a:gd name="connsiteY8-486" fmla="*/ 38089 h 518280"/>
              <a:gd name="connsiteX9-487" fmla="*/ 10461 w 575380"/>
              <a:gd name="connsiteY9-488" fmla="*/ 221036 h 518280"/>
              <a:gd name="connsiteX10-489" fmla="*/ 10453 w 575380"/>
              <a:gd name="connsiteY10-490" fmla="*/ 297229 h 518280"/>
              <a:gd name="connsiteX11-491" fmla="*/ 116077 w 575380"/>
              <a:gd name="connsiteY11-492" fmla="*/ 480176 h 518280"/>
              <a:gd name="connsiteX12-493" fmla="*/ 182058 w 575380"/>
              <a:gd name="connsiteY12-494" fmla="*/ 518280 h 518280"/>
              <a:gd name="connsiteX0-495" fmla="*/ 182058 w 575380"/>
              <a:gd name="connsiteY0-496" fmla="*/ 518280 h 518280"/>
              <a:gd name="connsiteX1-497" fmla="*/ 393306 w 575380"/>
              <a:gd name="connsiteY1-498" fmla="*/ 518280 h 518280"/>
              <a:gd name="connsiteX2-499" fmla="*/ 459296 w 575380"/>
              <a:gd name="connsiteY2-500" fmla="*/ 480191 h 518280"/>
              <a:gd name="connsiteX3-501" fmla="*/ 564920 w 575380"/>
              <a:gd name="connsiteY3-502" fmla="*/ 297244 h 518280"/>
              <a:gd name="connsiteX4-503" fmla="*/ 564929 w 575380"/>
              <a:gd name="connsiteY4-504" fmla="*/ 221051 h 518280"/>
              <a:gd name="connsiteX5-505" fmla="*/ 459305 w 575380"/>
              <a:gd name="connsiteY5-506" fmla="*/ 38104 h 518280"/>
              <a:gd name="connsiteX6-507" fmla="*/ 393323 w 575380"/>
              <a:gd name="connsiteY6-508" fmla="*/ 0 h 518280"/>
              <a:gd name="connsiteX7-509" fmla="*/ 182075 w 575380"/>
              <a:gd name="connsiteY7-510" fmla="*/ 0 h 518280"/>
              <a:gd name="connsiteX8-511" fmla="*/ 116085 w 575380"/>
              <a:gd name="connsiteY8-512" fmla="*/ 38089 h 518280"/>
              <a:gd name="connsiteX9-513" fmla="*/ 10461 w 575380"/>
              <a:gd name="connsiteY9-514" fmla="*/ 221036 h 518280"/>
              <a:gd name="connsiteX10-515" fmla="*/ 10453 w 575380"/>
              <a:gd name="connsiteY10-516" fmla="*/ 297229 h 518280"/>
              <a:gd name="connsiteX11-517" fmla="*/ 116077 w 575380"/>
              <a:gd name="connsiteY11-518" fmla="*/ 480176 h 518280"/>
              <a:gd name="connsiteX12-519" fmla="*/ 182058 w 575380"/>
              <a:gd name="connsiteY12-520" fmla="*/ 518280 h 518280"/>
              <a:gd name="connsiteX0-521" fmla="*/ 182058 w 575380"/>
              <a:gd name="connsiteY0-522" fmla="*/ 518280 h 518280"/>
              <a:gd name="connsiteX1-523" fmla="*/ 393306 w 575380"/>
              <a:gd name="connsiteY1-524" fmla="*/ 518280 h 518280"/>
              <a:gd name="connsiteX2-525" fmla="*/ 459296 w 575380"/>
              <a:gd name="connsiteY2-526" fmla="*/ 480191 h 518280"/>
              <a:gd name="connsiteX3-527" fmla="*/ 564920 w 575380"/>
              <a:gd name="connsiteY3-528" fmla="*/ 297244 h 518280"/>
              <a:gd name="connsiteX4-529" fmla="*/ 564929 w 575380"/>
              <a:gd name="connsiteY4-530" fmla="*/ 221051 h 518280"/>
              <a:gd name="connsiteX5-531" fmla="*/ 459305 w 575380"/>
              <a:gd name="connsiteY5-532" fmla="*/ 38104 h 518280"/>
              <a:gd name="connsiteX6-533" fmla="*/ 393323 w 575380"/>
              <a:gd name="connsiteY6-534" fmla="*/ 0 h 518280"/>
              <a:gd name="connsiteX7-535" fmla="*/ 182075 w 575380"/>
              <a:gd name="connsiteY7-536" fmla="*/ 0 h 518280"/>
              <a:gd name="connsiteX8-537" fmla="*/ 116085 w 575380"/>
              <a:gd name="connsiteY8-538" fmla="*/ 38089 h 518280"/>
              <a:gd name="connsiteX9-539" fmla="*/ 10461 w 575380"/>
              <a:gd name="connsiteY9-540" fmla="*/ 221036 h 518280"/>
              <a:gd name="connsiteX10-541" fmla="*/ 10453 w 575380"/>
              <a:gd name="connsiteY10-542" fmla="*/ 297229 h 518280"/>
              <a:gd name="connsiteX11-543" fmla="*/ 116077 w 575380"/>
              <a:gd name="connsiteY11-544" fmla="*/ 480176 h 518280"/>
              <a:gd name="connsiteX12-545" fmla="*/ 182058 w 575380"/>
              <a:gd name="connsiteY12-546" fmla="*/ 518280 h 518280"/>
              <a:gd name="connsiteX0-547" fmla="*/ 182058 w 575380"/>
              <a:gd name="connsiteY0-548" fmla="*/ 518280 h 518280"/>
              <a:gd name="connsiteX1-549" fmla="*/ 393306 w 575380"/>
              <a:gd name="connsiteY1-550" fmla="*/ 518280 h 518280"/>
              <a:gd name="connsiteX2-551" fmla="*/ 459296 w 575380"/>
              <a:gd name="connsiteY2-552" fmla="*/ 480191 h 518280"/>
              <a:gd name="connsiteX3-553" fmla="*/ 564920 w 575380"/>
              <a:gd name="connsiteY3-554" fmla="*/ 297244 h 518280"/>
              <a:gd name="connsiteX4-555" fmla="*/ 564929 w 575380"/>
              <a:gd name="connsiteY4-556" fmla="*/ 221051 h 518280"/>
              <a:gd name="connsiteX5-557" fmla="*/ 459305 w 575380"/>
              <a:gd name="connsiteY5-558" fmla="*/ 38104 h 518280"/>
              <a:gd name="connsiteX6-559" fmla="*/ 393323 w 575380"/>
              <a:gd name="connsiteY6-560" fmla="*/ 0 h 518280"/>
              <a:gd name="connsiteX7-561" fmla="*/ 182075 w 575380"/>
              <a:gd name="connsiteY7-562" fmla="*/ 0 h 518280"/>
              <a:gd name="connsiteX8-563" fmla="*/ 116085 w 575380"/>
              <a:gd name="connsiteY8-564" fmla="*/ 38089 h 518280"/>
              <a:gd name="connsiteX9-565" fmla="*/ 10461 w 575380"/>
              <a:gd name="connsiteY9-566" fmla="*/ 221036 h 518280"/>
              <a:gd name="connsiteX10-567" fmla="*/ 10453 w 575380"/>
              <a:gd name="connsiteY10-568" fmla="*/ 297229 h 518280"/>
              <a:gd name="connsiteX11-569" fmla="*/ 116077 w 575380"/>
              <a:gd name="connsiteY11-570" fmla="*/ 480176 h 518280"/>
              <a:gd name="connsiteX12-571" fmla="*/ 182058 w 575380"/>
              <a:gd name="connsiteY12-572" fmla="*/ 518280 h 518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575380" h="518280">
                <a:moveTo>
                  <a:pt x="182058" y="518280"/>
                </a:moveTo>
                <a:cubicBezTo>
                  <a:pt x="182058" y="518280"/>
                  <a:pt x="393305" y="518280"/>
                  <a:pt x="393306" y="518280"/>
                </a:cubicBezTo>
                <a:cubicBezTo>
                  <a:pt x="421190" y="518280"/>
                  <a:pt x="445353" y="504339"/>
                  <a:pt x="459296" y="480191"/>
                </a:cubicBezTo>
                <a:cubicBezTo>
                  <a:pt x="459295" y="480191"/>
                  <a:pt x="564919" y="297244"/>
                  <a:pt x="564920" y="297244"/>
                </a:cubicBezTo>
                <a:cubicBezTo>
                  <a:pt x="578861" y="273096"/>
                  <a:pt x="578870" y="245199"/>
                  <a:pt x="564929" y="221051"/>
                </a:cubicBezTo>
                <a:cubicBezTo>
                  <a:pt x="564928" y="221051"/>
                  <a:pt x="459304" y="38104"/>
                  <a:pt x="459305" y="38104"/>
                </a:cubicBezTo>
                <a:cubicBezTo>
                  <a:pt x="445361" y="13956"/>
                  <a:pt x="421206" y="0"/>
                  <a:pt x="393323" y="0"/>
                </a:cubicBezTo>
                <a:cubicBezTo>
                  <a:pt x="393322" y="0"/>
                  <a:pt x="182074" y="0"/>
                  <a:pt x="182075" y="0"/>
                </a:cubicBezTo>
                <a:cubicBezTo>
                  <a:pt x="154189" y="0"/>
                  <a:pt x="130026" y="13941"/>
                  <a:pt x="116085" y="38089"/>
                </a:cubicBezTo>
                <a:cubicBezTo>
                  <a:pt x="116084" y="38089"/>
                  <a:pt x="10460" y="221036"/>
                  <a:pt x="10461" y="221036"/>
                </a:cubicBezTo>
                <a:cubicBezTo>
                  <a:pt x="-3482" y="245185"/>
                  <a:pt x="-3490" y="273081"/>
                  <a:pt x="10453" y="297229"/>
                </a:cubicBezTo>
                <a:cubicBezTo>
                  <a:pt x="10452" y="297229"/>
                  <a:pt x="116076" y="480176"/>
                  <a:pt x="116077" y="480176"/>
                </a:cubicBezTo>
                <a:cubicBezTo>
                  <a:pt x="130018" y="504325"/>
                  <a:pt x="154174" y="518280"/>
                  <a:pt x="182058" y="518280"/>
                </a:cubicBezTo>
                <a:close/>
              </a:path>
            </a:pathLst>
          </a:cu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Autofit/>
          </a:bodyPr>
          <a:lstStyle/>
          <a:p>
            <a:pPr algn="ctr">
              <a:lnSpc>
                <a:spcPct val="150000"/>
              </a:lnSpc>
            </a:pPr>
            <a:r>
              <a:rPr lang="en-US" sz="1799" dirty="0">
                <a:latin typeface="Arial" panose="020B0604020202020204" pitchFamily="34" charset="0"/>
                <a:sym typeface="Arial" panose="020B0604020202020204" pitchFamily="34" charset="0"/>
              </a:rPr>
              <a:t>02</a:t>
            </a:r>
          </a:p>
        </p:txBody>
      </p:sp>
      <p:sp>
        <p:nvSpPr>
          <p:cNvPr id="30" name="任意多边形: 形状 33"/>
          <p:cNvSpPr/>
          <p:nvPr>
            <p:custDataLst>
              <p:tags r:id="rId15"/>
            </p:custDataLst>
          </p:nvPr>
        </p:nvSpPr>
        <p:spPr>
          <a:xfrm>
            <a:off x="3936528" y="5120265"/>
            <a:ext cx="575230" cy="518145"/>
          </a:xfrm>
          <a:custGeom>
            <a:avLst/>
            <a:gdLst>
              <a:gd name="connsiteX0" fmla="*/ 177800 w 566864"/>
              <a:gd name="connsiteY0" fmla="*/ 518280 h 518280"/>
              <a:gd name="connsiteX1" fmla="*/ 389048 w 566864"/>
              <a:gd name="connsiteY1" fmla="*/ 518280 h 518280"/>
              <a:gd name="connsiteX2" fmla="*/ 455038 w 566864"/>
              <a:gd name="connsiteY2" fmla="*/ 480191 h 518280"/>
              <a:gd name="connsiteX3" fmla="*/ 560662 w 566864"/>
              <a:gd name="connsiteY3" fmla="*/ 297244 h 518280"/>
              <a:gd name="connsiteX4" fmla="*/ 560671 w 566864"/>
              <a:gd name="connsiteY4" fmla="*/ 221051 h 518280"/>
              <a:gd name="connsiteX5" fmla="*/ 455047 w 566864"/>
              <a:gd name="connsiteY5" fmla="*/ 38104 h 518280"/>
              <a:gd name="connsiteX6" fmla="*/ 389065 w 566864"/>
              <a:gd name="connsiteY6" fmla="*/ 0 h 518280"/>
              <a:gd name="connsiteX7" fmla="*/ 177817 w 566864"/>
              <a:gd name="connsiteY7" fmla="*/ 0 h 518280"/>
              <a:gd name="connsiteX8" fmla="*/ 111827 w 566864"/>
              <a:gd name="connsiteY8" fmla="*/ 38089 h 518280"/>
              <a:gd name="connsiteX9" fmla="*/ 6203 w 566864"/>
              <a:gd name="connsiteY9" fmla="*/ 221036 h 518280"/>
              <a:gd name="connsiteX10" fmla="*/ 6195 w 566864"/>
              <a:gd name="connsiteY10" fmla="*/ 297229 h 518280"/>
              <a:gd name="connsiteX11" fmla="*/ 111819 w 566864"/>
              <a:gd name="connsiteY11" fmla="*/ 480176 h 518280"/>
              <a:gd name="connsiteX12" fmla="*/ 177800 w 566864"/>
              <a:gd name="connsiteY12" fmla="*/ 518280 h 518280"/>
              <a:gd name="connsiteX0-1" fmla="*/ 177800 w 566864"/>
              <a:gd name="connsiteY0-2" fmla="*/ 518280 h 518280"/>
              <a:gd name="connsiteX1-3" fmla="*/ 389048 w 566864"/>
              <a:gd name="connsiteY1-4" fmla="*/ 518280 h 518280"/>
              <a:gd name="connsiteX2-5" fmla="*/ 455038 w 566864"/>
              <a:gd name="connsiteY2-6" fmla="*/ 480191 h 518280"/>
              <a:gd name="connsiteX3-7" fmla="*/ 560662 w 566864"/>
              <a:gd name="connsiteY3-8" fmla="*/ 297244 h 518280"/>
              <a:gd name="connsiteX4-9" fmla="*/ 560671 w 566864"/>
              <a:gd name="connsiteY4-10" fmla="*/ 221051 h 518280"/>
              <a:gd name="connsiteX5-11" fmla="*/ 455047 w 566864"/>
              <a:gd name="connsiteY5-12" fmla="*/ 38104 h 518280"/>
              <a:gd name="connsiteX6-13" fmla="*/ 389065 w 566864"/>
              <a:gd name="connsiteY6-14" fmla="*/ 0 h 518280"/>
              <a:gd name="connsiteX7-15" fmla="*/ 177817 w 566864"/>
              <a:gd name="connsiteY7-16" fmla="*/ 0 h 518280"/>
              <a:gd name="connsiteX8-17" fmla="*/ 111827 w 566864"/>
              <a:gd name="connsiteY8-18" fmla="*/ 38089 h 518280"/>
              <a:gd name="connsiteX9-19" fmla="*/ 6203 w 566864"/>
              <a:gd name="connsiteY9-20" fmla="*/ 221036 h 518280"/>
              <a:gd name="connsiteX10-21" fmla="*/ 6195 w 566864"/>
              <a:gd name="connsiteY10-22" fmla="*/ 297229 h 518280"/>
              <a:gd name="connsiteX11-23" fmla="*/ 111819 w 566864"/>
              <a:gd name="connsiteY11-24" fmla="*/ 480176 h 518280"/>
              <a:gd name="connsiteX12-25" fmla="*/ 177800 w 566864"/>
              <a:gd name="connsiteY12-26" fmla="*/ 518280 h 518280"/>
              <a:gd name="connsiteX0-27" fmla="*/ 177800 w 566864"/>
              <a:gd name="connsiteY0-28" fmla="*/ 518280 h 518280"/>
              <a:gd name="connsiteX1-29" fmla="*/ 389048 w 566864"/>
              <a:gd name="connsiteY1-30" fmla="*/ 518280 h 518280"/>
              <a:gd name="connsiteX2-31" fmla="*/ 455038 w 566864"/>
              <a:gd name="connsiteY2-32" fmla="*/ 480191 h 518280"/>
              <a:gd name="connsiteX3-33" fmla="*/ 560662 w 566864"/>
              <a:gd name="connsiteY3-34" fmla="*/ 297244 h 518280"/>
              <a:gd name="connsiteX4-35" fmla="*/ 560671 w 566864"/>
              <a:gd name="connsiteY4-36" fmla="*/ 221051 h 518280"/>
              <a:gd name="connsiteX5-37" fmla="*/ 455047 w 566864"/>
              <a:gd name="connsiteY5-38" fmla="*/ 38104 h 518280"/>
              <a:gd name="connsiteX6-39" fmla="*/ 389065 w 566864"/>
              <a:gd name="connsiteY6-40" fmla="*/ 0 h 518280"/>
              <a:gd name="connsiteX7-41" fmla="*/ 177817 w 566864"/>
              <a:gd name="connsiteY7-42" fmla="*/ 0 h 518280"/>
              <a:gd name="connsiteX8-43" fmla="*/ 111827 w 566864"/>
              <a:gd name="connsiteY8-44" fmla="*/ 38089 h 518280"/>
              <a:gd name="connsiteX9-45" fmla="*/ 6203 w 566864"/>
              <a:gd name="connsiteY9-46" fmla="*/ 221036 h 518280"/>
              <a:gd name="connsiteX10-47" fmla="*/ 6195 w 566864"/>
              <a:gd name="connsiteY10-48" fmla="*/ 297229 h 518280"/>
              <a:gd name="connsiteX11-49" fmla="*/ 111819 w 566864"/>
              <a:gd name="connsiteY11-50" fmla="*/ 480176 h 518280"/>
              <a:gd name="connsiteX12-51" fmla="*/ 177800 w 566864"/>
              <a:gd name="connsiteY12-52" fmla="*/ 518280 h 518280"/>
              <a:gd name="connsiteX0-53" fmla="*/ 177800 w 566864"/>
              <a:gd name="connsiteY0-54" fmla="*/ 518280 h 518280"/>
              <a:gd name="connsiteX1-55" fmla="*/ 389048 w 566864"/>
              <a:gd name="connsiteY1-56" fmla="*/ 518280 h 518280"/>
              <a:gd name="connsiteX2-57" fmla="*/ 455038 w 566864"/>
              <a:gd name="connsiteY2-58" fmla="*/ 480191 h 518280"/>
              <a:gd name="connsiteX3-59" fmla="*/ 560662 w 566864"/>
              <a:gd name="connsiteY3-60" fmla="*/ 297244 h 518280"/>
              <a:gd name="connsiteX4-61" fmla="*/ 560671 w 566864"/>
              <a:gd name="connsiteY4-62" fmla="*/ 221051 h 518280"/>
              <a:gd name="connsiteX5-63" fmla="*/ 455047 w 566864"/>
              <a:gd name="connsiteY5-64" fmla="*/ 38104 h 518280"/>
              <a:gd name="connsiteX6-65" fmla="*/ 389065 w 566864"/>
              <a:gd name="connsiteY6-66" fmla="*/ 0 h 518280"/>
              <a:gd name="connsiteX7-67" fmla="*/ 177817 w 566864"/>
              <a:gd name="connsiteY7-68" fmla="*/ 0 h 518280"/>
              <a:gd name="connsiteX8-69" fmla="*/ 111827 w 566864"/>
              <a:gd name="connsiteY8-70" fmla="*/ 38089 h 518280"/>
              <a:gd name="connsiteX9-71" fmla="*/ 6203 w 566864"/>
              <a:gd name="connsiteY9-72" fmla="*/ 221036 h 518280"/>
              <a:gd name="connsiteX10-73" fmla="*/ 6195 w 566864"/>
              <a:gd name="connsiteY10-74" fmla="*/ 297229 h 518280"/>
              <a:gd name="connsiteX11-75" fmla="*/ 111819 w 566864"/>
              <a:gd name="connsiteY11-76" fmla="*/ 480176 h 518280"/>
              <a:gd name="connsiteX12-77" fmla="*/ 177800 w 566864"/>
              <a:gd name="connsiteY12-78" fmla="*/ 518280 h 518280"/>
              <a:gd name="connsiteX0-79" fmla="*/ 177800 w 566864"/>
              <a:gd name="connsiteY0-80" fmla="*/ 518280 h 518280"/>
              <a:gd name="connsiteX1-81" fmla="*/ 389048 w 566864"/>
              <a:gd name="connsiteY1-82" fmla="*/ 518280 h 518280"/>
              <a:gd name="connsiteX2-83" fmla="*/ 455038 w 566864"/>
              <a:gd name="connsiteY2-84" fmla="*/ 480191 h 518280"/>
              <a:gd name="connsiteX3-85" fmla="*/ 560662 w 566864"/>
              <a:gd name="connsiteY3-86" fmla="*/ 297244 h 518280"/>
              <a:gd name="connsiteX4-87" fmla="*/ 560671 w 566864"/>
              <a:gd name="connsiteY4-88" fmla="*/ 221051 h 518280"/>
              <a:gd name="connsiteX5-89" fmla="*/ 455047 w 566864"/>
              <a:gd name="connsiteY5-90" fmla="*/ 38104 h 518280"/>
              <a:gd name="connsiteX6-91" fmla="*/ 389065 w 566864"/>
              <a:gd name="connsiteY6-92" fmla="*/ 0 h 518280"/>
              <a:gd name="connsiteX7-93" fmla="*/ 177817 w 566864"/>
              <a:gd name="connsiteY7-94" fmla="*/ 0 h 518280"/>
              <a:gd name="connsiteX8-95" fmla="*/ 111827 w 566864"/>
              <a:gd name="connsiteY8-96" fmla="*/ 38089 h 518280"/>
              <a:gd name="connsiteX9-97" fmla="*/ 6203 w 566864"/>
              <a:gd name="connsiteY9-98" fmla="*/ 221036 h 518280"/>
              <a:gd name="connsiteX10-99" fmla="*/ 6195 w 566864"/>
              <a:gd name="connsiteY10-100" fmla="*/ 297229 h 518280"/>
              <a:gd name="connsiteX11-101" fmla="*/ 111819 w 566864"/>
              <a:gd name="connsiteY11-102" fmla="*/ 480176 h 518280"/>
              <a:gd name="connsiteX12-103" fmla="*/ 177800 w 566864"/>
              <a:gd name="connsiteY12-104" fmla="*/ 518280 h 518280"/>
              <a:gd name="connsiteX0-105" fmla="*/ 177800 w 566864"/>
              <a:gd name="connsiteY0-106" fmla="*/ 518280 h 518280"/>
              <a:gd name="connsiteX1-107" fmla="*/ 389048 w 566864"/>
              <a:gd name="connsiteY1-108" fmla="*/ 518280 h 518280"/>
              <a:gd name="connsiteX2-109" fmla="*/ 455038 w 566864"/>
              <a:gd name="connsiteY2-110" fmla="*/ 480191 h 518280"/>
              <a:gd name="connsiteX3-111" fmla="*/ 560662 w 566864"/>
              <a:gd name="connsiteY3-112" fmla="*/ 297244 h 518280"/>
              <a:gd name="connsiteX4-113" fmla="*/ 560671 w 566864"/>
              <a:gd name="connsiteY4-114" fmla="*/ 221051 h 518280"/>
              <a:gd name="connsiteX5-115" fmla="*/ 455047 w 566864"/>
              <a:gd name="connsiteY5-116" fmla="*/ 38104 h 518280"/>
              <a:gd name="connsiteX6-117" fmla="*/ 389065 w 566864"/>
              <a:gd name="connsiteY6-118" fmla="*/ 0 h 518280"/>
              <a:gd name="connsiteX7-119" fmla="*/ 177817 w 566864"/>
              <a:gd name="connsiteY7-120" fmla="*/ 0 h 518280"/>
              <a:gd name="connsiteX8-121" fmla="*/ 111827 w 566864"/>
              <a:gd name="connsiteY8-122" fmla="*/ 38089 h 518280"/>
              <a:gd name="connsiteX9-123" fmla="*/ 6203 w 566864"/>
              <a:gd name="connsiteY9-124" fmla="*/ 221036 h 518280"/>
              <a:gd name="connsiteX10-125" fmla="*/ 6195 w 566864"/>
              <a:gd name="connsiteY10-126" fmla="*/ 297229 h 518280"/>
              <a:gd name="connsiteX11-127" fmla="*/ 111819 w 566864"/>
              <a:gd name="connsiteY11-128" fmla="*/ 480176 h 518280"/>
              <a:gd name="connsiteX12-129" fmla="*/ 177800 w 566864"/>
              <a:gd name="connsiteY12-130" fmla="*/ 518280 h 518280"/>
              <a:gd name="connsiteX0-131" fmla="*/ 177800 w 566860"/>
              <a:gd name="connsiteY0-132" fmla="*/ 518280 h 518280"/>
              <a:gd name="connsiteX1-133" fmla="*/ 389048 w 566860"/>
              <a:gd name="connsiteY1-134" fmla="*/ 518280 h 518280"/>
              <a:gd name="connsiteX2-135" fmla="*/ 455038 w 566860"/>
              <a:gd name="connsiteY2-136" fmla="*/ 480191 h 518280"/>
              <a:gd name="connsiteX3-137" fmla="*/ 560662 w 566860"/>
              <a:gd name="connsiteY3-138" fmla="*/ 297244 h 518280"/>
              <a:gd name="connsiteX4-139" fmla="*/ 560671 w 566860"/>
              <a:gd name="connsiteY4-140" fmla="*/ 221051 h 518280"/>
              <a:gd name="connsiteX5-141" fmla="*/ 455047 w 566860"/>
              <a:gd name="connsiteY5-142" fmla="*/ 38104 h 518280"/>
              <a:gd name="connsiteX6-143" fmla="*/ 389065 w 566860"/>
              <a:gd name="connsiteY6-144" fmla="*/ 0 h 518280"/>
              <a:gd name="connsiteX7-145" fmla="*/ 177817 w 566860"/>
              <a:gd name="connsiteY7-146" fmla="*/ 0 h 518280"/>
              <a:gd name="connsiteX8-147" fmla="*/ 111827 w 566860"/>
              <a:gd name="connsiteY8-148" fmla="*/ 38089 h 518280"/>
              <a:gd name="connsiteX9-149" fmla="*/ 6203 w 566860"/>
              <a:gd name="connsiteY9-150" fmla="*/ 221036 h 518280"/>
              <a:gd name="connsiteX10-151" fmla="*/ 6195 w 566860"/>
              <a:gd name="connsiteY10-152" fmla="*/ 297229 h 518280"/>
              <a:gd name="connsiteX11-153" fmla="*/ 111819 w 566860"/>
              <a:gd name="connsiteY11-154" fmla="*/ 480176 h 518280"/>
              <a:gd name="connsiteX12-155" fmla="*/ 177800 w 566860"/>
              <a:gd name="connsiteY12-156" fmla="*/ 518280 h 518280"/>
              <a:gd name="connsiteX0-157" fmla="*/ 177800 w 571122"/>
              <a:gd name="connsiteY0-158" fmla="*/ 518280 h 518280"/>
              <a:gd name="connsiteX1-159" fmla="*/ 389048 w 571122"/>
              <a:gd name="connsiteY1-160" fmla="*/ 518280 h 518280"/>
              <a:gd name="connsiteX2-161" fmla="*/ 455038 w 571122"/>
              <a:gd name="connsiteY2-162" fmla="*/ 480191 h 518280"/>
              <a:gd name="connsiteX3-163" fmla="*/ 560662 w 571122"/>
              <a:gd name="connsiteY3-164" fmla="*/ 297244 h 518280"/>
              <a:gd name="connsiteX4-165" fmla="*/ 560671 w 571122"/>
              <a:gd name="connsiteY4-166" fmla="*/ 221051 h 518280"/>
              <a:gd name="connsiteX5-167" fmla="*/ 455047 w 571122"/>
              <a:gd name="connsiteY5-168" fmla="*/ 38104 h 518280"/>
              <a:gd name="connsiteX6-169" fmla="*/ 389065 w 571122"/>
              <a:gd name="connsiteY6-170" fmla="*/ 0 h 518280"/>
              <a:gd name="connsiteX7-171" fmla="*/ 177817 w 571122"/>
              <a:gd name="connsiteY7-172" fmla="*/ 0 h 518280"/>
              <a:gd name="connsiteX8-173" fmla="*/ 111827 w 571122"/>
              <a:gd name="connsiteY8-174" fmla="*/ 38089 h 518280"/>
              <a:gd name="connsiteX9-175" fmla="*/ 6203 w 571122"/>
              <a:gd name="connsiteY9-176" fmla="*/ 221036 h 518280"/>
              <a:gd name="connsiteX10-177" fmla="*/ 6195 w 571122"/>
              <a:gd name="connsiteY10-178" fmla="*/ 297229 h 518280"/>
              <a:gd name="connsiteX11-179" fmla="*/ 111819 w 571122"/>
              <a:gd name="connsiteY11-180" fmla="*/ 480176 h 518280"/>
              <a:gd name="connsiteX12-181" fmla="*/ 177800 w 571122"/>
              <a:gd name="connsiteY12-182" fmla="*/ 518280 h 518280"/>
              <a:gd name="connsiteX0-183" fmla="*/ 177800 w 571122"/>
              <a:gd name="connsiteY0-184" fmla="*/ 518280 h 518280"/>
              <a:gd name="connsiteX1-185" fmla="*/ 389048 w 571122"/>
              <a:gd name="connsiteY1-186" fmla="*/ 518280 h 518280"/>
              <a:gd name="connsiteX2-187" fmla="*/ 455038 w 571122"/>
              <a:gd name="connsiteY2-188" fmla="*/ 480191 h 518280"/>
              <a:gd name="connsiteX3-189" fmla="*/ 560662 w 571122"/>
              <a:gd name="connsiteY3-190" fmla="*/ 297244 h 518280"/>
              <a:gd name="connsiteX4-191" fmla="*/ 560671 w 571122"/>
              <a:gd name="connsiteY4-192" fmla="*/ 221051 h 518280"/>
              <a:gd name="connsiteX5-193" fmla="*/ 455047 w 571122"/>
              <a:gd name="connsiteY5-194" fmla="*/ 38104 h 518280"/>
              <a:gd name="connsiteX6-195" fmla="*/ 389065 w 571122"/>
              <a:gd name="connsiteY6-196" fmla="*/ 0 h 518280"/>
              <a:gd name="connsiteX7-197" fmla="*/ 177817 w 571122"/>
              <a:gd name="connsiteY7-198" fmla="*/ 0 h 518280"/>
              <a:gd name="connsiteX8-199" fmla="*/ 111827 w 571122"/>
              <a:gd name="connsiteY8-200" fmla="*/ 38089 h 518280"/>
              <a:gd name="connsiteX9-201" fmla="*/ 6203 w 571122"/>
              <a:gd name="connsiteY9-202" fmla="*/ 221036 h 518280"/>
              <a:gd name="connsiteX10-203" fmla="*/ 6195 w 571122"/>
              <a:gd name="connsiteY10-204" fmla="*/ 297229 h 518280"/>
              <a:gd name="connsiteX11-205" fmla="*/ 111819 w 571122"/>
              <a:gd name="connsiteY11-206" fmla="*/ 480176 h 518280"/>
              <a:gd name="connsiteX12-207" fmla="*/ 177800 w 571122"/>
              <a:gd name="connsiteY12-208" fmla="*/ 518280 h 518280"/>
              <a:gd name="connsiteX0-209" fmla="*/ 177800 w 571122"/>
              <a:gd name="connsiteY0-210" fmla="*/ 518280 h 518280"/>
              <a:gd name="connsiteX1-211" fmla="*/ 389048 w 571122"/>
              <a:gd name="connsiteY1-212" fmla="*/ 518280 h 518280"/>
              <a:gd name="connsiteX2-213" fmla="*/ 455038 w 571122"/>
              <a:gd name="connsiteY2-214" fmla="*/ 480191 h 518280"/>
              <a:gd name="connsiteX3-215" fmla="*/ 560662 w 571122"/>
              <a:gd name="connsiteY3-216" fmla="*/ 297244 h 518280"/>
              <a:gd name="connsiteX4-217" fmla="*/ 560671 w 571122"/>
              <a:gd name="connsiteY4-218" fmla="*/ 221051 h 518280"/>
              <a:gd name="connsiteX5-219" fmla="*/ 455047 w 571122"/>
              <a:gd name="connsiteY5-220" fmla="*/ 38104 h 518280"/>
              <a:gd name="connsiteX6-221" fmla="*/ 389065 w 571122"/>
              <a:gd name="connsiteY6-222" fmla="*/ 0 h 518280"/>
              <a:gd name="connsiteX7-223" fmla="*/ 177817 w 571122"/>
              <a:gd name="connsiteY7-224" fmla="*/ 0 h 518280"/>
              <a:gd name="connsiteX8-225" fmla="*/ 111827 w 571122"/>
              <a:gd name="connsiteY8-226" fmla="*/ 38089 h 518280"/>
              <a:gd name="connsiteX9-227" fmla="*/ 6203 w 571122"/>
              <a:gd name="connsiteY9-228" fmla="*/ 221036 h 518280"/>
              <a:gd name="connsiteX10-229" fmla="*/ 6195 w 571122"/>
              <a:gd name="connsiteY10-230" fmla="*/ 297229 h 518280"/>
              <a:gd name="connsiteX11-231" fmla="*/ 111819 w 571122"/>
              <a:gd name="connsiteY11-232" fmla="*/ 480176 h 518280"/>
              <a:gd name="connsiteX12-233" fmla="*/ 177800 w 571122"/>
              <a:gd name="connsiteY12-234" fmla="*/ 518280 h 518280"/>
              <a:gd name="connsiteX0-235" fmla="*/ 177800 w 571122"/>
              <a:gd name="connsiteY0-236" fmla="*/ 518280 h 518280"/>
              <a:gd name="connsiteX1-237" fmla="*/ 389048 w 571122"/>
              <a:gd name="connsiteY1-238" fmla="*/ 518280 h 518280"/>
              <a:gd name="connsiteX2-239" fmla="*/ 455038 w 571122"/>
              <a:gd name="connsiteY2-240" fmla="*/ 480191 h 518280"/>
              <a:gd name="connsiteX3-241" fmla="*/ 560662 w 571122"/>
              <a:gd name="connsiteY3-242" fmla="*/ 297244 h 518280"/>
              <a:gd name="connsiteX4-243" fmla="*/ 560671 w 571122"/>
              <a:gd name="connsiteY4-244" fmla="*/ 221051 h 518280"/>
              <a:gd name="connsiteX5-245" fmla="*/ 455047 w 571122"/>
              <a:gd name="connsiteY5-246" fmla="*/ 38104 h 518280"/>
              <a:gd name="connsiteX6-247" fmla="*/ 389065 w 571122"/>
              <a:gd name="connsiteY6-248" fmla="*/ 0 h 518280"/>
              <a:gd name="connsiteX7-249" fmla="*/ 177817 w 571122"/>
              <a:gd name="connsiteY7-250" fmla="*/ 0 h 518280"/>
              <a:gd name="connsiteX8-251" fmla="*/ 111827 w 571122"/>
              <a:gd name="connsiteY8-252" fmla="*/ 38089 h 518280"/>
              <a:gd name="connsiteX9-253" fmla="*/ 6203 w 571122"/>
              <a:gd name="connsiteY9-254" fmla="*/ 221036 h 518280"/>
              <a:gd name="connsiteX10-255" fmla="*/ 6195 w 571122"/>
              <a:gd name="connsiteY10-256" fmla="*/ 297229 h 518280"/>
              <a:gd name="connsiteX11-257" fmla="*/ 111819 w 571122"/>
              <a:gd name="connsiteY11-258" fmla="*/ 480176 h 518280"/>
              <a:gd name="connsiteX12-259" fmla="*/ 177800 w 571122"/>
              <a:gd name="connsiteY12-260" fmla="*/ 518280 h 518280"/>
              <a:gd name="connsiteX0-261" fmla="*/ 177800 w 571122"/>
              <a:gd name="connsiteY0-262" fmla="*/ 518280 h 518280"/>
              <a:gd name="connsiteX1-263" fmla="*/ 389048 w 571122"/>
              <a:gd name="connsiteY1-264" fmla="*/ 518280 h 518280"/>
              <a:gd name="connsiteX2-265" fmla="*/ 455038 w 571122"/>
              <a:gd name="connsiteY2-266" fmla="*/ 480191 h 518280"/>
              <a:gd name="connsiteX3-267" fmla="*/ 560662 w 571122"/>
              <a:gd name="connsiteY3-268" fmla="*/ 297244 h 518280"/>
              <a:gd name="connsiteX4-269" fmla="*/ 560671 w 571122"/>
              <a:gd name="connsiteY4-270" fmla="*/ 221051 h 518280"/>
              <a:gd name="connsiteX5-271" fmla="*/ 455047 w 571122"/>
              <a:gd name="connsiteY5-272" fmla="*/ 38104 h 518280"/>
              <a:gd name="connsiteX6-273" fmla="*/ 389065 w 571122"/>
              <a:gd name="connsiteY6-274" fmla="*/ 0 h 518280"/>
              <a:gd name="connsiteX7-275" fmla="*/ 177817 w 571122"/>
              <a:gd name="connsiteY7-276" fmla="*/ 0 h 518280"/>
              <a:gd name="connsiteX8-277" fmla="*/ 111827 w 571122"/>
              <a:gd name="connsiteY8-278" fmla="*/ 38089 h 518280"/>
              <a:gd name="connsiteX9-279" fmla="*/ 6203 w 571122"/>
              <a:gd name="connsiteY9-280" fmla="*/ 221036 h 518280"/>
              <a:gd name="connsiteX10-281" fmla="*/ 6195 w 571122"/>
              <a:gd name="connsiteY10-282" fmla="*/ 297229 h 518280"/>
              <a:gd name="connsiteX11-283" fmla="*/ 111819 w 571122"/>
              <a:gd name="connsiteY11-284" fmla="*/ 480176 h 518280"/>
              <a:gd name="connsiteX12-285" fmla="*/ 177800 w 571122"/>
              <a:gd name="connsiteY12-286" fmla="*/ 518280 h 518280"/>
              <a:gd name="connsiteX0-287" fmla="*/ 177800 w 571122"/>
              <a:gd name="connsiteY0-288" fmla="*/ 518280 h 518280"/>
              <a:gd name="connsiteX1-289" fmla="*/ 389048 w 571122"/>
              <a:gd name="connsiteY1-290" fmla="*/ 518280 h 518280"/>
              <a:gd name="connsiteX2-291" fmla="*/ 455038 w 571122"/>
              <a:gd name="connsiteY2-292" fmla="*/ 480191 h 518280"/>
              <a:gd name="connsiteX3-293" fmla="*/ 560662 w 571122"/>
              <a:gd name="connsiteY3-294" fmla="*/ 297244 h 518280"/>
              <a:gd name="connsiteX4-295" fmla="*/ 560671 w 571122"/>
              <a:gd name="connsiteY4-296" fmla="*/ 221051 h 518280"/>
              <a:gd name="connsiteX5-297" fmla="*/ 455047 w 571122"/>
              <a:gd name="connsiteY5-298" fmla="*/ 38104 h 518280"/>
              <a:gd name="connsiteX6-299" fmla="*/ 389065 w 571122"/>
              <a:gd name="connsiteY6-300" fmla="*/ 0 h 518280"/>
              <a:gd name="connsiteX7-301" fmla="*/ 177817 w 571122"/>
              <a:gd name="connsiteY7-302" fmla="*/ 0 h 518280"/>
              <a:gd name="connsiteX8-303" fmla="*/ 111827 w 571122"/>
              <a:gd name="connsiteY8-304" fmla="*/ 38089 h 518280"/>
              <a:gd name="connsiteX9-305" fmla="*/ 6203 w 571122"/>
              <a:gd name="connsiteY9-306" fmla="*/ 221036 h 518280"/>
              <a:gd name="connsiteX10-307" fmla="*/ 6195 w 571122"/>
              <a:gd name="connsiteY10-308" fmla="*/ 297229 h 518280"/>
              <a:gd name="connsiteX11-309" fmla="*/ 111819 w 571122"/>
              <a:gd name="connsiteY11-310" fmla="*/ 480176 h 518280"/>
              <a:gd name="connsiteX12-311" fmla="*/ 177800 w 571122"/>
              <a:gd name="connsiteY12-312" fmla="*/ 518280 h 518280"/>
              <a:gd name="connsiteX0-313" fmla="*/ 177800 w 571122"/>
              <a:gd name="connsiteY0-314" fmla="*/ 518280 h 518280"/>
              <a:gd name="connsiteX1-315" fmla="*/ 389048 w 571122"/>
              <a:gd name="connsiteY1-316" fmla="*/ 518280 h 518280"/>
              <a:gd name="connsiteX2-317" fmla="*/ 455038 w 571122"/>
              <a:gd name="connsiteY2-318" fmla="*/ 480191 h 518280"/>
              <a:gd name="connsiteX3-319" fmla="*/ 560662 w 571122"/>
              <a:gd name="connsiteY3-320" fmla="*/ 297244 h 518280"/>
              <a:gd name="connsiteX4-321" fmla="*/ 560671 w 571122"/>
              <a:gd name="connsiteY4-322" fmla="*/ 221051 h 518280"/>
              <a:gd name="connsiteX5-323" fmla="*/ 455047 w 571122"/>
              <a:gd name="connsiteY5-324" fmla="*/ 38104 h 518280"/>
              <a:gd name="connsiteX6-325" fmla="*/ 389065 w 571122"/>
              <a:gd name="connsiteY6-326" fmla="*/ 0 h 518280"/>
              <a:gd name="connsiteX7-327" fmla="*/ 177817 w 571122"/>
              <a:gd name="connsiteY7-328" fmla="*/ 0 h 518280"/>
              <a:gd name="connsiteX8-329" fmla="*/ 111827 w 571122"/>
              <a:gd name="connsiteY8-330" fmla="*/ 38089 h 518280"/>
              <a:gd name="connsiteX9-331" fmla="*/ 6203 w 571122"/>
              <a:gd name="connsiteY9-332" fmla="*/ 221036 h 518280"/>
              <a:gd name="connsiteX10-333" fmla="*/ 6195 w 571122"/>
              <a:gd name="connsiteY10-334" fmla="*/ 297229 h 518280"/>
              <a:gd name="connsiteX11-335" fmla="*/ 111819 w 571122"/>
              <a:gd name="connsiteY11-336" fmla="*/ 480176 h 518280"/>
              <a:gd name="connsiteX12-337" fmla="*/ 177800 w 571122"/>
              <a:gd name="connsiteY12-338" fmla="*/ 518280 h 518280"/>
              <a:gd name="connsiteX0-339" fmla="*/ 177800 w 571122"/>
              <a:gd name="connsiteY0-340" fmla="*/ 518280 h 518280"/>
              <a:gd name="connsiteX1-341" fmla="*/ 389048 w 571122"/>
              <a:gd name="connsiteY1-342" fmla="*/ 518280 h 518280"/>
              <a:gd name="connsiteX2-343" fmla="*/ 455038 w 571122"/>
              <a:gd name="connsiteY2-344" fmla="*/ 480191 h 518280"/>
              <a:gd name="connsiteX3-345" fmla="*/ 560662 w 571122"/>
              <a:gd name="connsiteY3-346" fmla="*/ 297244 h 518280"/>
              <a:gd name="connsiteX4-347" fmla="*/ 560671 w 571122"/>
              <a:gd name="connsiteY4-348" fmla="*/ 221051 h 518280"/>
              <a:gd name="connsiteX5-349" fmla="*/ 455047 w 571122"/>
              <a:gd name="connsiteY5-350" fmla="*/ 38104 h 518280"/>
              <a:gd name="connsiteX6-351" fmla="*/ 389065 w 571122"/>
              <a:gd name="connsiteY6-352" fmla="*/ 0 h 518280"/>
              <a:gd name="connsiteX7-353" fmla="*/ 177817 w 571122"/>
              <a:gd name="connsiteY7-354" fmla="*/ 0 h 518280"/>
              <a:gd name="connsiteX8-355" fmla="*/ 111827 w 571122"/>
              <a:gd name="connsiteY8-356" fmla="*/ 38089 h 518280"/>
              <a:gd name="connsiteX9-357" fmla="*/ 6203 w 571122"/>
              <a:gd name="connsiteY9-358" fmla="*/ 221036 h 518280"/>
              <a:gd name="connsiteX10-359" fmla="*/ 6195 w 571122"/>
              <a:gd name="connsiteY10-360" fmla="*/ 297229 h 518280"/>
              <a:gd name="connsiteX11-361" fmla="*/ 111819 w 571122"/>
              <a:gd name="connsiteY11-362" fmla="*/ 480176 h 518280"/>
              <a:gd name="connsiteX12-363" fmla="*/ 177800 w 571122"/>
              <a:gd name="connsiteY12-364" fmla="*/ 518280 h 518280"/>
              <a:gd name="connsiteX0-365" fmla="*/ 177800 w 571122"/>
              <a:gd name="connsiteY0-366" fmla="*/ 518280 h 518280"/>
              <a:gd name="connsiteX1-367" fmla="*/ 389048 w 571122"/>
              <a:gd name="connsiteY1-368" fmla="*/ 518280 h 518280"/>
              <a:gd name="connsiteX2-369" fmla="*/ 455038 w 571122"/>
              <a:gd name="connsiteY2-370" fmla="*/ 480191 h 518280"/>
              <a:gd name="connsiteX3-371" fmla="*/ 560662 w 571122"/>
              <a:gd name="connsiteY3-372" fmla="*/ 297244 h 518280"/>
              <a:gd name="connsiteX4-373" fmla="*/ 560671 w 571122"/>
              <a:gd name="connsiteY4-374" fmla="*/ 221051 h 518280"/>
              <a:gd name="connsiteX5-375" fmla="*/ 455047 w 571122"/>
              <a:gd name="connsiteY5-376" fmla="*/ 38104 h 518280"/>
              <a:gd name="connsiteX6-377" fmla="*/ 389065 w 571122"/>
              <a:gd name="connsiteY6-378" fmla="*/ 0 h 518280"/>
              <a:gd name="connsiteX7-379" fmla="*/ 177817 w 571122"/>
              <a:gd name="connsiteY7-380" fmla="*/ 0 h 518280"/>
              <a:gd name="connsiteX8-381" fmla="*/ 111827 w 571122"/>
              <a:gd name="connsiteY8-382" fmla="*/ 38089 h 518280"/>
              <a:gd name="connsiteX9-383" fmla="*/ 6203 w 571122"/>
              <a:gd name="connsiteY9-384" fmla="*/ 221036 h 518280"/>
              <a:gd name="connsiteX10-385" fmla="*/ 6195 w 571122"/>
              <a:gd name="connsiteY10-386" fmla="*/ 297229 h 518280"/>
              <a:gd name="connsiteX11-387" fmla="*/ 111819 w 571122"/>
              <a:gd name="connsiteY11-388" fmla="*/ 480176 h 518280"/>
              <a:gd name="connsiteX12-389" fmla="*/ 177800 w 571122"/>
              <a:gd name="connsiteY12-390" fmla="*/ 518280 h 518280"/>
              <a:gd name="connsiteX0-391" fmla="*/ 177800 w 571122"/>
              <a:gd name="connsiteY0-392" fmla="*/ 518280 h 518280"/>
              <a:gd name="connsiteX1-393" fmla="*/ 389048 w 571122"/>
              <a:gd name="connsiteY1-394" fmla="*/ 518280 h 518280"/>
              <a:gd name="connsiteX2-395" fmla="*/ 455038 w 571122"/>
              <a:gd name="connsiteY2-396" fmla="*/ 480191 h 518280"/>
              <a:gd name="connsiteX3-397" fmla="*/ 560662 w 571122"/>
              <a:gd name="connsiteY3-398" fmla="*/ 297244 h 518280"/>
              <a:gd name="connsiteX4-399" fmla="*/ 560671 w 571122"/>
              <a:gd name="connsiteY4-400" fmla="*/ 221051 h 518280"/>
              <a:gd name="connsiteX5-401" fmla="*/ 455047 w 571122"/>
              <a:gd name="connsiteY5-402" fmla="*/ 38104 h 518280"/>
              <a:gd name="connsiteX6-403" fmla="*/ 389065 w 571122"/>
              <a:gd name="connsiteY6-404" fmla="*/ 0 h 518280"/>
              <a:gd name="connsiteX7-405" fmla="*/ 177817 w 571122"/>
              <a:gd name="connsiteY7-406" fmla="*/ 0 h 518280"/>
              <a:gd name="connsiteX8-407" fmla="*/ 111827 w 571122"/>
              <a:gd name="connsiteY8-408" fmla="*/ 38089 h 518280"/>
              <a:gd name="connsiteX9-409" fmla="*/ 6203 w 571122"/>
              <a:gd name="connsiteY9-410" fmla="*/ 221036 h 518280"/>
              <a:gd name="connsiteX10-411" fmla="*/ 6195 w 571122"/>
              <a:gd name="connsiteY10-412" fmla="*/ 297229 h 518280"/>
              <a:gd name="connsiteX11-413" fmla="*/ 111819 w 571122"/>
              <a:gd name="connsiteY11-414" fmla="*/ 480176 h 518280"/>
              <a:gd name="connsiteX12-415" fmla="*/ 177800 w 571122"/>
              <a:gd name="connsiteY12-416" fmla="*/ 518280 h 518280"/>
              <a:gd name="connsiteX0-417" fmla="*/ 177800 w 571122"/>
              <a:gd name="connsiteY0-418" fmla="*/ 518280 h 518280"/>
              <a:gd name="connsiteX1-419" fmla="*/ 389048 w 571122"/>
              <a:gd name="connsiteY1-420" fmla="*/ 518280 h 518280"/>
              <a:gd name="connsiteX2-421" fmla="*/ 455038 w 571122"/>
              <a:gd name="connsiteY2-422" fmla="*/ 480191 h 518280"/>
              <a:gd name="connsiteX3-423" fmla="*/ 560662 w 571122"/>
              <a:gd name="connsiteY3-424" fmla="*/ 297244 h 518280"/>
              <a:gd name="connsiteX4-425" fmla="*/ 560671 w 571122"/>
              <a:gd name="connsiteY4-426" fmla="*/ 221051 h 518280"/>
              <a:gd name="connsiteX5-427" fmla="*/ 455047 w 571122"/>
              <a:gd name="connsiteY5-428" fmla="*/ 38104 h 518280"/>
              <a:gd name="connsiteX6-429" fmla="*/ 389065 w 571122"/>
              <a:gd name="connsiteY6-430" fmla="*/ 0 h 518280"/>
              <a:gd name="connsiteX7-431" fmla="*/ 177817 w 571122"/>
              <a:gd name="connsiteY7-432" fmla="*/ 0 h 518280"/>
              <a:gd name="connsiteX8-433" fmla="*/ 111827 w 571122"/>
              <a:gd name="connsiteY8-434" fmla="*/ 38089 h 518280"/>
              <a:gd name="connsiteX9-435" fmla="*/ 6203 w 571122"/>
              <a:gd name="connsiteY9-436" fmla="*/ 221036 h 518280"/>
              <a:gd name="connsiteX10-437" fmla="*/ 6195 w 571122"/>
              <a:gd name="connsiteY10-438" fmla="*/ 297229 h 518280"/>
              <a:gd name="connsiteX11-439" fmla="*/ 111819 w 571122"/>
              <a:gd name="connsiteY11-440" fmla="*/ 480176 h 518280"/>
              <a:gd name="connsiteX12-441" fmla="*/ 177800 w 571122"/>
              <a:gd name="connsiteY12-442" fmla="*/ 518280 h 518280"/>
              <a:gd name="connsiteX0-443" fmla="*/ 177796 w 571118"/>
              <a:gd name="connsiteY0-444" fmla="*/ 518280 h 518280"/>
              <a:gd name="connsiteX1-445" fmla="*/ 389044 w 571118"/>
              <a:gd name="connsiteY1-446" fmla="*/ 518280 h 518280"/>
              <a:gd name="connsiteX2-447" fmla="*/ 455034 w 571118"/>
              <a:gd name="connsiteY2-448" fmla="*/ 480191 h 518280"/>
              <a:gd name="connsiteX3-449" fmla="*/ 560658 w 571118"/>
              <a:gd name="connsiteY3-450" fmla="*/ 297244 h 518280"/>
              <a:gd name="connsiteX4-451" fmla="*/ 560667 w 571118"/>
              <a:gd name="connsiteY4-452" fmla="*/ 221051 h 518280"/>
              <a:gd name="connsiteX5-453" fmla="*/ 455043 w 571118"/>
              <a:gd name="connsiteY5-454" fmla="*/ 38104 h 518280"/>
              <a:gd name="connsiteX6-455" fmla="*/ 389061 w 571118"/>
              <a:gd name="connsiteY6-456" fmla="*/ 0 h 518280"/>
              <a:gd name="connsiteX7-457" fmla="*/ 177813 w 571118"/>
              <a:gd name="connsiteY7-458" fmla="*/ 0 h 518280"/>
              <a:gd name="connsiteX8-459" fmla="*/ 111823 w 571118"/>
              <a:gd name="connsiteY8-460" fmla="*/ 38089 h 518280"/>
              <a:gd name="connsiteX9-461" fmla="*/ 6199 w 571118"/>
              <a:gd name="connsiteY9-462" fmla="*/ 221036 h 518280"/>
              <a:gd name="connsiteX10-463" fmla="*/ 6191 w 571118"/>
              <a:gd name="connsiteY10-464" fmla="*/ 297229 h 518280"/>
              <a:gd name="connsiteX11-465" fmla="*/ 111815 w 571118"/>
              <a:gd name="connsiteY11-466" fmla="*/ 480176 h 518280"/>
              <a:gd name="connsiteX12-467" fmla="*/ 177796 w 571118"/>
              <a:gd name="connsiteY12-468" fmla="*/ 518280 h 518280"/>
              <a:gd name="connsiteX0-469" fmla="*/ 182058 w 575380"/>
              <a:gd name="connsiteY0-470" fmla="*/ 518280 h 518280"/>
              <a:gd name="connsiteX1-471" fmla="*/ 393306 w 575380"/>
              <a:gd name="connsiteY1-472" fmla="*/ 518280 h 518280"/>
              <a:gd name="connsiteX2-473" fmla="*/ 459296 w 575380"/>
              <a:gd name="connsiteY2-474" fmla="*/ 480191 h 518280"/>
              <a:gd name="connsiteX3-475" fmla="*/ 564920 w 575380"/>
              <a:gd name="connsiteY3-476" fmla="*/ 297244 h 518280"/>
              <a:gd name="connsiteX4-477" fmla="*/ 564929 w 575380"/>
              <a:gd name="connsiteY4-478" fmla="*/ 221051 h 518280"/>
              <a:gd name="connsiteX5-479" fmla="*/ 459305 w 575380"/>
              <a:gd name="connsiteY5-480" fmla="*/ 38104 h 518280"/>
              <a:gd name="connsiteX6-481" fmla="*/ 393323 w 575380"/>
              <a:gd name="connsiteY6-482" fmla="*/ 0 h 518280"/>
              <a:gd name="connsiteX7-483" fmla="*/ 182075 w 575380"/>
              <a:gd name="connsiteY7-484" fmla="*/ 0 h 518280"/>
              <a:gd name="connsiteX8-485" fmla="*/ 116085 w 575380"/>
              <a:gd name="connsiteY8-486" fmla="*/ 38089 h 518280"/>
              <a:gd name="connsiteX9-487" fmla="*/ 10461 w 575380"/>
              <a:gd name="connsiteY9-488" fmla="*/ 221036 h 518280"/>
              <a:gd name="connsiteX10-489" fmla="*/ 10453 w 575380"/>
              <a:gd name="connsiteY10-490" fmla="*/ 297229 h 518280"/>
              <a:gd name="connsiteX11-491" fmla="*/ 116077 w 575380"/>
              <a:gd name="connsiteY11-492" fmla="*/ 480176 h 518280"/>
              <a:gd name="connsiteX12-493" fmla="*/ 182058 w 575380"/>
              <a:gd name="connsiteY12-494" fmla="*/ 518280 h 518280"/>
              <a:gd name="connsiteX0-495" fmla="*/ 182058 w 575380"/>
              <a:gd name="connsiteY0-496" fmla="*/ 518280 h 518280"/>
              <a:gd name="connsiteX1-497" fmla="*/ 393306 w 575380"/>
              <a:gd name="connsiteY1-498" fmla="*/ 518280 h 518280"/>
              <a:gd name="connsiteX2-499" fmla="*/ 459296 w 575380"/>
              <a:gd name="connsiteY2-500" fmla="*/ 480191 h 518280"/>
              <a:gd name="connsiteX3-501" fmla="*/ 564920 w 575380"/>
              <a:gd name="connsiteY3-502" fmla="*/ 297244 h 518280"/>
              <a:gd name="connsiteX4-503" fmla="*/ 564929 w 575380"/>
              <a:gd name="connsiteY4-504" fmla="*/ 221051 h 518280"/>
              <a:gd name="connsiteX5-505" fmla="*/ 459305 w 575380"/>
              <a:gd name="connsiteY5-506" fmla="*/ 38104 h 518280"/>
              <a:gd name="connsiteX6-507" fmla="*/ 393323 w 575380"/>
              <a:gd name="connsiteY6-508" fmla="*/ 0 h 518280"/>
              <a:gd name="connsiteX7-509" fmla="*/ 182075 w 575380"/>
              <a:gd name="connsiteY7-510" fmla="*/ 0 h 518280"/>
              <a:gd name="connsiteX8-511" fmla="*/ 116085 w 575380"/>
              <a:gd name="connsiteY8-512" fmla="*/ 38089 h 518280"/>
              <a:gd name="connsiteX9-513" fmla="*/ 10461 w 575380"/>
              <a:gd name="connsiteY9-514" fmla="*/ 221036 h 518280"/>
              <a:gd name="connsiteX10-515" fmla="*/ 10453 w 575380"/>
              <a:gd name="connsiteY10-516" fmla="*/ 297229 h 518280"/>
              <a:gd name="connsiteX11-517" fmla="*/ 116077 w 575380"/>
              <a:gd name="connsiteY11-518" fmla="*/ 480176 h 518280"/>
              <a:gd name="connsiteX12-519" fmla="*/ 182058 w 575380"/>
              <a:gd name="connsiteY12-520" fmla="*/ 518280 h 518280"/>
              <a:gd name="connsiteX0-521" fmla="*/ 182058 w 575380"/>
              <a:gd name="connsiteY0-522" fmla="*/ 518280 h 518280"/>
              <a:gd name="connsiteX1-523" fmla="*/ 393306 w 575380"/>
              <a:gd name="connsiteY1-524" fmla="*/ 518280 h 518280"/>
              <a:gd name="connsiteX2-525" fmla="*/ 459296 w 575380"/>
              <a:gd name="connsiteY2-526" fmla="*/ 480191 h 518280"/>
              <a:gd name="connsiteX3-527" fmla="*/ 564920 w 575380"/>
              <a:gd name="connsiteY3-528" fmla="*/ 297244 h 518280"/>
              <a:gd name="connsiteX4-529" fmla="*/ 564929 w 575380"/>
              <a:gd name="connsiteY4-530" fmla="*/ 221051 h 518280"/>
              <a:gd name="connsiteX5-531" fmla="*/ 459305 w 575380"/>
              <a:gd name="connsiteY5-532" fmla="*/ 38104 h 518280"/>
              <a:gd name="connsiteX6-533" fmla="*/ 393323 w 575380"/>
              <a:gd name="connsiteY6-534" fmla="*/ 0 h 518280"/>
              <a:gd name="connsiteX7-535" fmla="*/ 182075 w 575380"/>
              <a:gd name="connsiteY7-536" fmla="*/ 0 h 518280"/>
              <a:gd name="connsiteX8-537" fmla="*/ 116085 w 575380"/>
              <a:gd name="connsiteY8-538" fmla="*/ 38089 h 518280"/>
              <a:gd name="connsiteX9-539" fmla="*/ 10461 w 575380"/>
              <a:gd name="connsiteY9-540" fmla="*/ 221036 h 518280"/>
              <a:gd name="connsiteX10-541" fmla="*/ 10453 w 575380"/>
              <a:gd name="connsiteY10-542" fmla="*/ 297229 h 518280"/>
              <a:gd name="connsiteX11-543" fmla="*/ 116077 w 575380"/>
              <a:gd name="connsiteY11-544" fmla="*/ 480176 h 518280"/>
              <a:gd name="connsiteX12-545" fmla="*/ 182058 w 575380"/>
              <a:gd name="connsiteY12-546" fmla="*/ 518280 h 518280"/>
              <a:gd name="connsiteX0-547" fmla="*/ 182058 w 575380"/>
              <a:gd name="connsiteY0-548" fmla="*/ 518280 h 518280"/>
              <a:gd name="connsiteX1-549" fmla="*/ 393306 w 575380"/>
              <a:gd name="connsiteY1-550" fmla="*/ 518280 h 518280"/>
              <a:gd name="connsiteX2-551" fmla="*/ 459296 w 575380"/>
              <a:gd name="connsiteY2-552" fmla="*/ 480191 h 518280"/>
              <a:gd name="connsiteX3-553" fmla="*/ 564920 w 575380"/>
              <a:gd name="connsiteY3-554" fmla="*/ 297244 h 518280"/>
              <a:gd name="connsiteX4-555" fmla="*/ 564929 w 575380"/>
              <a:gd name="connsiteY4-556" fmla="*/ 221051 h 518280"/>
              <a:gd name="connsiteX5-557" fmla="*/ 459305 w 575380"/>
              <a:gd name="connsiteY5-558" fmla="*/ 38104 h 518280"/>
              <a:gd name="connsiteX6-559" fmla="*/ 393323 w 575380"/>
              <a:gd name="connsiteY6-560" fmla="*/ 0 h 518280"/>
              <a:gd name="connsiteX7-561" fmla="*/ 182075 w 575380"/>
              <a:gd name="connsiteY7-562" fmla="*/ 0 h 518280"/>
              <a:gd name="connsiteX8-563" fmla="*/ 116085 w 575380"/>
              <a:gd name="connsiteY8-564" fmla="*/ 38089 h 518280"/>
              <a:gd name="connsiteX9-565" fmla="*/ 10461 w 575380"/>
              <a:gd name="connsiteY9-566" fmla="*/ 221036 h 518280"/>
              <a:gd name="connsiteX10-567" fmla="*/ 10453 w 575380"/>
              <a:gd name="connsiteY10-568" fmla="*/ 297229 h 518280"/>
              <a:gd name="connsiteX11-569" fmla="*/ 116077 w 575380"/>
              <a:gd name="connsiteY11-570" fmla="*/ 480176 h 518280"/>
              <a:gd name="connsiteX12-571" fmla="*/ 182058 w 575380"/>
              <a:gd name="connsiteY12-572" fmla="*/ 518280 h 518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575380" h="518280">
                <a:moveTo>
                  <a:pt x="182058" y="518280"/>
                </a:moveTo>
                <a:cubicBezTo>
                  <a:pt x="182058" y="518280"/>
                  <a:pt x="393305" y="518280"/>
                  <a:pt x="393306" y="518280"/>
                </a:cubicBezTo>
                <a:cubicBezTo>
                  <a:pt x="421190" y="518280"/>
                  <a:pt x="445353" y="504339"/>
                  <a:pt x="459296" y="480191"/>
                </a:cubicBezTo>
                <a:cubicBezTo>
                  <a:pt x="459295" y="480191"/>
                  <a:pt x="564919" y="297244"/>
                  <a:pt x="564920" y="297244"/>
                </a:cubicBezTo>
                <a:cubicBezTo>
                  <a:pt x="578861" y="273096"/>
                  <a:pt x="578870" y="245199"/>
                  <a:pt x="564929" y="221051"/>
                </a:cubicBezTo>
                <a:cubicBezTo>
                  <a:pt x="564928" y="221051"/>
                  <a:pt x="459304" y="38104"/>
                  <a:pt x="459305" y="38104"/>
                </a:cubicBezTo>
                <a:cubicBezTo>
                  <a:pt x="445361" y="13956"/>
                  <a:pt x="421206" y="0"/>
                  <a:pt x="393323" y="0"/>
                </a:cubicBezTo>
                <a:cubicBezTo>
                  <a:pt x="393322" y="0"/>
                  <a:pt x="182074" y="0"/>
                  <a:pt x="182075" y="0"/>
                </a:cubicBezTo>
                <a:cubicBezTo>
                  <a:pt x="154189" y="0"/>
                  <a:pt x="130026" y="13941"/>
                  <a:pt x="116085" y="38089"/>
                </a:cubicBezTo>
                <a:cubicBezTo>
                  <a:pt x="116084" y="38089"/>
                  <a:pt x="10460" y="221036"/>
                  <a:pt x="10461" y="221036"/>
                </a:cubicBezTo>
                <a:cubicBezTo>
                  <a:pt x="-3482" y="245185"/>
                  <a:pt x="-3490" y="273081"/>
                  <a:pt x="10453" y="297229"/>
                </a:cubicBezTo>
                <a:cubicBezTo>
                  <a:pt x="10452" y="297229"/>
                  <a:pt x="116076" y="480176"/>
                  <a:pt x="116077" y="480176"/>
                </a:cubicBezTo>
                <a:cubicBezTo>
                  <a:pt x="130018" y="504325"/>
                  <a:pt x="154174" y="518280"/>
                  <a:pt x="182058" y="51828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Autofit/>
          </a:bodyPr>
          <a:lstStyle/>
          <a:p>
            <a:pPr algn="ctr">
              <a:lnSpc>
                <a:spcPct val="150000"/>
              </a:lnSpc>
            </a:pPr>
            <a:r>
              <a:rPr lang="en-US" sz="1799" dirty="0">
                <a:latin typeface="Arial" panose="020B0604020202020204" pitchFamily="34" charset="0"/>
                <a:sym typeface="Arial" panose="020B0604020202020204" pitchFamily="34" charset="0"/>
              </a:rPr>
              <a:t>03</a:t>
            </a:r>
          </a:p>
        </p:txBody>
      </p:sp>
      <p:sp>
        <p:nvSpPr>
          <p:cNvPr id="31" name="任意多边形: 形状 34"/>
          <p:cNvSpPr/>
          <p:nvPr>
            <p:custDataLst>
              <p:tags r:id="rId16"/>
            </p:custDataLst>
          </p:nvPr>
        </p:nvSpPr>
        <p:spPr>
          <a:xfrm>
            <a:off x="8673344" y="1849370"/>
            <a:ext cx="575230" cy="518145"/>
          </a:xfrm>
          <a:custGeom>
            <a:avLst/>
            <a:gdLst>
              <a:gd name="connsiteX0" fmla="*/ 177800 w 566864"/>
              <a:gd name="connsiteY0" fmla="*/ 518280 h 518280"/>
              <a:gd name="connsiteX1" fmla="*/ 389048 w 566864"/>
              <a:gd name="connsiteY1" fmla="*/ 518280 h 518280"/>
              <a:gd name="connsiteX2" fmla="*/ 455038 w 566864"/>
              <a:gd name="connsiteY2" fmla="*/ 480191 h 518280"/>
              <a:gd name="connsiteX3" fmla="*/ 560662 w 566864"/>
              <a:gd name="connsiteY3" fmla="*/ 297244 h 518280"/>
              <a:gd name="connsiteX4" fmla="*/ 560671 w 566864"/>
              <a:gd name="connsiteY4" fmla="*/ 221051 h 518280"/>
              <a:gd name="connsiteX5" fmla="*/ 455047 w 566864"/>
              <a:gd name="connsiteY5" fmla="*/ 38104 h 518280"/>
              <a:gd name="connsiteX6" fmla="*/ 389065 w 566864"/>
              <a:gd name="connsiteY6" fmla="*/ 0 h 518280"/>
              <a:gd name="connsiteX7" fmla="*/ 177817 w 566864"/>
              <a:gd name="connsiteY7" fmla="*/ 0 h 518280"/>
              <a:gd name="connsiteX8" fmla="*/ 111827 w 566864"/>
              <a:gd name="connsiteY8" fmla="*/ 38089 h 518280"/>
              <a:gd name="connsiteX9" fmla="*/ 6203 w 566864"/>
              <a:gd name="connsiteY9" fmla="*/ 221036 h 518280"/>
              <a:gd name="connsiteX10" fmla="*/ 6195 w 566864"/>
              <a:gd name="connsiteY10" fmla="*/ 297229 h 518280"/>
              <a:gd name="connsiteX11" fmla="*/ 111819 w 566864"/>
              <a:gd name="connsiteY11" fmla="*/ 480176 h 518280"/>
              <a:gd name="connsiteX12" fmla="*/ 177800 w 566864"/>
              <a:gd name="connsiteY12" fmla="*/ 518280 h 518280"/>
              <a:gd name="connsiteX0-1" fmla="*/ 177800 w 566864"/>
              <a:gd name="connsiteY0-2" fmla="*/ 518280 h 518280"/>
              <a:gd name="connsiteX1-3" fmla="*/ 389048 w 566864"/>
              <a:gd name="connsiteY1-4" fmla="*/ 518280 h 518280"/>
              <a:gd name="connsiteX2-5" fmla="*/ 455038 w 566864"/>
              <a:gd name="connsiteY2-6" fmla="*/ 480191 h 518280"/>
              <a:gd name="connsiteX3-7" fmla="*/ 560662 w 566864"/>
              <a:gd name="connsiteY3-8" fmla="*/ 297244 h 518280"/>
              <a:gd name="connsiteX4-9" fmla="*/ 560671 w 566864"/>
              <a:gd name="connsiteY4-10" fmla="*/ 221051 h 518280"/>
              <a:gd name="connsiteX5-11" fmla="*/ 455047 w 566864"/>
              <a:gd name="connsiteY5-12" fmla="*/ 38104 h 518280"/>
              <a:gd name="connsiteX6-13" fmla="*/ 389065 w 566864"/>
              <a:gd name="connsiteY6-14" fmla="*/ 0 h 518280"/>
              <a:gd name="connsiteX7-15" fmla="*/ 177817 w 566864"/>
              <a:gd name="connsiteY7-16" fmla="*/ 0 h 518280"/>
              <a:gd name="connsiteX8-17" fmla="*/ 111827 w 566864"/>
              <a:gd name="connsiteY8-18" fmla="*/ 38089 h 518280"/>
              <a:gd name="connsiteX9-19" fmla="*/ 6203 w 566864"/>
              <a:gd name="connsiteY9-20" fmla="*/ 221036 h 518280"/>
              <a:gd name="connsiteX10-21" fmla="*/ 6195 w 566864"/>
              <a:gd name="connsiteY10-22" fmla="*/ 297229 h 518280"/>
              <a:gd name="connsiteX11-23" fmla="*/ 111819 w 566864"/>
              <a:gd name="connsiteY11-24" fmla="*/ 480176 h 518280"/>
              <a:gd name="connsiteX12-25" fmla="*/ 177800 w 566864"/>
              <a:gd name="connsiteY12-26" fmla="*/ 518280 h 518280"/>
              <a:gd name="connsiteX0-27" fmla="*/ 177800 w 566864"/>
              <a:gd name="connsiteY0-28" fmla="*/ 518280 h 518280"/>
              <a:gd name="connsiteX1-29" fmla="*/ 389048 w 566864"/>
              <a:gd name="connsiteY1-30" fmla="*/ 518280 h 518280"/>
              <a:gd name="connsiteX2-31" fmla="*/ 455038 w 566864"/>
              <a:gd name="connsiteY2-32" fmla="*/ 480191 h 518280"/>
              <a:gd name="connsiteX3-33" fmla="*/ 560662 w 566864"/>
              <a:gd name="connsiteY3-34" fmla="*/ 297244 h 518280"/>
              <a:gd name="connsiteX4-35" fmla="*/ 560671 w 566864"/>
              <a:gd name="connsiteY4-36" fmla="*/ 221051 h 518280"/>
              <a:gd name="connsiteX5-37" fmla="*/ 455047 w 566864"/>
              <a:gd name="connsiteY5-38" fmla="*/ 38104 h 518280"/>
              <a:gd name="connsiteX6-39" fmla="*/ 389065 w 566864"/>
              <a:gd name="connsiteY6-40" fmla="*/ 0 h 518280"/>
              <a:gd name="connsiteX7-41" fmla="*/ 177817 w 566864"/>
              <a:gd name="connsiteY7-42" fmla="*/ 0 h 518280"/>
              <a:gd name="connsiteX8-43" fmla="*/ 111827 w 566864"/>
              <a:gd name="connsiteY8-44" fmla="*/ 38089 h 518280"/>
              <a:gd name="connsiteX9-45" fmla="*/ 6203 w 566864"/>
              <a:gd name="connsiteY9-46" fmla="*/ 221036 h 518280"/>
              <a:gd name="connsiteX10-47" fmla="*/ 6195 w 566864"/>
              <a:gd name="connsiteY10-48" fmla="*/ 297229 h 518280"/>
              <a:gd name="connsiteX11-49" fmla="*/ 111819 w 566864"/>
              <a:gd name="connsiteY11-50" fmla="*/ 480176 h 518280"/>
              <a:gd name="connsiteX12-51" fmla="*/ 177800 w 566864"/>
              <a:gd name="connsiteY12-52" fmla="*/ 518280 h 518280"/>
              <a:gd name="connsiteX0-53" fmla="*/ 177800 w 566864"/>
              <a:gd name="connsiteY0-54" fmla="*/ 518280 h 518280"/>
              <a:gd name="connsiteX1-55" fmla="*/ 389048 w 566864"/>
              <a:gd name="connsiteY1-56" fmla="*/ 518280 h 518280"/>
              <a:gd name="connsiteX2-57" fmla="*/ 455038 w 566864"/>
              <a:gd name="connsiteY2-58" fmla="*/ 480191 h 518280"/>
              <a:gd name="connsiteX3-59" fmla="*/ 560662 w 566864"/>
              <a:gd name="connsiteY3-60" fmla="*/ 297244 h 518280"/>
              <a:gd name="connsiteX4-61" fmla="*/ 560671 w 566864"/>
              <a:gd name="connsiteY4-62" fmla="*/ 221051 h 518280"/>
              <a:gd name="connsiteX5-63" fmla="*/ 455047 w 566864"/>
              <a:gd name="connsiteY5-64" fmla="*/ 38104 h 518280"/>
              <a:gd name="connsiteX6-65" fmla="*/ 389065 w 566864"/>
              <a:gd name="connsiteY6-66" fmla="*/ 0 h 518280"/>
              <a:gd name="connsiteX7-67" fmla="*/ 177817 w 566864"/>
              <a:gd name="connsiteY7-68" fmla="*/ 0 h 518280"/>
              <a:gd name="connsiteX8-69" fmla="*/ 111827 w 566864"/>
              <a:gd name="connsiteY8-70" fmla="*/ 38089 h 518280"/>
              <a:gd name="connsiteX9-71" fmla="*/ 6203 w 566864"/>
              <a:gd name="connsiteY9-72" fmla="*/ 221036 h 518280"/>
              <a:gd name="connsiteX10-73" fmla="*/ 6195 w 566864"/>
              <a:gd name="connsiteY10-74" fmla="*/ 297229 h 518280"/>
              <a:gd name="connsiteX11-75" fmla="*/ 111819 w 566864"/>
              <a:gd name="connsiteY11-76" fmla="*/ 480176 h 518280"/>
              <a:gd name="connsiteX12-77" fmla="*/ 177800 w 566864"/>
              <a:gd name="connsiteY12-78" fmla="*/ 518280 h 518280"/>
              <a:gd name="connsiteX0-79" fmla="*/ 177800 w 566864"/>
              <a:gd name="connsiteY0-80" fmla="*/ 518280 h 518280"/>
              <a:gd name="connsiteX1-81" fmla="*/ 389048 w 566864"/>
              <a:gd name="connsiteY1-82" fmla="*/ 518280 h 518280"/>
              <a:gd name="connsiteX2-83" fmla="*/ 455038 w 566864"/>
              <a:gd name="connsiteY2-84" fmla="*/ 480191 h 518280"/>
              <a:gd name="connsiteX3-85" fmla="*/ 560662 w 566864"/>
              <a:gd name="connsiteY3-86" fmla="*/ 297244 h 518280"/>
              <a:gd name="connsiteX4-87" fmla="*/ 560671 w 566864"/>
              <a:gd name="connsiteY4-88" fmla="*/ 221051 h 518280"/>
              <a:gd name="connsiteX5-89" fmla="*/ 455047 w 566864"/>
              <a:gd name="connsiteY5-90" fmla="*/ 38104 h 518280"/>
              <a:gd name="connsiteX6-91" fmla="*/ 389065 w 566864"/>
              <a:gd name="connsiteY6-92" fmla="*/ 0 h 518280"/>
              <a:gd name="connsiteX7-93" fmla="*/ 177817 w 566864"/>
              <a:gd name="connsiteY7-94" fmla="*/ 0 h 518280"/>
              <a:gd name="connsiteX8-95" fmla="*/ 111827 w 566864"/>
              <a:gd name="connsiteY8-96" fmla="*/ 38089 h 518280"/>
              <a:gd name="connsiteX9-97" fmla="*/ 6203 w 566864"/>
              <a:gd name="connsiteY9-98" fmla="*/ 221036 h 518280"/>
              <a:gd name="connsiteX10-99" fmla="*/ 6195 w 566864"/>
              <a:gd name="connsiteY10-100" fmla="*/ 297229 h 518280"/>
              <a:gd name="connsiteX11-101" fmla="*/ 111819 w 566864"/>
              <a:gd name="connsiteY11-102" fmla="*/ 480176 h 518280"/>
              <a:gd name="connsiteX12-103" fmla="*/ 177800 w 566864"/>
              <a:gd name="connsiteY12-104" fmla="*/ 518280 h 518280"/>
              <a:gd name="connsiteX0-105" fmla="*/ 177800 w 566864"/>
              <a:gd name="connsiteY0-106" fmla="*/ 518280 h 518280"/>
              <a:gd name="connsiteX1-107" fmla="*/ 389048 w 566864"/>
              <a:gd name="connsiteY1-108" fmla="*/ 518280 h 518280"/>
              <a:gd name="connsiteX2-109" fmla="*/ 455038 w 566864"/>
              <a:gd name="connsiteY2-110" fmla="*/ 480191 h 518280"/>
              <a:gd name="connsiteX3-111" fmla="*/ 560662 w 566864"/>
              <a:gd name="connsiteY3-112" fmla="*/ 297244 h 518280"/>
              <a:gd name="connsiteX4-113" fmla="*/ 560671 w 566864"/>
              <a:gd name="connsiteY4-114" fmla="*/ 221051 h 518280"/>
              <a:gd name="connsiteX5-115" fmla="*/ 455047 w 566864"/>
              <a:gd name="connsiteY5-116" fmla="*/ 38104 h 518280"/>
              <a:gd name="connsiteX6-117" fmla="*/ 389065 w 566864"/>
              <a:gd name="connsiteY6-118" fmla="*/ 0 h 518280"/>
              <a:gd name="connsiteX7-119" fmla="*/ 177817 w 566864"/>
              <a:gd name="connsiteY7-120" fmla="*/ 0 h 518280"/>
              <a:gd name="connsiteX8-121" fmla="*/ 111827 w 566864"/>
              <a:gd name="connsiteY8-122" fmla="*/ 38089 h 518280"/>
              <a:gd name="connsiteX9-123" fmla="*/ 6203 w 566864"/>
              <a:gd name="connsiteY9-124" fmla="*/ 221036 h 518280"/>
              <a:gd name="connsiteX10-125" fmla="*/ 6195 w 566864"/>
              <a:gd name="connsiteY10-126" fmla="*/ 297229 h 518280"/>
              <a:gd name="connsiteX11-127" fmla="*/ 111819 w 566864"/>
              <a:gd name="connsiteY11-128" fmla="*/ 480176 h 518280"/>
              <a:gd name="connsiteX12-129" fmla="*/ 177800 w 566864"/>
              <a:gd name="connsiteY12-130" fmla="*/ 518280 h 518280"/>
              <a:gd name="connsiteX0-131" fmla="*/ 177800 w 566860"/>
              <a:gd name="connsiteY0-132" fmla="*/ 518280 h 518280"/>
              <a:gd name="connsiteX1-133" fmla="*/ 389048 w 566860"/>
              <a:gd name="connsiteY1-134" fmla="*/ 518280 h 518280"/>
              <a:gd name="connsiteX2-135" fmla="*/ 455038 w 566860"/>
              <a:gd name="connsiteY2-136" fmla="*/ 480191 h 518280"/>
              <a:gd name="connsiteX3-137" fmla="*/ 560662 w 566860"/>
              <a:gd name="connsiteY3-138" fmla="*/ 297244 h 518280"/>
              <a:gd name="connsiteX4-139" fmla="*/ 560671 w 566860"/>
              <a:gd name="connsiteY4-140" fmla="*/ 221051 h 518280"/>
              <a:gd name="connsiteX5-141" fmla="*/ 455047 w 566860"/>
              <a:gd name="connsiteY5-142" fmla="*/ 38104 h 518280"/>
              <a:gd name="connsiteX6-143" fmla="*/ 389065 w 566860"/>
              <a:gd name="connsiteY6-144" fmla="*/ 0 h 518280"/>
              <a:gd name="connsiteX7-145" fmla="*/ 177817 w 566860"/>
              <a:gd name="connsiteY7-146" fmla="*/ 0 h 518280"/>
              <a:gd name="connsiteX8-147" fmla="*/ 111827 w 566860"/>
              <a:gd name="connsiteY8-148" fmla="*/ 38089 h 518280"/>
              <a:gd name="connsiteX9-149" fmla="*/ 6203 w 566860"/>
              <a:gd name="connsiteY9-150" fmla="*/ 221036 h 518280"/>
              <a:gd name="connsiteX10-151" fmla="*/ 6195 w 566860"/>
              <a:gd name="connsiteY10-152" fmla="*/ 297229 h 518280"/>
              <a:gd name="connsiteX11-153" fmla="*/ 111819 w 566860"/>
              <a:gd name="connsiteY11-154" fmla="*/ 480176 h 518280"/>
              <a:gd name="connsiteX12-155" fmla="*/ 177800 w 566860"/>
              <a:gd name="connsiteY12-156" fmla="*/ 518280 h 518280"/>
              <a:gd name="connsiteX0-157" fmla="*/ 177800 w 571122"/>
              <a:gd name="connsiteY0-158" fmla="*/ 518280 h 518280"/>
              <a:gd name="connsiteX1-159" fmla="*/ 389048 w 571122"/>
              <a:gd name="connsiteY1-160" fmla="*/ 518280 h 518280"/>
              <a:gd name="connsiteX2-161" fmla="*/ 455038 w 571122"/>
              <a:gd name="connsiteY2-162" fmla="*/ 480191 h 518280"/>
              <a:gd name="connsiteX3-163" fmla="*/ 560662 w 571122"/>
              <a:gd name="connsiteY3-164" fmla="*/ 297244 h 518280"/>
              <a:gd name="connsiteX4-165" fmla="*/ 560671 w 571122"/>
              <a:gd name="connsiteY4-166" fmla="*/ 221051 h 518280"/>
              <a:gd name="connsiteX5-167" fmla="*/ 455047 w 571122"/>
              <a:gd name="connsiteY5-168" fmla="*/ 38104 h 518280"/>
              <a:gd name="connsiteX6-169" fmla="*/ 389065 w 571122"/>
              <a:gd name="connsiteY6-170" fmla="*/ 0 h 518280"/>
              <a:gd name="connsiteX7-171" fmla="*/ 177817 w 571122"/>
              <a:gd name="connsiteY7-172" fmla="*/ 0 h 518280"/>
              <a:gd name="connsiteX8-173" fmla="*/ 111827 w 571122"/>
              <a:gd name="connsiteY8-174" fmla="*/ 38089 h 518280"/>
              <a:gd name="connsiteX9-175" fmla="*/ 6203 w 571122"/>
              <a:gd name="connsiteY9-176" fmla="*/ 221036 h 518280"/>
              <a:gd name="connsiteX10-177" fmla="*/ 6195 w 571122"/>
              <a:gd name="connsiteY10-178" fmla="*/ 297229 h 518280"/>
              <a:gd name="connsiteX11-179" fmla="*/ 111819 w 571122"/>
              <a:gd name="connsiteY11-180" fmla="*/ 480176 h 518280"/>
              <a:gd name="connsiteX12-181" fmla="*/ 177800 w 571122"/>
              <a:gd name="connsiteY12-182" fmla="*/ 518280 h 518280"/>
              <a:gd name="connsiteX0-183" fmla="*/ 177800 w 571122"/>
              <a:gd name="connsiteY0-184" fmla="*/ 518280 h 518280"/>
              <a:gd name="connsiteX1-185" fmla="*/ 389048 w 571122"/>
              <a:gd name="connsiteY1-186" fmla="*/ 518280 h 518280"/>
              <a:gd name="connsiteX2-187" fmla="*/ 455038 w 571122"/>
              <a:gd name="connsiteY2-188" fmla="*/ 480191 h 518280"/>
              <a:gd name="connsiteX3-189" fmla="*/ 560662 w 571122"/>
              <a:gd name="connsiteY3-190" fmla="*/ 297244 h 518280"/>
              <a:gd name="connsiteX4-191" fmla="*/ 560671 w 571122"/>
              <a:gd name="connsiteY4-192" fmla="*/ 221051 h 518280"/>
              <a:gd name="connsiteX5-193" fmla="*/ 455047 w 571122"/>
              <a:gd name="connsiteY5-194" fmla="*/ 38104 h 518280"/>
              <a:gd name="connsiteX6-195" fmla="*/ 389065 w 571122"/>
              <a:gd name="connsiteY6-196" fmla="*/ 0 h 518280"/>
              <a:gd name="connsiteX7-197" fmla="*/ 177817 w 571122"/>
              <a:gd name="connsiteY7-198" fmla="*/ 0 h 518280"/>
              <a:gd name="connsiteX8-199" fmla="*/ 111827 w 571122"/>
              <a:gd name="connsiteY8-200" fmla="*/ 38089 h 518280"/>
              <a:gd name="connsiteX9-201" fmla="*/ 6203 w 571122"/>
              <a:gd name="connsiteY9-202" fmla="*/ 221036 h 518280"/>
              <a:gd name="connsiteX10-203" fmla="*/ 6195 w 571122"/>
              <a:gd name="connsiteY10-204" fmla="*/ 297229 h 518280"/>
              <a:gd name="connsiteX11-205" fmla="*/ 111819 w 571122"/>
              <a:gd name="connsiteY11-206" fmla="*/ 480176 h 518280"/>
              <a:gd name="connsiteX12-207" fmla="*/ 177800 w 571122"/>
              <a:gd name="connsiteY12-208" fmla="*/ 518280 h 518280"/>
              <a:gd name="connsiteX0-209" fmla="*/ 177800 w 571122"/>
              <a:gd name="connsiteY0-210" fmla="*/ 518280 h 518280"/>
              <a:gd name="connsiteX1-211" fmla="*/ 389048 w 571122"/>
              <a:gd name="connsiteY1-212" fmla="*/ 518280 h 518280"/>
              <a:gd name="connsiteX2-213" fmla="*/ 455038 w 571122"/>
              <a:gd name="connsiteY2-214" fmla="*/ 480191 h 518280"/>
              <a:gd name="connsiteX3-215" fmla="*/ 560662 w 571122"/>
              <a:gd name="connsiteY3-216" fmla="*/ 297244 h 518280"/>
              <a:gd name="connsiteX4-217" fmla="*/ 560671 w 571122"/>
              <a:gd name="connsiteY4-218" fmla="*/ 221051 h 518280"/>
              <a:gd name="connsiteX5-219" fmla="*/ 455047 w 571122"/>
              <a:gd name="connsiteY5-220" fmla="*/ 38104 h 518280"/>
              <a:gd name="connsiteX6-221" fmla="*/ 389065 w 571122"/>
              <a:gd name="connsiteY6-222" fmla="*/ 0 h 518280"/>
              <a:gd name="connsiteX7-223" fmla="*/ 177817 w 571122"/>
              <a:gd name="connsiteY7-224" fmla="*/ 0 h 518280"/>
              <a:gd name="connsiteX8-225" fmla="*/ 111827 w 571122"/>
              <a:gd name="connsiteY8-226" fmla="*/ 38089 h 518280"/>
              <a:gd name="connsiteX9-227" fmla="*/ 6203 w 571122"/>
              <a:gd name="connsiteY9-228" fmla="*/ 221036 h 518280"/>
              <a:gd name="connsiteX10-229" fmla="*/ 6195 w 571122"/>
              <a:gd name="connsiteY10-230" fmla="*/ 297229 h 518280"/>
              <a:gd name="connsiteX11-231" fmla="*/ 111819 w 571122"/>
              <a:gd name="connsiteY11-232" fmla="*/ 480176 h 518280"/>
              <a:gd name="connsiteX12-233" fmla="*/ 177800 w 571122"/>
              <a:gd name="connsiteY12-234" fmla="*/ 518280 h 518280"/>
              <a:gd name="connsiteX0-235" fmla="*/ 177800 w 571122"/>
              <a:gd name="connsiteY0-236" fmla="*/ 518280 h 518280"/>
              <a:gd name="connsiteX1-237" fmla="*/ 389048 w 571122"/>
              <a:gd name="connsiteY1-238" fmla="*/ 518280 h 518280"/>
              <a:gd name="connsiteX2-239" fmla="*/ 455038 w 571122"/>
              <a:gd name="connsiteY2-240" fmla="*/ 480191 h 518280"/>
              <a:gd name="connsiteX3-241" fmla="*/ 560662 w 571122"/>
              <a:gd name="connsiteY3-242" fmla="*/ 297244 h 518280"/>
              <a:gd name="connsiteX4-243" fmla="*/ 560671 w 571122"/>
              <a:gd name="connsiteY4-244" fmla="*/ 221051 h 518280"/>
              <a:gd name="connsiteX5-245" fmla="*/ 455047 w 571122"/>
              <a:gd name="connsiteY5-246" fmla="*/ 38104 h 518280"/>
              <a:gd name="connsiteX6-247" fmla="*/ 389065 w 571122"/>
              <a:gd name="connsiteY6-248" fmla="*/ 0 h 518280"/>
              <a:gd name="connsiteX7-249" fmla="*/ 177817 w 571122"/>
              <a:gd name="connsiteY7-250" fmla="*/ 0 h 518280"/>
              <a:gd name="connsiteX8-251" fmla="*/ 111827 w 571122"/>
              <a:gd name="connsiteY8-252" fmla="*/ 38089 h 518280"/>
              <a:gd name="connsiteX9-253" fmla="*/ 6203 w 571122"/>
              <a:gd name="connsiteY9-254" fmla="*/ 221036 h 518280"/>
              <a:gd name="connsiteX10-255" fmla="*/ 6195 w 571122"/>
              <a:gd name="connsiteY10-256" fmla="*/ 297229 h 518280"/>
              <a:gd name="connsiteX11-257" fmla="*/ 111819 w 571122"/>
              <a:gd name="connsiteY11-258" fmla="*/ 480176 h 518280"/>
              <a:gd name="connsiteX12-259" fmla="*/ 177800 w 571122"/>
              <a:gd name="connsiteY12-260" fmla="*/ 518280 h 518280"/>
              <a:gd name="connsiteX0-261" fmla="*/ 177800 w 571122"/>
              <a:gd name="connsiteY0-262" fmla="*/ 518280 h 518280"/>
              <a:gd name="connsiteX1-263" fmla="*/ 389048 w 571122"/>
              <a:gd name="connsiteY1-264" fmla="*/ 518280 h 518280"/>
              <a:gd name="connsiteX2-265" fmla="*/ 455038 w 571122"/>
              <a:gd name="connsiteY2-266" fmla="*/ 480191 h 518280"/>
              <a:gd name="connsiteX3-267" fmla="*/ 560662 w 571122"/>
              <a:gd name="connsiteY3-268" fmla="*/ 297244 h 518280"/>
              <a:gd name="connsiteX4-269" fmla="*/ 560671 w 571122"/>
              <a:gd name="connsiteY4-270" fmla="*/ 221051 h 518280"/>
              <a:gd name="connsiteX5-271" fmla="*/ 455047 w 571122"/>
              <a:gd name="connsiteY5-272" fmla="*/ 38104 h 518280"/>
              <a:gd name="connsiteX6-273" fmla="*/ 389065 w 571122"/>
              <a:gd name="connsiteY6-274" fmla="*/ 0 h 518280"/>
              <a:gd name="connsiteX7-275" fmla="*/ 177817 w 571122"/>
              <a:gd name="connsiteY7-276" fmla="*/ 0 h 518280"/>
              <a:gd name="connsiteX8-277" fmla="*/ 111827 w 571122"/>
              <a:gd name="connsiteY8-278" fmla="*/ 38089 h 518280"/>
              <a:gd name="connsiteX9-279" fmla="*/ 6203 w 571122"/>
              <a:gd name="connsiteY9-280" fmla="*/ 221036 h 518280"/>
              <a:gd name="connsiteX10-281" fmla="*/ 6195 w 571122"/>
              <a:gd name="connsiteY10-282" fmla="*/ 297229 h 518280"/>
              <a:gd name="connsiteX11-283" fmla="*/ 111819 w 571122"/>
              <a:gd name="connsiteY11-284" fmla="*/ 480176 h 518280"/>
              <a:gd name="connsiteX12-285" fmla="*/ 177800 w 571122"/>
              <a:gd name="connsiteY12-286" fmla="*/ 518280 h 518280"/>
              <a:gd name="connsiteX0-287" fmla="*/ 177800 w 571122"/>
              <a:gd name="connsiteY0-288" fmla="*/ 518280 h 518280"/>
              <a:gd name="connsiteX1-289" fmla="*/ 389048 w 571122"/>
              <a:gd name="connsiteY1-290" fmla="*/ 518280 h 518280"/>
              <a:gd name="connsiteX2-291" fmla="*/ 455038 w 571122"/>
              <a:gd name="connsiteY2-292" fmla="*/ 480191 h 518280"/>
              <a:gd name="connsiteX3-293" fmla="*/ 560662 w 571122"/>
              <a:gd name="connsiteY3-294" fmla="*/ 297244 h 518280"/>
              <a:gd name="connsiteX4-295" fmla="*/ 560671 w 571122"/>
              <a:gd name="connsiteY4-296" fmla="*/ 221051 h 518280"/>
              <a:gd name="connsiteX5-297" fmla="*/ 455047 w 571122"/>
              <a:gd name="connsiteY5-298" fmla="*/ 38104 h 518280"/>
              <a:gd name="connsiteX6-299" fmla="*/ 389065 w 571122"/>
              <a:gd name="connsiteY6-300" fmla="*/ 0 h 518280"/>
              <a:gd name="connsiteX7-301" fmla="*/ 177817 w 571122"/>
              <a:gd name="connsiteY7-302" fmla="*/ 0 h 518280"/>
              <a:gd name="connsiteX8-303" fmla="*/ 111827 w 571122"/>
              <a:gd name="connsiteY8-304" fmla="*/ 38089 h 518280"/>
              <a:gd name="connsiteX9-305" fmla="*/ 6203 w 571122"/>
              <a:gd name="connsiteY9-306" fmla="*/ 221036 h 518280"/>
              <a:gd name="connsiteX10-307" fmla="*/ 6195 w 571122"/>
              <a:gd name="connsiteY10-308" fmla="*/ 297229 h 518280"/>
              <a:gd name="connsiteX11-309" fmla="*/ 111819 w 571122"/>
              <a:gd name="connsiteY11-310" fmla="*/ 480176 h 518280"/>
              <a:gd name="connsiteX12-311" fmla="*/ 177800 w 571122"/>
              <a:gd name="connsiteY12-312" fmla="*/ 518280 h 518280"/>
              <a:gd name="connsiteX0-313" fmla="*/ 177800 w 571122"/>
              <a:gd name="connsiteY0-314" fmla="*/ 518280 h 518280"/>
              <a:gd name="connsiteX1-315" fmla="*/ 389048 w 571122"/>
              <a:gd name="connsiteY1-316" fmla="*/ 518280 h 518280"/>
              <a:gd name="connsiteX2-317" fmla="*/ 455038 w 571122"/>
              <a:gd name="connsiteY2-318" fmla="*/ 480191 h 518280"/>
              <a:gd name="connsiteX3-319" fmla="*/ 560662 w 571122"/>
              <a:gd name="connsiteY3-320" fmla="*/ 297244 h 518280"/>
              <a:gd name="connsiteX4-321" fmla="*/ 560671 w 571122"/>
              <a:gd name="connsiteY4-322" fmla="*/ 221051 h 518280"/>
              <a:gd name="connsiteX5-323" fmla="*/ 455047 w 571122"/>
              <a:gd name="connsiteY5-324" fmla="*/ 38104 h 518280"/>
              <a:gd name="connsiteX6-325" fmla="*/ 389065 w 571122"/>
              <a:gd name="connsiteY6-326" fmla="*/ 0 h 518280"/>
              <a:gd name="connsiteX7-327" fmla="*/ 177817 w 571122"/>
              <a:gd name="connsiteY7-328" fmla="*/ 0 h 518280"/>
              <a:gd name="connsiteX8-329" fmla="*/ 111827 w 571122"/>
              <a:gd name="connsiteY8-330" fmla="*/ 38089 h 518280"/>
              <a:gd name="connsiteX9-331" fmla="*/ 6203 w 571122"/>
              <a:gd name="connsiteY9-332" fmla="*/ 221036 h 518280"/>
              <a:gd name="connsiteX10-333" fmla="*/ 6195 w 571122"/>
              <a:gd name="connsiteY10-334" fmla="*/ 297229 h 518280"/>
              <a:gd name="connsiteX11-335" fmla="*/ 111819 w 571122"/>
              <a:gd name="connsiteY11-336" fmla="*/ 480176 h 518280"/>
              <a:gd name="connsiteX12-337" fmla="*/ 177800 w 571122"/>
              <a:gd name="connsiteY12-338" fmla="*/ 518280 h 518280"/>
              <a:gd name="connsiteX0-339" fmla="*/ 177800 w 571122"/>
              <a:gd name="connsiteY0-340" fmla="*/ 518280 h 518280"/>
              <a:gd name="connsiteX1-341" fmla="*/ 389048 w 571122"/>
              <a:gd name="connsiteY1-342" fmla="*/ 518280 h 518280"/>
              <a:gd name="connsiteX2-343" fmla="*/ 455038 w 571122"/>
              <a:gd name="connsiteY2-344" fmla="*/ 480191 h 518280"/>
              <a:gd name="connsiteX3-345" fmla="*/ 560662 w 571122"/>
              <a:gd name="connsiteY3-346" fmla="*/ 297244 h 518280"/>
              <a:gd name="connsiteX4-347" fmla="*/ 560671 w 571122"/>
              <a:gd name="connsiteY4-348" fmla="*/ 221051 h 518280"/>
              <a:gd name="connsiteX5-349" fmla="*/ 455047 w 571122"/>
              <a:gd name="connsiteY5-350" fmla="*/ 38104 h 518280"/>
              <a:gd name="connsiteX6-351" fmla="*/ 389065 w 571122"/>
              <a:gd name="connsiteY6-352" fmla="*/ 0 h 518280"/>
              <a:gd name="connsiteX7-353" fmla="*/ 177817 w 571122"/>
              <a:gd name="connsiteY7-354" fmla="*/ 0 h 518280"/>
              <a:gd name="connsiteX8-355" fmla="*/ 111827 w 571122"/>
              <a:gd name="connsiteY8-356" fmla="*/ 38089 h 518280"/>
              <a:gd name="connsiteX9-357" fmla="*/ 6203 w 571122"/>
              <a:gd name="connsiteY9-358" fmla="*/ 221036 h 518280"/>
              <a:gd name="connsiteX10-359" fmla="*/ 6195 w 571122"/>
              <a:gd name="connsiteY10-360" fmla="*/ 297229 h 518280"/>
              <a:gd name="connsiteX11-361" fmla="*/ 111819 w 571122"/>
              <a:gd name="connsiteY11-362" fmla="*/ 480176 h 518280"/>
              <a:gd name="connsiteX12-363" fmla="*/ 177800 w 571122"/>
              <a:gd name="connsiteY12-364" fmla="*/ 518280 h 518280"/>
              <a:gd name="connsiteX0-365" fmla="*/ 177800 w 571122"/>
              <a:gd name="connsiteY0-366" fmla="*/ 518280 h 518280"/>
              <a:gd name="connsiteX1-367" fmla="*/ 389048 w 571122"/>
              <a:gd name="connsiteY1-368" fmla="*/ 518280 h 518280"/>
              <a:gd name="connsiteX2-369" fmla="*/ 455038 w 571122"/>
              <a:gd name="connsiteY2-370" fmla="*/ 480191 h 518280"/>
              <a:gd name="connsiteX3-371" fmla="*/ 560662 w 571122"/>
              <a:gd name="connsiteY3-372" fmla="*/ 297244 h 518280"/>
              <a:gd name="connsiteX4-373" fmla="*/ 560671 w 571122"/>
              <a:gd name="connsiteY4-374" fmla="*/ 221051 h 518280"/>
              <a:gd name="connsiteX5-375" fmla="*/ 455047 w 571122"/>
              <a:gd name="connsiteY5-376" fmla="*/ 38104 h 518280"/>
              <a:gd name="connsiteX6-377" fmla="*/ 389065 w 571122"/>
              <a:gd name="connsiteY6-378" fmla="*/ 0 h 518280"/>
              <a:gd name="connsiteX7-379" fmla="*/ 177817 w 571122"/>
              <a:gd name="connsiteY7-380" fmla="*/ 0 h 518280"/>
              <a:gd name="connsiteX8-381" fmla="*/ 111827 w 571122"/>
              <a:gd name="connsiteY8-382" fmla="*/ 38089 h 518280"/>
              <a:gd name="connsiteX9-383" fmla="*/ 6203 w 571122"/>
              <a:gd name="connsiteY9-384" fmla="*/ 221036 h 518280"/>
              <a:gd name="connsiteX10-385" fmla="*/ 6195 w 571122"/>
              <a:gd name="connsiteY10-386" fmla="*/ 297229 h 518280"/>
              <a:gd name="connsiteX11-387" fmla="*/ 111819 w 571122"/>
              <a:gd name="connsiteY11-388" fmla="*/ 480176 h 518280"/>
              <a:gd name="connsiteX12-389" fmla="*/ 177800 w 571122"/>
              <a:gd name="connsiteY12-390" fmla="*/ 518280 h 518280"/>
              <a:gd name="connsiteX0-391" fmla="*/ 177800 w 571122"/>
              <a:gd name="connsiteY0-392" fmla="*/ 518280 h 518280"/>
              <a:gd name="connsiteX1-393" fmla="*/ 389048 w 571122"/>
              <a:gd name="connsiteY1-394" fmla="*/ 518280 h 518280"/>
              <a:gd name="connsiteX2-395" fmla="*/ 455038 w 571122"/>
              <a:gd name="connsiteY2-396" fmla="*/ 480191 h 518280"/>
              <a:gd name="connsiteX3-397" fmla="*/ 560662 w 571122"/>
              <a:gd name="connsiteY3-398" fmla="*/ 297244 h 518280"/>
              <a:gd name="connsiteX4-399" fmla="*/ 560671 w 571122"/>
              <a:gd name="connsiteY4-400" fmla="*/ 221051 h 518280"/>
              <a:gd name="connsiteX5-401" fmla="*/ 455047 w 571122"/>
              <a:gd name="connsiteY5-402" fmla="*/ 38104 h 518280"/>
              <a:gd name="connsiteX6-403" fmla="*/ 389065 w 571122"/>
              <a:gd name="connsiteY6-404" fmla="*/ 0 h 518280"/>
              <a:gd name="connsiteX7-405" fmla="*/ 177817 w 571122"/>
              <a:gd name="connsiteY7-406" fmla="*/ 0 h 518280"/>
              <a:gd name="connsiteX8-407" fmla="*/ 111827 w 571122"/>
              <a:gd name="connsiteY8-408" fmla="*/ 38089 h 518280"/>
              <a:gd name="connsiteX9-409" fmla="*/ 6203 w 571122"/>
              <a:gd name="connsiteY9-410" fmla="*/ 221036 h 518280"/>
              <a:gd name="connsiteX10-411" fmla="*/ 6195 w 571122"/>
              <a:gd name="connsiteY10-412" fmla="*/ 297229 h 518280"/>
              <a:gd name="connsiteX11-413" fmla="*/ 111819 w 571122"/>
              <a:gd name="connsiteY11-414" fmla="*/ 480176 h 518280"/>
              <a:gd name="connsiteX12-415" fmla="*/ 177800 w 571122"/>
              <a:gd name="connsiteY12-416" fmla="*/ 518280 h 518280"/>
              <a:gd name="connsiteX0-417" fmla="*/ 177800 w 571122"/>
              <a:gd name="connsiteY0-418" fmla="*/ 518280 h 518280"/>
              <a:gd name="connsiteX1-419" fmla="*/ 389048 w 571122"/>
              <a:gd name="connsiteY1-420" fmla="*/ 518280 h 518280"/>
              <a:gd name="connsiteX2-421" fmla="*/ 455038 w 571122"/>
              <a:gd name="connsiteY2-422" fmla="*/ 480191 h 518280"/>
              <a:gd name="connsiteX3-423" fmla="*/ 560662 w 571122"/>
              <a:gd name="connsiteY3-424" fmla="*/ 297244 h 518280"/>
              <a:gd name="connsiteX4-425" fmla="*/ 560671 w 571122"/>
              <a:gd name="connsiteY4-426" fmla="*/ 221051 h 518280"/>
              <a:gd name="connsiteX5-427" fmla="*/ 455047 w 571122"/>
              <a:gd name="connsiteY5-428" fmla="*/ 38104 h 518280"/>
              <a:gd name="connsiteX6-429" fmla="*/ 389065 w 571122"/>
              <a:gd name="connsiteY6-430" fmla="*/ 0 h 518280"/>
              <a:gd name="connsiteX7-431" fmla="*/ 177817 w 571122"/>
              <a:gd name="connsiteY7-432" fmla="*/ 0 h 518280"/>
              <a:gd name="connsiteX8-433" fmla="*/ 111827 w 571122"/>
              <a:gd name="connsiteY8-434" fmla="*/ 38089 h 518280"/>
              <a:gd name="connsiteX9-435" fmla="*/ 6203 w 571122"/>
              <a:gd name="connsiteY9-436" fmla="*/ 221036 h 518280"/>
              <a:gd name="connsiteX10-437" fmla="*/ 6195 w 571122"/>
              <a:gd name="connsiteY10-438" fmla="*/ 297229 h 518280"/>
              <a:gd name="connsiteX11-439" fmla="*/ 111819 w 571122"/>
              <a:gd name="connsiteY11-440" fmla="*/ 480176 h 518280"/>
              <a:gd name="connsiteX12-441" fmla="*/ 177800 w 571122"/>
              <a:gd name="connsiteY12-442" fmla="*/ 518280 h 518280"/>
              <a:gd name="connsiteX0-443" fmla="*/ 177796 w 571118"/>
              <a:gd name="connsiteY0-444" fmla="*/ 518280 h 518280"/>
              <a:gd name="connsiteX1-445" fmla="*/ 389044 w 571118"/>
              <a:gd name="connsiteY1-446" fmla="*/ 518280 h 518280"/>
              <a:gd name="connsiteX2-447" fmla="*/ 455034 w 571118"/>
              <a:gd name="connsiteY2-448" fmla="*/ 480191 h 518280"/>
              <a:gd name="connsiteX3-449" fmla="*/ 560658 w 571118"/>
              <a:gd name="connsiteY3-450" fmla="*/ 297244 h 518280"/>
              <a:gd name="connsiteX4-451" fmla="*/ 560667 w 571118"/>
              <a:gd name="connsiteY4-452" fmla="*/ 221051 h 518280"/>
              <a:gd name="connsiteX5-453" fmla="*/ 455043 w 571118"/>
              <a:gd name="connsiteY5-454" fmla="*/ 38104 h 518280"/>
              <a:gd name="connsiteX6-455" fmla="*/ 389061 w 571118"/>
              <a:gd name="connsiteY6-456" fmla="*/ 0 h 518280"/>
              <a:gd name="connsiteX7-457" fmla="*/ 177813 w 571118"/>
              <a:gd name="connsiteY7-458" fmla="*/ 0 h 518280"/>
              <a:gd name="connsiteX8-459" fmla="*/ 111823 w 571118"/>
              <a:gd name="connsiteY8-460" fmla="*/ 38089 h 518280"/>
              <a:gd name="connsiteX9-461" fmla="*/ 6199 w 571118"/>
              <a:gd name="connsiteY9-462" fmla="*/ 221036 h 518280"/>
              <a:gd name="connsiteX10-463" fmla="*/ 6191 w 571118"/>
              <a:gd name="connsiteY10-464" fmla="*/ 297229 h 518280"/>
              <a:gd name="connsiteX11-465" fmla="*/ 111815 w 571118"/>
              <a:gd name="connsiteY11-466" fmla="*/ 480176 h 518280"/>
              <a:gd name="connsiteX12-467" fmla="*/ 177796 w 571118"/>
              <a:gd name="connsiteY12-468" fmla="*/ 518280 h 518280"/>
              <a:gd name="connsiteX0-469" fmla="*/ 182058 w 575380"/>
              <a:gd name="connsiteY0-470" fmla="*/ 518280 h 518280"/>
              <a:gd name="connsiteX1-471" fmla="*/ 393306 w 575380"/>
              <a:gd name="connsiteY1-472" fmla="*/ 518280 h 518280"/>
              <a:gd name="connsiteX2-473" fmla="*/ 459296 w 575380"/>
              <a:gd name="connsiteY2-474" fmla="*/ 480191 h 518280"/>
              <a:gd name="connsiteX3-475" fmla="*/ 564920 w 575380"/>
              <a:gd name="connsiteY3-476" fmla="*/ 297244 h 518280"/>
              <a:gd name="connsiteX4-477" fmla="*/ 564929 w 575380"/>
              <a:gd name="connsiteY4-478" fmla="*/ 221051 h 518280"/>
              <a:gd name="connsiteX5-479" fmla="*/ 459305 w 575380"/>
              <a:gd name="connsiteY5-480" fmla="*/ 38104 h 518280"/>
              <a:gd name="connsiteX6-481" fmla="*/ 393323 w 575380"/>
              <a:gd name="connsiteY6-482" fmla="*/ 0 h 518280"/>
              <a:gd name="connsiteX7-483" fmla="*/ 182075 w 575380"/>
              <a:gd name="connsiteY7-484" fmla="*/ 0 h 518280"/>
              <a:gd name="connsiteX8-485" fmla="*/ 116085 w 575380"/>
              <a:gd name="connsiteY8-486" fmla="*/ 38089 h 518280"/>
              <a:gd name="connsiteX9-487" fmla="*/ 10461 w 575380"/>
              <a:gd name="connsiteY9-488" fmla="*/ 221036 h 518280"/>
              <a:gd name="connsiteX10-489" fmla="*/ 10453 w 575380"/>
              <a:gd name="connsiteY10-490" fmla="*/ 297229 h 518280"/>
              <a:gd name="connsiteX11-491" fmla="*/ 116077 w 575380"/>
              <a:gd name="connsiteY11-492" fmla="*/ 480176 h 518280"/>
              <a:gd name="connsiteX12-493" fmla="*/ 182058 w 575380"/>
              <a:gd name="connsiteY12-494" fmla="*/ 518280 h 518280"/>
              <a:gd name="connsiteX0-495" fmla="*/ 182058 w 575380"/>
              <a:gd name="connsiteY0-496" fmla="*/ 518280 h 518280"/>
              <a:gd name="connsiteX1-497" fmla="*/ 393306 w 575380"/>
              <a:gd name="connsiteY1-498" fmla="*/ 518280 h 518280"/>
              <a:gd name="connsiteX2-499" fmla="*/ 459296 w 575380"/>
              <a:gd name="connsiteY2-500" fmla="*/ 480191 h 518280"/>
              <a:gd name="connsiteX3-501" fmla="*/ 564920 w 575380"/>
              <a:gd name="connsiteY3-502" fmla="*/ 297244 h 518280"/>
              <a:gd name="connsiteX4-503" fmla="*/ 564929 w 575380"/>
              <a:gd name="connsiteY4-504" fmla="*/ 221051 h 518280"/>
              <a:gd name="connsiteX5-505" fmla="*/ 459305 w 575380"/>
              <a:gd name="connsiteY5-506" fmla="*/ 38104 h 518280"/>
              <a:gd name="connsiteX6-507" fmla="*/ 393323 w 575380"/>
              <a:gd name="connsiteY6-508" fmla="*/ 0 h 518280"/>
              <a:gd name="connsiteX7-509" fmla="*/ 182075 w 575380"/>
              <a:gd name="connsiteY7-510" fmla="*/ 0 h 518280"/>
              <a:gd name="connsiteX8-511" fmla="*/ 116085 w 575380"/>
              <a:gd name="connsiteY8-512" fmla="*/ 38089 h 518280"/>
              <a:gd name="connsiteX9-513" fmla="*/ 10461 w 575380"/>
              <a:gd name="connsiteY9-514" fmla="*/ 221036 h 518280"/>
              <a:gd name="connsiteX10-515" fmla="*/ 10453 w 575380"/>
              <a:gd name="connsiteY10-516" fmla="*/ 297229 h 518280"/>
              <a:gd name="connsiteX11-517" fmla="*/ 116077 w 575380"/>
              <a:gd name="connsiteY11-518" fmla="*/ 480176 h 518280"/>
              <a:gd name="connsiteX12-519" fmla="*/ 182058 w 575380"/>
              <a:gd name="connsiteY12-520" fmla="*/ 518280 h 518280"/>
              <a:gd name="connsiteX0-521" fmla="*/ 182058 w 575380"/>
              <a:gd name="connsiteY0-522" fmla="*/ 518280 h 518280"/>
              <a:gd name="connsiteX1-523" fmla="*/ 393306 w 575380"/>
              <a:gd name="connsiteY1-524" fmla="*/ 518280 h 518280"/>
              <a:gd name="connsiteX2-525" fmla="*/ 459296 w 575380"/>
              <a:gd name="connsiteY2-526" fmla="*/ 480191 h 518280"/>
              <a:gd name="connsiteX3-527" fmla="*/ 564920 w 575380"/>
              <a:gd name="connsiteY3-528" fmla="*/ 297244 h 518280"/>
              <a:gd name="connsiteX4-529" fmla="*/ 564929 w 575380"/>
              <a:gd name="connsiteY4-530" fmla="*/ 221051 h 518280"/>
              <a:gd name="connsiteX5-531" fmla="*/ 459305 w 575380"/>
              <a:gd name="connsiteY5-532" fmla="*/ 38104 h 518280"/>
              <a:gd name="connsiteX6-533" fmla="*/ 393323 w 575380"/>
              <a:gd name="connsiteY6-534" fmla="*/ 0 h 518280"/>
              <a:gd name="connsiteX7-535" fmla="*/ 182075 w 575380"/>
              <a:gd name="connsiteY7-536" fmla="*/ 0 h 518280"/>
              <a:gd name="connsiteX8-537" fmla="*/ 116085 w 575380"/>
              <a:gd name="connsiteY8-538" fmla="*/ 38089 h 518280"/>
              <a:gd name="connsiteX9-539" fmla="*/ 10461 w 575380"/>
              <a:gd name="connsiteY9-540" fmla="*/ 221036 h 518280"/>
              <a:gd name="connsiteX10-541" fmla="*/ 10453 w 575380"/>
              <a:gd name="connsiteY10-542" fmla="*/ 297229 h 518280"/>
              <a:gd name="connsiteX11-543" fmla="*/ 116077 w 575380"/>
              <a:gd name="connsiteY11-544" fmla="*/ 480176 h 518280"/>
              <a:gd name="connsiteX12-545" fmla="*/ 182058 w 575380"/>
              <a:gd name="connsiteY12-546" fmla="*/ 518280 h 518280"/>
              <a:gd name="connsiteX0-547" fmla="*/ 182058 w 575380"/>
              <a:gd name="connsiteY0-548" fmla="*/ 518280 h 518280"/>
              <a:gd name="connsiteX1-549" fmla="*/ 393306 w 575380"/>
              <a:gd name="connsiteY1-550" fmla="*/ 518280 h 518280"/>
              <a:gd name="connsiteX2-551" fmla="*/ 459296 w 575380"/>
              <a:gd name="connsiteY2-552" fmla="*/ 480191 h 518280"/>
              <a:gd name="connsiteX3-553" fmla="*/ 564920 w 575380"/>
              <a:gd name="connsiteY3-554" fmla="*/ 297244 h 518280"/>
              <a:gd name="connsiteX4-555" fmla="*/ 564929 w 575380"/>
              <a:gd name="connsiteY4-556" fmla="*/ 221051 h 518280"/>
              <a:gd name="connsiteX5-557" fmla="*/ 459305 w 575380"/>
              <a:gd name="connsiteY5-558" fmla="*/ 38104 h 518280"/>
              <a:gd name="connsiteX6-559" fmla="*/ 393323 w 575380"/>
              <a:gd name="connsiteY6-560" fmla="*/ 0 h 518280"/>
              <a:gd name="connsiteX7-561" fmla="*/ 182075 w 575380"/>
              <a:gd name="connsiteY7-562" fmla="*/ 0 h 518280"/>
              <a:gd name="connsiteX8-563" fmla="*/ 116085 w 575380"/>
              <a:gd name="connsiteY8-564" fmla="*/ 38089 h 518280"/>
              <a:gd name="connsiteX9-565" fmla="*/ 10461 w 575380"/>
              <a:gd name="connsiteY9-566" fmla="*/ 221036 h 518280"/>
              <a:gd name="connsiteX10-567" fmla="*/ 10453 w 575380"/>
              <a:gd name="connsiteY10-568" fmla="*/ 297229 h 518280"/>
              <a:gd name="connsiteX11-569" fmla="*/ 116077 w 575380"/>
              <a:gd name="connsiteY11-570" fmla="*/ 480176 h 518280"/>
              <a:gd name="connsiteX12-571" fmla="*/ 182058 w 575380"/>
              <a:gd name="connsiteY12-572" fmla="*/ 518280 h 518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575380" h="518280">
                <a:moveTo>
                  <a:pt x="182058" y="518280"/>
                </a:moveTo>
                <a:cubicBezTo>
                  <a:pt x="182058" y="518280"/>
                  <a:pt x="393305" y="518280"/>
                  <a:pt x="393306" y="518280"/>
                </a:cubicBezTo>
                <a:cubicBezTo>
                  <a:pt x="421190" y="518280"/>
                  <a:pt x="445353" y="504339"/>
                  <a:pt x="459296" y="480191"/>
                </a:cubicBezTo>
                <a:cubicBezTo>
                  <a:pt x="459295" y="480191"/>
                  <a:pt x="564919" y="297244"/>
                  <a:pt x="564920" y="297244"/>
                </a:cubicBezTo>
                <a:cubicBezTo>
                  <a:pt x="578861" y="273096"/>
                  <a:pt x="578870" y="245199"/>
                  <a:pt x="564929" y="221051"/>
                </a:cubicBezTo>
                <a:cubicBezTo>
                  <a:pt x="564928" y="221051"/>
                  <a:pt x="459304" y="38104"/>
                  <a:pt x="459305" y="38104"/>
                </a:cubicBezTo>
                <a:cubicBezTo>
                  <a:pt x="445361" y="13956"/>
                  <a:pt x="421206" y="0"/>
                  <a:pt x="393323" y="0"/>
                </a:cubicBezTo>
                <a:cubicBezTo>
                  <a:pt x="393322" y="0"/>
                  <a:pt x="182074" y="0"/>
                  <a:pt x="182075" y="0"/>
                </a:cubicBezTo>
                <a:cubicBezTo>
                  <a:pt x="154189" y="0"/>
                  <a:pt x="130026" y="13941"/>
                  <a:pt x="116085" y="38089"/>
                </a:cubicBezTo>
                <a:cubicBezTo>
                  <a:pt x="116084" y="38089"/>
                  <a:pt x="10460" y="221036"/>
                  <a:pt x="10461" y="221036"/>
                </a:cubicBezTo>
                <a:cubicBezTo>
                  <a:pt x="-3482" y="245185"/>
                  <a:pt x="-3490" y="273081"/>
                  <a:pt x="10453" y="297229"/>
                </a:cubicBezTo>
                <a:cubicBezTo>
                  <a:pt x="10452" y="297229"/>
                  <a:pt x="116076" y="480176"/>
                  <a:pt x="116077" y="480176"/>
                </a:cubicBezTo>
                <a:cubicBezTo>
                  <a:pt x="130018" y="504325"/>
                  <a:pt x="154174" y="518280"/>
                  <a:pt x="182058" y="518280"/>
                </a:cubicBez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Autofit/>
          </a:bodyPr>
          <a:lstStyle/>
          <a:p>
            <a:pPr algn="ctr">
              <a:lnSpc>
                <a:spcPct val="150000"/>
              </a:lnSpc>
            </a:pPr>
            <a:r>
              <a:rPr lang="en-US" sz="1799" dirty="0">
                <a:latin typeface="Arial" panose="020B0604020202020204" pitchFamily="34" charset="0"/>
                <a:sym typeface="Arial" panose="020B0604020202020204" pitchFamily="34" charset="0"/>
              </a:rPr>
              <a:t>04</a:t>
            </a:r>
          </a:p>
        </p:txBody>
      </p:sp>
      <p:sp>
        <p:nvSpPr>
          <p:cNvPr id="32" name="任意多边形: 形状 35"/>
          <p:cNvSpPr/>
          <p:nvPr>
            <p:custDataLst>
              <p:tags r:id="rId17"/>
            </p:custDataLst>
          </p:nvPr>
        </p:nvSpPr>
        <p:spPr>
          <a:xfrm>
            <a:off x="8673344" y="3336497"/>
            <a:ext cx="575230" cy="518145"/>
          </a:xfrm>
          <a:custGeom>
            <a:avLst/>
            <a:gdLst>
              <a:gd name="connsiteX0" fmla="*/ 177800 w 566864"/>
              <a:gd name="connsiteY0" fmla="*/ 518280 h 518280"/>
              <a:gd name="connsiteX1" fmla="*/ 389048 w 566864"/>
              <a:gd name="connsiteY1" fmla="*/ 518280 h 518280"/>
              <a:gd name="connsiteX2" fmla="*/ 455038 w 566864"/>
              <a:gd name="connsiteY2" fmla="*/ 480191 h 518280"/>
              <a:gd name="connsiteX3" fmla="*/ 560662 w 566864"/>
              <a:gd name="connsiteY3" fmla="*/ 297244 h 518280"/>
              <a:gd name="connsiteX4" fmla="*/ 560671 w 566864"/>
              <a:gd name="connsiteY4" fmla="*/ 221051 h 518280"/>
              <a:gd name="connsiteX5" fmla="*/ 455047 w 566864"/>
              <a:gd name="connsiteY5" fmla="*/ 38104 h 518280"/>
              <a:gd name="connsiteX6" fmla="*/ 389065 w 566864"/>
              <a:gd name="connsiteY6" fmla="*/ 0 h 518280"/>
              <a:gd name="connsiteX7" fmla="*/ 177817 w 566864"/>
              <a:gd name="connsiteY7" fmla="*/ 0 h 518280"/>
              <a:gd name="connsiteX8" fmla="*/ 111827 w 566864"/>
              <a:gd name="connsiteY8" fmla="*/ 38089 h 518280"/>
              <a:gd name="connsiteX9" fmla="*/ 6203 w 566864"/>
              <a:gd name="connsiteY9" fmla="*/ 221036 h 518280"/>
              <a:gd name="connsiteX10" fmla="*/ 6195 w 566864"/>
              <a:gd name="connsiteY10" fmla="*/ 297229 h 518280"/>
              <a:gd name="connsiteX11" fmla="*/ 111819 w 566864"/>
              <a:gd name="connsiteY11" fmla="*/ 480176 h 518280"/>
              <a:gd name="connsiteX12" fmla="*/ 177800 w 566864"/>
              <a:gd name="connsiteY12" fmla="*/ 518280 h 518280"/>
              <a:gd name="connsiteX0-1" fmla="*/ 177800 w 566864"/>
              <a:gd name="connsiteY0-2" fmla="*/ 518280 h 518280"/>
              <a:gd name="connsiteX1-3" fmla="*/ 389048 w 566864"/>
              <a:gd name="connsiteY1-4" fmla="*/ 518280 h 518280"/>
              <a:gd name="connsiteX2-5" fmla="*/ 455038 w 566864"/>
              <a:gd name="connsiteY2-6" fmla="*/ 480191 h 518280"/>
              <a:gd name="connsiteX3-7" fmla="*/ 560662 w 566864"/>
              <a:gd name="connsiteY3-8" fmla="*/ 297244 h 518280"/>
              <a:gd name="connsiteX4-9" fmla="*/ 560671 w 566864"/>
              <a:gd name="connsiteY4-10" fmla="*/ 221051 h 518280"/>
              <a:gd name="connsiteX5-11" fmla="*/ 455047 w 566864"/>
              <a:gd name="connsiteY5-12" fmla="*/ 38104 h 518280"/>
              <a:gd name="connsiteX6-13" fmla="*/ 389065 w 566864"/>
              <a:gd name="connsiteY6-14" fmla="*/ 0 h 518280"/>
              <a:gd name="connsiteX7-15" fmla="*/ 177817 w 566864"/>
              <a:gd name="connsiteY7-16" fmla="*/ 0 h 518280"/>
              <a:gd name="connsiteX8-17" fmla="*/ 111827 w 566864"/>
              <a:gd name="connsiteY8-18" fmla="*/ 38089 h 518280"/>
              <a:gd name="connsiteX9-19" fmla="*/ 6203 w 566864"/>
              <a:gd name="connsiteY9-20" fmla="*/ 221036 h 518280"/>
              <a:gd name="connsiteX10-21" fmla="*/ 6195 w 566864"/>
              <a:gd name="connsiteY10-22" fmla="*/ 297229 h 518280"/>
              <a:gd name="connsiteX11-23" fmla="*/ 111819 w 566864"/>
              <a:gd name="connsiteY11-24" fmla="*/ 480176 h 518280"/>
              <a:gd name="connsiteX12-25" fmla="*/ 177800 w 566864"/>
              <a:gd name="connsiteY12-26" fmla="*/ 518280 h 518280"/>
              <a:gd name="connsiteX0-27" fmla="*/ 177800 w 566864"/>
              <a:gd name="connsiteY0-28" fmla="*/ 518280 h 518280"/>
              <a:gd name="connsiteX1-29" fmla="*/ 389048 w 566864"/>
              <a:gd name="connsiteY1-30" fmla="*/ 518280 h 518280"/>
              <a:gd name="connsiteX2-31" fmla="*/ 455038 w 566864"/>
              <a:gd name="connsiteY2-32" fmla="*/ 480191 h 518280"/>
              <a:gd name="connsiteX3-33" fmla="*/ 560662 w 566864"/>
              <a:gd name="connsiteY3-34" fmla="*/ 297244 h 518280"/>
              <a:gd name="connsiteX4-35" fmla="*/ 560671 w 566864"/>
              <a:gd name="connsiteY4-36" fmla="*/ 221051 h 518280"/>
              <a:gd name="connsiteX5-37" fmla="*/ 455047 w 566864"/>
              <a:gd name="connsiteY5-38" fmla="*/ 38104 h 518280"/>
              <a:gd name="connsiteX6-39" fmla="*/ 389065 w 566864"/>
              <a:gd name="connsiteY6-40" fmla="*/ 0 h 518280"/>
              <a:gd name="connsiteX7-41" fmla="*/ 177817 w 566864"/>
              <a:gd name="connsiteY7-42" fmla="*/ 0 h 518280"/>
              <a:gd name="connsiteX8-43" fmla="*/ 111827 w 566864"/>
              <a:gd name="connsiteY8-44" fmla="*/ 38089 h 518280"/>
              <a:gd name="connsiteX9-45" fmla="*/ 6203 w 566864"/>
              <a:gd name="connsiteY9-46" fmla="*/ 221036 h 518280"/>
              <a:gd name="connsiteX10-47" fmla="*/ 6195 w 566864"/>
              <a:gd name="connsiteY10-48" fmla="*/ 297229 h 518280"/>
              <a:gd name="connsiteX11-49" fmla="*/ 111819 w 566864"/>
              <a:gd name="connsiteY11-50" fmla="*/ 480176 h 518280"/>
              <a:gd name="connsiteX12-51" fmla="*/ 177800 w 566864"/>
              <a:gd name="connsiteY12-52" fmla="*/ 518280 h 518280"/>
              <a:gd name="connsiteX0-53" fmla="*/ 177800 w 566864"/>
              <a:gd name="connsiteY0-54" fmla="*/ 518280 h 518280"/>
              <a:gd name="connsiteX1-55" fmla="*/ 389048 w 566864"/>
              <a:gd name="connsiteY1-56" fmla="*/ 518280 h 518280"/>
              <a:gd name="connsiteX2-57" fmla="*/ 455038 w 566864"/>
              <a:gd name="connsiteY2-58" fmla="*/ 480191 h 518280"/>
              <a:gd name="connsiteX3-59" fmla="*/ 560662 w 566864"/>
              <a:gd name="connsiteY3-60" fmla="*/ 297244 h 518280"/>
              <a:gd name="connsiteX4-61" fmla="*/ 560671 w 566864"/>
              <a:gd name="connsiteY4-62" fmla="*/ 221051 h 518280"/>
              <a:gd name="connsiteX5-63" fmla="*/ 455047 w 566864"/>
              <a:gd name="connsiteY5-64" fmla="*/ 38104 h 518280"/>
              <a:gd name="connsiteX6-65" fmla="*/ 389065 w 566864"/>
              <a:gd name="connsiteY6-66" fmla="*/ 0 h 518280"/>
              <a:gd name="connsiteX7-67" fmla="*/ 177817 w 566864"/>
              <a:gd name="connsiteY7-68" fmla="*/ 0 h 518280"/>
              <a:gd name="connsiteX8-69" fmla="*/ 111827 w 566864"/>
              <a:gd name="connsiteY8-70" fmla="*/ 38089 h 518280"/>
              <a:gd name="connsiteX9-71" fmla="*/ 6203 w 566864"/>
              <a:gd name="connsiteY9-72" fmla="*/ 221036 h 518280"/>
              <a:gd name="connsiteX10-73" fmla="*/ 6195 w 566864"/>
              <a:gd name="connsiteY10-74" fmla="*/ 297229 h 518280"/>
              <a:gd name="connsiteX11-75" fmla="*/ 111819 w 566864"/>
              <a:gd name="connsiteY11-76" fmla="*/ 480176 h 518280"/>
              <a:gd name="connsiteX12-77" fmla="*/ 177800 w 566864"/>
              <a:gd name="connsiteY12-78" fmla="*/ 518280 h 518280"/>
              <a:gd name="connsiteX0-79" fmla="*/ 177800 w 566864"/>
              <a:gd name="connsiteY0-80" fmla="*/ 518280 h 518280"/>
              <a:gd name="connsiteX1-81" fmla="*/ 389048 w 566864"/>
              <a:gd name="connsiteY1-82" fmla="*/ 518280 h 518280"/>
              <a:gd name="connsiteX2-83" fmla="*/ 455038 w 566864"/>
              <a:gd name="connsiteY2-84" fmla="*/ 480191 h 518280"/>
              <a:gd name="connsiteX3-85" fmla="*/ 560662 w 566864"/>
              <a:gd name="connsiteY3-86" fmla="*/ 297244 h 518280"/>
              <a:gd name="connsiteX4-87" fmla="*/ 560671 w 566864"/>
              <a:gd name="connsiteY4-88" fmla="*/ 221051 h 518280"/>
              <a:gd name="connsiteX5-89" fmla="*/ 455047 w 566864"/>
              <a:gd name="connsiteY5-90" fmla="*/ 38104 h 518280"/>
              <a:gd name="connsiteX6-91" fmla="*/ 389065 w 566864"/>
              <a:gd name="connsiteY6-92" fmla="*/ 0 h 518280"/>
              <a:gd name="connsiteX7-93" fmla="*/ 177817 w 566864"/>
              <a:gd name="connsiteY7-94" fmla="*/ 0 h 518280"/>
              <a:gd name="connsiteX8-95" fmla="*/ 111827 w 566864"/>
              <a:gd name="connsiteY8-96" fmla="*/ 38089 h 518280"/>
              <a:gd name="connsiteX9-97" fmla="*/ 6203 w 566864"/>
              <a:gd name="connsiteY9-98" fmla="*/ 221036 h 518280"/>
              <a:gd name="connsiteX10-99" fmla="*/ 6195 w 566864"/>
              <a:gd name="connsiteY10-100" fmla="*/ 297229 h 518280"/>
              <a:gd name="connsiteX11-101" fmla="*/ 111819 w 566864"/>
              <a:gd name="connsiteY11-102" fmla="*/ 480176 h 518280"/>
              <a:gd name="connsiteX12-103" fmla="*/ 177800 w 566864"/>
              <a:gd name="connsiteY12-104" fmla="*/ 518280 h 518280"/>
              <a:gd name="connsiteX0-105" fmla="*/ 177800 w 566864"/>
              <a:gd name="connsiteY0-106" fmla="*/ 518280 h 518280"/>
              <a:gd name="connsiteX1-107" fmla="*/ 389048 w 566864"/>
              <a:gd name="connsiteY1-108" fmla="*/ 518280 h 518280"/>
              <a:gd name="connsiteX2-109" fmla="*/ 455038 w 566864"/>
              <a:gd name="connsiteY2-110" fmla="*/ 480191 h 518280"/>
              <a:gd name="connsiteX3-111" fmla="*/ 560662 w 566864"/>
              <a:gd name="connsiteY3-112" fmla="*/ 297244 h 518280"/>
              <a:gd name="connsiteX4-113" fmla="*/ 560671 w 566864"/>
              <a:gd name="connsiteY4-114" fmla="*/ 221051 h 518280"/>
              <a:gd name="connsiteX5-115" fmla="*/ 455047 w 566864"/>
              <a:gd name="connsiteY5-116" fmla="*/ 38104 h 518280"/>
              <a:gd name="connsiteX6-117" fmla="*/ 389065 w 566864"/>
              <a:gd name="connsiteY6-118" fmla="*/ 0 h 518280"/>
              <a:gd name="connsiteX7-119" fmla="*/ 177817 w 566864"/>
              <a:gd name="connsiteY7-120" fmla="*/ 0 h 518280"/>
              <a:gd name="connsiteX8-121" fmla="*/ 111827 w 566864"/>
              <a:gd name="connsiteY8-122" fmla="*/ 38089 h 518280"/>
              <a:gd name="connsiteX9-123" fmla="*/ 6203 w 566864"/>
              <a:gd name="connsiteY9-124" fmla="*/ 221036 h 518280"/>
              <a:gd name="connsiteX10-125" fmla="*/ 6195 w 566864"/>
              <a:gd name="connsiteY10-126" fmla="*/ 297229 h 518280"/>
              <a:gd name="connsiteX11-127" fmla="*/ 111819 w 566864"/>
              <a:gd name="connsiteY11-128" fmla="*/ 480176 h 518280"/>
              <a:gd name="connsiteX12-129" fmla="*/ 177800 w 566864"/>
              <a:gd name="connsiteY12-130" fmla="*/ 518280 h 518280"/>
              <a:gd name="connsiteX0-131" fmla="*/ 177800 w 566860"/>
              <a:gd name="connsiteY0-132" fmla="*/ 518280 h 518280"/>
              <a:gd name="connsiteX1-133" fmla="*/ 389048 w 566860"/>
              <a:gd name="connsiteY1-134" fmla="*/ 518280 h 518280"/>
              <a:gd name="connsiteX2-135" fmla="*/ 455038 w 566860"/>
              <a:gd name="connsiteY2-136" fmla="*/ 480191 h 518280"/>
              <a:gd name="connsiteX3-137" fmla="*/ 560662 w 566860"/>
              <a:gd name="connsiteY3-138" fmla="*/ 297244 h 518280"/>
              <a:gd name="connsiteX4-139" fmla="*/ 560671 w 566860"/>
              <a:gd name="connsiteY4-140" fmla="*/ 221051 h 518280"/>
              <a:gd name="connsiteX5-141" fmla="*/ 455047 w 566860"/>
              <a:gd name="connsiteY5-142" fmla="*/ 38104 h 518280"/>
              <a:gd name="connsiteX6-143" fmla="*/ 389065 w 566860"/>
              <a:gd name="connsiteY6-144" fmla="*/ 0 h 518280"/>
              <a:gd name="connsiteX7-145" fmla="*/ 177817 w 566860"/>
              <a:gd name="connsiteY7-146" fmla="*/ 0 h 518280"/>
              <a:gd name="connsiteX8-147" fmla="*/ 111827 w 566860"/>
              <a:gd name="connsiteY8-148" fmla="*/ 38089 h 518280"/>
              <a:gd name="connsiteX9-149" fmla="*/ 6203 w 566860"/>
              <a:gd name="connsiteY9-150" fmla="*/ 221036 h 518280"/>
              <a:gd name="connsiteX10-151" fmla="*/ 6195 w 566860"/>
              <a:gd name="connsiteY10-152" fmla="*/ 297229 h 518280"/>
              <a:gd name="connsiteX11-153" fmla="*/ 111819 w 566860"/>
              <a:gd name="connsiteY11-154" fmla="*/ 480176 h 518280"/>
              <a:gd name="connsiteX12-155" fmla="*/ 177800 w 566860"/>
              <a:gd name="connsiteY12-156" fmla="*/ 518280 h 518280"/>
              <a:gd name="connsiteX0-157" fmla="*/ 177800 w 571122"/>
              <a:gd name="connsiteY0-158" fmla="*/ 518280 h 518280"/>
              <a:gd name="connsiteX1-159" fmla="*/ 389048 w 571122"/>
              <a:gd name="connsiteY1-160" fmla="*/ 518280 h 518280"/>
              <a:gd name="connsiteX2-161" fmla="*/ 455038 w 571122"/>
              <a:gd name="connsiteY2-162" fmla="*/ 480191 h 518280"/>
              <a:gd name="connsiteX3-163" fmla="*/ 560662 w 571122"/>
              <a:gd name="connsiteY3-164" fmla="*/ 297244 h 518280"/>
              <a:gd name="connsiteX4-165" fmla="*/ 560671 w 571122"/>
              <a:gd name="connsiteY4-166" fmla="*/ 221051 h 518280"/>
              <a:gd name="connsiteX5-167" fmla="*/ 455047 w 571122"/>
              <a:gd name="connsiteY5-168" fmla="*/ 38104 h 518280"/>
              <a:gd name="connsiteX6-169" fmla="*/ 389065 w 571122"/>
              <a:gd name="connsiteY6-170" fmla="*/ 0 h 518280"/>
              <a:gd name="connsiteX7-171" fmla="*/ 177817 w 571122"/>
              <a:gd name="connsiteY7-172" fmla="*/ 0 h 518280"/>
              <a:gd name="connsiteX8-173" fmla="*/ 111827 w 571122"/>
              <a:gd name="connsiteY8-174" fmla="*/ 38089 h 518280"/>
              <a:gd name="connsiteX9-175" fmla="*/ 6203 w 571122"/>
              <a:gd name="connsiteY9-176" fmla="*/ 221036 h 518280"/>
              <a:gd name="connsiteX10-177" fmla="*/ 6195 w 571122"/>
              <a:gd name="connsiteY10-178" fmla="*/ 297229 h 518280"/>
              <a:gd name="connsiteX11-179" fmla="*/ 111819 w 571122"/>
              <a:gd name="connsiteY11-180" fmla="*/ 480176 h 518280"/>
              <a:gd name="connsiteX12-181" fmla="*/ 177800 w 571122"/>
              <a:gd name="connsiteY12-182" fmla="*/ 518280 h 518280"/>
              <a:gd name="connsiteX0-183" fmla="*/ 177800 w 571122"/>
              <a:gd name="connsiteY0-184" fmla="*/ 518280 h 518280"/>
              <a:gd name="connsiteX1-185" fmla="*/ 389048 w 571122"/>
              <a:gd name="connsiteY1-186" fmla="*/ 518280 h 518280"/>
              <a:gd name="connsiteX2-187" fmla="*/ 455038 w 571122"/>
              <a:gd name="connsiteY2-188" fmla="*/ 480191 h 518280"/>
              <a:gd name="connsiteX3-189" fmla="*/ 560662 w 571122"/>
              <a:gd name="connsiteY3-190" fmla="*/ 297244 h 518280"/>
              <a:gd name="connsiteX4-191" fmla="*/ 560671 w 571122"/>
              <a:gd name="connsiteY4-192" fmla="*/ 221051 h 518280"/>
              <a:gd name="connsiteX5-193" fmla="*/ 455047 w 571122"/>
              <a:gd name="connsiteY5-194" fmla="*/ 38104 h 518280"/>
              <a:gd name="connsiteX6-195" fmla="*/ 389065 w 571122"/>
              <a:gd name="connsiteY6-196" fmla="*/ 0 h 518280"/>
              <a:gd name="connsiteX7-197" fmla="*/ 177817 w 571122"/>
              <a:gd name="connsiteY7-198" fmla="*/ 0 h 518280"/>
              <a:gd name="connsiteX8-199" fmla="*/ 111827 w 571122"/>
              <a:gd name="connsiteY8-200" fmla="*/ 38089 h 518280"/>
              <a:gd name="connsiteX9-201" fmla="*/ 6203 w 571122"/>
              <a:gd name="connsiteY9-202" fmla="*/ 221036 h 518280"/>
              <a:gd name="connsiteX10-203" fmla="*/ 6195 w 571122"/>
              <a:gd name="connsiteY10-204" fmla="*/ 297229 h 518280"/>
              <a:gd name="connsiteX11-205" fmla="*/ 111819 w 571122"/>
              <a:gd name="connsiteY11-206" fmla="*/ 480176 h 518280"/>
              <a:gd name="connsiteX12-207" fmla="*/ 177800 w 571122"/>
              <a:gd name="connsiteY12-208" fmla="*/ 518280 h 518280"/>
              <a:gd name="connsiteX0-209" fmla="*/ 177800 w 571122"/>
              <a:gd name="connsiteY0-210" fmla="*/ 518280 h 518280"/>
              <a:gd name="connsiteX1-211" fmla="*/ 389048 w 571122"/>
              <a:gd name="connsiteY1-212" fmla="*/ 518280 h 518280"/>
              <a:gd name="connsiteX2-213" fmla="*/ 455038 w 571122"/>
              <a:gd name="connsiteY2-214" fmla="*/ 480191 h 518280"/>
              <a:gd name="connsiteX3-215" fmla="*/ 560662 w 571122"/>
              <a:gd name="connsiteY3-216" fmla="*/ 297244 h 518280"/>
              <a:gd name="connsiteX4-217" fmla="*/ 560671 w 571122"/>
              <a:gd name="connsiteY4-218" fmla="*/ 221051 h 518280"/>
              <a:gd name="connsiteX5-219" fmla="*/ 455047 w 571122"/>
              <a:gd name="connsiteY5-220" fmla="*/ 38104 h 518280"/>
              <a:gd name="connsiteX6-221" fmla="*/ 389065 w 571122"/>
              <a:gd name="connsiteY6-222" fmla="*/ 0 h 518280"/>
              <a:gd name="connsiteX7-223" fmla="*/ 177817 w 571122"/>
              <a:gd name="connsiteY7-224" fmla="*/ 0 h 518280"/>
              <a:gd name="connsiteX8-225" fmla="*/ 111827 w 571122"/>
              <a:gd name="connsiteY8-226" fmla="*/ 38089 h 518280"/>
              <a:gd name="connsiteX9-227" fmla="*/ 6203 w 571122"/>
              <a:gd name="connsiteY9-228" fmla="*/ 221036 h 518280"/>
              <a:gd name="connsiteX10-229" fmla="*/ 6195 w 571122"/>
              <a:gd name="connsiteY10-230" fmla="*/ 297229 h 518280"/>
              <a:gd name="connsiteX11-231" fmla="*/ 111819 w 571122"/>
              <a:gd name="connsiteY11-232" fmla="*/ 480176 h 518280"/>
              <a:gd name="connsiteX12-233" fmla="*/ 177800 w 571122"/>
              <a:gd name="connsiteY12-234" fmla="*/ 518280 h 518280"/>
              <a:gd name="connsiteX0-235" fmla="*/ 177800 w 571122"/>
              <a:gd name="connsiteY0-236" fmla="*/ 518280 h 518280"/>
              <a:gd name="connsiteX1-237" fmla="*/ 389048 w 571122"/>
              <a:gd name="connsiteY1-238" fmla="*/ 518280 h 518280"/>
              <a:gd name="connsiteX2-239" fmla="*/ 455038 w 571122"/>
              <a:gd name="connsiteY2-240" fmla="*/ 480191 h 518280"/>
              <a:gd name="connsiteX3-241" fmla="*/ 560662 w 571122"/>
              <a:gd name="connsiteY3-242" fmla="*/ 297244 h 518280"/>
              <a:gd name="connsiteX4-243" fmla="*/ 560671 w 571122"/>
              <a:gd name="connsiteY4-244" fmla="*/ 221051 h 518280"/>
              <a:gd name="connsiteX5-245" fmla="*/ 455047 w 571122"/>
              <a:gd name="connsiteY5-246" fmla="*/ 38104 h 518280"/>
              <a:gd name="connsiteX6-247" fmla="*/ 389065 w 571122"/>
              <a:gd name="connsiteY6-248" fmla="*/ 0 h 518280"/>
              <a:gd name="connsiteX7-249" fmla="*/ 177817 w 571122"/>
              <a:gd name="connsiteY7-250" fmla="*/ 0 h 518280"/>
              <a:gd name="connsiteX8-251" fmla="*/ 111827 w 571122"/>
              <a:gd name="connsiteY8-252" fmla="*/ 38089 h 518280"/>
              <a:gd name="connsiteX9-253" fmla="*/ 6203 w 571122"/>
              <a:gd name="connsiteY9-254" fmla="*/ 221036 h 518280"/>
              <a:gd name="connsiteX10-255" fmla="*/ 6195 w 571122"/>
              <a:gd name="connsiteY10-256" fmla="*/ 297229 h 518280"/>
              <a:gd name="connsiteX11-257" fmla="*/ 111819 w 571122"/>
              <a:gd name="connsiteY11-258" fmla="*/ 480176 h 518280"/>
              <a:gd name="connsiteX12-259" fmla="*/ 177800 w 571122"/>
              <a:gd name="connsiteY12-260" fmla="*/ 518280 h 518280"/>
              <a:gd name="connsiteX0-261" fmla="*/ 177800 w 571122"/>
              <a:gd name="connsiteY0-262" fmla="*/ 518280 h 518280"/>
              <a:gd name="connsiteX1-263" fmla="*/ 389048 w 571122"/>
              <a:gd name="connsiteY1-264" fmla="*/ 518280 h 518280"/>
              <a:gd name="connsiteX2-265" fmla="*/ 455038 w 571122"/>
              <a:gd name="connsiteY2-266" fmla="*/ 480191 h 518280"/>
              <a:gd name="connsiteX3-267" fmla="*/ 560662 w 571122"/>
              <a:gd name="connsiteY3-268" fmla="*/ 297244 h 518280"/>
              <a:gd name="connsiteX4-269" fmla="*/ 560671 w 571122"/>
              <a:gd name="connsiteY4-270" fmla="*/ 221051 h 518280"/>
              <a:gd name="connsiteX5-271" fmla="*/ 455047 w 571122"/>
              <a:gd name="connsiteY5-272" fmla="*/ 38104 h 518280"/>
              <a:gd name="connsiteX6-273" fmla="*/ 389065 w 571122"/>
              <a:gd name="connsiteY6-274" fmla="*/ 0 h 518280"/>
              <a:gd name="connsiteX7-275" fmla="*/ 177817 w 571122"/>
              <a:gd name="connsiteY7-276" fmla="*/ 0 h 518280"/>
              <a:gd name="connsiteX8-277" fmla="*/ 111827 w 571122"/>
              <a:gd name="connsiteY8-278" fmla="*/ 38089 h 518280"/>
              <a:gd name="connsiteX9-279" fmla="*/ 6203 w 571122"/>
              <a:gd name="connsiteY9-280" fmla="*/ 221036 h 518280"/>
              <a:gd name="connsiteX10-281" fmla="*/ 6195 w 571122"/>
              <a:gd name="connsiteY10-282" fmla="*/ 297229 h 518280"/>
              <a:gd name="connsiteX11-283" fmla="*/ 111819 w 571122"/>
              <a:gd name="connsiteY11-284" fmla="*/ 480176 h 518280"/>
              <a:gd name="connsiteX12-285" fmla="*/ 177800 w 571122"/>
              <a:gd name="connsiteY12-286" fmla="*/ 518280 h 518280"/>
              <a:gd name="connsiteX0-287" fmla="*/ 177800 w 571122"/>
              <a:gd name="connsiteY0-288" fmla="*/ 518280 h 518280"/>
              <a:gd name="connsiteX1-289" fmla="*/ 389048 w 571122"/>
              <a:gd name="connsiteY1-290" fmla="*/ 518280 h 518280"/>
              <a:gd name="connsiteX2-291" fmla="*/ 455038 w 571122"/>
              <a:gd name="connsiteY2-292" fmla="*/ 480191 h 518280"/>
              <a:gd name="connsiteX3-293" fmla="*/ 560662 w 571122"/>
              <a:gd name="connsiteY3-294" fmla="*/ 297244 h 518280"/>
              <a:gd name="connsiteX4-295" fmla="*/ 560671 w 571122"/>
              <a:gd name="connsiteY4-296" fmla="*/ 221051 h 518280"/>
              <a:gd name="connsiteX5-297" fmla="*/ 455047 w 571122"/>
              <a:gd name="connsiteY5-298" fmla="*/ 38104 h 518280"/>
              <a:gd name="connsiteX6-299" fmla="*/ 389065 w 571122"/>
              <a:gd name="connsiteY6-300" fmla="*/ 0 h 518280"/>
              <a:gd name="connsiteX7-301" fmla="*/ 177817 w 571122"/>
              <a:gd name="connsiteY7-302" fmla="*/ 0 h 518280"/>
              <a:gd name="connsiteX8-303" fmla="*/ 111827 w 571122"/>
              <a:gd name="connsiteY8-304" fmla="*/ 38089 h 518280"/>
              <a:gd name="connsiteX9-305" fmla="*/ 6203 w 571122"/>
              <a:gd name="connsiteY9-306" fmla="*/ 221036 h 518280"/>
              <a:gd name="connsiteX10-307" fmla="*/ 6195 w 571122"/>
              <a:gd name="connsiteY10-308" fmla="*/ 297229 h 518280"/>
              <a:gd name="connsiteX11-309" fmla="*/ 111819 w 571122"/>
              <a:gd name="connsiteY11-310" fmla="*/ 480176 h 518280"/>
              <a:gd name="connsiteX12-311" fmla="*/ 177800 w 571122"/>
              <a:gd name="connsiteY12-312" fmla="*/ 518280 h 518280"/>
              <a:gd name="connsiteX0-313" fmla="*/ 177800 w 571122"/>
              <a:gd name="connsiteY0-314" fmla="*/ 518280 h 518280"/>
              <a:gd name="connsiteX1-315" fmla="*/ 389048 w 571122"/>
              <a:gd name="connsiteY1-316" fmla="*/ 518280 h 518280"/>
              <a:gd name="connsiteX2-317" fmla="*/ 455038 w 571122"/>
              <a:gd name="connsiteY2-318" fmla="*/ 480191 h 518280"/>
              <a:gd name="connsiteX3-319" fmla="*/ 560662 w 571122"/>
              <a:gd name="connsiteY3-320" fmla="*/ 297244 h 518280"/>
              <a:gd name="connsiteX4-321" fmla="*/ 560671 w 571122"/>
              <a:gd name="connsiteY4-322" fmla="*/ 221051 h 518280"/>
              <a:gd name="connsiteX5-323" fmla="*/ 455047 w 571122"/>
              <a:gd name="connsiteY5-324" fmla="*/ 38104 h 518280"/>
              <a:gd name="connsiteX6-325" fmla="*/ 389065 w 571122"/>
              <a:gd name="connsiteY6-326" fmla="*/ 0 h 518280"/>
              <a:gd name="connsiteX7-327" fmla="*/ 177817 w 571122"/>
              <a:gd name="connsiteY7-328" fmla="*/ 0 h 518280"/>
              <a:gd name="connsiteX8-329" fmla="*/ 111827 w 571122"/>
              <a:gd name="connsiteY8-330" fmla="*/ 38089 h 518280"/>
              <a:gd name="connsiteX9-331" fmla="*/ 6203 w 571122"/>
              <a:gd name="connsiteY9-332" fmla="*/ 221036 h 518280"/>
              <a:gd name="connsiteX10-333" fmla="*/ 6195 w 571122"/>
              <a:gd name="connsiteY10-334" fmla="*/ 297229 h 518280"/>
              <a:gd name="connsiteX11-335" fmla="*/ 111819 w 571122"/>
              <a:gd name="connsiteY11-336" fmla="*/ 480176 h 518280"/>
              <a:gd name="connsiteX12-337" fmla="*/ 177800 w 571122"/>
              <a:gd name="connsiteY12-338" fmla="*/ 518280 h 518280"/>
              <a:gd name="connsiteX0-339" fmla="*/ 177800 w 571122"/>
              <a:gd name="connsiteY0-340" fmla="*/ 518280 h 518280"/>
              <a:gd name="connsiteX1-341" fmla="*/ 389048 w 571122"/>
              <a:gd name="connsiteY1-342" fmla="*/ 518280 h 518280"/>
              <a:gd name="connsiteX2-343" fmla="*/ 455038 w 571122"/>
              <a:gd name="connsiteY2-344" fmla="*/ 480191 h 518280"/>
              <a:gd name="connsiteX3-345" fmla="*/ 560662 w 571122"/>
              <a:gd name="connsiteY3-346" fmla="*/ 297244 h 518280"/>
              <a:gd name="connsiteX4-347" fmla="*/ 560671 w 571122"/>
              <a:gd name="connsiteY4-348" fmla="*/ 221051 h 518280"/>
              <a:gd name="connsiteX5-349" fmla="*/ 455047 w 571122"/>
              <a:gd name="connsiteY5-350" fmla="*/ 38104 h 518280"/>
              <a:gd name="connsiteX6-351" fmla="*/ 389065 w 571122"/>
              <a:gd name="connsiteY6-352" fmla="*/ 0 h 518280"/>
              <a:gd name="connsiteX7-353" fmla="*/ 177817 w 571122"/>
              <a:gd name="connsiteY7-354" fmla="*/ 0 h 518280"/>
              <a:gd name="connsiteX8-355" fmla="*/ 111827 w 571122"/>
              <a:gd name="connsiteY8-356" fmla="*/ 38089 h 518280"/>
              <a:gd name="connsiteX9-357" fmla="*/ 6203 w 571122"/>
              <a:gd name="connsiteY9-358" fmla="*/ 221036 h 518280"/>
              <a:gd name="connsiteX10-359" fmla="*/ 6195 w 571122"/>
              <a:gd name="connsiteY10-360" fmla="*/ 297229 h 518280"/>
              <a:gd name="connsiteX11-361" fmla="*/ 111819 w 571122"/>
              <a:gd name="connsiteY11-362" fmla="*/ 480176 h 518280"/>
              <a:gd name="connsiteX12-363" fmla="*/ 177800 w 571122"/>
              <a:gd name="connsiteY12-364" fmla="*/ 518280 h 518280"/>
              <a:gd name="connsiteX0-365" fmla="*/ 177800 w 571122"/>
              <a:gd name="connsiteY0-366" fmla="*/ 518280 h 518280"/>
              <a:gd name="connsiteX1-367" fmla="*/ 389048 w 571122"/>
              <a:gd name="connsiteY1-368" fmla="*/ 518280 h 518280"/>
              <a:gd name="connsiteX2-369" fmla="*/ 455038 w 571122"/>
              <a:gd name="connsiteY2-370" fmla="*/ 480191 h 518280"/>
              <a:gd name="connsiteX3-371" fmla="*/ 560662 w 571122"/>
              <a:gd name="connsiteY3-372" fmla="*/ 297244 h 518280"/>
              <a:gd name="connsiteX4-373" fmla="*/ 560671 w 571122"/>
              <a:gd name="connsiteY4-374" fmla="*/ 221051 h 518280"/>
              <a:gd name="connsiteX5-375" fmla="*/ 455047 w 571122"/>
              <a:gd name="connsiteY5-376" fmla="*/ 38104 h 518280"/>
              <a:gd name="connsiteX6-377" fmla="*/ 389065 w 571122"/>
              <a:gd name="connsiteY6-378" fmla="*/ 0 h 518280"/>
              <a:gd name="connsiteX7-379" fmla="*/ 177817 w 571122"/>
              <a:gd name="connsiteY7-380" fmla="*/ 0 h 518280"/>
              <a:gd name="connsiteX8-381" fmla="*/ 111827 w 571122"/>
              <a:gd name="connsiteY8-382" fmla="*/ 38089 h 518280"/>
              <a:gd name="connsiteX9-383" fmla="*/ 6203 w 571122"/>
              <a:gd name="connsiteY9-384" fmla="*/ 221036 h 518280"/>
              <a:gd name="connsiteX10-385" fmla="*/ 6195 w 571122"/>
              <a:gd name="connsiteY10-386" fmla="*/ 297229 h 518280"/>
              <a:gd name="connsiteX11-387" fmla="*/ 111819 w 571122"/>
              <a:gd name="connsiteY11-388" fmla="*/ 480176 h 518280"/>
              <a:gd name="connsiteX12-389" fmla="*/ 177800 w 571122"/>
              <a:gd name="connsiteY12-390" fmla="*/ 518280 h 518280"/>
              <a:gd name="connsiteX0-391" fmla="*/ 177800 w 571122"/>
              <a:gd name="connsiteY0-392" fmla="*/ 518280 h 518280"/>
              <a:gd name="connsiteX1-393" fmla="*/ 389048 w 571122"/>
              <a:gd name="connsiteY1-394" fmla="*/ 518280 h 518280"/>
              <a:gd name="connsiteX2-395" fmla="*/ 455038 w 571122"/>
              <a:gd name="connsiteY2-396" fmla="*/ 480191 h 518280"/>
              <a:gd name="connsiteX3-397" fmla="*/ 560662 w 571122"/>
              <a:gd name="connsiteY3-398" fmla="*/ 297244 h 518280"/>
              <a:gd name="connsiteX4-399" fmla="*/ 560671 w 571122"/>
              <a:gd name="connsiteY4-400" fmla="*/ 221051 h 518280"/>
              <a:gd name="connsiteX5-401" fmla="*/ 455047 w 571122"/>
              <a:gd name="connsiteY5-402" fmla="*/ 38104 h 518280"/>
              <a:gd name="connsiteX6-403" fmla="*/ 389065 w 571122"/>
              <a:gd name="connsiteY6-404" fmla="*/ 0 h 518280"/>
              <a:gd name="connsiteX7-405" fmla="*/ 177817 w 571122"/>
              <a:gd name="connsiteY7-406" fmla="*/ 0 h 518280"/>
              <a:gd name="connsiteX8-407" fmla="*/ 111827 w 571122"/>
              <a:gd name="connsiteY8-408" fmla="*/ 38089 h 518280"/>
              <a:gd name="connsiteX9-409" fmla="*/ 6203 w 571122"/>
              <a:gd name="connsiteY9-410" fmla="*/ 221036 h 518280"/>
              <a:gd name="connsiteX10-411" fmla="*/ 6195 w 571122"/>
              <a:gd name="connsiteY10-412" fmla="*/ 297229 h 518280"/>
              <a:gd name="connsiteX11-413" fmla="*/ 111819 w 571122"/>
              <a:gd name="connsiteY11-414" fmla="*/ 480176 h 518280"/>
              <a:gd name="connsiteX12-415" fmla="*/ 177800 w 571122"/>
              <a:gd name="connsiteY12-416" fmla="*/ 518280 h 518280"/>
              <a:gd name="connsiteX0-417" fmla="*/ 177800 w 571122"/>
              <a:gd name="connsiteY0-418" fmla="*/ 518280 h 518280"/>
              <a:gd name="connsiteX1-419" fmla="*/ 389048 w 571122"/>
              <a:gd name="connsiteY1-420" fmla="*/ 518280 h 518280"/>
              <a:gd name="connsiteX2-421" fmla="*/ 455038 w 571122"/>
              <a:gd name="connsiteY2-422" fmla="*/ 480191 h 518280"/>
              <a:gd name="connsiteX3-423" fmla="*/ 560662 w 571122"/>
              <a:gd name="connsiteY3-424" fmla="*/ 297244 h 518280"/>
              <a:gd name="connsiteX4-425" fmla="*/ 560671 w 571122"/>
              <a:gd name="connsiteY4-426" fmla="*/ 221051 h 518280"/>
              <a:gd name="connsiteX5-427" fmla="*/ 455047 w 571122"/>
              <a:gd name="connsiteY5-428" fmla="*/ 38104 h 518280"/>
              <a:gd name="connsiteX6-429" fmla="*/ 389065 w 571122"/>
              <a:gd name="connsiteY6-430" fmla="*/ 0 h 518280"/>
              <a:gd name="connsiteX7-431" fmla="*/ 177817 w 571122"/>
              <a:gd name="connsiteY7-432" fmla="*/ 0 h 518280"/>
              <a:gd name="connsiteX8-433" fmla="*/ 111827 w 571122"/>
              <a:gd name="connsiteY8-434" fmla="*/ 38089 h 518280"/>
              <a:gd name="connsiteX9-435" fmla="*/ 6203 w 571122"/>
              <a:gd name="connsiteY9-436" fmla="*/ 221036 h 518280"/>
              <a:gd name="connsiteX10-437" fmla="*/ 6195 w 571122"/>
              <a:gd name="connsiteY10-438" fmla="*/ 297229 h 518280"/>
              <a:gd name="connsiteX11-439" fmla="*/ 111819 w 571122"/>
              <a:gd name="connsiteY11-440" fmla="*/ 480176 h 518280"/>
              <a:gd name="connsiteX12-441" fmla="*/ 177800 w 571122"/>
              <a:gd name="connsiteY12-442" fmla="*/ 518280 h 518280"/>
              <a:gd name="connsiteX0-443" fmla="*/ 177796 w 571118"/>
              <a:gd name="connsiteY0-444" fmla="*/ 518280 h 518280"/>
              <a:gd name="connsiteX1-445" fmla="*/ 389044 w 571118"/>
              <a:gd name="connsiteY1-446" fmla="*/ 518280 h 518280"/>
              <a:gd name="connsiteX2-447" fmla="*/ 455034 w 571118"/>
              <a:gd name="connsiteY2-448" fmla="*/ 480191 h 518280"/>
              <a:gd name="connsiteX3-449" fmla="*/ 560658 w 571118"/>
              <a:gd name="connsiteY3-450" fmla="*/ 297244 h 518280"/>
              <a:gd name="connsiteX4-451" fmla="*/ 560667 w 571118"/>
              <a:gd name="connsiteY4-452" fmla="*/ 221051 h 518280"/>
              <a:gd name="connsiteX5-453" fmla="*/ 455043 w 571118"/>
              <a:gd name="connsiteY5-454" fmla="*/ 38104 h 518280"/>
              <a:gd name="connsiteX6-455" fmla="*/ 389061 w 571118"/>
              <a:gd name="connsiteY6-456" fmla="*/ 0 h 518280"/>
              <a:gd name="connsiteX7-457" fmla="*/ 177813 w 571118"/>
              <a:gd name="connsiteY7-458" fmla="*/ 0 h 518280"/>
              <a:gd name="connsiteX8-459" fmla="*/ 111823 w 571118"/>
              <a:gd name="connsiteY8-460" fmla="*/ 38089 h 518280"/>
              <a:gd name="connsiteX9-461" fmla="*/ 6199 w 571118"/>
              <a:gd name="connsiteY9-462" fmla="*/ 221036 h 518280"/>
              <a:gd name="connsiteX10-463" fmla="*/ 6191 w 571118"/>
              <a:gd name="connsiteY10-464" fmla="*/ 297229 h 518280"/>
              <a:gd name="connsiteX11-465" fmla="*/ 111815 w 571118"/>
              <a:gd name="connsiteY11-466" fmla="*/ 480176 h 518280"/>
              <a:gd name="connsiteX12-467" fmla="*/ 177796 w 571118"/>
              <a:gd name="connsiteY12-468" fmla="*/ 518280 h 518280"/>
              <a:gd name="connsiteX0-469" fmla="*/ 182058 w 575380"/>
              <a:gd name="connsiteY0-470" fmla="*/ 518280 h 518280"/>
              <a:gd name="connsiteX1-471" fmla="*/ 393306 w 575380"/>
              <a:gd name="connsiteY1-472" fmla="*/ 518280 h 518280"/>
              <a:gd name="connsiteX2-473" fmla="*/ 459296 w 575380"/>
              <a:gd name="connsiteY2-474" fmla="*/ 480191 h 518280"/>
              <a:gd name="connsiteX3-475" fmla="*/ 564920 w 575380"/>
              <a:gd name="connsiteY3-476" fmla="*/ 297244 h 518280"/>
              <a:gd name="connsiteX4-477" fmla="*/ 564929 w 575380"/>
              <a:gd name="connsiteY4-478" fmla="*/ 221051 h 518280"/>
              <a:gd name="connsiteX5-479" fmla="*/ 459305 w 575380"/>
              <a:gd name="connsiteY5-480" fmla="*/ 38104 h 518280"/>
              <a:gd name="connsiteX6-481" fmla="*/ 393323 w 575380"/>
              <a:gd name="connsiteY6-482" fmla="*/ 0 h 518280"/>
              <a:gd name="connsiteX7-483" fmla="*/ 182075 w 575380"/>
              <a:gd name="connsiteY7-484" fmla="*/ 0 h 518280"/>
              <a:gd name="connsiteX8-485" fmla="*/ 116085 w 575380"/>
              <a:gd name="connsiteY8-486" fmla="*/ 38089 h 518280"/>
              <a:gd name="connsiteX9-487" fmla="*/ 10461 w 575380"/>
              <a:gd name="connsiteY9-488" fmla="*/ 221036 h 518280"/>
              <a:gd name="connsiteX10-489" fmla="*/ 10453 w 575380"/>
              <a:gd name="connsiteY10-490" fmla="*/ 297229 h 518280"/>
              <a:gd name="connsiteX11-491" fmla="*/ 116077 w 575380"/>
              <a:gd name="connsiteY11-492" fmla="*/ 480176 h 518280"/>
              <a:gd name="connsiteX12-493" fmla="*/ 182058 w 575380"/>
              <a:gd name="connsiteY12-494" fmla="*/ 518280 h 518280"/>
              <a:gd name="connsiteX0-495" fmla="*/ 182058 w 575380"/>
              <a:gd name="connsiteY0-496" fmla="*/ 518280 h 518280"/>
              <a:gd name="connsiteX1-497" fmla="*/ 393306 w 575380"/>
              <a:gd name="connsiteY1-498" fmla="*/ 518280 h 518280"/>
              <a:gd name="connsiteX2-499" fmla="*/ 459296 w 575380"/>
              <a:gd name="connsiteY2-500" fmla="*/ 480191 h 518280"/>
              <a:gd name="connsiteX3-501" fmla="*/ 564920 w 575380"/>
              <a:gd name="connsiteY3-502" fmla="*/ 297244 h 518280"/>
              <a:gd name="connsiteX4-503" fmla="*/ 564929 w 575380"/>
              <a:gd name="connsiteY4-504" fmla="*/ 221051 h 518280"/>
              <a:gd name="connsiteX5-505" fmla="*/ 459305 w 575380"/>
              <a:gd name="connsiteY5-506" fmla="*/ 38104 h 518280"/>
              <a:gd name="connsiteX6-507" fmla="*/ 393323 w 575380"/>
              <a:gd name="connsiteY6-508" fmla="*/ 0 h 518280"/>
              <a:gd name="connsiteX7-509" fmla="*/ 182075 w 575380"/>
              <a:gd name="connsiteY7-510" fmla="*/ 0 h 518280"/>
              <a:gd name="connsiteX8-511" fmla="*/ 116085 w 575380"/>
              <a:gd name="connsiteY8-512" fmla="*/ 38089 h 518280"/>
              <a:gd name="connsiteX9-513" fmla="*/ 10461 w 575380"/>
              <a:gd name="connsiteY9-514" fmla="*/ 221036 h 518280"/>
              <a:gd name="connsiteX10-515" fmla="*/ 10453 w 575380"/>
              <a:gd name="connsiteY10-516" fmla="*/ 297229 h 518280"/>
              <a:gd name="connsiteX11-517" fmla="*/ 116077 w 575380"/>
              <a:gd name="connsiteY11-518" fmla="*/ 480176 h 518280"/>
              <a:gd name="connsiteX12-519" fmla="*/ 182058 w 575380"/>
              <a:gd name="connsiteY12-520" fmla="*/ 518280 h 518280"/>
              <a:gd name="connsiteX0-521" fmla="*/ 182058 w 575380"/>
              <a:gd name="connsiteY0-522" fmla="*/ 518280 h 518280"/>
              <a:gd name="connsiteX1-523" fmla="*/ 393306 w 575380"/>
              <a:gd name="connsiteY1-524" fmla="*/ 518280 h 518280"/>
              <a:gd name="connsiteX2-525" fmla="*/ 459296 w 575380"/>
              <a:gd name="connsiteY2-526" fmla="*/ 480191 h 518280"/>
              <a:gd name="connsiteX3-527" fmla="*/ 564920 w 575380"/>
              <a:gd name="connsiteY3-528" fmla="*/ 297244 h 518280"/>
              <a:gd name="connsiteX4-529" fmla="*/ 564929 w 575380"/>
              <a:gd name="connsiteY4-530" fmla="*/ 221051 h 518280"/>
              <a:gd name="connsiteX5-531" fmla="*/ 459305 w 575380"/>
              <a:gd name="connsiteY5-532" fmla="*/ 38104 h 518280"/>
              <a:gd name="connsiteX6-533" fmla="*/ 393323 w 575380"/>
              <a:gd name="connsiteY6-534" fmla="*/ 0 h 518280"/>
              <a:gd name="connsiteX7-535" fmla="*/ 182075 w 575380"/>
              <a:gd name="connsiteY7-536" fmla="*/ 0 h 518280"/>
              <a:gd name="connsiteX8-537" fmla="*/ 116085 w 575380"/>
              <a:gd name="connsiteY8-538" fmla="*/ 38089 h 518280"/>
              <a:gd name="connsiteX9-539" fmla="*/ 10461 w 575380"/>
              <a:gd name="connsiteY9-540" fmla="*/ 221036 h 518280"/>
              <a:gd name="connsiteX10-541" fmla="*/ 10453 w 575380"/>
              <a:gd name="connsiteY10-542" fmla="*/ 297229 h 518280"/>
              <a:gd name="connsiteX11-543" fmla="*/ 116077 w 575380"/>
              <a:gd name="connsiteY11-544" fmla="*/ 480176 h 518280"/>
              <a:gd name="connsiteX12-545" fmla="*/ 182058 w 575380"/>
              <a:gd name="connsiteY12-546" fmla="*/ 518280 h 518280"/>
              <a:gd name="connsiteX0-547" fmla="*/ 182058 w 575380"/>
              <a:gd name="connsiteY0-548" fmla="*/ 518280 h 518280"/>
              <a:gd name="connsiteX1-549" fmla="*/ 393306 w 575380"/>
              <a:gd name="connsiteY1-550" fmla="*/ 518280 h 518280"/>
              <a:gd name="connsiteX2-551" fmla="*/ 459296 w 575380"/>
              <a:gd name="connsiteY2-552" fmla="*/ 480191 h 518280"/>
              <a:gd name="connsiteX3-553" fmla="*/ 564920 w 575380"/>
              <a:gd name="connsiteY3-554" fmla="*/ 297244 h 518280"/>
              <a:gd name="connsiteX4-555" fmla="*/ 564929 w 575380"/>
              <a:gd name="connsiteY4-556" fmla="*/ 221051 h 518280"/>
              <a:gd name="connsiteX5-557" fmla="*/ 459305 w 575380"/>
              <a:gd name="connsiteY5-558" fmla="*/ 38104 h 518280"/>
              <a:gd name="connsiteX6-559" fmla="*/ 393323 w 575380"/>
              <a:gd name="connsiteY6-560" fmla="*/ 0 h 518280"/>
              <a:gd name="connsiteX7-561" fmla="*/ 182075 w 575380"/>
              <a:gd name="connsiteY7-562" fmla="*/ 0 h 518280"/>
              <a:gd name="connsiteX8-563" fmla="*/ 116085 w 575380"/>
              <a:gd name="connsiteY8-564" fmla="*/ 38089 h 518280"/>
              <a:gd name="connsiteX9-565" fmla="*/ 10461 w 575380"/>
              <a:gd name="connsiteY9-566" fmla="*/ 221036 h 518280"/>
              <a:gd name="connsiteX10-567" fmla="*/ 10453 w 575380"/>
              <a:gd name="connsiteY10-568" fmla="*/ 297229 h 518280"/>
              <a:gd name="connsiteX11-569" fmla="*/ 116077 w 575380"/>
              <a:gd name="connsiteY11-570" fmla="*/ 480176 h 518280"/>
              <a:gd name="connsiteX12-571" fmla="*/ 182058 w 575380"/>
              <a:gd name="connsiteY12-572" fmla="*/ 518280 h 518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575380" h="518280">
                <a:moveTo>
                  <a:pt x="182058" y="518280"/>
                </a:moveTo>
                <a:cubicBezTo>
                  <a:pt x="182058" y="518280"/>
                  <a:pt x="393305" y="518280"/>
                  <a:pt x="393306" y="518280"/>
                </a:cubicBezTo>
                <a:cubicBezTo>
                  <a:pt x="421190" y="518280"/>
                  <a:pt x="445353" y="504339"/>
                  <a:pt x="459296" y="480191"/>
                </a:cubicBezTo>
                <a:cubicBezTo>
                  <a:pt x="459295" y="480191"/>
                  <a:pt x="564919" y="297244"/>
                  <a:pt x="564920" y="297244"/>
                </a:cubicBezTo>
                <a:cubicBezTo>
                  <a:pt x="578861" y="273096"/>
                  <a:pt x="578870" y="245199"/>
                  <a:pt x="564929" y="221051"/>
                </a:cubicBezTo>
                <a:cubicBezTo>
                  <a:pt x="564928" y="221051"/>
                  <a:pt x="459304" y="38104"/>
                  <a:pt x="459305" y="38104"/>
                </a:cubicBezTo>
                <a:cubicBezTo>
                  <a:pt x="445361" y="13956"/>
                  <a:pt x="421206" y="0"/>
                  <a:pt x="393323" y="0"/>
                </a:cubicBezTo>
                <a:cubicBezTo>
                  <a:pt x="393322" y="0"/>
                  <a:pt x="182074" y="0"/>
                  <a:pt x="182075" y="0"/>
                </a:cubicBezTo>
                <a:cubicBezTo>
                  <a:pt x="154189" y="0"/>
                  <a:pt x="130026" y="13941"/>
                  <a:pt x="116085" y="38089"/>
                </a:cubicBezTo>
                <a:cubicBezTo>
                  <a:pt x="116084" y="38089"/>
                  <a:pt x="10460" y="221036"/>
                  <a:pt x="10461" y="221036"/>
                </a:cubicBezTo>
                <a:cubicBezTo>
                  <a:pt x="-3482" y="245185"/>
                  <a:pt x="-3490" y="273081"/>
                  <a:pt x="10453" y="297229"/>
                </a:cubicBezTo>
                <a:cubicBezTo>
                  <a:pt x="10452" y="297229"/>
                  <a:pt x="116076" y="480176"/>
                  <a:pt x="116077" y="480176"/>
                </a:cubicBezTo>
                <a:cubicBezTo>
                  <a:pt x="130018" y="504325"/>
                  <a:pt x="154174" y="518280"/>
                  <a:pt x="182058" y="518280"/>
                </a:cubicBezTo>
                <a:close/>
              </a:path>
            </a:pathLst>
          </a:custGeom>
          <a:solidFill>
            <a:schemeClr val="accent1">
              <a:lumMod val="80000"/>
              <a:lumOff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Autofit/>
          </a:bodyPr>
          <a:lstStyle/>
          <a:p>
            <a:pPr algn="ctr">
              <a:lnSpc>
                <a:spcPct val="150000"/>
              </a:lnSpc>
            </a:pPr>
            <a:r>
              <a:rPr lang="en-US" sz="1799" dirty="0">
                <a:latin typeface="Arial" panose="020B0604020202020204" pitchFamily="34" charset="0"/>
                <a:sym typeface="Arial" panose="020B0604020202020204" pitchFamily="34" charset="0"/>
              </a:rPr>
              <a:t>05</a:t>
            </a:r>
          </a:p>
        </p:txBody>
      </p:sp>
      <p:sp>
        <p:nvSpPr>
          <p:cNvPr id="39" name="任意多边形: 形状 46"/>
          <p:cNvSpPr/>
          <p:nvPr>
            <p:custDataLst>
              <p:tags r:id="rId18"/>
            </p:custDataLst>
          </p:nvPr>
        </p:nvSpPr>
        <p:spPr>
          <a:xfrm rot="3610423" flipV="1">
            <a:off x="3195185" y="3845298"/>
            <a:ext cx="3442228" cy="1084797"/>
          </a:xfrm>
          <a:custGeom>
            <a:avLst/>
            <a:gdLst>
              <a:gd name="connsiteX0" fmla="*/ 0 w 3443125"/>
              <a:gd name="connsiteY0" fmla="*/ 1085080 h 1085080"/>
              <a:gd name="connsiteX1" fmla="*/ 3443125 w 3443125"/>
              <a:gd name="connsiteY1" fmla="*/ 1085080 h 1085080"/>
              <a:gd name="connsiteX2" fmla="*/ 3398397 w 3443125"/>
              <a:gd name="connsiteY2" fmla="*/ 1007063 h 1085080"/>
              <a:gd name="connsiteX3" fmla="*/ 2900550 w 3443125"/>
              <a:gd name="connsiteY3" fmla="*/ 149254 h 1085080"/>
              <a:gd name="connsiteX4" fmla="*/ 2868895 w 3443125"/>
              <a:gd name="connsiteY4" fmla="*/ 107351 h 1085080"/>
              <a:gd name="connsiteX5" fmla="*/ 2619757 w 3443125"/>
              <a:gd name="connsiteY5" fmla="*/ 4636 h 1085080"/>
              <a:gd name="connsiteX6" fmla="*/ 1114682 w 3443125"/>
              <a:gd name="connsiteY6" fmla="*/ 73 h 1085080"/>
              <a:gd name="connsiteX7" fmla="*/ 1090509 w 3443125"/>
              <a:gd name="connsiteY7" fmla="*/ 0 h 1085080"/>
              <a:gd name="connsiteX8" fmla="*/ 829740 w 3443125"/>
              <a:gd name="connsiteY8" fmla="*/ 0 h 1085080"/>
              <a:gd name="connsiteX9" fmla="*/ 742515 w 3443125"/>
              <a:gd name="connsiteY9" fmla="*/ 10815 h 1085080"/>
              <a:gd name="connsiteX10" fmla="*/ 528994 w 3443125"/>
              <a:gd name="connsiteY10" fmla="*/ 175219 h 1085080"/>
              <a:gd name="connsiteX11" fmla="*/ 80704 w 3443125"/>
              <a:gd name="connsiteY11" fmla="*/ 946272 h 108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3125" h="1085080">
                <a:moveTo>
                  <a:pt x="0" y="1085080"/>
                </a:moveTo>
                <a:lnTo>
                  <a:pt x="3443125" y="1085080"/>
                </a:lnTo>
                <a:lnTo>
                  <a:pt x="3398397" y="1007063"/>
                </a:lnTo>
                <a:lnTo>
                  <a:pt x="2900550" y="149254"/>
                </a:lnTo>
                <a:lnTo>
                  <a:pt x="2868895" y="107351"/>
                </a:lnTo>
                <a:cubicBezTo>
                  <a:pt x="2804158" y="41622"/>
                  <a:pt x="2716893" y="4931"/>
                  <a:pt x="2619757" y="4636"/>
                </a:cubicBezTo>
                <a:cubicBezTo>
                  <a:pt x="2619757" y="4636"/>
                  <a:pt x="1616373" y="1594"/>
                  <a:pt x="1114682" y="73"/>
                </a:cubicBezTo>
                <a:lnTo>
                  <a:pt x="1090509" y="0"/>
                </a:lnTo>
                <a:lnTo>
                  <a:pt x="829740" y="0"/>
                </a:lnTo>
                <a:lnTo>
                  <a:pt x="742515" y="10815"/>
                </a:lnTo>
                <a:cubicBezTo>
                  <a:pt x="653224" y="34015"/>
                  <a:pt x="577817" y="91243"/>
                  <a:pt x="528994" y="175219"/>
                </a:cubicBezTo>
                <a:cubicBezTo>
                  <a:pt x="528994" y="175219"/>
                  <a:pt x="304848" y="560745"/>
                  <a:pt x="80704" y="946272"/>
                </a:cubicBezTo>
                <a:close/>
              </a:path>
            </a:pathLst>
          </a:cu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dirty="0">
              <a:latin typeface="Arial" panose="020B0604020202020204" pitchFamily="34" charset="0"/>
              <a:sym typeface="Arial" panose="020B0604020202020204" pitchFamily="34" charset="0"/>
            </a:endParaRPr>
          </a:p>
        </p:txBody>
      </p:sp>
      <p:sp>
        <p:nvSpPr>
          <p:cNvPr id="40" name="任意多边形: 形状 47"/>
          <p:cNvSpPr/>
          <p:nvPr>
            <p:custDataLst>
              <p:tags r:id="rId19"/>
            </p:custDataLst>
          </p:nvPr>
        </p:nvSpPr>
        <p:spPr>
          <a:xfrm rot="10423" flipV="1">
            <a:off x="4368286" y="4527555"/>
            <a:ext cx="3441813" cy="1084797"/>
          </a:xfrm>
          <a:custGeom>
            <a:avLst/>
            <a:gdLst>
              <a:gd name="connsiteX0" fmla="*/ 0 w 3442710"/>
              <a:gd name="connsiteY0" fmla="*/ 1085080 h 1085080"/>
              <a:gd name="connsiteX1" fmla="*/ 3442710 w 3442710"/>
              <a:gd name="connsiteY1" fmla="*/ 1085080 h 1085080"/>
              <a:gd name="connsiteX2" fmla="*/ 2893659 w 3442710"/>
              <a:gd name="connsiteY2" fmla="*/ 139044 h 1085080"/>
              <a:gd name="connsiteX3" fmla="*/ 2869252 w 3442710"/>
              <a:gd name="connsiteY3" fmla="*/ 106736 h 1085080"/>
              <a:gd name="connsiteX4" fmla="*/ 2620114 w 3442710"/>
              <a:gd name="connsiteY4" fmla="*/ 4021 h 1085080"/>
              <a:gd name="connsiteX5" fmla="*/ 1400724 w 3442710"/>
              <a:gd name="connsiteY5" fmla="*/ 324 h 1085080"/>
              <a:gd name="connsiteX6" fmla="*/ 1293775 w 3442710"/>
              <a:gd name="connsiteY6" fmla="*/ 0 h 1085080"/>
              <a:gd name="connsiteX7" fmla="*/ 825136 w 3442710"/>
              <a:gd name="connsiteY7" fmla="*/ 0 h 1085080"/>
              <a:gd name="connsiteX8" fmla="*/ 742873 w 3442710"/>
              <a:gd name="connsiteY8" fmla="*/ 10201 h 1085080"/>
              <a:gd name="connsiteX9" fmla="*/ 529350 w 3442710"/>
              <a:gd name="connsiteY9" fmla="*/ 174604 h 1085080"/>
              <a:gd name="connsiteX10" fmla="*/ 81060 w 3442710"/>
              <a:gd name="connsiteY10" fmla="*/ 945657 h 108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42710" h="1085080">
                <a:moveTo>
                  <a:pt x="0" y="1085080"/>
                </a:moveTo>
                <a:lnTo>
                  <a:pt x="3442710" y="1085080"/>
                </a:lnTo>
                <a:lnTo>
                  <a:pt x="2893659" y="139044"/>
                </a:lnTo>
                <a:lnTo>
                  <a:pt x="2869252" y="106736"/>
                </a:lnTo>
                <a:cubicBezTo>
                  <a:pt x="2804515" y="41007"/>
                  <a:pt x="2717249" y="4316"/>
                  <a:pt x="2620114" y="4021"/>
                </a:cubicBezTo>
                <a:cubicBezTo>
                  <a:pt x="2620114" y="4021"/>
                  <a:pt x="1923320" y="1909"/>
                  <a:pt x="1400724" y="324"/>
                </a:cubicBezTo>
                <a:lnTo>
                  <a:pt x="1293775" y="0"/>
                </a:lnTo>
                <a:lnTo>
                  <a:pt x="825136" y="0"/>
                </a:lnTo>
                <a:lnTo>
                  <a:pt x="742873" y="10201"/>
                </a:lnTo>
                <a:cubicBezTo>
                  <a:pt x="653581" y="33401"/>
                  <a:pt x="578174" y="90629"/>
                  <a:pt x="529350" y="174604"/>
                </a:cubicBezTo>
                <a:cubicBezTo>
                  <a:pt x="529350" y="174604"/>
                  <a:pt x="305205" y="560130"/>
                  <a:pt x="81060" y="945657"/>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41" name="任意多边形: 形状 48"/>
          <p:cNvSpPr/>
          <p:nvPr>
            <p:custDataLst>
              <p:tags r:id="rId20"/>
            </p:custDataLst>
          </p:nvPr>
        </p:nvSpPr>
        <p:spPr>
          <a:xfrm rot="18010423" flipV="1">
            <a:off x="5544704" y="3852100"/>
            <a:ext cx="3443550" cy="1084797"/>
          </a:xfrm>
          <a:custGeom>
            <a:avLst/>
            <a:gdLst>
              <a:gd name="connsiteX0" fmla="*/ 3444447 w 3444447"/>
              <a:gd name="connsiteY0" fmla="*/ 1085080 h 1085080"/>
              <a:gd name="connsiteX1" fmla="*/ 3369528 w 3444447"/>
              <a:gd name="connsiteY1" fmla="*/ 954403 h 1085080"/>
              <a:gd name="connsiteX2" fmla="*/ 3286785 w 3444447"/>
              <a:gd name="connsiteY2" fmla="*/ 810079 h 1085080"/>
              <a:gd name="connsiteX3" fmla="*/ 3270720 w 3444447"/>
              <a:gd name="connsiteY3" fmla="*/ 782058 h 1085080"/>
              <a:gd name="connsiteX4" fmla="*/ 2907612 w 3444447"/>
              <a:gd name="connsiteY4" fmla="*/ 156408 h 1085080"/>
              <a:gd name="connsiteX5" fmla="*/ 2869162 w 3444447"/>
              <a:gd name="connsiteY5" fmla="*/ 105510 h 1085080"/>
              <a:gd name="connsiteX6" fmla="*/ 2620024 w 3444447"/>
              <a:gd name="connsiteY6" fmla="*/ 2797 h 1085080"/>
              <a:gd name="connsiteX7" fmla="*/ 1728128 w 3444447"/>
              <a:gd name="connsiteY7" fmla="*/ 93 h 1085080"/>
              <a:gd name="connsiteX8" fmla="*/ 1697420 w 3444447"/>
              <a:gd name="connsiteY8" fmla="*/ 0 h 1085080"/>
              <a:gd name="connsiteX9" fmla="*/ 815176 w 3444447"/>
              <a:gd name="connsiteY9" fmla="*/ 0 h 1085080"/>
              <a:gd name="connsiteX10" fmla="*/ 742783 w 3444447"/>
              <a:gd name="connsiteY10" fmla="*/ 8977 h 1085080"/>
              <a:gd name="connsiteX11" fmla="*/ 529260 w 3444447"/>
              <a:gd name="connsiteY11" fmla="*/ 173380 h 1085080"/>
              <a:gd name="connsiteX12" fmla="*/ 490735 w 3444447"/>
              <a:gd name="connsiteY12" fmla="*/ 239642 h 1085080"/>
              <a:gd name="connsiteX13" fmla="*/ 452086 w 3444447"/>
              <a:gd name="connsiteY13" fmla="*/ 306118 h 1085080"/>
              <a:gd name="connsiteX14" fmla="*/ 0 w 3444447"/>
              <a:gd name="connsiteY14" fmla="*/ 1085080 h 108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44447" h="1085080">
                <a:moveTo>
                  <a:pt x="3444447" y="1085080"/>
                </a:moveTo>
                <a:lnTo>
                  <a:pt x="3369528" y="954403"/>
                </a:lnTo>
                <a:cubicBezTo>
                  <a:pt x="3341803" y="906043"/>
                  <a:pt x="3314077" y="857683"/>
                  <a:pt x="3286785" y="810079"/>
                </a:cubicBezTo>
                <a:lnTo>
                  <a:pt x="3270720" y="782058"/>
                </a:lnTo>
                <a:lnTo>
                  <a:pt x="2907612" y="156408"/>
                </a:lnTo>
                <a:lnTo>
                  <a:pt x="2869162" y="105510"/>
                </a:lnTo>
                <a:cubicBezTo>
                  <a:pt x="2804425" y="39782"/>
                  <a:pt x="2717160" y="3091"/>
                  <a:pt x="2620024" y="2797"/>
                </a:cubicBezTo>
                <a:cubicBezTo>
                  <a:pt x="2620024" y="2797"/>
                  <a:pt x="2174076" y="1445"/>
                  <a:pt x="1728128" y="93"/>
                </a:cubicBezTo>
                <a:lnTo>
                  <a:pt x="1697420" y="0"/>
                </a:lnTo>
                <a:lnTo>
                  <a:pt x="815176" y="0"/>
                </a:lnTo>
                <a:lnTo>
                  <a:pt x="742783" y="8977"/>
                </a:lnTo>
                <a:cubicBezTo>
                  <a:pt x="653491" y="32177"/>
                  <a:pt x="578083" y="89405"/>
                  <a:pt x="529260" y="173380"/>
                </a:cubicBezTo>
                <a:cubicBezTo>
                  <a:pt x="529260" y="173380"/>
                  <a:pt x="515251" y="197475"/>
                  <a:pt x="490735" y="239642"/>
                </a:cubicBezTo>
                <a:lnTo>
                  <a:pt x="452086" y="306118"/>
                </a:lnTo>
                <a:lnTo>
                  <a:pt x="0" y="1085080"/>
                </a:lnTo>
                <a:close/>
              </a:path>
            </a:pathLst>
          </a:custGeom>
          <a:solidFill>
            <a:schemeClr val="accent1">
              <a:lumMod val="70000"/>
              <a:lumOff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42" name="任意多边形: 形状 49"/>
          <p:cNvSpPr/>
          <p:nvPr>
            <p:custDataLst>
              <p:tags r:id="rId21"/>
            </p:custDataLst>
          </p:nvPr>
        </p:nvSpPr>
        <p:spPr>
          <a:xfrm rot="14410423" flipV="1">
            <a:off x="5556196" y="2496197"/>
            <a:ext cx="3437139" cy="1081162"/>
          </a:xfrm>
          <a:custGeom>
            <a:avLst/>
            <a:gdLst>
              <a:gd name="connsiteX0" fmla="*/ 3438034 w 3438034"/>
              <a:gd name="connsiteY0" fmla="*/ 1081444 h 1081444"/>
              <a:gd name="connsiteX1" fmla="*/ 3366698 w 3438034"/>
              <a:gd name="connsiteY1" fmla="*/ 957016 h 1081444"/>
              <a:gd name="connsiteX2" fmla="*/ 2945022 w 3438034"/>
              <a:gd name="connsiteY2" fmla="*/ 221512 h 1081444"/>
              <a:gd name="connsiteX3" fmla="*/ 2934533 w 3438034"/>
              <a:gd name="connsiteY3" fmla="*/ 203217 h 1081444"/>
              <a:gd name="connsiteX4" fmla="*/ 2922484 w 3438034"/>
              <a:gd name="connsiteY4" fmla="*/ 182455 h 1081444"/>
              <a:gd name="connsiteX5" fmla="*/ 2866332 w 3438034"/>
              <a:gd name="connsiteY5" fmla="*/ 108124 h 1081444"/>
              <a:gd name="connsiteX6" fmla="*/ 2617193 w 3438034"/>
              <a:gd name="connsiteY6" fmla="*/ 5410 h 1081444"/>
              <a:gd name="connsiteX7" fmla="*/ 833400 w 3438034"/>
              <a:gd name="connsiteY7" fmla="*/ 2 h 1081444"/>
              <a:gd name="connsiteX8" fmla="*/ 526430 w 3438034"/>
              <a:gd name="connsiteY8" fmla="*/ 175992 h 1081444"/>
              <a:gd name="connsiteX9" fmla="*/ 78140 w 3438034"/>
              <a:gd name="connsiteY9" fmla="*/ 947045 h 1081444"/>
              <a:gd name="connsiteX10" fmla="*/ 0 w 3438034"/>
              <a:gd name="connsiteY10" fmla="*/ 1081444 h 108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8034" h="1081444">
                <a:moveTo>
                  <a:pt x="3438034" y="1081444"/>
                </a:moveTo>
                <a:lnTo>
                  <a:pt x="3366698" y="957016"/>
                </a:lnTo>
                <a:cubicBezTo>
                  <a:pt x="3186483" y="642678"/>
                  <a:pt x="3006267" y="328339"/>
                  <a:pt x="2945022" y="221512"/>
                </a:cubicBezTo>
                <a:lnTo>
                  <a:pt x="2934533" y="203217"/>
                </a:lnTo>
                <a:lnTo>
                  <a:pt x="2922484" y="182455"/>
                </a:lnTo>
                <a:lnTo>
                  <a:pt x="2866332" y="108124"/>
                </a:lnTo>
                <a:cubicBezTo>
                  <a:pt x="2801594" y="42396"/>
                  <a:pt x="2714330" y="5705"/>
                  <a:pt x="2617193" y="5410"/>
                </a:cubicBezTo>
                <a:cubicBezTo>
                  <a:pt x="2617193" y="5410"/>
                  <a:pt x="833400" y="2"/>
                  <a:pt x="833400" y="2"/>
                </a:cubicBezTo>
                <a:cubicBezTo>
                  <a:pt x="703885" y="-391"/>
                  <a:pt x="591527" y="64025"/>
                  <a:pt x="526430" y="175992"/>
                </a:cubicBezTo>
                <a:cubicBezTo>
                  <a:pt x="526430" y="175992"/>
                  <a:pt x="302285" y="561519"/>
                  <a:pt x="78140" y="947045"/>
                </a:cubicBezTo>
                <a:lnTo>
                  <a:pt x="0" y="1081444"/>
                </a:lnTo>
                <a:close/>
              </a:path>
            </a:pathLst>
          </a:custGeom>
          <a:solidFill>
            <a:schemeClr val="accent1">
              <a:lumMod val="80000"/>
              <a:lumOff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43" name="任意多边形: 形状 50"/>
          <p:cNvSpPr/>
          <p:nvPr>
            <p:custDataLst>
              <p:tags r:id="rId22"/>
            </p:custDataLst>
          </p:nvPr>
        </p:nvSpPr>
        <p:spPr>
          <a:xfrm rot="10810423" flipV="1">
            <a:off x="4531642" y="1812270"/>
            <a:ext cx="3288045" cy="1084710"/>
          </a:xfrm>
          <a:custGeom>
            <a:avLst/>
            <a:gdLst>
              <a:gd name="connsiteX0" fmla="*/ 2619256 w 3288901"/>
              <a:gd name="connsiteY0" fmla="*/ 5410 h 1084993"/>
              <a:gd name="connsiteX1" fmla="*/ 835464 w 3288901"/>
              <a:gd name="connsiteY1" fmla="*/ 2 h 1084993"/>
              <a:gd name="connsiteX2" fmla="*/ 528493 w 3288901"/>
              <a:gd name="connsiteY2" fmla="*/ 175993 h 1084993"/>
              <a:gd name="connsiteX3" fmla="*/ 80203 w 3288901"/>
              <a:gd name="connsiteY3" fmla="*/ 947046 h 1084993"/>
              <a:gd name="connsiteX4" fmla="*/ 0 w 3288901"/>
              <a:gd name="connsiteY4" fmla="*/ 1084993 h 1084993"/>
              <a:gd name="connsiteX5" fmla="*/ 3134591 w 3288901"/>
              <a:gd name="connsiteY5" fmla="*/ 1084993 h 1084993"/>
              <a:gd name="connsiteX6" fmla="*/ 3288901 w 3288901"/>
              <a:gd name="connsiteY6" fmla="*/ 817721 h 1084993"/>
              <a:gd name="connsiteX7" fmla="*/ 3286018 w 3288901"/>
              <a:gd name="connsiteY7" fmla="*/ 812692 h 1084993"/>
              <a:gd name="connsiteX8" fmla="*/ 3205874 w 3288901"/>
              <a:gd name="connsiteY8" fmla="*/ 672902 h 1084993"/>
              <a:gd name="connsiteX9" fmla="*/ 3165811 w 3288901"/>
              <a:gd name="connsiteY9" fmla="*/ 603023 h 1084993"/>
              <a:gd name="connsiteX10" fmla="*/ 2912373 w 3288901"/>
              <a:gd name="connsiteY10" fmla="*/ 166340 h 1084993"/>
              <a:gd name="connsiteX11" fmla="*/ 2868395 w 3288901"/>
              <a:gd name="connsiteY11" fmla="*/ 108124 h 1084993"/>
              <a:gd name="connsiteX12" fmla="*/ 2619256 w 3288901"/>
              <a:gd name="connsiteY12" fmla="*/ 5410 h 1084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8901" h="1084993">
                <a:moveTo>
                  <a:pt x="2619256" y="5410"/>
                </a:moveTo>
                <a:cubicBezTo>
                  <a:pt x="2619256" y="5410"/>
                  <a:pt x="835464" y="2"/>
                  <a:pt x="835464" y="2"/>
                </a:cubicBezTo>
                <a:cubicBezTo>
                  <a:pt x="705949" y="-391"/>
                  <a:pt x="593590" y="64026"/>
                  <a:pt x="528493" y="175993"/>
                </a:cubicBezTo>
                <a:cubicBezTo>
                  <a:pt x="528493" y="175993"/>
                  <a:pt x="304348" y="561519"/>
                  <a:pt x="80203" y="947046"/>
                </a:cubicBezTo>
                <a:lnTo>
                  <a:pt x="0" y="1084993"/>
                </a:lnTo>
                <a:lnTo>
                  <a:pt x="3134591" y="1084993"/>
                </a:lnTo>
                <a:lnTo>
                  <a:pt x="3288901" y="817721"/>
                </a:lnTo>
                <a:lnTo>
                  <a:pt x="3286018" y="812692"/>
                </a:lnTo>
                <a:cubicBezTo>
                  <a:pt x="3258726" y="765088"/>
                  <a:pt x="3231866" y="718240"/>
                  <a:pt x="3205874" y="672902"/>
                </a:cubicBezTo>
                <a:lnTo>
                  <a:pt x="3165811" y="603023"/>
                </a:lnTo>
                <a:lnTo>
                  <a:pt x="2912373" y="166340"/>
                </a:lnTo>
                <a:lnTo>
                  <a:pt x="2868395" y="108124"/>
                </a:lnTo>
                <a:cubicBezTo>
                  <a:pt x="2803657" y="42395"/>
                  <a:pt x="2716392" y="5705"/>
                  <a:pt x="2619256" y="5410"/>
                </a:cubicBez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44" name="任意多边形: 形状 51"/>
          <p:cNvSpPr/>
          <p:nvPr>
            <p:custDataLst>
              <p:tags r:id="rId23"/>
            </p:custDataLst>
          </p:nvPr>
        </p:nvSpPr>
        <p:spPr>
          <a:xfrm rot="7210423" flipV="1">
            <a:off x="3492358" y="2319248"/>
            <a:ext cx="3050430" cy="1083485"/>
          </a:xfrm>
          <a:custGeom>
            <a:avLst/>
            <a:gdLst>
              <a:gd name="connsiteX0" fmla="*/ 3020887 w 3051225"/>
              <a:gd name="connsiteY0" fmla="*/ 351854 h 1083767"/>
              <a:gd name="connsiteX1" fmla="*/ 3051225 w 3051225"/>
              <a:gd name="connsiteY1" fmla="*/ 404401 h 1083767"/>
              <a:gd name="connsiteX2" fmla="*/ 3038331 w 3051225"/>
              <a:gd name="connsiteY2" fmla="*/ 381912 h 1083767"/>
              <a:gd name="connsiteX3" fmla="*/ 527780 w 3051225"/>
              <a:gd name="connsiteY3" fmla="*/ 175993 h 1083767"/>
              <a:gd name="connsiteX4" fmla="*/ 79490 w 3051225"/>
              <a:gd name="connsiteY4" fmla="*/ 947046 h 1083767"/>
              <a:gd name="connsiteX5" fmla="*/ 0 w 3051225"/>
              <a:gd name="connsiteY5" fmla="*/ 1083767 h 1083767"/>
              <a:gd name="connsiteX6" fmla="*/ 2190514 w 3051225"/>
              <a:gd name="connsiteY6" fmla="*/ 1083767 h 1083767"/>
              <a:gd name="connsiteX7" fmla="*/ 1566082 w 3051225"/>
              <a:gd name="connsiteY7" fmla="*/ 2219 h 1083767"/>
              <a:gd name="connsiteX8" fmla="*/ 1560287 w 3051225"/>
              <a:gd name="connsiteY8" fmla="*/ 2202 h 1083767"/>
              <a:gd name="connsiteX9" fmla="*/ 834750 w 3051225"/>
              <a:gd name="connsiteY9" fmla="*/ 2 h 1083767"/>
              <a:gd name="connsiteX10" fmla="*/ 527780 w 3051225"/>
              <a:gd name="connsiteY10" fmla="*/ 175993 h 108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1225" h="1083767">
                <a:moveTo>
                  <a:pt x="3020887" y="351854"/>
                </a:moveTo>
                <a:lnTo>
                  <a:pt x="3051225" y="404401"/>
                </a:lnTo>
                <a:lnTo>
                  <a:pt x="3038331" y="381912"/>
                </a:lnTo>
                <a:close/>
                <a:moveTo>
                  <a:pt x="527780" y="175993"/>
                </a:moveTo>
                <a:cubicBezTo>
                  <a:pt x="527780" y="175993"/>
                  <a:pt x="303635" y="561520"/>
                  <a:pt x="79490" y="947046"/>
                </a:cubicBezTo>
                <a:lnTo>
                  <a:pt x="0" y="1083767"/>
                </a:lnTo>
                <a:lnTo>
                  <a:pt x="2190514" y="1083767"/>
                </a:lnTo>
                <a:lnTo>
                  <a:pt x="1566082" y="2219"/>
                </a:lnTo>
                <a:lnTo>
                  <a:pt x="1560287" y="2202"/>
                </a:lnTo>
                <a:cubicBezTo>
                  <a:pt x="1176180" y="1037"/>
                  <a:pt x="834750" y="2"/>
                  <a:pt x="834750" y="2"/>
                </a:cubicBezTo>
                <a:cubicBezTo>
                  <a:pt x="705235" y="-390"/>
                  <a:pt x="592877" y="64027"/>
                  <a:pt x="527780" y="17599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45" name="任意多边形: 形状 68"/>
          <p:cNvSpPr/>
          <p:nvPr>
            <p:custDataLst>
              <p:tags r:id="rId24"/>
            </p:custDataLst>
          </p:nvPr>
        </p:nvSpPr>
        <p:spPr>
          <a:xfrm>
            <a:off x="7474405" y="3525393"/>
            <a:ext cx="359956" cy="335194"/>
          </a:xfrm>
          <a:custGeom>
            <a:avLst/>
            <a:gdLst>
              <a:gd name="connsiteX0" fmla="*/ 259454 w 360050"/>
              <a:gd name="connsiteY0" fmla="*/ 199592 h 335281"/>
              <a:gd name="connsiteX1" fmla="*/ 223537 w 360050"/>
              <a:gd name="connsiteY1" fmla="*/ 235510 h 335281"/>
              <a:gd name="connsiteX2" fmla="*/ 259454 w 360050"/>
              <a:gd name="connsiteY2" fmla="*/ 271428 h 335281"/>
              <a:gd name="connsiteX3" fmla="*/ 295373 w 360050"/>
              <a:gd name="connsiteY3" fmla="*/ 235510 h 335281"/>
              <a:gd name="connsiteX4" fmla="*/ 259454 w 360050"/>
              <a:gd name="connsiteY4" fmla="*/ 199592 h 335281"/>
              <a:gd name="connsiteX5" fmla="*/ 83807 w 360050"/>
              <a:gd name="connsiteY5" fmla="*/ 167615 h 335281"/>
              <a:gd name="connsiteX6" fmla="*/ 127706 w 360050"/>
              <a:gd name="connsiteY6" fmla="*/ 185572 h 335281"/>
              <a:gd name="connsiteX7" fmla="*/ 161629 w 360050"/>
              <a:gd name="connsiteY7" fmla="*/ 175597 h 335281"/>
              <a:gd name="connsiteX8" fmla="*/ 149655 w 360050"/>
              <a:gd name="connsiteY8" fmla="*/ 197546 h 335281"/>
              <a:gd name="connsiteX9" fmla="*/ 153646 w 360050"/>
              <a:gd name="connsiteY9" fmla="*/ 217500 h 335281"/>
              <a:gd name="connsiteX10" fmla="*/ 171605 w 360050"/>
              <a:gd name="connsiteY10" fmla="*/ 229473 h 335281"/>
              <a:gd name="connsiteX11" fmla="*/ 171605 w 360050"/>
              <a:gd name="connsiteY11" fmla="*/ 235459 h 335281"/>
              <a:gd name="connsiteX12" fmla="*/ 171605 w 360050"/>
              <a:gd name="connsiteY12" fmla="*/ 241445 h 335281"/>
              <a:gd name="connsiteX13" fmla="*/ 155643 w 360050"/>
              <a:gd name="connsiteY13" fmla="*/ 253416 h 335281"/>
              <a:gd name="connsiteX14" fmla="*/ 151651 w 360050"/>
              <a:gd name="connsiteY14" fmla="*/ 273372 h 335281"/>
              <a:gd name="connsiteX15" fmla="*/ 171605 w 360050"/>
              <a:gd name="connsiteY15" fmla="*/ 309288 h 335281"/>
              <a:gd name="connsiteX16" fmla="*/ 175596 w 360050"/>
              <a:gd name="connsiteY16" fmla="*/ 311283 h 335281"/>
              <a:gd name="connsiteX17" fmla="*/ 63853 w 360050"/>
              <a:gd name="connsiteY17" fmla="*/ 311283 h 335281"/>
              <a:gd name="connsiteX18" fmla="*/ 37913 w 360050"/>
              <a:gd name="connsiteY18" fmla="*/ 285344 h 335281"/>
              <a:gd name="connsiteX19" fmla="*/ 37913 w 360050"/>
              <a:gd name="connsiteY19" fmla="*/ 185572 h 335281"/>
              <a:gd name="connsiteX20" fmla="*/ 39908 w 360050"/>
              <a:gd name="connsiteY20" fmla="*/ 185572 h 335281"/>
              <a:gd name="connsiteX21" fmla="*/ 83807 w 360050"/>
              <a:gd name="connsiteY21" fmla="*/ 167615 h 335281"/>
              <a:gd name="connsiteX22" fmla="*/ 239501 w 360050"/>
              <a:gd name="connsiteY22" fmla="*/ 139730 h 335281"/>
              <a:gd name="connsiteX23" fmla="*/ 279409 w 360050"/>
              <a:gd name="connsiteY23" fmla="*/ 139730 h 335281"/>
              <a:gd name="connsiteX24" fmla="*/ 285396 w 360050"/>
              <a:gd name="connsiteY24" fmla="*/ 143722 h 335281"/>
              <a:gd name="connsiteX25" fmla="*/ 289386 w 360050"/>
              <a:gd name="connsiteY25" fmla="*/ 169662 h 335281"/>
              <a:gd name="connsiteX26" fmla="*/ 307344 w 360050"/>
              <a:gd name="connsiteY26" fmla="*/ 179639 h 335281"/>
              <a:gd name="connsiteX27" fmla="*/ 333285 w 360050"/>
              <a:gd name="connsiteY27" fmla="*/ 169662 h 335281"/>
              <a:gd name="connsiteX28" fmla="*/ 339272 w 360050"/>
              <a:gd name="connsiteY28" fmla="*/ 171657 h 335281"/>
              <a:gd name="connsiteX29" fmla="*/ 359224 w 360050"/>
              <a:gd name="connsiteY29" fmla="*/ 205578 h 335281"/>
              <a:gd name="connsiteX30" fmla="*/ 357229 w 360050"/>
              <a:gd name="connsiteY30" fmla="*/ 211564 h 335281"/>
              <a:gd name="connsiteX31" fmla="*/ 335281 w 360050"/>
              <a:gd name="connsiteY31" fmla="*/ 227529 h 335281"/>
              <a:gd name="connsiteX32" fmla="*/ 335281 w 360050"/>
              <a:gd name="connsiteY32" fmla="*/ 237506 h 335281"/>
              <a:gd name="connsiteX33" fmla="*/ 335281 w 360050"/>
              <a:gd name="connsiteY33" fmla="*/ 247482 h 335281"/>
              <a:gd name="connsiteX34" fmla="*/ 357229 w 360050"/>
              <a:gd name="connsiteY34" fmla="*/ 263445 h 335281"/>
              <a:gd name="connsiteX35" fmla="*/ 359224 w 360050"/>
              <a:gd name="connsiteY35" fmla="*/ 269432 h 335281"/>
              <a:gd name="connsiteX36" fmla="*/ 339272 w 360050"/>
              <a:gd name="connsiteY36" fmla="*/ 303353 h 335281"/>
              <a:gd name="connsiteX37" fmla="*/ 333285 w 360050"/>
              <a:gd name="connsiteY37" fmla="*/ 305348 h 335281"/>
              <a:gd name="connsiteX38" fmla="*/ 307344 w 360050"/>
              <a:gd name="connsiteY38" fmla="*/ 295371 h 335281"/>
              <a:gd name="connsiteX39" fmla="*/ 289386 w 360050"/>
              <a:gd name="connsiteY39" fmla="*/ 305348 h 335281"/>
              <a:gd name="connsiteX40" fmla="*/ 285396 w 360050"/>
              <a:gd name="connsiteY40" fmla="*/ 331290 h 335281"/>
              <a:gd name="connsiteX41" fmla="*/ 279409 w 360050"/>
              <a:gd name="connsiteY41" fmla="*/ 335281 h 335281"/>
              <a:gd name="connsiteX42" fmla="*/ 239501 w 360050"/>
              <a:gd name="connsiteY42" fmla="*/ 335281 h 335281"/>
              <a:gd name="connsiteX43" fmla="*/ 233515 w 360050"/>
              <a:gd name="connsiteY43" fmla="*/ 331290 h 335281"/>
              <a:gd name="connsiteX44" fmla="*/ 229524 w 360050"/>
              <a:gd name="connsiteY44" fmla="*/ 305348 h 335281"/>
              <a:gd name="connsiteX45" fmla="*/ 211564 w 360050"/>
              <a:gd name="connsiteY45" fmla="*/ 295371 h 335281"/>
              <a:gd name="connsiteX46" fmla="*/ 185625 w 360050"/>
              <a:gd name="connsiteY46" fmla="*/ 305348 h 335281"/>
              <a:gd name="connsiteX47" fmla="*/ 179639 w 360050"/>
              <a:gd name="connsiteY47" fmla="*/ 303353 h 335281"/>
              <a:gd name="connsiteX48" fmla="*/ 159685 w 360050"/>
              <a:gd name="connsiteY48" fmla="*/ 269432 h 335281"/>
              <a:gd name="connsiteX49" fmla="*/ 163676 w 360050"/>
              <a:gd name="connsiteY49" fmla="*/ 261450 h 335281"/>
              <a:gd name="connsiteX50" fmla="*/ 185625 w 360050"/>
              <a:gd name="connsiteY50" fmla="*/ 245486 h 335281"/>
              <a:gd name="connsiteX51" fmla="*/ 185625 w 360050"/>
              <a:gd name="connsiteY51" fmla="*/ 225533 h 335281"/>
              <a:gd name="connsiteX52" fmla="*/ 163676 w 360050"/>
              <a:gd name="connsiteY52" fmla="*/ 209569 h 335281"/>
              <a:gd name="connsiteX53" fmla="*/ 161680 w 360050"/>
              <a:gd name="connsiteY53" fmla="*/ 203583 h 335281"/>
              <a:gd name="connsiteX54" fmla="*/ 181634 w 360050"/>
              <a:gd name="connsiteY54" fmla="*/ 169662 h 335281"/>
              <a:gd name="connsiteX55" fmla="*/ 187621 w 360050"/>
              <a:gd name="connsiteY55" fmla="*/ 167667 h 335281"/>
              <a:gd name="connsiteX56" fmla="*/ 211564 w 360050"/>
              <a:gd name="connsiteY56" fmla="*/ 177644 h 335281"/>
              <a:gd name="connsiteX57" fmla="*/ 229524 w 360050"/>
              <a:gd name="connsiteY57" fmla="*/ 167667 h 335281"/>
              <a:gd name="connsiteX58" fmla="*/ 233515 w 360050"/>
              <a:gd name="connsiteY58" fmla="*/ 143722 h 335281"/>
              <a:gd name="connsiteX59" fmla="*/ 239501 w 360050"/>
              <a:gd name="connsiteY59" fmla="*/ 139730 h 335281"/>
              <a:gd name="connsiteX60" fmla="*/ 27936 w 360050"/>
              <a:gd name="connsiteY60" fmla="*/ 39908 h 335281"/>
              <a:gd name="connsiteX61" fmla="*/ 325251 w 360050"/>
              <a:gd name="connsiteY61" fmla="*/ 39908 h 335281"/>
              <a:gd name="connsiteX62" fmla="*/ 359173 w 360050"/>
              <a:gd name="connsiteY62" fmla="*/ 121720 h 335281"/>
              <a:gd name="connsiteX63" fmla="*/ 341216 w 360050"/>
              <a:gd name="connsiteY63" fmla="*/ 159632 h 335281"/>
              <a:gd name="connsiteX64" fmla="*/ 335229 w 360050"/>
              <a:gd name="connsiteY64" fmla="*/ 157637 h 335281"/>
              <a:gd name="connsiteX65" fmla="*/ 331239 w 360050"/>
              <a:gd name="connsiteY65" fmla="*/ 157637 h 335281"/>
              <a:gd name="connsiteX66" fmla="*/ 309288 w 360050"/>
              <a:gd name="connsiteY66" fmla="*/ 165618 h 335281"/>
              <a:gd name="connsiteX67" fmla="*/ 299312 w 360050"/>
              <a:gd name="connsiteY67" fmla="*/ 159632 h 335281"/>
              <a:gd name="connsiteX68" fmla="*/ 295321 w 360050"/>
              <a:gd name="connsiteY68" fmla="*/ 137683 h 335281"/>
              <a:gd name="connsiteX69" fmla="*/ 279358 w 360050"/>
              <a:gd name="connsiteY69" fmla="*/ 125711 h 335281"/>
              <a:gd name="connsiteX70" fmla="*/ 269380 w 360050"/>
              <a:gd name="connsiteY70" fmla="*/ 125711 h 335281"/>
              <a:gd name="connsiteX71" fmla="*/ 239450 w 360050"/>
              <a:gd name="connsiteY71" fmla="*/ 125711 h 335281"/>
              <a:gd name="connsiteX72" fmla="*/ 223485 w 360050"/>
              <a:gd name="connsiteY72" fmla="*/ 137683 h 335281"/>
              <a:gd name="connsiteX73" fmla="*/ 219495 w 360050"/>
              <a:gd name="connsiteY73" fmla="*/ 159632 h 335281"/>
              <a:gd name="connsiteX74" fmla="*/ 211513 w 360050"/>
              <a:gd name="connsiteY74" fmla="*/ 165618 h 335281"/>
              <a:gd name="connsiteX75" fmla="*/ 179588 w 360050"/>
              <a:gd name="connsiteY75" fmla="*/ 121720 h 335281"/>
              <a:gd name="connsiteX76" fmla="*/ 135689 w 360050"/>
              <a:gd name="connsiteY76" fmla="*/ 165618 h 335281"/>
              <a:gd name="connsiteX77" fmla="*/ 89794 w 360050"/>
              <a:gd name="connsiteY77" fmla="*/ 121720 h 335281"/>
              <a:gd name="connsiteX78" fmla="*/ 45895 w 360050"/>
              <a:gd name="connsiteY78" fmla="*/ 165618 h 335281"/>
              <a:gd name="connsiteX79" fmla="*/ 0 w 360050"/>
              <a:gd name="connsiteY79" fmla="*/ 121720 h 335281"/>
              <a:gd name="connsiteX80" fmla="*/ 55872 w 360050"/>
              <a:gd name="connsiteY80" fmla="*/ 0 h 335281"/>
              <a:gd name="connsiteX81" fmla="*/ 295321 w 360050"/>
              <a:gd name="connsiteY81" fmla="*/ 0 h 335281"/>
              <a:gd name="connsiteX82" fmla="*/ 311283 w 360050"/>
              <a:gd name="connsiteY82" fmla="*/ 11972 h 335281"/>
              <a:gd name="connsiteX83" fmla="*/ 295321 w 360050"/>
              <a:gd name="connsiteY83" fmla="*/ 25940 h 335281"/>
              <a:gd name="connsiteX84" fmla="*/ 55872 w 360050"/>
              <a:gd name="connsiteY84" fmla="*/ 25940 h 335281"/>
              <a:gd name="connsiteX85" fmla="*/ 39908 w 360050"/>
              <a:gd name="connsiteY85" fmla="*/ 11972 h 335281"/>
              <a:gd name="connsiteX86" fmla="*/ 55872 w 360050"/>
              <a:gd name="connsiteY86" fmla="*/ 0 h 335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60050" h="335281">
                <a:moveTo>
                  <a:pt x="259454" y="199592"/>
                </a:moveTo>
                <a:cubicBezTo>
                  <a:pt x="239501" y="199592"/>
                  <a:pt x="223537" y="215555"/>
                  <a:pt x="223537" y="235510"/>
                </a:cubicBezTo>
                <a:cubicBezTo>
                  <a:pt x="223537" y="255463"/>
                  <a:pt x="239501" y="271428"/>
                  <a:pt x="259454" y="271428"/>
                </a:cubicBezTo>
                <a:cubicBezTo>
                  <a:pt x="279409" y="271428"/>
                  <a:pt x="295373" y="255463"/>
                  <a:pt x="295373" y="235510"/>
                </a:cubicBezTo>
                <a:cubicBezTo>
                  <a:pt x="295373" y="215555"/>
                  <a:pt x="279409" y="199592"/>
                  <a:pt x="259454" y="199592"/>
                </a:cubicBezTo>
                <a:close/>
                <a:moveTo>
                  <a:pt x="83807" y="167615"/>
                </a:moveTo>
                <a:cubicBezTo>
                  <a:pt x="95780" y="179587"/>
                  <a:pt x="111743" y="185572"/>
                  <a:pt x="127706" y="185572"/>
                </a:cubicBezTo>
                <a:cubicBezTo>
                  <a:pt x="139679" y="185572"/>
                  <a:pt x="151651" y="181581"/>
                  <a:pt x="161629" y="175597"/>
                </a:cubicBezTo>
                <a:lnTo>
                  <a:pt x="149655" y="197546"/>
                </a:lnTo>
                <a:cubicBezTo>
                  <a:pt x="145664" y="203531"/>
                  <a:pt x="147660" y="213508"/>
                  <a:pt x="153646" y="217500"/>
                </a:cubicBezTo>
                <a:lnTo>
                  <a:pt x="171605" y="229473"/>
                </a:lnTo>
                <a:lnTo>
                  <a:pt x="171605" y="235459"/>
                </a:lnTo>
                <a:lnTo>
                  <a:pt x="171605" y="241445"/>
                </a:lnTo>
                <a:lnTo>
                  <a:pt x="155643" y="253416"/>
                </a:lnTo>
                <a:cubicBezTo>
                  <a:pt x="149655" y="257407"/>
                  <a:pt x="147660" y="267385"/>
                  <a:pt x="151651" y="273372"/>
                </a:cubicBezTo>
                <a:lnTo>
                  <a:pt x="171605" y="309288"/>
                </a:lnTo>
                <a:cubicBezTo>
                  <a:pt x="173600" y="309288"/>
                  <a:pt x="175596" y="311283"/>
                  <a:pt x="175596" y="311283"/>
                </a:cubicBezTo>
                <a:lnTo>
                  <a:pt x="63853" y="311283"/>
                </a:lnTo>
                <a:cubicBezTo>
                  <a:pt x="53876" y="311283"/>
                  <a:pt x="37913" y="301306"/>
                  <a:pt x="37913" y="285344"/>
                </a:cubicBezTo>
                <a:lnTo>
                  <a:pt x="37913" y="185572"/>
                </a:lnTo>
                <a:lnTo>
                  <a:pt x="39908" y="185572"/>
                </a:lnTo>
                <a:cubicBezTo>
                  <a:pt x="57867" y="185572"/>
                  <a:pt x="71835" y="179587"/>
                  <a:pt x="83807" y="167615"/>
                </a:cubicBezTo>
                <a:close/>
                <a:moveTo>
                  <a:pt x="239501" y="139730"/>
                </a:moveTo>
                <a:lnTo>
                  <a:pt x="279409" y="139730"/>
                </a:lnTo>
                <a:cubicBezTo>
                  <a:pt x="283400" y="139730"/>
                  <a:pt x="285396" y="141725"/>
                  <a:pt x="285396" y="143722"/>
                </a:cubicBezTo>
                <a:lnTo>
                  <a:pt x="289386" y="169662"/>
                </a:lnTo>
                <a:cubicBezTo>
                  <a:pt x="295373" y="171657"/>
                  <a:pt x="301359" y="175648"/>
                  <a:pt x="307344" y="179639"/>
                </a:cubicBezTo>
                <a:lnTo>
                  <a:pt x="333285" y="169662"/>
                </a:lnTo>
                <a:cubicBezTo>
                  <a:pt x="335281" y="167667"/>
                  <a:pt x="337276" y="169662"/>
                  <a:pt x="339272" y="171657"/>
                </a:cubicBezTo>
                <a:lnTo>
                  <a:pt x="359224" y="205578"/>
                </a:lnTo>
                <a:cubicBezTo>
                  <a:pt x="359224" y="207573"/>
                  <a:pt x="359224" y="209569"/>
                  <a:pt x="357229" y="211564"/>
                </a:cubicBezTo>
                <a:lnTo>
                  <a:pt x="335281" y="227529"/>
                </a:lnTo>
                <a:lnTo>
                  <a:pt x="335281" y="237506"/>
                </a:lnTo>
                <a:lnTo>
                  <a:pt x="335281" y="247482"/>
                </a:lnTo>
                <a:lnTo>
                  <a:pt x="357229" y="263445"/>
                </a:lnTo>
                <a:cubicBezTo>
                  <a:pt x="359224" y="265440"/>
                  <a:pt x="361220" y="267437"/>
                  <a:pt x="359224" y="269432"/>
                </a:cubicBezTo>
                <a:lnTo>
                  <a:pt x="339272" y="303353"/>
                </a:lnTo>
                <a:cubicBezTo>
                  <a:pt x="339272" y="305348"/>
                  <a:pt x="335281" y="305348"/>
                  <a:pt x="333285" y="305348"/>
                </a:cubicBezTo>
                <a:lnTo>
                  <a:pt x="307344" y="295371"/>
                </a:lnTo>
                <a:cubicBezTo>
                  <a:pt x="301359" y="299362"/>
                  <a:pt x="295373" y="303353"/>
                  <a:pt x="289386" y="305348"/>
                </a:cubicBezTo>
                <a:lnTo>
                  <a:pt x="285396" y="331290"/>
                </a:lnTo>
                <a:cubicBezTo>
                  <a:pt x="283400" y="333285"/>
                  <a:pt x="281405" y="335281"/>
                  <a:pt x="279409" y="335281"/>
                </a:cubicBezTo>
                <a:lnTo>
                  <a:pt x="239501" y="335281"/>
                </a:lnTo>
                <a:cubicBezTo>
                  <a:pt x="235510" y="335281"/>
                  <a:pt x="233515" y="333285"/>
                  <a:pt x="233515" y="331290"/>
                </a:cubicBezTo>
                <a:lnTo>
                  <a:pt x="229524" y="305348"/>
                </a:lnTo>
                <a:cubicBezTo>
                  <a:pt x="223537" y="303353"/>
                  <a:pt x="217550" y="299362"/>
                  <a:pt x="211564" y="295371"/>
                </a:cubicBezTo>
                <a:lnTo>
                  <a:pt x="185625" y="305348"/>
                </a:lnTo>
                <a:cubicBezTo>
                  <a:pt x="183630" y="305348"/>
                  <a:pt x="181634" y="305348"/>
                  <a:pt x="179639" y="303353"/>
                </a:cubicBezTo>
                <a:lnTo>
                  <a:pt x="159685" y="269432"/>
                </a:lnTo>
                <a:cubicBezTo>
                  <a:pt x="159685" y="265440"/>
                  <a:pt x="159685" y="263445"/>
                  <a:pt x="163676" y="261450"/>
                </a:cubicBezTo>
                <a:lnTo>
                  <a:pt x="185625" y="245486"/>
                </a:lnTo>
                <a:lnTo>
                  <a:pt x="185625" y="225533"/>
                </a:lnTo>
                <a:lnTo>
                  <a:pt x="163676" y="209569"/>
                </a:lnTo>
                <a:cubicBezTo>
                  <a:pt x="161680" y="207573"/>
                  <a:pt x="159685" y="205578"/>
                  <a:pt x="161680" y="203583"/>
                </a:cubicBezTo>
                <a:lnTo>
                  <a:pt x="181634" y="169662"/>
                </a:lnTo>
                <a:cubicBezTo>
                  <a:pt x="181634" y="167667"/>
                  <a:pt x="185625" y="167667"/>
                  <a:pt x="187621" y="167667"/>
                </a:cubicBezTo>
                <a:lnTo>
                  <a:pt x="211564" y="177644"/>
                </a:lnTo>
                <a:cubicBezTo>
                  <a:pt x="217550" y="173653"/>
                  <a:pt x="223537" y="169662"/>
                  <a:pt x="229524" y="167667"/>
                </a:cubicBezTo>
                <a:lnTo>
                  <a:pt x="233515" y="143722"/>
                </a:lnTo>
                <a:cubicBezTo>
                  <a:pt x="235510" y="141725"/>
                  <a:pt x="237506" y="139730"/>
                  <a:pt x="239501" y="139730"/>
                </a:cubicBezTo>
                <a:close/>
                <a:moveTo>
                  <a:pt x="27936" y="39908"/>
                </a:moveTo>
                <a:lnTo>
                  <a:pt x="325251" y="39908"/>
                </a:lnTo>
                <a:lnTo>
                  <a:pt x="359173" y="121720"/>
                </a:lnTo>
                <a:cubicBezTo>
                  <a:pt x="359173" y="135687"/>
                  <a:pt x="351193" y="149656"/>
                  <a:pt x="341216" y="159632"/>
                </a:cubicBezTo>
                <a:cubicBezTo>
                  <a:pt x="339220" y="157637"/>
                  <a:pt x="337225" y="157637"/>
                  <a:pt x="335229" y="157637"/>
                </a:cubicBezTo>
                <a:lnTo>
                  <a:pt x="331239" y="157637"/>
                </a:lnTo>
                <a:lnTo>
                  <a:pt x="309288" y="165618"/>
                </a:lnTo>
                <a:cubicBezTo>
                  <a:pt x="305297" y="163623"/>
                  <a:pt x="303303" y="161627"/>
                  <a:pt x="299312" y="159632"/>
                </a:cubicBezTo>
                <a:lnTo>
                  <a:pt x="295321" y="137683"/>
                </a:lnTo>
                <a:cubicBezTo>
                  <a:pt x="293326" y="131696"/>
                  <a:pt x="287340" y="125711"/>
                  <a:pt x="279358" y="125711"/>
                </a:cubicBezTo>
                <a:lnTo>
                  <a:pt x="269380" y="125711"/>
                </a:lnTo>
                <a:lnTo>
                  <a:pt x="239450" y="125711"/>
                </a:lnTo>
                <a:cubicBezTo>
                  <a:pt x="229473" y="125711"/>
                  <a:pt x="223485" y="131696"/>
                  <a:pt x="223485" y="137683"/>
                </a:cubicBezTo>
                <a:lnTo>
                  <a:pt x="219495" y="159632"/>
                </a:lnTo>
                <a:cubicBezTo>
                  <a:pt x="217499" y="161627"/>
                  <a:pt x="213508" y="163623"/>
                  <a:pt x="211513" y="165618"/>
                </a:cubicBezTo>
                <a:cubicBezTo>
                  <a:pt x="193554" y="159632"/>
                  <a:pt x="179588" y="141673"/>
                  <a:pt x="179588" y="121720"/>
                </a:cubicBezTo>
                <a:cubicBezTo>
                  <a:pt x="179588" y="143670"/>
                  <a:pt x="159634" y="165618"/>
                  <a:pt x="135689" y="165618"/>
                </a:cubicBezTo>
                <a:cubicBezTo>
                  <a:pt x="109748" y="165618"/>
                  <a:pt x="89794" y="147661"/>
                  <a:pt x="89794" y="121720"/>
                </a:cubicBezTo>
                <a:cubicBezTo>
                  <a:pt x="89794" y="143670"/>
                  <a:pt x="69840" y="165618"/>
                  <a:pt x="45895" y="165618"/>
                </a:cubicBezTo>
                <a:cubicBezTo>
                  <a:pt x="19954" y="165618"/>
                  <a:pt x="0" y="147661"/>
                  <a:pt x="0" y="121720"/>
                </a:cubicBezTo>
                <a:close/>
                <a:moveTo>
                  <a:pt x="55872" y="0"/>
                </a:moveTo>
                <a:lnTo>
                  <a:pt x="295321" y="0"/>
                </a:lnTo>
                <a:cubicBezTo>
                  <a:pt x="305297" y="0"/>
                  <a:pt x="311283" y="5986"/>
                  <a:pt x="311283" y="11972"/>
                </a:cubicBezTo>
                <a:cubicBezTo>
                  <a:pt x="311283" y="19954"/>
                  <a:pt x="305297" y="25940"/>
                  <a:pt x="295321" y="25940"/>
                </a:cubicBezTo>
                <a:lnTo>
                  <a:pt x="55872" y="25940"/>
                </a:lnTo>
                <a:cubicBezTo>
                  <a:pt x="47890" y="25940"/>
                  <a:pt x="39908" y="19954"/>
                  <a:pt x="39908" y="11972"/>
                </a:cubicBezTo>
                <a:cubicBezTo>
                  <a:pt x="39908" y="5986"/>
                  <a:pt x="47890" y="0"/>
                  <a:pt x="55872" y="0"/>
                </a:cubicBezTo>
                <a:close/>
              </a:path>
            </a:pathLst>
          </a:custGeom>
          <a:solidFill>
            <a:schemeClr val="lt1">
              <a:lumMod val="100000"/>
            </a:schemeClr>
          </a:solidFill>
          <a:ln w="12212"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46" name="任意多边形: 形状 58"/>
          <p:cNvSpPr/>
          <p:nvPr>
            <p:custDataLst>
              <p:tags r:id="rId25"/>
            </p:custDataLst>
          </p:nvPr>
        </p:nvSpPr>
        <p:spPr>
          <a:xfrm>
            <a:off x="6686278" y="2232513"/>
            <a:ext cx="359905" cy="244221"/>
          </a:xfrm>
          <a:custGeom>
            <a:avLst/>
            <a:gdLst>
              <a:gd name="connsiteX0" fmla="*/ 303701 w 359999"/>
              <a:gd name="connsiteY0" fmla="*/ 107512 h 244285"/>
              <a:gd name="connsiteX1" fmla="*/ 226213 w 359999"/>
              <a:gd name="connsiteY1" fmla="*/ 705 h 244285"/>
              <a:gd name="connsiteX2" fmla="*/ 131931 w 359999"/>
              <a:gd name="connsiteY2" fmla="*/ 62982 h 244285"/>
              <a:gd name="connsiteX3" fmla="*/ 80693 w 359999"/>
              <a:gd name="connsiteY3" fmla="*/ 59064 h 244285"/>
              <a:gd name="connsiteX4" fmla="*/ 58873 w 359999"/>
              <a:gd name="connsiteY4" fmla="*/ 107307 h 244285"/>
              <a:gd name="connsiteX5" fmla="*/ 114 w 359999"/>
              <a:gd name="connsiteY5" fmla="*/ 181454 h 244285"/>
              <a:gd name="connsiteX6" fmla="*/ 63897 w 359999"/>
              <a:gd name="connsiteY6" fmla="*/ 244404 h 244285"/>
              <a:gd name="connsiteX7" fmla="*/ 162250 w 359999"/>
              <a:gd name="connsiteY7" fmla="*/ 244404 h 244285"/>
              <a:gd name="connsiteX8" fmla="*/ 162250 w 359999"/>
              <a:gd name="connsiteY8" fmla="*/ 179262 h 244285"/>
              <a:gd name="connsiteX9" fmla="*/ 131338 w 359999"/>
              <a:gd name="connsiteY9" fmla="*/ 179262 h 244285"/>
              <a:gd name="connsiteX10" fmla="*/ 183322 w 359999"/>
              <a:gd name="connsiteY10" fmla="*/ 120873 h 244285"/>
              <a:gd name="connsiteX11" fmla="*/ 235307 w 359999"/>
              <a:gd name="connsiteY11" fmla="*/ 179262 h 244285"/>
              <a:gd name="connsiteX12" fmla="*/ 204394 w 359999"/>
              <a:gd name="connsiteY12" fmla="*/ 179262 h 244285"/>
              <a:gd name="connsiteX13" fmla="*/ 204394 w 359999"/>
              <a:gd name="connsiteY13" fmla="*/ 244404 h 244285"/>
              <a:gd name="connsiteX14" fmla="*/ 293654 w 359999"/>
              <a:gd name="connsiteY14" fmla="*/ 244404 h 244285"/>
              <a:gd name="connsiteX15" fmla="*/ 359935 w 359999"/>
              <a:gd name="connsiteY15" fmla="*/ 185168 h 244285"/>
              <a:gd name="connsiteX16" fmla="*/ 303701 w 359999"/>
              <a:gd name="connsiteY16" fmla="*/ 107512 h 24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9999" h="244285">
                <a:moveTo>
                  <a:pt x="303701" y="107512"/>
                </a:moveTo>
                <a:cubicBezTo>
                  <a:pt x="303701" y="107512"/>
                  <a:pt x="310475" y="11669"/>
                  <a:pt x="226213" y="705"/>
                </a:cubicBezTo>
                <a:cubicBezTo>
                  <a:pt x="153929" y="-6956"/>
                  <a:pt x="131931" y="62982"/>
                  <a:pt x="131931" y="62982"/>
                </a:cubicBezTo>
                <a:cubicBezTo>
                  <a:pt x="131931" y="62982"/>
                  <a:pt x="110059" y="41053"/>
                  <a:pt x="80693" y="59064"/>
                </a:cubicBezTo>
                <a:cubicBezTo>
                  <a:pt x="54211" y="75934"/>
                  <a:pt x="58873" y="107307"/>
                  <a:pt x="58873" y="107307"/>
                </a:cubicBezTo>
                <a:cubicBezTo>
                  <a:pt x="58873" y="107307"/>
                  <a:pt x="114" y="118944"/>
                  <a:pt x="114" y="181454"/>
                </a:cubicBezTo>
                <a:cubicBezTo>
                  <a:pt x="1479" y="243732"/>
                  <a:pt x="63897" y="244404"/>
                  <a:pt x="63897" y="244404"/>
                </a:cubicBezTo>
                <a:lnTo>
                  <a:pt x="162250" y="244404"/>
                </a:lnTo>
                <a:lnTo>
                  <a:pt x="162250" y="179262"/>
                </a:lnTo>
                <a:lnTo>
                  <a:pt x="131338" y="179262"/>
                </a:lnTo>
                <a:lnTo>
                  <a:pt x="183322" y="120873"/>
                </a:lnTo>
                <a:lnTo>
                  <a:pt x="235307" y="179262"/>
                </a:lnTo>
                <a:lnTo>
                  <a:pt x="204394" y="179262"/>
                </a:lnTo>
                <a:lnTo>
                  <a:pt x="204394" y="244404"/>
                </a:lnTo>
                <a:lnTo>
                  <a:pt x="293654" y="244404"/>
                </a:lnTo>
                <a:cubicBezTo>
                  <a:pt x="293654" y="244404"/>
                  <a:pt x="351821" y="244404"/>
                  <a:pt x="359935" y="185168"/>
                </a:cubicBezTo>
                <a:cubicBezTo>
                  <a:pt x="363799" y="120259"/>
                  <a:pt x="303701" y="107512"/>
                  <a:pt x="303701" y="107512"/>
                </a:cubicBezTo>
                <a:close/>
              </a:path>
            </a:pathLst>
          </a:custGeom>
          <a:solidFill>
            <a:schemeClr val="lt1">
              <a:lumMod val="100000"/>
            </a:schemeClr>
          </a:solidFill>
          <a:ln w="12590"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53" name="任意多边形: 形状 60"/>
          <p:cNvSpPr/>
          <p:nvPr>
            <p:custDataLst>
              <p:tags r:id="rId26"/>
            </p:custDataLst>
          </p:nvPr>
        </p:nvSpPr>
        <p:spPr>
          <a:xfrm>
            <a:off x="5126012" y="2207717"/>
            <a:ext cx="359906" cy="293813"/>
          </a:xfrm>
          <a:custGeom>
            <a:avLst/>
            <a:gdLst>
              <a:gd name="connsiteX0" fmla="*/ 54985 w 360000"/>
              <a:gd name="connsiteY0" fmla="*/ 182858 h 293890"/>
              <a:gd name="connsiteX1" fmla="*/ 54985 w 360000"/>
              <a:gd name="connsiteY1" fmla="*/ 236325 h 293890"/>
              <a:gd name="connsiteX2" fmla="*/ 63497 w 360000"/>
              <a:gd name="connsiteY2" fmla="*/ 248835 h 293890"/>
              <a:gd name="connsiteX3" fmla="*/ 175595 w 360000"/>
              <a:gd name="connsiteY3" fmla="*/ 293069 h 293890"/>
              <a:gd name="connsiteX4" fmla="*/ 185583 w 360000"/>
              <a:gd name="connsiteY4" fmla="*/ 293023 h 293890"/>
              <a:gd name="connsiteX5" fmla="*/ 298242 w 360000"/>
              <a:gd name="connsiteY5" fmla="*/ 247361 h 293890"/>
              <a:gd name="connsiteX6" fmla="*/ 306639 w 360000"/>
              <a:gd name="connsiteY6" fmla="*/ 234897 h 293890"/>
              <a:gd name="connsiteX7" fmla="*/ 306639 w 360000"/>
              <a:gd name="connsiteY7" fmla="*/ 180962 h 293890"/>
              <a:gd name="connsiteX8" fmla="*/ 351916 w 360000"/>
              <a:gd name="connsiteY8" fmla="*/ 161747 h 293890"/>
              <a:gd name="connsiteX9" fmla="*/ 359041 w 360000"/>
              <a:gd name="connsiteY9" fmla="*/ 144113 h 293890"/>
              <a:gd name="connsiteX10" fmla="*/ 356283 w 360000"/>
              <a:gd name="connsiteY10" fmla="*/ 139970 h 293890"/>
              <a:gd name="connsiteX11" fmla="*/ 306235 w 360000"/>
              <a:gd name="connsiteY11" fmla="*/ 88731 h 293890"/>
              <a:gd name="connsiteX12" fmla="*/ 351981 w 360000"/>
              <a:gd name="connsiteY12" fmla="*/ 44654 h 293890"/>
              <a:gd name="connsiteX13" fmla="*/ 352335 w 360000"/>
              <a:gd name="connsiteY13" fmla="*/ 25638 h 293890"/>
              <a:gd name="connsiteX14" fmla="*/ 345554 w 360000"/>
              <a:gd name="connsiteY14" fmla="*/ 21838 h 293890"/>
              <a:gd name="connsiteX15" fmla="*/ 249635 w 360000"/>
              <a:gd name="connsiteY15" fmla="*/ 623 h 293890"/>
              <a:gd name="connsiteX16" fmla="*/ 238181 w 360000"/>
              <a:gd name="connsiteY16" fmla="*/ 3373 h 293890"/>
              <a:gd name="connsiteX17" fmla="*/ 184467 w 360000"/>
              <a:gd name="connsiteY17" fmla="*/ 47611 h 293890"/>
              <a:gd name="connsiteX18" fmla="*/ 125846 w 360000"/>
              <a:gd name="connsiteY18" fmla="*/ 2875 h 293890"/>
              <a:gd name="connsiteX19" fmla="*/ 115109 w 360000"/>
              <a:gd name="connsiteY19" fmla="*/ 367 h 293890"/>
              <a:gd name="connsiteX20" fmla="*/ 16071 w 360000"/>
              <a:gd name="connsiteY20" fmla="*/ 19712 h 293890"/>
              <a:gd name="connsiteX21" fmla="*/ 5451 w 360000"/>
              <a:gd name="connsiteY21" fmla="*/ 35489 h 293890"/>
              <a:gd name="connsiteX22" fmla="*/ 9170 w 360000"/>
              <a:gd name="connsiteY22" fmla="*/ 42450 h 293890"/>
              <a:gd name="connsiteX23" fmla="*/ 56123 w 360000"/>
              <a:gd name="connsiteY23" fmla="*/ 89112 h 293890"/>
              <a:gd name="connsiteX24" fmla="*/ 64571 w 360000"/>
              <a:gd name="connsiteY24" fmla="*/ 89112 h 293890"/>
              <a:gd name="connsiteX25" fmla="*/ 180599 w 360000"/>
              <a:gd name="connsiteY25" fmla="*/ 51860 h 293890"/>
              <a:gd name="connsiteX26" fmla="*/ 297029 w 360000"/>
              <a:gd name="connsiteY26" fmla="*/ 89112 h 293890"/>
              <a:gd name="connsiteX27" fmla="*/ 187528 w 360000"/>
              <a:gd name="connsiteY27" fmla="*/ 136757 h 293890"/>
              <a:gd name="connsiteX28" fmla="*/ 64571 w 360000"/>
              <a:gd name="connsiteY28" fmla="*/ 89112 h 293890"/>
              <a:gd name="connsiteX29" fmla="*/ 55901 w 360000"/>
              <a:gd name="connsiteY29" fmla="*/ 89112 h 293890"/>
              <a:gd name="connsiteX30" fmla="*/ 4092 w 360000"/>
              <a:gd name="connsiteY30" fmla="*/ 140500 h 293890"/>
              <a:gd name="connsiteX31" fmla="*/ 4014 w 360000"/>
              <a:gd name="connsiteY31" fmla="*/ 159518 h 293890"/>
              <a:gd name="connsiteX32" fmla="*/ 8170 w 360000"/>
              <a:gd name="connsiteY32" fmla="*/ 162368 h 293890"/>
              <a:gd name="connsiteX33" fmla="*/ 54985 w 360000"/>
              <a:gd name="connsiteY33" fmla="*/ 182858 h 29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60000" h="293890">
                <a:moveTo>
                  <a:pt x="54985" y="182858"/>
                </a:moveTo>
                <a:lnTo>
                  <a:pt x="54985" y="236325"/>
                </a:lnTo>
                <a:cubicBezTo>
                  <a:pt x="54985" y="241847"/>
                  <a:pt x="58360" y="246808"/>
                  <a:pt x="63497" y="248835"/>
                </a:cubicBezTo>
                <a:lnTo>
                  <a:pt x="175595" y="293069"/>
                </a:lnTo>
                <a:cubicBezTo>
                  <a:pt x="178806" y="294335"/>
                  <a:pt x="182384" y="294319"/>
                  <a:pt x="185583" y="293023"/>
                </a:cubicBezTo>
                <a:lnTo>
                  <a:pt x="298242" y="247361"/>
                </a:lnTo>
                <a:cubicBezTo>
                  <a:pt x="303318" y="245304"/>
                  <a:pt x="306639" y="240373"/>
                  <a:pt x="306639" y="234897"/>
                </a:cubicBezTo>
                <a:lnTo>
                  <a:pt x="306639" y="180962"/>
                </a:lnTo>
                <a:lnTo>
                  <a:pt x="351916" y="161747"/>
                </a:lnTo>
                <a:cubicBezTo>
                  <a:pt x="358754" y="158845"/>
                  <a:pt x="361944" y="150950"/>
                  <a:pt x="359041" y="144113"/>
                </a:cubicBezTo>
                <a:cubicBezTo>
                  <a:pt x="358388" y="142572"/>
                  <a:pt x="357452" y="141167"/>
                  <a:pt x="356283" y="139970"/>
                </a:cubicBezTo>
                <a:lnTo>
                  <a:pt x="306235" y="88731"/>
                </a:lnTo>
                <a:lnTo>
                  <a:pt x="351981" y="44654"/>
                </a:lnTo>
                <a:cubicBezTo>
                  <a:pt x="357329" y="39501"/>
                  <a:pt x="357488" y="30987"/>
                  <a:pt x="352335" y="25638"/>
                </a:cubicBezTo>
                <a:cubicBezTo>
                  <a:pt x="350498" y="23732"/>
                  <a:pt x="348140" y="22410"/>
                  <a:pt x="345554" y="21838"/>
                </a:cubicBezTo>
                <a:lnTo>
                  <a:pt x="249635" y="623"/>
                </a:lnTo>
                <a:cubicBezTo>
                  <a:pt x="245598" y="-270"/>
                  <a:pt x="241374" y="744"/>
                  <a:pt x="238181" y="3373"/>
                </a:cubicBezTo>
                <a:lnTo>
                  <a:pt x="184467" y="47611"/>
                </a:lnTo>
                <a:lnTo>
                  <a:pt x="125846" y="2875"/>
                </a:lnTo>
                <a:cubicBezTo>
                  <a:pt x="122790" y="542"/>
                  <a:pt x="118882" y="-370"/>
                  <a:pt x="115109" y="367"/>
                </a:cubicBezTo>
                <a:lnTo>
                  <a:pt x="16071" y="19712"/>
                </a:lnTo>
                <a:cubicBezTo>
                  <a:pt x="8782" y="21136"/>
                  <a:pt x="4027" y="28200"/>
                  <a:pt x="5451" y="35489"/>
                </a:cubicBezTo>
                <a:cubicBezTo>
                  <a:pt x="5966" y="38129"/>
                  <a:pt x="7262" y="40554"/>
                  <a:pt x="9170" y="42450"/>
                </a:cubicBezTo>
                <a:lnTo>
                  <a:pt x="56123" y="89112"/>
                </a:lnTo>
                <a:lnTo>
                  <a:pt x="64571" y="89112"/>
                </a:lnTo>
                <a:lnTo>
                  <a:pt x="180599" y="51860"/>
                </a:lnTo>
                <a:lnTo>
                  <a:pt x="297029" y="89112"/>
                </a:lnTo>
                <a:lnTo>
                  <a:pt x="187528" y="136757"/>
                </a:lnTo>
                <a:lnTo>
                  <a:pt x="64571" y="89112"/>
                </a:lnTo>
                <a:lnTo>
                  <a:pt x="55901" y="89112"/>
                </a:lnTo>
                <a:lnTo>
                  <a:pt x="4092" y="140500"/>
                </a:lnTo>
                <a:cubicBezTo>
                  <a:pt x="-1182" y="145730"/>
                  <a:pt x="-1216" y="154245"/>
                  <a:pt x="4014" y="159518"/>
                </a:cubicBezTo>
                <a:cubicBezTo>
                  <a:pt x="5208" y="160722"/>
                  <a:pt x="6617" y="161689"/>
                  <a:pt x="8170" y="162368"/>
                </a:cubicBezTo>
                <a:lnTo>
                  <a:pt x="54985" y="182858"/>
                </a:lnTo>
                <a:close/>
              </a:path>
            </a:pathLst>
          </a:custGeom>
          <a:solidFill>
            <a:schemeClr val="lt1">
              <a:lumMod val="100000"/>
            </a:schemeClr>
          </a:solidFill>
          <a:ln w="13169"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54" name="任意多边形: 形状 62"/>
          <p:cNvSpPr/>
          <p:nvPr>
            <p:custDataLst>
              <p:tags r:id="rId27"/>
            </p:custDataLst>
          </p:nvPr>
        </p:nvSpPr>
        <p:spPr>
          <a:xfrm>
            <a:off x="4353323" y="3506720"/>
            <a:ext cx="359906" cy="359435"/>
          </a:xfrm>
          <a:custGeom>
            <a:avLst/>
            <a:gdLst>
              <a:gd name="connsiteX0" fmla="*/ 307013 w 360000"/>
              <a:gd name="connsiteY0" fmla="*/ 114 h 359529"/>
              <a:gd name="connsiteX1" fmla="*/ 119203 w 360000"/>
              <a:gd name="connsiteY1" fmla="*/ 114 h 359529"/>
              <a:gd name="connsiteX2" fmla="*/ 66491 w 360000"/>
              <a:gd name="connsiteY2" fmla="*/ 52582 h 359529"/>
              <a:gd name="connsiteX3" fmla="*/ 66491 w 360000"/>
              <a:gd name="connsiteY3" fmla="*/ 80953 h 359529"/>
              <a:gd name="connsiteX4" fmla="*/ 37988 w 360000"/>
              <a:gd name="connsiteY4" fmla="*/ 80953 h 359529"/>
              <a:gd name="connsiteX5" fmla="*/ 114 w 360000"/>
              <a:gd name="connsiteY5" fmla="*/ 118263 h 359529"/>
              <a:gd name="connsiteX6" fmla="*/ 114 w 360000"/>
              <a:gd name="connsiteY6" fmla="*/ 271390 h 359529"/>
              <a:gd name="connsiteX7" fmla="*/ 37988 w 360000"/>
              <a:gd name="connsiteY7" fmla="*/ 309089 h 359529"/>
              <a:gd name="connsiteX8" fmla="*/ 76253 w 360000"/>
              <a:gd name="connsiteY8" fmla="*/ 309089 h 359529"/>
              <a:gd name="connsiteX9" fmla="*/ 76253 w 360000"/>
              <a:gd name="connsiteY9" fmla="*/ 352228 h 359529"/>
              <a:gd name="connsiteX10" fmla="*/ 84452 w 360000"/>
              <a:gd name="connsiteY10" fmla="*/ 359614 h 359529"/>
              <a:gd name="connsiteX11" fmla="*/ 89138 w 360000"/>
              <a:gd name="connsiteY11" fmla="*/ 357670 h 359529"/>
              <a:gd name="connsiteX12" fmla="*/ 137554 w 360000"/>
              <a:gd name="connsiteY12" fmla="*/ 309478 h 359529"/>
              <a:gd name="connsiteX13" fmla="*/ 137945 w 360000"/>
              <a:gd name="connsiteY13" fmla="*/ 309089 h 359529"/>
              <a:gd name="connsiteX14" fmla="*/ 241806 w 360000"/>
              <a:gd name="connsiteY14" fmla="*/ 309089 h 359529"/>
              <a:gd name="connsiteX15" fmla="*/ 279680 w 360000"/>
              <a:gd name="connsiteY15" fmla="*/ 271779 h 359529"/>
              <a:gd name="connsiteX16" fmla="*/ 279680 w 360000"/>
              <a:gd name="connsiteY16" fmla="*/ 246128 h 359529"/>
              <a:gd name="connsiteX17" fmla="*/ 307402 w 360000"/>
              <a:gd name="connsiteY17" fmla="*/ 246128 h 359529"/>
              <a:gd name="connsiteX18" fmla="*/ 360114 w 360000"/>
              <a:gd name="connsiteY18" fmla="*/ 193660 h 359529"/>
              <a:gd name="connsiteX19" fmla="*/ 360114 w 360000"/>
              <a:gd name="connsiteY19" fmla="*/ 52582 h 359529"/>
              <a:gd name="connsiteX20" fmla="*/ 307013 w 360000"/>
              <a:gd name="connsiteY20" fmla="*/ 114 h 359529"/>
              <a:gd name="connsiteX21" fmla="*/ 168790 w 360000"/>
              <a:gd name="connsiteY21" fmla="*/ 234469 h 359529"/>
              <a:gd name="connsiteX22" fmla="*/ 151611 w 360000"/>
              <a:gd name="connsiteY22" fmla="*/ 245351 h 359529"/>
              <a:gd name="connsiteX23" fmla="*/ 149268 w 360000"/>
              <a:gd name="connsiteY23" fmla="*/ 248460 h 359529"/>
              <a:gd name="connsiteX24" fmla="*/ 149268 w 360000"/>
              <a:gd name="connsiteY24" fmla="*/ 257010 h 359529"/>
              <a:gd name="connsiteX25" fmla="*/ 144192 w 360000"/>
              <a:gd name="connsiteY25" fmla="*/ 262840 h 359529"/>
              <a:gd name="connsiteX26" fmla="*/ 134040 w 360000"/>
              <a:gd name="connsiteY26" fmla="*/ 262840 h 359529"/>
              <a:gd name="connsiteX27" fmla="*/ 128183 w 360000"/>
              <a:gd name="connsiteY27" fmla="*/ 257399 h 359529"/>
              <a:gd name="connsiteX28" fmla="*/ 128183 w 360000"/>
              <a:gd name="connsiteY28" fmla="*/ 250403 h 359529"/>
              <a:gd name="connsiteX29" fmla="*/ 127793 w 360000"/>
              <a:gd name="connsiteY29" fmla="*/ 247293 h 359529"/>
              <a:gd name="connsiteX30" fmla="*/ 125060 w 360000"/>
              <a:gd name="connsiteY30" fmla="*/ 246516 h 359529"/>
              <a:gd name="connsiteX31" fmla="*/ 108270 w 360000"/>
              <a:gd name="connsiteY31" fmla="*/ 241853 h 359529"/>
              <a:gd name="connsiteX32" fmla="*/ 103975 w 360000"/>
              <a:gd name="connsiteY32" fmla="*/ 232525 h 359529"/>
              <a:gd name="connsiteX33" fmla="*/ 106708 w 360000"/>
              <a:gd name="connsiteY33" fmla="*/ 223198 h 359529"/>
              <a:gd name="connsiteX34" fmla="*/ 111394 w 360000"/>
              <a:gd name="connsiteY34" fmla="*/ 218534 h 359529"/>
              <a:gd name="connsiteX35" fmla="*/ 115298 w 360000"/>
              <a:gd name="connsiteY35" fmla="*/ 219700 h 359529"/>
              <a:gd name="connsiteX36" fmla="*/ 132869 w 360000"/>
              <a:gd name="connsiteY36" fmla="*/ 224752 h 359529"/>
              <a:gd name="connsiteX37" fmla="*/ 143802 w 360000"/>
              <a:gd name="connsiteY37" fmla="*/ 223198 h 359529"/>
              <a:gd name="connsiteX38" fmla="*/ 148487 w 360000"/>
              <a:gd name="connsiteY38" fmla="*/ 217368 h 359529"/>
              <a:gd name="connsiteX39" fmla="*/ 145364 w 360000"/>
              <a:gd name="connsiteY39" fmla="*/ 210373 h 359529"/>
              <a:gd name="connsiteX40" fmla="*/ 139116 w 360000"/>
              <a:gd name="connsiteY40" fmla="*/ 206874 h 359529"/>
              <a:gd name="connsiteX41" fmla="*/ 133259 w 360000"/>
              <a:gd name="connsiteY41" fmla="*/ 204543 h 359529"/>
              <a:gd name="connsiteX42" fmla="*/ 120374 w 360000"/>
              <a:gd name="connsiteY42" fmla="*/ 198713 h 359529"/>
              <a:gd name="connsiteX43" fmla="*/ 104756 w 360000"/>
              <a:gd name="connsiteY43" fmla="*/ 171896 h 359529"/>
              <a:gd name="connsiteX44" fmla="*/ 126231 w 360000"/>
              <a:gd name="connsiteY44" fmla="*/ 144691 h 359529"/>
              <a:gd name="connsiteX45" fmla="*/ 129745 w 360000"/>
              <a:gd name="connsiteY45" fmla="*/ 139638 h 359529"/>
              <a:gd name="connsiteX46" fmla="*/ 129745 w 360000"/>
              <a:gd name="connsiteY46" fmla="*/ 137696 h 359529"/>
              <a:gd name="connsiteX47" fmla="*/ 129745 w 360000"/>
              <a:gd name="connsiteY47" fmla="*/ 134197 h 359529"/>
              <a:gd name="connsiteX48" fmla="*/ 136383 w 360000"/>
              <a:gd name="connsiteY48" fmla="*/ 127590 h 359529"/>
              <a:gd name="connsiteX49" fmla="*/ 140678 w 360000"/>
              <a:gd name="connsiteY49" fmla="*/ 127590 h 359529"/>
              <a:gd name="connsiteX50" fmla="*/ 150049 w 360000"/>
              <a:gd name="connsiteY50" fmla="*/ 137696 h 359529"/>
              <a:gd name="connsiteX51" fmla="*/ 154344 w 360000"/>
              <a:gd name="connsiteY51" fmla="*/ 142360 h 359529"/>
              <a:gd name="connsiteX52" fmla="*/ 167619 w 360000"/>
              <a:gd name="connsiteY52" fmla="*/ 146245 h 359529"/>
              <a:gd name="connsiteX53" fmla="*/ 171133 w 360000"/>
              <a:gd name="connsiteY53" fmla="*/ 153241 h 359529"/>
              <a:gd name="connsiteX54" fmla="*/ 171133 w 360000"/>
              <a:gd name="connsiteY54" fmla="*/ 153630 h 359529"/>
              <a:gd name="connsiteX55" fmla="*/ 170352 w 360000"/>
              <a:gd name="connsiteY55" fmla="*/ 156739 h 359529"/>
              <a:gd name="connsiteX56" fmla="*/ 168011 w 360000"/>
              <a:gd name="connsiteY56" fmla="*/ 164512 h 359529"/>
              <a:gd name="connsiteX57" fmla="*/ 159811 w 360000"/>
              <a:gd name="connsiteY57" fmla="*/ 168009 h 359529"/>
              <a:gd name="connsiteX58" fmla="*/ 140288 w 360000"/>
              <a:gd name="connsiteY58" fmla="*/ 164124 h 359529"/>
              <a:gd name="connsiteX59" fmla="*/ 135602 w 360000"/>
              <a:gd name="connsiteY59" fmla="*/ 164901 h 359529"/>
              <a:gd name="connsiteX60" fmla="*/ 131697 w 360000"/>
              <a:gd name="connsiteY60" fmla="*/ 169565 h 359529"/>
              <a:gd name="connsiteX61" fmla="*/ 134431 w 360000"/>
              <a:gd name="connsiteY61" fmla="*/ 175006 h 359529"/>
              <a:gd name="connsiteX62" fmla="*/ 142630 w 360000"/>
              <a:gd name="connsiteY62" fmla="*/ 179280 h 359529"/>
              <a:gd name="connsiteX63" fmla="*/ 144583 w 360000"/>
              <a:gd name="connsiteY63" fmla="*/ 180058 h 359529"/>
              <a:gd name="connsiteX64" fmla="*/ 159030 w 360000"/>
              <a:gd name="connsiteY64" fmla="*/ 186665 h 359529"/>
              <a:gd name="connsiteX65" fmla="*/ 175428 w 360000"/>
              <a:gd name="connsiteY65" fmla="*/ 208818 h 359529"/>
              <a:gd name="connsiteX66" fmla="*/ 168790 w 360000"/>
              <a:gd name="connsiteY66" fmla="*/ 234469 h 359529"/>
              <a:gd name="connsiteX67" fmla="*/ 323411 w 360000"/>
              <a:gd name="connsiteY67" fmla="*/ 193660 h 359529"/>
              <a:gd name="connsiteX68" fmla="*/ 306621 w 360000"/>
              <a:gd name="connsiteY68" fmla="*/ 210373 h 359529"/>
              <a:gd name="connsiteX69" fmla="*/ 278899 w 360000"/>
              <a:gd name="connsiteY69" fmla="*/ 210373 h 359529"/>
              <a:gd name="connsiteX70" fmla="*/ 278899 w 360000"/>
              <a:gd name="connsiteY70" fmla="*/ 118652 h 359529"/>
              <a:gd name="connsiteX71" fmla="*/ 241025 w 360000"/>
              <a:gd name="connsiteY71" fmla="*/ 81341 h 359529"/>
              <a:gd name="connsiteX72" fmla="*/ 102023 w 360000"/>
              <a:gd name="connsiteY72" fmla="*/ 81341 h 359529"/>
              <a:gd name="connsiteX73" fmla="*/ 102023 w 360000"/>
              <a:gd name="connsiteY73" fmla="*/ 52970 h 359529"/>
              <a:gd name="connsiteX74" fmla="*/ 118813 w 360000"/>
              <a:gd name="connsiteY74" fmla="*/ 36647 h 359529"/>
              <a:gd name="connsiteX75" fmla="*/ 306621 w 360000"/>
              <a:gd name="connsiteY75" fmla="*/ 36647 h 359529"/>
              <a:gd name="connsiteX76" fmla="*/ 323411 w 360000"/>
              <a:gd name="connsiteY76" fmla="*/ 53359 h 359529"/>
              <a:gd name="connsiteX77" fmla="*/ 323411 w 360000"/>
              <a:gd name="connsiteY77" fmla="*/ 193660 h 35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60000" h="359529">
                <a:moveTo>
                  <a:pt x="307013" y="114"/>
                </a:moveTo>
                <a:lnTo>
                  <a:pt x="119203" y="114"/>
                </a:lnTo>
                <a:cubicBezTo>
                  <a:pt x="89919" y="114"/>
                  <a:pt x="66491" y="23433"/>
                  <a:pt x="66491" y="52582"/>
                </a:cubicBezTo>
                <a:lnTo>
                  <a:pt x="66491" y="80953"/>
                </a:lnTo>
                <a:lnTo>
                  <a:pt x="37988" y="80953"/>
                </a:lnTo>
                <a:cubicBezTo>
                  <a:pt x="17294" y="80953"/>
                  <a:pt x="114" y="97665"/>
                  <a:pt x="114" y="118263"/>
                </a:cubicBezTo>
                <a:lnTo>
                  <a:pt x="114" y="271390"/>
                </a:lnTo>
                <a:cubicBezTo>
                  <a:pt x="114" y="291988"/>
                  <a:pt x="16904" y="309089"/>
                  <a:pt x="37988" y="309089"/>
                </a:cubicBezTo>
                <a:lnTo>
                  <a:pt x="76253" y="309089"/>
                </a:lnTo>
                <a:lnTo>
                  <a:pt x="76253" y="352228"/>
                </a:lnTo>
                <a:cubicBezTo>
                  <a:pt x="76643" y="356504"/>
                  <a:pt x="80157" y="360003"/>
                  <a:pt x="84452" y="359614"/>
                </a:cubicBezTo>
                <a:cubicBezTo>
                  <a:pt x="86405" y="359614"/>
                  <a:pt x="87966" y="358836"/>
                  <a:pt x="89138" y="357670"/>
                </a:cubicBezTo>
                <a:lnTo>
                  <a:pt x="137554" y="309478"/>
                </a:lnTo>
                <a:lnTo>
                  <a:pt x="137945" y="309089"/>
                </a:lnTo>
                <a:lnTo>
                  <a:pt x="241806" y="309089"/>
                </a:lnTo>
                <a:cubicBezTo>
                  <a:pt x="262500" y="309089"/>
                  <a:pt x="279680" y="292377"/>
                  <a:pt x="279680" y="271779"/>
                </a:cubicBezTo>
                <a:lnTo>
                  <a:pt x="279680" y="246128"/>
                </a:lnTo>
                <a:lnTo>
                  <a:pt x="307402" y="246128"/>
                </a:lnTo>
                <a:cubicBezTo>
                  <a:pt x="336687" y="246128"/>
                  <a:pt x="360114" y="222421"/>
                  <a:pt x="360114" y="193660"/>
                </a:cubicBezTo>
                <a:lnTo>
                  <a:pt x="360114" y="52582"/>
                </a:lnTo>
                <a:cubicBezTo>
                  <a:pt x="359723" y="23822"/>
                  <a:pt x="335906" y="114"/>
                  <a:pt x="307013" y="114"/>
                </a:cubicBezTo>
                <a:moveTo>
                  <a:pt x="168790" y="234469"/>
                </a:moveTo>
                <a:cubicBezTo>
                  <a:pt x="164495" y="239909"/>
                  <a:pt x="158249" y="243796"/>
                  <a:pt x="151611" y="245351"/>
                </a:cubicBezTo>
                <a:cubicBezTo>
                  <a:pt x="149659" y="245739"/>
                  <a:pt x="148878" y="246516"/>
                  <a:pt x="149268" y="248460"/>
                </a:cubicBezTo>
                <a:lnTo>
                  <a:pt x="149268" y="257010"/>
                </a:lnTo>
                <a:cubicBezTo>
                  <a:pt x="149659" y="260119"/>
                  <a:pt x="147316" y="262452"/>
                  <a:pt x="144192" y="262840"/>
                </a:cubicBezTo>
                <a:lnTo>
                  <a:pt x="134040" y="262840"/>
                </a:lnTo>
                <a:cubicBezTo>
                  <a:pt x="130916" y="262840"/>
                  <a:pt x="128183" y="260507"/>
                  <a:pt x="128183" y="257399"/>
                </a:cubicBezTo>
                <a:lnTo>
                  <a:pt x="128183" y="250403"/>
                </a:lnTo>
                <a:cubicBezTo>
                  <a:pt x="128183" y="249238"/>
                  <a:pt x="128183" y="248460"/>
                  <a:pt x="127793" y="247293"/>
                </a:cubicBezTo>
                <a:cubicBezTo>
                  <a:pt x="127012" y="246905"/>
                  <a:pt x="125841" y="246905"/>
                  <a:pt x="125060" y="246516"/>
                </a:cubicBezTo>
                <a:cubicBezTo>
                  <a:pt x="119203" y="245739"/>
                  <a:pt x="113346" y="244185"/>
                  <a:pt x="108270" y="241853"/>
                </a:cubicBezTo>
                <a:cubicBezTo>
                  <a:pt x="103585" y="239521"/>
                  <a:pt x="102413" y="237578"/>
                  <a:pt x="103975" y="232525"/>
                </a:cubicBezTo>
                <a:cubicBezTo>
                  <a:pt x="104756" y="229417"/>
                  <a:pt x="105537" y="226307"/>
                  <a:pt x="106708" y="223198"/>
                </a:cubicBezTo>
                <a:cubicBezTo>
                  <a:pt x="107099" y="221644"/>
                  <a:pt x="108270" y="218534"/>
                  <a:pt x="111394" y="218534"/>
                </a:cubicBezTo>
                <a:cubicBezTo>
                  <a:pt x="112956" y="218534"/>
                  <a:pt x="114127" y="218923"/>
                  <a:pt x="115298" y="219700"/>
                </a:cubicBezTo>
                <a:cubicBezTo>
                  <a:pt x="120765" y="222421"/>
                  <a:pt x="126622" y="224364"/>
                  <a:pt x="132869" y="224752"/>
                </a:cubicBezTo>
                <a:cubicBezTo>
                  <a:pt x="136383" y="225141"/>
                  <a:pt x="140288" y="224752"/>
                  <a:pt x="143802" y="223198"/>
                </a:cubicBezTo>
                <a:cubicBezTo>
                  <a:pt x="146145" y="222032"/>
                  <a:pt x="148097" y="220088"/>
                  <a:pt x="148487" y="217368"/>
                </a:cubicBezTo>
                <a:cubicBezTo>
                  <a:pt x="148878" y="214648"/>
                  <a:pt x="147706" y="211927"/>
                  <a:pt x="145364" y="210373"/>
                </a:cubicBezTo>
                <a:cubicBezTo>
                  <a:pt x="143411" y="208818"/>
                  <a:pt x="141459" y="207651"/>
                  <a:pt x="139116" y="206874"/>
                </a:cubicBezTo>
                <a:lnTo>
                  <a:pt x="133259" y="204543"/>
                </a:lnTo>
                <a:cubicBezTo>
                  <a:pt x="128964" y="202989"/>
                  <a:pt x="124279" y="201044"/>
                  <a:pt x="120374" y="198713"/>
                </a:cubicBezTo>
                <a:cubicBezTo>
                  <a:pt x="109051" y="192106"/>
                  <a:pt x="103975" y="183167"/>
                  <a:pt x="104756" y="171896"/>
                </a:cubicBezTo>
                <a:cubicBezTo>
                  <a:pt x="105537" y="158682"/>
                  <a:pt x="112956" y="149355"/>
                  <a:pt x="126231" y="144691"/>
                </a:cubicBezTo>
                <a:cubicBezTo>
                  <a:pt x="129745" y="143525"/>
                  <a:pt x="129745" y="143525"/>
                  <a:pt x="129745" y="139638"/>
                </a:cubicBezTo>
                <a:lnTo>
                  <a:pt x="129745" y="137696"/>
                </a:lnTo>
                <a:lnTo>
                  <a:pt x="129745" y="134197"/>
                </a:lnTo>
                <a:cubicBezTo>
                  <a:pt x="129745" y="129146"/>
                  <a:pt x="131307" y="127590"/>
                  <a:pt x="136383" y="127590"/>
                </a:cubicBezTo>
                <a:lnTo>
                  <a:pt x="140678" y="127590"/>
                </a:lnTo>
                <a:cubicBezTo>
                  <a:pt x="149268" y="127590"/>
                  <a:pt x="150049" y="129146"/>
                  <a:pt x="150049" y="137696"/>
                </a:cubicBezTo>
                <a:cubicBezTo>
                  <a:pt x="150049" y="141971"/>
                  <a:pt x="150049" y="141971"/>
                  <a:pt x="154344" y="142360"/>
                </a:cubicBezTo>
                <a:cubicBezTo>
                  <a:pt x="159030" y="143137"/>
                  <a:pt x="163325" y="144303"/>
                  <a:pt x="167619" y="146245"/>
                </a:cubicBezTo>
                <a:cubicBezTo>
                  <a:pt x="170743" y="147023"/>
                  <a:pt x="172305" y="150521"/>
                  <a:pt x="171133" y="153241"/>
                </a:cubicBezTo>
                <a:lnTo>
                  <a:pt x="171133" y="153630"/>
                </a:lnTo>
                <a:lnTo>
                  <a:pt x="170352" y="156739"/>
                </a:lnTo>
                <a:cubicBezTo>
                  <a:pt x="169571" y="159459"/>
                  <a:pt x="168790" y="161792"/>
                  <a:pt x="168011" y="164512"/>
                </a:cubicBezTo>
                <a:cubicBezTo>
                  <a:pt x="167230" y="166455"/>
                  <a:pt x="166057" y="170731"/>
                  <a:pt x="159811" y="168009"/>
                </a:cubicBezTo>
                <a:cubicBezTo>
                  <a:pt x="153563" y="164901"/>
                  <a:pt x="146925" y="163735"/>
                  <a:pt x="140288" y="164124"/>
                </a:cubicBezTo>
                <a:cubicBezTo>
                  <a:pt x="138726" y="164124"/>
                  <a:pt x="137164" y="164512"/>
                  <a:pt x="135602" y="164901"/>
                </a:cubicBezTo>
                <a:cubicBezTo>
                  <a:pt x="133650" y="165678"/>
                  <a:pt x="132088" y="167621"/>
                  <a:pt x="131697" y="169565"/>
                </a:cubicBezTo>
                <a:cubicBezTo>
                  <a:pt x="131697" y="171896"/>
                  <a:pt x="132478" y="173839"/>
                  <a:pt x="134431" y="175006"/>
                </a:cubicBezTo>
                <a:cubicBezTo>
                  <a:pt x="136773" y="176949"/>
                  <a:pt x="139897" y="178503"/>
                  <a:pt x="142630" y="179280"/>
                </a:cubicBezTo>
                <a:lnTo>
                  <a:pt x="144583" y="180058"/>
                </a:lnTo>
                <a:cubicBezTo>
                  <a:pt x="149659" y="182002"/>
                  <a:pt x="154344" y="184333"/>
                  <a:pt x="159030" y="186665"/>
                </a:cubicBezTo>
                <a:cubicBezTo>
                  <a:pt x="167619" y="191329"/>
                  <a:pt x="173476" y="199101"/>
                  <a:pt x="175428" y="208818"/>
                </a:cubicBezTo>
                <a:cubicBezTo>
                  <a:pt x="176990" y="218145"/>
                  <a:pt x="174647" y="227472"/>
                  <a:pt x="168790" y="234469"/>
                </a:cubicBezTo>
                <a:moveTo>
                  <a:pt x="323411" y="193660"/>
                </a:moveTo>
                <a:cubicBezTo>
                  <a:pt x="323411" y="202989"/>
                  <a:pt x="315992" y="210373"/>
                  <a:pt x="306621" y="210373"/>
                </a:cubicBezTo>
                <a:lnTo>
                  <a:pt x="278899" y="210373"/>
                </a:lnTo>
                <a:lnTo>
                  <a:pt x="278899" y="118652"/>
                </a:lnTo>
                <a:cubicBezTo>
                  <a:pt x="278899" y="98053"/>
                  <a:pt x="262109" y="81341"/>
                  <a:pt x="241025" y="81341"/>
                </a:cubicBezTo>
                <a:lnTo>
                  <a:pt x="102023" y="81341"/>
                </a:lnTo>
                <a:lnTo>
                  <a:pt x="102023" y="52970"/>
                </a:lnTo>
                <a:cubicBezTo>
                  <a:pt x="102023" y="44031"/>
                  <a:pt x="109442" y="36647"/>
                  <a:pt x="118813" y="36647"/>
                </a:cubicBezTo>
                <a:lnTo>
                  <a:pt x="306621" y="36647"/>
                </a:lnTo>
                <a:cubicBezTo>
                  <a:pt x="315992" y="36647"/>
                  <a:pt x="323411" y="44031"/>
                  <a:pt x="323411" y="53359"/>
                </a:cubicBezTo>
                <a:lnTo>
                  <a:pt x="323411" y="193660"/>
                </a:lnTo>
              </a:path>
            </a:pathLst>
          </a:custGeom>
          <a:solidFill>
            <a:schemeClr val="lt1">
              <a:lumMod val="100000"/>
            </a:schemeClr>
          </a:solidFill>
          <a:ln w="12599"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55" name="任意多边形: 形状 75"/>
          <p:cNvSpPr/>
          <p:nvPr>
            <p:custDataLst>
              <p:tags r:id="rId28"/>
            </p:custDataLst>
          </p:nvPr>
        </p:nvSpPr>
        <p:spPr>
          <a:xfrm>
            <a:off x="5139832" y="4890113"/>
            <a:ext cx="332533" cy="359906"/>
          </a:xfrm>
          <a:custGeom>
            <a:avLst/>
            <a:gdLst>
              <a:gd name="connsiteX0" fmla="*/ 313058 w 332620"/>
              <a:gd name="connsiteY0" fmla="*/ 203206 h 360000"/>
              <a:gd name="connsiteX1" fmla="*/ 326752 w 332620"/>
              <a:gd name="connsiteY1" fmla="*/ 209180 h 360000"/>
              <a:gd name="connsiteX2" fmla="*/ 326752 w 332620"/>
              <a:gd name="connsiteY2" fmla="*/ 237063 h 360000"/>
              <a:gd name="connsiteX3" fmla="*/ 209374 w 332620"/>
              <a:gd name="connsiteY3" fmla="*/ 356557 h 360000"/>
              <a:gd name="connsiteX4" fmla="*/ 199592 w 332620"/>
              <a:gd name="connsiteY4" fmla="*/ 358549 h 360000"/>
              <a:gd name="connsiteX5" fmla="*/ 183941 w 332620"/>
              <a:gd name="connsiteY5" fmla="*/ 352574 h 360000"/>
              <a:gd name="connsiteX6" fmla="*/ 136989 w 332620"/>
              <a:gd name="connsiteY6" fmla="*/ 302785 h 360000"/>
              <a:gd name="connsiteX7" fmla="*/ 136989 w 332620"/>
              <a:gd name="connsiteY7" fmla="*/ 274903 h 360000"/>
              <a:gd name="connsiteX8" fmla="*/ 164378 w 332620"/>
              <a:gd name="connsiteY8" fmla="*/ 274903 h 360000"/>
              <a:gd name="connsiteX9" fmla="*/ 199592 w 332620"/>
              <a:gd name="connsiteY9" fmla="*/ 310752 h 360000"/>
              <a:gd name="connsiteX10" fmla="*/ 299364 w 332620"/>
              <a:gd name="connsiteY10" fmla="*/ 209180 h 360000"/>
              <a:gd name="connsiteX11" fmla="*/ 313058 w 332620"/>
              <a:gd name="connsiteY11" fmla="*/ 203206 h 360000"/>
              <a:gd name="connsiteX12" fmla="*/ 97816 w 332620"/>
              <a:gd name="connsiteY12" fmla="*/ 59747 h 360000"/>
              <a:gd name="connsiteX13" fmla="*/ 78252 w 332620"/>
              <a:gd name="connsiteY13" fmla="*/ 79663 h 360000"/>
              <a:gd name="connsiteX14" fmla="*/ 156505 w 332620"/>
              <a:gd name="connsiteY14" fmla="*/ 159326 h 360000"/>
              <a:gd name="connsiteX15" fmla="*/ 234758 w 332620"/>
              <a:gd name="connsiteY15" fmla="*/ 79663 h 360000"/>
              <a:gd name="connsiteX16" fmla="*/ 215195 w 332620"/>
              <a:gd name="connsiteY16" fmla="*/ 59747 h 360000"/>
              <a:gd name="connsiteX17" fmla="*/ 195631 w 332620"/>
              <a:gd name="connsiteY17" fmla="*/ 79663 h 360000"/>
              <a:gd name="connsiteX18" fmla="*/ 156505 w 332620"/>
              <a:gd name="connsiteY18" fmla="*/ 119495 h 360000"/>
              <a:gd name="connsiteX19" fmla="*/ 117379 w 332620"/>
              <a:gd name="connsiteY19" fmla="*/ 79663 h 360000"/>
              <a:gd name="connsiteX20" fmla="*/ 97816 w 332620"/>
              <a:gd name="connsiteY20" fmla="*/ 59747 h 360000"/>
              <a:gd name="connsiteX21" fmla="*/ 58689 w 332620"/>
              <a:gd name="connsiteY21" fmla="*/ 0 h 360000"/>
              <a:gd name="connsiteX22" fmla="*/ 254321 w 332620"/>
              <a:gd name="connsiteY22" fmla="*/ 0 h 360000"/>
              <a:gd name="connsiteX23" fmla="*/ 313010 w 332620"/>
              <a:gd name="connsiteY23" fmla="*/ 59747 h 360000"/>
              <a:gd name="connsiteX24" fmla="*/ 313600 w 332620"/>
              <a:gd name="connsiteY24" fmla="*/ 179297 h 360000"/>
              <a:gd name="connsiteX25" fmla="*/ 197983 w 332620"/>
              <a:gd name="connsiteY25" fmla="*/ 292086 h 360000"/>
              <a:gd name="connsiteX26" fmla="*/ 168843 w 332620"/>
              <a:gd name="connsiteY26" fmla="*/ 263397 h 360000"/>
              <a:gd name="connsiteX27" fmla="*/ 124387 w 332620"/>
              <a:gd name="connsiteY27" fmla="*/ 263397 h 360000"/>
              <a:gd name="connsiteX28" fmla="*/ 124387 w 332620"/>
              <a:gd name="connsiteY28" fmla="*/ 307058 h 360000"/>
              <a:gd name="connsiteX29" fmla="*/ 171500 w 332620"/>
              <a:gd name="connsiteY29" fmla="*/ 360000 h 360000"/>
              <a:gd name="connsiteX30" fmla="*/ 58689 w 332620"/>
              <a:gd name="connsiteY30" fmla="*/ 358485 h 360000"/>
              <a:gd name="connsiteX31" fmla="*/ 0 w 332620"/>
              <a:gd name="connsiteY31" fmla="*/ 298737 h 360000"/>
              <a:gd name="connsiteX32" fmla="*/ 0 w 332620"/>
              <a:gd name="connsiteY32" fmla="*/ 59747 h 360000"/>
              <a:gd name="connsiteX33" fmla="*/ 58689 w 332620"/>
              <a:gd name="connsiteY33" fmla="*/ 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32620" h="360000">
                <a:moveTo>
                  <a:pt x="313058" y="203206"/>
                </a:moveTo>
                <a:cubicBezTo>
                  <a:pt x="317949" y="203206"/>
                  <a:pt x="322840" y="205197"/>
                  <a:pt x="326752" y="209180"/>
                </a:cubicBezTo>
                <a:cubicBezTo>
                  <a:pt x="334577" y="217148"/>
                  <a:pt x="334577" y="229097"/>
                  <a:pt x="326752" y="237063"/>
                </a:cubicBezTo>
                <a:lnTo>
                  <a:pt x="209374" y="356557"/>
                </a:lnTo>
                <a:lnTo>
                  <a:pt x="199592" y="358549"/>
                </a:lnTo>
                <a:cubicBezTo>
                  <a:pt x="193722" y="358549"/>
                  <a:pt x="187853" y="356557"/>
                  <a:pt x="183941" y="352574"/>
                </a:cubicBezTo>
                <a:lnTo>
                  <a:pt x="136989" y="302785"/>
                </a:lnTo>
                <a:cubicBezTo>
                  <a:pt x="129164" y="294819"/>
                  <a:pt x="129164" y="282869"/>
                  <a:pt x="136989" y="274903"/>
                </a:cubicBezTo>
                <a:cubicBezTo>
                  <a:pt x="144815" y="266936"/>
                  <a:pt x="156552" y="266936"/>
                  <a:pt x="164378" y="274903"/>
                </a:cubicBezTo>
                <a:lnTo>
                  <a:pt x="199592" y="310752"/>
                </a:lnTo>
                <a:lnTo>
                  <a:pt x="299364" y="209180"/>
                </a:lnTo>
                <a:cubicBezTo>
                  <a:pt x="303277" y="205197"/>
                  <a:pt x="308168" y="203206"/>
                  <a:pt x="313058" y="203206"/>
                </a:cubicBezTo>
                <a:close/>
                <a:moveTo>
                  <a:pt x="97816" y="59747"/>
                </a:moveTo>
                <a:cubicBezTo>
                  <a:pt x="86078" y="59747"/>
                  <a:pt x="78252" y="67714"/>
                  <a:pt x="78252" y="79663"/>
                </a:cubicBezTo>
                <a:cubicBezTo>
                  <a:pt x="78252" y="123478"/>
                  <a:pt x="113466" y="159326"/>
                  <a:pt x="156505" y="159326"/>
                </a:cubicBezTo>
                <a:cubicBezTo>
                  <a:pt x="199545" y="159326"/>
                  <a:pt x="234758" y="123478"/>
                  <a:pt x="234758" y="79663"/>
                </a:cubicBezTo>
                <a:cubicBezTo>
                  <a:pt x="234758" y="67714"/>
                  <a:pt x="226933" y="59747"/>
                  <a:pt x="215195" y="59747"/>
                </a:cubicBezTo>
                <a:cubicBezTo>
                  <a:pt x="203457" y="59747"/>
                  <a:pt x="195631" y="67714"/>
                  <a:pt x="195631" y="79663"/>
                </a:cubicBezTo>
                <a:cubicBezTo>
                  <a:pt x="195631" y="101571"/>
                  <a:pt x="178024" y="119495"/>
                  <a:pt x="156505" y="119495"/>
                </a:cubicBezTo>
                <a:cubicBezTo>
                  <a:pt x="134985" y="119495"/>
                  <a:pt x="117379" y="101571"/>
                  <a:pt x="117379" y="79663"/>
                </a:cubicBezTo>
                <a:cubicBezTo>
                  <a:pt x="117379" y="67714"/>
                  <a:pt x="109554" y="59747"/>
                  <a:pt x="97816" y="59747"/>
                </a:cubicBezTo>
                <a:close/>
                <a:moveTo>
                  <a:pt x="58689" y="0"/>
                </a:moveTo>
                <a:lnTo>
                  <a:pt x="254321" y="0"/>
                </a:lnTo>
                <a:cubicBezTo>
                  <a:pt x="287578" y="0"/>
                  <a:pt x="313010" y="25890"/>
                  <a:pt x="313010" y="59747"/>
                </a:cubicBezTo>
                <a:lnTo>
                  <a:pt x="313600" y="179297"/>
                </a:lnTo>
                <a:lnTo>
                  <a:pt x="197983" y="292086"/>
                </a:lnTo>
                <a:lnTo>
                  <a:pt x="168843" y="263397"/>
                </a:lnTo>
                <a:cubicBezTo>
                  <a:pt x="156414" y="250922"/>
                  <a:pt x="136817" y="250922"/>
                  <a:pt x="124387" y="263397"/>
                </a:cubicBezTo>
                <a:cubicBezTo>
                  <a:pt x="111957" y="275871"/>
                  <a:pt x="111957" y="294584"/>
                  <a:pt x="124387" y="307058"/>
                </a:cubicBezTo>
                <a:lnTo>
                  <a:pt x="171500" y="360000"/>
                </a:lnTo>
                <a:lnTo>
                  <a:pt x="58689" y="358485"/>
                </a:lnTo>
                <a:cubicBezTo>
                  <a:pt x="25432" y="358485"/>
                  <a:pt x="0" y="332595"/>
                  <a:pt x="0" y="298737"/>
                </a:cubicBezTo>
                <a:lnTo>
                  <a:pt x="0" y="59747"/>
                </a:lnTo>
                <a:cubicBezTo>
                  <a:pt x="0" y="25890"/>
                  <a:pt x="25432" y="0"/>
                  <a:pt x="58689" y="0"/>
                </a:cubicBezTo>
                <a:close/>
              </a:path>
            </a:pathLst>
          </a:custGeom>
          <a:solidFill>
            <a:schemeClr val="lt1">
              <a:lumMod val="100000"/>
            </a:schemeClr>
          </a:solidFill>
          <a:ln w="12537"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56" name="任意多边形: 形状 70"/>
          <p:cNvSpPr/>
          <p:nvPr>
            <p:custDataLst>
              <p:tags r:id="rId29"/>
            </p:custDataLst>
          </p:nvPr>
        </p:nvSpPr>
        <p:spPr>
          <a:xfrm>
            <a:off x="6686278" y="4890001"/>
            <a:ext cx="359906" cy="359906"/>
          </a:xfrm>
          <a:custGeom>
            <a:avLst/>
            <a:gdLst>
              <a:gd name="connsiteX0" fmla="*/ 347746 w 360000"/>
              <a:gd name="connsiteY0" fmla="*/ 334246 h 360000"/>
              <a:gd name="connsiteX1" fmla="*/ 360114 w 360000"/>
              <a:gd name="connsiteY1" fmla="*/ 347746 h 360000"/>
              <a:gd name="connsiteX2" fmla="*/ 347746 w 360000"/>
              <a:gd name="connsiteY2" fmla="*/ 360114 h 360000"/>
              <a:gd name="connsiteX3" fmla="*/ 12457 w 360000"/>
              <a:gd name="connsiteY3" fmla="*/ 360114 h 360000"/>
              <a:gd name="connsiteX4" fmla="*/ 114 w 360000"/>
              <a:gd name="connsiteY4" fmla="*/ 346614 h 360000"/>
              <a:gd name="connsiteX5" fmla="*/ 12483 w 360000"/>
              <a:gd name="connsiteY5" fmla="*/ 334246 h 360000"/>
              <a:gd name="connsiteX6" fmla="*/ 31614 w 360000"/>
              <a:gd name="connsiteY6" fmla="*/ 334246 h 360000"/>
              <a:gd name="connsiteX7" fmla="*/ 31614 w 360000"/>
              <a:gd name="connsiteY7" fmla="*/ 18114 h 360000"/>
              <a:gd name="connsiteX8" fmla="*/ 49614 w 360000"/>
              <a:gd name="connsiteY8" fmla="*/ 114 h 360000"/>
              <a:gd name="connsiteX9" fmla="*/ 214983 w 360000"/>
              <a:gd name="connsiteY9" fmla="*/ 114 h 360000"/>
              <a:gd name="connsiteX10" fmla="*/ 232983 w 360000"/>
              <a:gd name="connsiteY10" fmla="*/ 18114 h 360000"/>
              <a:gd name="connsiteX11" fmla="*/ 232983 w 360000"/>
              <a:gd name="connsiteY11" fmla="*/ 118245 h 360000"/>
              <a:gd name="connsiteX12" fmla="*/ 303877 w 360000"/>
              <a:gd name="connsiteY12" fmla="*/ 140745 h 360000"/>
              <a:gd name="connsiteX13" fmla="*/ 328614 w 360000"/>
              <a:gd name="connsiteY13" fmla="*/ 174483 h 360000"/>
              <a:gd name="connsiteX14" fmla="*/ 328614 w 360000"/>
              <a:gd name="connsiteY14" fmla="*/ 334246 h 360000"/>
              <a:gd name="connsiteX15" fmla="*/ 347746 w 360000"/>
              <a:gd name="connsiteY15" fmla="*/ 334246 h 360000"/>
              <a:gd name="connsiteX16" fmla="*/ 148614 w 360000"/>
              <a:gd name="connsiteY16" fmla="*/ 75457 h 360000"/>
              <a:gd name="connsiteX17" fmla="*/ 148614 w 360000"/>
              <a:gd name="connsiteY17" fmla="*/ 106957 h 360000"/>
              <a:gd name="connsiteX18" fmla="*/ 199245 w 360000"/>
              <a:gd name="connsiteY18" fmla="*/ 106957 h 360000"/>
              <a:gd name="connsiteX19" fmla="*/ 199245 w 360000"/>
              <a:gd name="connsiteY19" fmla="*/ 75483 h 360000"/>
              <a:gd name="connsiteX20" fmla="*/ 148614 w 360000"/>
              <a:gd name="connsiteY20" fmla="*/ 75483 h 360000"/>
              <a:gd name="connsiteX21" fmla="*/ 148614 w 360000"/>
              <a:gd name="connsiteY21" fmla="*/ 75483 h 360000"/>
              <a:gd name="connsiteX22" fmla="*/ 148614 w 360000"/>
              <a:gd name="connsiteY22" fmla="*/ 75457 h 360000"/>
              <a:gd name="connsiteX23" fmla="*/ 115983 w 360000"/>
              <a:gd name="connsiteY23" fmla="*/ 274588 h 360000"/>
              <a:gd name="connsiteX24" fmla="*/ 115983 w 360000"/>
              <a:gd name="connsiteY24" fmla="*/ 243114 h 360000"/>
              <a:gd name="connsiteX25" fmla="*/ 65377 w 360000"/>
              <a:gd name="connsiteY25" fmla="*/ 243114 h 360000"/>
              <a:gd name="connsiteX26" fmla="*/ 65377 w 360000"/>
              <a:gd name="connsiteY26" fmla="*/ 274614 h 360000"/>
              <a:gd name="connsiteX27" fmla="*/ 115983 w 360000"/>
              <a:gd name="connsiteY27" fmla="*/ 274614 h 360000"/>
              <a:gd name="connsiteX28" fmla="*/ 115983 w 360000"/>
              <a:gd name="connsiteY28" fmla="*/ 274614 h 360000"/>
              <a:gd name="connsiteX29" fmla="*/ 115983 w 360000"/>
              <a:gd name="connsiteY29" fmla="*/ 274588 h 360000"/>
              <a:gd name="connsiteX30" fmla="*/ 65377 w 360000"/>
              <a:gd name="connsiteY30" fmla="*/ 191351 h 360000"/>
              <a:gd name="connsiteX31" fmla="*/ 115983 w 360000"/>
              <a:gd name="connsiteY31" fmla="*/ 191351 h 360000"/>
              <a:gd name="connsiteX32" fmla="*/ 115983 w 360000"/>
              <a:gd name="connsiteY32" fmla="*/ 159877 h 360000"/>
              <a:gd name="connsiteX33" fmla="*/ 65377 w 360000"/>
              <a:gd name="connsiteY33" fmla="*/ 159877 h 360000"/>
              <a:gd name="connsiteX34" fmla="*/ 65377 w 360000"/>
              <a:gd name="connsiteY34" fmla="*/ 191403 h 360000"/>
              <a:gd name="connsiteX35" fmla="*/ 65377 w 360000"/>
              <a:gd name="connsiteY35" fmla="*/ 191351 h 360000"/>
              <a:gd name="connsiteX36" fmla="*/ 65377 w 360000"/>
              <a:gd name="connsiteY36" fmla="*/ 107008 h 360000"/>
              <a:gd name="connsiteX37" fmla="*/ 115983 w 360000"/>
              <a:gd name="connsiteY37" fmla="*/ 107008 h 360000"/>
              <a:gd name="connsiteX38" fmla="*/ 115983 w 360000"/>
              <a:gd name="connsiteY38" fmla="*/ 75457 h 360000"/>
              <a:gd name="connsiteX39" fmla="*/ 65377 w 360000"/>
              <a:gd name="connsiteY39" fmla="*/ 75457 h 360000"/>
              <a:gd name="connsiteX40" fmla="*/ 65377 w 360000"/>
              <a:gd name="connsiteY40" fmla="*/ 106957 h 360000"/>
              <a:gd name="connsiteX41" fmla="*/ 65377 w 360000"/>
              <a:gd name="connsiteY41" fmla="*/ 107008 h 360000"/>
              <a:gd name="connsiteX42" fmla="*/ 148614 w 360000"/>
              <a:gd name="connsiteY42" fmla="*/ 158745 h 360000"/>
              <a:gd name="connsiteX43" fmla="*/ 148614 w 360000"/>
              <a:gd name="connsiteY43" fmla="*/ 191377 h 360000"/>
              <a:gd name="connsiteX44" fmla="*/ 199245 w 360000"/>
              <a:gd name="connsiteY44" fmla="*/ 191377 h 360000"/>
              <a:gd name="connsiteX45" fmla="*/ 199245 w 360000"/>
              <a:gd name="connsiteY45" fmla="*/ 158720 h 360000"/>
              <a:gd name="connsiteX46" fmla="*/ 148614 w 360000"/>
              <a:gd name="connsiteY46" fmla="*/ 158720 h 360000"/>
              <a:gd name="connsiteX47" fmla="*/ 148614 w 360000"/>
              <a:gd name="connsiteY47" fmla="*/ 158720 h 360000"/>
              <a:gd name="connsiteX48" fmla="*/ 148614 w 360000"/>
              <a:gd name="connsiteY48" fmla="*/ 158745 h 360000"/>
              <a:gd name="connsiteX49" fmla="*/ 200377 w 360000"/>
              <a:gd name="connsiteY49" fmla="*/ 274614 h 360000"/>
              <a:gd name="connsiteX50" fmla="*/ 200377 w 360000"/>
              <a:gd name="connsiteY50" fmla="*/ 243114 h 360000"/>
              <a:gd name="connsiteX51" fmla="*/ 149720 w 360000"/>
              <a:gd name="connsiteY51" fmla="*/ 243114 h 360000"/>
              <a:gd name="connsiteX52" fmla="*/ 149720 w 360000"/>
              <a:gd name="connsiteY52" fmla="*/ 274614 h 360000"/>
              <a:gd name="connsiteX53" fmla="*/ 200377 w 360000"/>
              <a:gd name="connsiteY53" fmla="*/ 274614 h 360000"/>
              <a:gd name="connsiteX54" fmla="*/ 200377 w 360000"/>
              <a:gd name="connsiteY54" fmla="*/ 274614 h 360000"/>
              <a:gd name="connsiteX55" fmla="*/ 254377 w 360000"/>
              <a:gd name="connsiteY55" fmla="*/ 311746 h 360000"/>
              <a:gd name="connsiteX56" fmla="*/ 280246 w 360000"/>
              <a:gd name="connsiteY56" fmla="*/ 311746 h 360000"/>
              <a:gd name="connsiteX57" fmla="*/ 280246 w 360000"/>
              <a:gd name="connsiteY57" fmla="*/ 259983 h 360000"/>
              <a:gd name="connsiteX58" fmla="*/ 254377 w 360000"/>
              <a:gd name="connsiteY58" fmla="*/ 259983 h 360000"/>
              <a:gd name="connsiteX59" fmla="*/ 254377 w 360000"/>
              <a:gd name="connsiteY59" fmla="*/ 311746 h 360000"/>
              <a:gd name="connsiteX60" fmla="*/ 254377 w 360000"/>
              <a:gd name="connsiteY60" fmla="*/ 236377 h 360000"/>
              <a:gd name="connsiteX61" fmla="*/ 280246 w 360000"/>
              <a:gd name="connsiteY61" fmla="*/ 236377 h 360000"/>
              <a:gd name="connsiteX62" fmla="*/ 280246 w 360000"/>
              <a:gd name="connsiteY62" fmla="*/ 184614 h 360000"/>
              <a:gd name="connsiteX63" fmla="*/ 254377 w 360000"/>
              <a:gd name="connsiteY63" fmla="*/ 184614 h 360000"/>
              <a:gd name="connsiteX64" fmla="*/ 254377 w 360000"/>
              <a:gd name="connsiteY64" fmla="*/ 236377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60000" h="360000">
                <a:moveTo>
                  <a:pt x="347746" y="334246"/>
                </a:moveTo>
                <a:cubicBezTo>
                  <a:pt x="354483" y="334246"/>
                  <a:pt x="360114" y="339851"/>
                  <a:pt x="360114" y="347746"/>
                </a:cubicBezTo>
                <a:cubicBezTo>
                  <a:pt x="360045" y="354547"/>
                  <a:pt x="354547" y="360045"/>
                  <a:pt x="347746" y="360114"/>
                </a:cubicBezTo>
                <a:lnTo>
                  <a:pt x="12457" y="360114"/>
                </a:lnTo>
                <a:cubicBezTo>
                  <a:pt x="5771" y="360114"/>
                  <a:pt x="114" y="354483"/>
                  <a:pt x="114" y="346614"/>
                </a:cubicBezTo>
                <a:cubicBezTo>
                  <a:pt x="114" y="339851"/>
                  <a:pt x="5745" y="334246"/>
                  <a:pt x="12483" y="334246"/>
                </a:cubicBezTo>
                <a:lnTo>
                  <a:pt x="31614" y="334246"/>
                </a:lnTo>
                <a:lnTo>
                  <a:pt x="31614" y="18114"/>
                </a:lnTo>
                <a:cubicBezTo>
                  <a:pt x="31614" y="7983"/>
                  <a:pt x="39483" y="114"/>
                  <a:pt x="49614" y="114"/>
                </a:cubicBezTo>
                <a:lnTo>
                  <a:pt x="214983" y="114"/>
                </a:lnTo>
                <a:cubicBezTo>
                  <a:pt x="225114" y="114"/>
                  <a:pt x="232983" y="7983"/>
                  <a:pt x="232983" y="18114"/>
                </a:cubicBezTo>
                <a:lnTo>
                  <a:pt x="232983" y="118245"/>
                </a:lnTo>
                <a:lnTo>
                  <a:pt x="303877" y="140745"/>
                </a:lnTo>
                <a:cubicBezTo>
                  <a:pt x="318483" y="145245"/>
                  <a:pt x="328614" y="158745"/>
                  <a:pt x="328614" y="174483"/>
                </a:cubicBezTo>
                <a:lnTo>
                  <a:pt x="328614" y="334246"/>
                </a:lnTo>
                <a:lnTo>
                  <a:pt x="347746" y="334246"/>
                </a:lnTo>
                <a:moveTo>
                  <a:pt x="148614" y="75457"/>
                </a:moveTo>
                <a:lnTo>
                  <a:pt x="148614" y="106957"/>
                </a:lnTo>
                <a:lnTo>
                  <a:pt x="199245" y="106957"/>
                </a:lnTo>
                <a:lnTo>
                  <a:pt x="199245" y="75483"/>
                </a:lnTo>
                <a:lnTo>
                  <a:pt x="148614" y="75483"/>
                </a:lnTo>
                <a:cubicBezTo>
                  <a:pt x="149745" y="74351"/>
                  <a:pt x="148614" y="74351"/>
                  <a:pt x="148614" y="75483"/>
                </a:cubicBezTo>
                <a:lnTo>
                  <a:pt x="148614" y="75457"/>
                </a:lnTo>
                <a:moveTo>
                  <a:pt x="115983" y="274588"/>
                </a:moveTo>
                <a:lnTo>
                  <a:pt x="115983" y="243114"/>
                </a:lnTo>
                <a:lnTo>
                  <a:pt x="65377" y="243114"/>
                </a:lnTo>
                <a:lnTo>
                  <a:pt x="65377" y="274614"/>
                </a:lnTo>
                <a:lnTo>
                  <a:pt x="115983" y="274614"/>
                </a:lnTo>
                <a:cubicBezTo>
                  <a:pt x="115983" y="275746"/>
                  <a:pt x="115983" y="274614"/>
                  <a:pt x="115983" y="274614"/>
                </a:cubicBezTo>
                <a:lnTo>
                  <a:pt x="115983" y="274588"/>
                </a:lnTo>
                <a:moveTo>
                  <a:pt x="65377" y="191351"/>
                </a:moveTo>
                <a:lnTo>
                  <a:pt x="115983" y="191351"/>
                </a:lnTo>
                <a:lnTo>
                  <a:pt x="115983" y="159877"/>
                </a:lnTo>
                <a:lnTo>
                  <a:pt x="65377" y="159877"/>
                </a:lnTo>
                <a:lnTo>
                  <a:pt x="65377" y="191403"/>
                </a:lnTo>
                <a:lnTo>
                  <a:pt x="65377" y="191351"/>
                </a:lnTo>
                <a:moveTo>
                  <a:pt x="65377" y="107008"/>
                </a:moveTo>
                <a:lnTo>
                  <a:pt x="115983" y="107008"/>
                </a:lnTo>
                <a:lnTo>
                  <a:pt x="115983" y="75457"/>
                </a:lnTo>
                <a:lnTo>
                  <a:pt x="65377" y="75457"/>
                </a:lnTo>
                <a:lnTo>
                  <a:pt x="65377" y="106957"/>
                </a:lnTo>
                <a:lnTo>
                  <a:pt x="65377" y="107008"/>
                </a:lnTo>
                <a:moveTo>
                  <a:pt x="148614" y="158745"/>
                </a:moveTo>
                <a:lnTo>
                  <a:pt x="148614" y="191377"/>
                </a:lnTo>
                <a:lnTo>
                  <a:pt x="199245" y="191377"/>
                </a:lnTo>
                <a:lnTo>
                  <a:pt x="199245" y="158720"/>
                </a:lnTo>
                <a:lnTo>
                  <a:pt x="148614" y="158720"/>
                </a:lnTo>
                <a:cubicBezTo>
                  <a:pt x="149745" y="158720"/>
                  <a:pt x="148614" y="158720"/>
                  <a:pt x="148614" y="158720"/>
                </a:cubicBezTo>
                <a:lnTo>
                  <a:pt x="148614" y="158745"/>
                </a:lnTo>
                <a:moveTo>
                  <a:pt x="200377" y="274614"/>
                </a:moveTo>
                <a:lnTo>
                  <a:pt x="200377" y="243114"/>
                </a:lnTo>
                <a:lnTo>
                  <a:pt x="149720" y="243114"/>
                </a:lnTo>
                <a:lnTo>
                  <a:pt x="149720" y="274614"/>
                </a:lnTo>
                <a:lnTo>
                  <a:pt x="200377" y="274614"/>
                </a:lnTo>
                <a:cubicBezTo>
                  <a:pt x="200377" y="275746"/>
                  <a:pt x="200377" y="274614"/>
                  <a:pt x="200377" y="274614"/>
                </a:cubicBezTo>
                <a:moveTo>
                  <a:pt x="254377" y="311746"/>
                </a:moveTo>
                <a:lnTo>
                  <a:pt x="280246" y="311746"/>
                </a:lnTo>
                <a:lnTo>
                  <a:pt x="280246" y="259983"/>
                </a:lnTo>
                <a:lnTo>
                  <a:pt x="254377" y="259983"/>
                </a:lnTo>
                <a:lnTo>
                  <a:pt x="254377" y="311746"/>
                </a:lnTo>
                <a:moveTo>
                  <a:pt x="254377" y="236377"/>
                </a:moveTo>
                <a:lnTo>
                  <a:pt x="280246" y="236377"/>
                </a:lnTo>
                <a:lnTo>
                  <a:pt x="280246" y="184614"/>
                </a:lnTo>
                <a:lnTo>
                  <a:pt x="254377" y="184614"/>
                </a:lnTo>
                <a:lnTo>
                  <a:pt x="254377" y="236377"/>
                </a:lnTo>
              </a:path>
            </a:pathLst>
          </a:custGeom>
          <a:solidFill>
            <a:schemeClr val="lt1">
              <a:lumMod val="100000"/>
            </a:schemeClr>
          </a:solidFill>
          <a:ln w="12590"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8" name="Označba mesta noge 7">
            <a:extLst>
              <a:ext uri="{FF2B5EF4-FFF2-40B4-BE49-F238E27FC236}">
                <a16:creationId xmlns:a16="http://schemas.microsoft.com/office/drawing/2014/main" id="{EE21A800-6BCD-A4F0-BFEC-B665C8043550}"/>
              </a:ext>
            </a:extLst>
          </p:cNvPr>
          <p:cNvSpPr>
            <a:spLocks noGrp="1"/>
          </p:cNvSpPr>
          <p:nvPr>
            <p:ph type="ftr" sz="quarter" idx="11"/>
          </p:nvPr>
        </p:nvSpPr>
        <p:spPr/>
        <p:txBody>
          <a:bodyPr/>
          <a:lstStyle/>
          <a:p>
            <a:r>
              <a:rPr lang="en-US" dirty="0"/>
              <a:t>2024/2025                  KLARA OMERZEL</a:t>
            </a:r>
          </a:p>
        </p:txBody>
      </p:sp>
      <p:sp>
        <p:nvSpPr>
          <p:cNvPr id="9" name="Označba mesta številke diapozitiva 8">
            <a:extLst>
              <a:ext uri="{FF2B5EF4-FFF2-40B4-BE49-F238E27FC236}">
                <a16:creationId xmlns:a16="http://schemas.microsoft.com/office/drawing/2014/main" id="{D89F830E-9142-F8FD-AEA1-AE257A1C6A2F}"/>
              </a:ext>
            </a:extLst>
          </p:cNvPr>
          <p:cNvSpPr>
            <a:spLocks noGrp="1"/>
          </p:cNvSpPr>
          <p:nvPr>
            <p:ph type="sldNum" sz="quarter" idx="12"/>
          </p:nvPr>
        </p:nvSpPr>
        <p:spPr/>
        <p:txBody>
          <a:bodyPr/>
          <a:lstStyle/>
          <a:p>
            <a:fld id="{49AE70B2-8BF9-45C0-BB95-33D1B9D3A854}" type="slidenum">
              <a:rPr lang="en-US" smtClean="0"/>
              <a:t>45</a:t>
            </a:fld>
            <a:endParaRPr lang="en-US" dirty="0"/>
          </a:p>
        </p:txBody>
      </p:sp>
    </p:spTree>
    <p:custDataLst>
      <p:tags r:id="rId1"/>
    </p:custDataLst>
    <p:extLst>
      <p:ext uri="{BB962C8B-B14F-4D97-AF65-F5344CB8AC3E}">
        <p14:creationId xmlns:p14="http://schemas.microsoft.com/office/powerpoint/2010/main" val="50442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down)">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wipe(down)">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wheel(1)">
                                      <p:cBhvr>
                                        <p:cTn id="22" dur="2000"/>
                                        <p:tgtEl>
                                          <p:spTgt spid="2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7">
                                            <p:txEl>
                                              <p:pRg st="0" end="0"/>
                                            </p:txEl>
                                          </p:spTgt>
                                        </p:tgtEl>
                                        <p:attrNameLst>
                                          <p:attrName>style.visibility</p:attrName>
                                        </p:attrNameLst>
                                      </p:cBhvr>
                                      <p:to>
                                        <p:strVal val="visible"/>
                                      </p:to>
                                    </p:set>
                                    <p:animEffect transition="in" filter="barn(inVertical)">
                                      <p:cBhvr>
                                        <p:cTn id="32" dur="500"/>
                                        <p:tgtEl>
                                          <p:spTgt spid="2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circle(in)">
                                      <p:cBhvr>
                                        <p:cTn id="37" dur="2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heel(1)">
                                      <p:cBhvr>
                                        <p:cTn id="42" dur="20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randombar(horizontal)">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7">
                                            <p:txEl>
                                              <p:pRg st="1" end="1"/>
                                            </p:txEl>
                                          </p:spTgt>
                                        </p:tgtEl>
                                        <p:attrNameLst>
                                          <p:attrName>style.visibility</p:attrName>
                                        </p:attrNameLst>
                                      </p:cBhvr>
                                      <p:to>
                                        <p:strVal val="visible"/>
                                      </p:to>
                                    </p:set>
                                    <p:animEffect transition="in" filter="wipe(down)">
                                      <p:cBhvr>
                                        <p:cTn id="5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任意多边形 24"/>
          <p:cNvSpPr/>
          <p:nvPr>
            <p:custDataLst>
              <p:tags r:id="rId2"/>
            </p:custDataLst>
          </p:nvPr>
        </p:nvSpPr>
        <p:spPr>
          <a:xfrm flipH="1">
            <a:off x="11677415" y="5708462"/>
            <a:ext cx="511410" cy="1148645"/>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806" h="1809">
                <a:moveTo>
                  <a:pt x="0" y="0"/>
                </a:moveTo>
                <a:lnTo>
                  <a:pt x="806" y="1809"/>
                </a:lnTo>
                <a:lnTo>
                  <a:pt x="0" y="1809"/>
                </a:lnTo>
                <a:lnTo>
                  <a:pt x="0" y="0"/>
                </a:lnTo>
                <a:close/>
              </a:path>
            </a:pathLst>
          </a:custGeom>
          <a:solidFill>
            <a:schemeClr val="accent1">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pic>
        <p:nvPicPr>
          <p:cNvPr id="11" name="图片 10" descr="C:\Users\rac32\OneDrive\Desktop\klara 6.pngklara 6"/>
          <p:cNvPicPr>
            <a:picLocks noChangeAspect="1"/>
          </p:cNvPicPr>
          <p:nvPr>
            <p:custDataLst>
              <p:tags r:id="rId3"/>
            </p:custDataLst>
          </p:nvPr>
        </p:nvPicPr>
        <p:blipFill>
          <a:blip r:embed="rId16"/>
          <a:srcRect l="17261" r="17261"/>
          <a:stretch>
            <a:fillRect/>
          </a:stretch>
        </p:blipFill>
        <p:spPr>
          <a:xfrm>
            <a:off x="370108" y="1068685"/>
            <a:ext cx="4328303" cy="4810142"/>
          </a:xfrm>
          <a:custGeom>
            <a:avLst/>
            <a:gdLst>
              <a:gd name="connsiteX0" fmla="*/ 4524548 w 6414770"/>
              <a:gd name="connsiteY0" fmla="*/ 3601085 h 6857365"/>
              <a:gd name="connsiteX1" fmla="*/ 1753918 w 6414770"/>
              <a:gd name="connsiteY1" fmla="*/ 3601085 h 6857365"/>
              <a:gd name="connsiteX2" fmla="*/ 3342125 w 6414770"/>
              <a:gd name="connsiteY2" fmla="*/ 6857365 h 6857365"/>
              <a:gd name="connsiteX3" fmla="*/ 6112755 w 6414770"/>
              <a:gd name="connsiteY3" fmla="*/ 6857365 h 6857365"/>
              <a:gd name="connsiteX4" fmla="*/ 2768523 w 6414770"/>
              <a:gd name="connsiteY4" fmla="*/ 0 h 6857365"/>
              <a:gd name="connsiteX5" fmla="*/ 0 w 6414770"/>
              <a:gd name="connsiteY5" fmla="*/ 0 h 6857365"/>
              <a:gd name="connsiteX6" fmla="*/ 0 w 6414770"/>
              <a:gd name="connsiteY6" fmla="*/ 5080 h 6857365"/>
              <a:gd name="connsiteX7" fmla="*/ 1640159 w 6414770"/>
              <a:gd name="connsiteY7" fmla="*/ 3367405 h 6857365"/>
              <a:gd name="connsiteX8" fmla="*/ 4410587 w 6414770"/>
              <a:gd name="connsiteY8" fmla="*/ 3367405 h 6857365"/>
              <a:gd name="connsiteX9" fmla="*/ 5389933 w 6414770"/>
              <a:gd name="connsiteY9" fmla="*/ 0 h 6857365"/>
              <a:gd name="connsiteX10" fmla="*/ 3056429 w 6414770"/>
              <a:gd name="connsiteY10" fmla="*/ 0 h 6857365"/>
              <a:gd name="connsiteX11" fmla="*/ 6400801 w 6414770"/>
              <a:gd name="connsiteY11" fmla="*/ 6857365 h 6857365"/>
              <a:gd name="connsiteX12" fmla="*/ 6414770 w 6414770"/>
              <a:gd name="connsiteY12" fmla="*/ 6857365 h 6857365"/>
              <a:gd name="connsiteX13" fmla="*/ 6414770 w 6414770"/>
              <a:gd name="connsiteY13" fmla="*/ 2100580 h 685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14770" h="6857365">
                <a:moveTo>
                  <a:pt x="4524548" y="3601085"/>
                </a:moveTo>
                <a:lnTo>
                  <a:pt x="1753918" y="3601085"/>
                </a:lnTo>
                <a:lnTo>
                  <a:pt x="3342125" y="6857365"/>
                </a:lnTo>
                <a:lnTo>
                  <a:pt x="6112755" y="6857365"/>
                </a:lnTo>
                <a:close/>
                <a:moveTo>
                  <a:pt x="2768523" y="0"/>
                </a:moveTo>
                <a:lnTo>
                  <a:pt x="0" y="0"/>
                </a:lnTo>
                <a:lnTo>
                  <a:pt x="0" y="5080"/>
                </a:lnTo>
                <a:lnTo>
                  <a:pt x="1640159" y="3367405"/>
                </a:lnTo>
                <a:lnTo>
                  <a:pt x="4410587" y="3367405"/>
                </a:lnTo>
                <a:close/>
                <a:moveTo>
                  <a:pt x="5389933" y="0"/>
                </a:moveTo>
                <a:lnTo>
                  <a:pt x="3056429" y="0"/>
                </a:lnTo>
                <a:lnTo>
                  <a:pt x="6400801" y="6857365"/>
                </a:lnTo>
                <a:lnTo>
                  <a:pt x="6414770" y="6857365"/>
                </a:lnTo>
                <a:lnTo>
                  <a:pt x="6414770" y="2100580"/>
                </a:lnTo>
                <a:close/>
              </a:path>
            </a:pathLst>
          </a:custGeom>
          <a:ln w="9525" cap="flat" cmpd="sng" algn="ctr">
            <a:solidFill>
              <a:schemeClr val="accent1">
                <a:alpha val="50000"/>
              </a:schemeClr>
            </a:solidFill>
            <a:prstDash val="solid"/>
            <a:round/>
            <a:headEnd type="none" w="med" len="med"/>
            <a:tailEnd type="none" w="med" len="med"/>
          </a:ln>
        </p:spPr>
      </p:pic>
      <p:sp>
        <p:nvSpPr>
          <p:cNvPr id="32" name="任意多边形 13"/>
          <p:cNvSpPr/>
          <p:nvPr>
            <p:custDataLst>
              <p:tags r:id="rId4"/>
            </p:custDataLst>
          </p:nvPr>
        </p:nvSpPr>
        <p:spPr>
          <a:xfrm>
            <a:off x="1974336" y="-100045"/>
            <a:ext cx="3357466" cy="6855579"/>
          </a:xfrm>
          <a:custGeom>
            <a:avLst/>
            <a:gdLst/>
            <a:ahLst/>
            <a:cxnLst>
              <a:cxn ang="3">
                <a:pos x="hc" y="t"/>
              </a:cxn>
              <a:cxn ang="cd2">
                <a:pos x="l" y="vc"/>
              </a:cxn>
              <a:cxn ang="cd4">
                <a:pos x="hc" y="b"/>
              </a:cxn>
              <a:cxn ang="0">
                <a:pos x="r" y="vc"/>
              </a:cxn>
            </a:cxnLst>
            <a:rect l="l" t="t" r="r" b="b"/>
            <a:pathLst>
              <a:path w="5289" h="10799">
                <a:moveTo>
                  <a:pt x="1614" y="0"/>
                </a:moveTo>
                <a:lnTo>
                  <a:pt x="5289" y="0"/>
                </a:lnTo>
                <a:lnTo>
                  <a:pt x="22" y="10799"/>
                </a:lnTo>
                <a:lnTo>
                  <a:pt x="0" y="10799"/>
                </a:lnTo>
                <a:lnTo>
                  <a:pt x="0" y="3308"/>
                </a:lnTo>
                <a:lnTo>
                  <a:pt x="1614" y="0"/>
                </a:lnTo>
                <a:close/>
              </a:path>
            </a:pathLst>
          </a:custGeom>
          <a:solidFill>
            <a:schemeClr val="accent1">
              <a:alpha val="2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3" name="标题 2"/>
          <p:cNvSpPr>
            <a:spLocks noGrp="1"/>
          </p:cNvSpPr>
          <p:nvPr>
            <p:ph type="title"/>
            <p:custDataLst>
              <p:tags r:id="rId5"/>
            </p:custDataLst>
          </p:nvPr>
        </p:nvSpPr>
        <p:spPr>
          <a:xfrm>
            <a:off x="6413098" y="452094"/>
            <a:ext cx="5486736" cy="791794"/>
          </a:xfrm>
        </p:spPr>
        <p:txBody>
          <a:bodyPr wrap="square" anchor="b">
            <a:normAutofit/>
          </a:bodyPr>
          <a:lstStyle/>
          <a:p>
            <a:pPr algn="l"/>
            <a:r>
              <a:rPr lang="en-US" b="1" dirty="0">
                <a:ln w="9525">
                  <a:solidFill>
                    <a:schemeClr val="bg1"/>
                  </a:solidFill>
                  <a:prstDash val="solid"/>
                </a:ln>
              </a:rPr>
              <a:t>IZZIVI PRI IMPLEMENTACIJI</a:t>
            </a:r>
          </a:p>
        </p:txBody>
      </p:sp>
      <p:sp>
        <p:nvSpPr>
          <p:cNvPr id="20" name="正文"/>
          <p:cNvSpPr txBox="1"/>
          <p:nvPr>
            <p:custDataLst>
              <p:tags r:id="rId6"/>
            </p:custDataLst>
          </p:nvPr>
        </p:nvSpPr>
        <p:spPr>
          <a:xfrm>
            <a:off x="6603661" y="1801826"/>
            <a:ext cx="5482027" cy="840827"/>
          </a:xfrm>
          <a:prstGeom prst="rect">
            <a:avLst/>
          </a:prstGeom>
          <a:noFill/>
        </p:spPr>
        <p:txBody>
          <a:bodyPr wrap="square" lIns="0" tIns="0" rIns="0" bIns="0" rtlCol="0" anchor="t" anchorCtr="0">
            <a:normAutofit/>
          </a:bodyPr>
          <a:lstStyle>
            <a:defPPr>
              <a:defRPr lang="en-US">
                <a:latin typeface="+mn-lt"/>
              </a:defRPr>
            </a:defPPr>
            <a:lvl1pPr marL="0" algn="l" defTabSz="914400" rtl="0" eaLnBrk="1" latinLnBrk="0" hangingPunct="1">
              <a:defRPr sz="1800" kern="1200">
                <a:solidFill>
                  <a:schemeClr val="tx1"/>
                </a:solidFill>
                <a:latin typeface="+mn-lt"/>
              </a:defRPr>
            </a:lvl1pPr>
            <a:lvl2pPr marL="457200" algn="l" defTabSz="914400" rtl="0" eaLnBrk="1" latinLnBrk="0" hangingPunct="1">
              <a:defRPr sz="1800" kern="1200">
                <a:solidFill>
                  <a:schemeClr val="tx1"/>
                </a:solidFill>
                <a:latin typeface="+mn-lt"/>
              </a:defRPr>
            </a:lvl2pPr>
            <a:lvl3pPr marL="914400" algn="l" defTabSz="914400" rtl="0" eaLnBrk="1" latinLnBrk="0" hangingPunct="1">
              <a:defRPr sz="1800" kern="1200">
                <a:solidFill>
                  <a:schemeClr val="tx1"/>
                </a:solidFill>
                <a:latin typeface="+mn-lt"/>
              </a:defRPr>
            </a:lvl3pPr>
            <a:lvl4pPr marL="1371600" algn="l" defTabSz="914400" rtl="0" eaLnBrk="1" latinLnBrk="0" hangingPunct="1">
              <a:defRPr sz="1800" kern="1200">
                <a:solidFill>
                  <a:schemeClr val="tx1"/>
                </a:solidFill>
                <a:latin typeface="+mn-lt"/>
              </a:defRPr>
            </a:lvl4pPr>
            <a:lvl5pPr marL="1828800" algn="l" defTabSz="914400" rtl="0" eaLnBrk="1" latinLnBrk="0" hangingPunct="1">
              <a:defRPr sz="1800" kern="1200">
                <a:solidFill>
                  <a:schemeClr val="tx1"/>
                </a:solidFill>
                <a:latin typeface="+mn-lt"/>
              </a:defRPr>
            </a:lvl5pPr>
            <a:lvl6pPr marL="2286000" algn="l" defTabSz="914400" rtl="0" eaLnBrk="1" latinLnBrk="0" hangingPunct="1">
              <a:defRPr sz="1800" kern="1200">
                <a:solidFill>
                  <a:schemeClr val="tx1"/>
                </a:solidFill>
                <a:latin typeface="+mn-lt"/>
              </a:defRPr>
            </a:lvl6pPr>
            <a:lvl7pPr marL="2743200" algn="l" defTabSz="914400" rtl="0" eaLnBrk="1" latinLnBrk="0" hangingPunct="1">
              <a:defRPr sz="1800" kern="1200">
                <a:solidFill>
                  <a:schemeClr val="tx1"/>
                </a:solidFill>
                <a:latin typeface="+mn-lt"/>
              </a:defRPr>
            </a:lvl7pPr>
            <a:lvl8pPr marL="3200400" algn="l" defTabSz="914400" rtl="0" eaLnBrk="1" latinLnBrk="0" hangingPunct="1">
              <a:defRPr sz="1800" kern="1200">
                <a:solidFill>
                  <a:schemeClr val="tx1"/>
                </a:solidFill>
                <a:latin typeface="+mn-lt"/>
              </a:defRPr>
            </a:lvl8pPr>
            <a:lvl9pPr marL="3657600" algn="l" defTabSz="914400" rtl="0" eaLnBrk="1" latinLnBrk="0" hangingPunct="1">
              <a:defRPr sz="1800" kern="1200">
                <a:solidFill>
                  <a:schemeClr val="tx1"/>
                </a:solidFill>
                <a:latin typeface="+mn-lt"/>
              </a:defRPr>
            </a:lvl9pPr>
          </a:lstStyle>
          <a:p>
            <a:pPr>
              <a:lnSpc>
                <a:spcPct val="150000"/>
              </a:lnSpc>
              <a:spcBef>
                <a:spcPct val="0"/>
              </a:spcBef>
              <a:spcAft>
                <a:spcPct val="0"/>
              </a:spcAft>
            </a:pPr>
            <a:r>
              <a:rPr lang="en-US" sz="1400" dirty="0">
                <a:ln>
                  <a:noFill/>
                  <a:prstDash val="sysDot"/>
                </a:ln>
                <a:solidFill>
                  <a:schemeClr val="tx1">
                    <a:lumMod val="85000"/>
                    <a:lumOff val="15000"/>
                  </a:schemeClr>
                </a:solidFill>
                <a:sym typeface="+mn-ea"/>
              </a:rPr>
              <a:t>Zahteva začetno vlaganje in vzdrževanje</a:t>
            </a:r>
          </a:p>
        </p:txBody>
      </p:sp>
      <p:sp>
        <p:nvSpPr>
          <p:cNvPr id="21" name="标题"/>
          <p:cNvSpPr txBox="1"/>
          <p:nvPr>
            <p:custDataLst>
              <p:tags r:id="rId7"/>
            </p:custDataLst>
          </p:nvPr>
        </p:nvSpPr>
        <p:spPr>
          <a:xfrm>
            <a:off x="6613183" y="1441897"/>
            <a:ext cx="5482027" cy="367590"/>
          </a:xfrm>
          <a:prstGeom prst="rect">
            <a:avLst/>
          </a:prstGeom>
          <a:noFill/>
        </p:spPr>
        <p:txBody>
          <a:bodyPr wrap="square" lIns="0" tIns="0" rIns="0" bIns="0" rtlCol="0" anchor="b">
            <a:normAutofit/>
          </a:bodyPr>
          <a:lstStyle>
            <a:defPPr>
              <a:defRPr lang="en-US">
                <a:latin typeface="+mj-lt"/>
              </a:defRPr>
            </a:defPPr>
            <a:lvl1pPr marL="0" algn="l" defTabSz="914400" rtl="0" eaLnBrk="1" latinLnBrk="0" hangingPunct="1">
              <a:defRPr sz="1800" kern="1200">
                <a:solidFill>
                  <a:schemeClr val="tx1"/>
                </a:solidFill>
                <a:latin typeface="+mj-lt"/>
              </a:defRPr>
            </a:lvl1pPr>
            <a:lvl2pPr marL="457200" algn="l" defTabSz="914400" rtl="0" eaLnBrk="1" latinLnBrk="0" hangingPunct="1">
              <a:defRPr sz="1800" kern="1200">
                <a:solidFill>
                  <a:schemeClr val="tx1"/>
                </a:solidFill>
                <a:latin typeface="+mj-lt"/>
              </a:defRPr>
            </a:lvl2pPr>
            <a:lvl3pPr marL="914400" algn="l" defTabSz="914400" rtl="0" eaLnBrk="1" latinLnBrk="0" hangingPunct="1">
              <a:defRPr sz="1800" kern="1200">
                <a:solidFill>
                  <a:schemeClr val="tx1"/>
                </a:solidFill>
                <a:latin typeface="+mj-lt"/>
              </a:defRPr>
            </a:lvl3pPr>
            <a:lvl4pPr marL="1371600" algn="l" defTabSz="914400" rtl="0" eaLnBrk="1" latinLnBrk="0" hangingPunct="1">
              <a:defRPr sz="1800" kern="1200">
                <a:solidFill>
                  <a:schemeClr val="tx1"/>
                </a:solidFill>
                <a:latin typeface="+mj-lt"/>
              </a:defRPr>
            </a:lvl4pPr>
            <a:lvl5pPr marL="1828800" algn="l" defTabSz="914400" rtl="0" eaLnBrk="1" latinLnBrk="0" hangingPunct="1">
              <a:defRPr sz="1800" kern="1200">
                <a:solidFill>
                  <a:schemeClr val="tx1"/>
                </a:solidFill>
                <a:latin typeface="+mj-lt"/>
              </a:defRPr>
            </a:lvl5pPr>
            <a:lvl6pPr marL="2286000" algn="l" defTabSz="914400" rtl="0" eaLnBrk="1" latinLnBrk="0" hangingPunct="1">
              <a:defRPr sz="1800" kern="1200">
                <a:solidFill>
                  <a:schemeClr val="tx1"/>
                </a:solidFill>
                <a:latin typeface="+mj-lt"/>
              </a:defRPr>
            </a:lvl6pPr>
            <a:lvl7pPr marL="2743200" algn="l" defTabSz="914400" rtl="0" eaLnBrk="1" latinLnBrk="0" hangingPunct="1">
              <a:defRPr sz="1800" kern="1200">
                <a:solidFill>
                  <a:schemeClr val="tx1"/>
                </a:solidFill>
                <a:latin typeface="+mj-lt"/>
              </a:defRPr>
            </a:lvl7pPr>
            <a:lvl8pPr marL="3200400" algn="l" defTabSz="914400" rtl="0" eaLnBrk="1" latinLnBrk="0" hangingPunct="1">
              <a:defRPr sz="1800" kern="1200">
                <a:solidFill>
                  <a:schemeClr val="tx1"/>
                </a:solidFill>
                <a:latin typeface="+mj-lt"/>
              </a:defRPr>
            </a:lvl8pPr>
            <a:lvl9pPr marL="3657600" algn="l" defTabSz="914400" rtl="0" eaLnBrk="1" latinLnBrk="0" hangingPunct="1">
              <a:defRPr sz="1800" kern="1200">
                <a:solidFill>
                  <a:schemeClr val="tx1"/>
                </a:solidFill>
                <a:latin typeface="+mj-lt"/>
              </a:defRPr>
            </a:lvl9pPr>
          </a:lstStyle>
          <a:p>
            <a:pPr lvl="0" algn="l">
              <a:spcBef>
                <a:spcPct val="0"/>
              </a:spcBef>
              <a:spcAft>
                <a:spcPct val="0"/>
              </a:spcAft>
              <a:buClr>
                <a:schemeClr val="accent1"/>
              </a:buClr>
              <a:buSzPct val="70000"/>
            </a:pPr>
            <a:r>
              <a:rPr lang="en-US" sz="1799" b="1" dirty="0" err="1">
                <a:solidFill>
                  <a:schemeClr val="accent1"/>
                </a:solidFill>
                <a:sym typeface="+mn-ea"/>
              </a:rPr>
              <a:t>Visoki</a:t>
            </a:r>
            <a:r>
              <a:rPr lang="en-US" sz="1799" b="1" dirty="0">
                <a:solidFill>
                  <a:schemeClr val="accent1"/>
                </a:solidFill>
                <a:sym typeface="+mn-ea"/>
              </a:rPr>
              <a:t> stroški nakupa in vzdrževanja;</a:t>
            </a:r>
          </a:p>
        </p:txBody>
      </p:sp>
      <p:sp>
        <p:nvSpPr>
          <p:cNvPr id="22" name="正文"/>
          <p:cNvSpPr txBox="1"/>
          <p:nvPr>
            <p:custDataLst>
              <p:tags r:id="rId8"/>
            </p:custDataLst>
          </p:nvPr>
        </p:nvSpPr>
        <p:spPr>
          <a:xfrm>
            <a:off x="4789414" y="5545218"/>
            <a:ext cx="5482027" cy="840827"/>
          </a:xfrm>
          <a:prstGeom prst="rect">
            <a:avLst/>
          </a:prstGeom>
          <a:noFill/>
        </p:spPr>
        <p:txBody>
          <a:bodyPr wrap="square" lIns="0" tIns="0" rIns="0" bIns="0" rtlCol="0" anchor="t" anchorCtr="0">
            <a:normAutofit/>
          </a:bodyPr>
          <a:lstStyle>
            <a:defPPr>
              <a:defRPr lang="en-US">
                <a:latin typeface="+mn-lt"/>
              </a:defRPr>
            </a:defPPr>
            <a:lvl1pPr marL="0" algn="l" defTabSz="914400" rtl="0" eaLnBrk="1" latinLnBrk="0" hangingPunct="1">
              <a:defRPr sz="1800" kern="1200">
                <a:solidFill>
                  <a:schemeClr val="tx1"/>
                </a:solidFill>
                <a:latin typeface="+mn-lt"/>
              </a:defRPr>
            </a:lvl1pPr>
            <a:lvl2pPr marL="457200" algn="l" defTabSz="914400" rtl="0" eaLnBrk="1" latinLnBrk="0" hangingPunct="1">
              <a:defRPr sz="1800" kern="1200">
                <a:solidFill>
                  <a:schemeClr val="tx1"/>
                </a:solidFill>
                <a:latin typeface="+mn-lt"/>
              </a:defRPr>
            </a:lvl2pPr>
            <a:lvl3pPr marL="914400" algn="l" defTabSz="914400" rtl="0" eaLnBrk="1" latinLnBrk="0" hangingPunct="1">
              <a:defRPr sz="1800" kern="1200">
                <a:solidFill>
                  <a:schemeClr val="tx1"/>
                </a:solidFill>
                <a:latin typeface="+mn-lt"/>
              </a:defRPr>
            </a:lvl3pPr>
            <a:lvl4pPr marL="1371600" algn="l" defTabSz="914400" rtl="0" eaLnBrk="1" latinLnBrk="0" hangingPunct="1">
              <a:defRPr sz="1800" kern="1200">
                <a:solidFill>
                  <a:schemeClr val="tx1"/>
                </a:solidFill>
                <a:latin typeface="+mn-lt"/>
              </a:defRPr>
            </a:lvl4pPr>
            <a:lvl5pPr marL="1828800" algn="l" defTabSz="914400" rtl="0" eaLnBrk="1" latinLnBrk="0" hangingPunct="1">
              <a:defRPr sz="1800" kern="1200">
                <a:solidFill>
                  <a:schemeClr val="tx1"/>
                </a:solidFill>
                <a:latin typeface="+mn-lt"/>
              </a:defRPr>
            </a:lvl5pPr>
            <a:lvl6pPr marL="2286000" algn="l" defTabSz="914400" rtl="0" eaLnBrk="1" latinLnBrk="0" hangingPunct="1">
              <a:defRPr sz="1800" kern="1200">
                <a:solidFill>
                  <a:schemeClr val="tx1"/>
                </a:solidFill>
                <a:latin typeface="+mn-lt"/>
              </a:defRPr>
            </a:lvl6pPr>
            <a:lvl7pPr marL="2743200" algn="l" defTabSz="914400" rtl="0" eaLnBrk="1" latinLnBrk="0" hangingPunct="1">
              <a:defRPr sz="1800" kern="1200">
                <a:solidFill>
                  <a:schemeClr val="tx1"/>
                </a:solidFill>
                <a:latin typeface="+mn-lt"/>
              </a:defRPr>
            </a:lvl7pPr>
            <a:lvl8pPr marL="3200400" algn="l" defTabSz="914400" rtl="0" eaLnBrk="1" latinLnBrk="0" hangingPunct="1">
              <a:defRPr sz="1800" kern="1200">
                <a:solidFill>
                  <a:schemeClr val="tx1"/>
                </a:solidFill>
                <a:latin typeface="+mn-lt"/>
              </a:defRPr>
            </a:lvl8pPr>
            <a:lvl9pPr marL="3657600" algn="l" defTabSz="914400" rtl="0" eaLnBrk="1" latinLnBrk="0" hangingPunct="1">
              <a:defRPr sz="1800" kern="1200">
                <a:solidFill>
                  <a:schemeClr val="tx1"/>
                </a:solidFill>
                <a:latin typeface="+mn-lt"/>
              </a:defRPr>
            </a:lvl9pPr>
          </a:lstStyle>
          <a:p>
            <a:pPr>
              <a:lnSpc>
                <a:spcPct val="150000"/>
              </a:lnSpc>
              <a:spcBef>
                <a:spcPct val="0"/>
              </a:spcBef>
              <a:spcAft>
                <a:spcPct val="0"/>
              </a:spcAft>
            </a:pPr>
            <a:r>
              <a:rPr lang="en-US" sz="1400" dirty="0">
                <a:ln>
                  <a:noFill/>
                  <a:prstDash val="sysDot"/>
                </a:ln>
                <a:solidFill>
                  <a:schemeClr val="tx1">
                    <a:lumMod val="85000"/>
                    <a:lumOff val="15000"/>
                  </a:schemeClr>
                </a:solidFill>
                <a:sym typeface="+mn-ea"/>
              </a:rPr>
              <a:t>Stalno posodabljanje in prilagajanje sistemov</a:t>
            </a:r>
          </a:p>
        </p:txBody>
      </p:sp>
      <p:sp>
        <p:nvSpPr>
          <p:cNvPr id="23" name="标题"/>
          <p:cNvSpPr txBox="1"/>
          <p:nvPr>
            <p:custDataLst>
              <p:tags r:id="rId9"/>
            </p:custDataLst>
          </p:nvPr>
        </p:nvSpPr>
        <p:spPr>
          <a:xfrm>
            <a:off x="4789414" y="5184654"/>
            <a:ext cx="5482027" cy="367590"/>
          </a:xfrm>
          <a:prstGeom prst="rect">
            <a:avLst/>
          </a:prstGeom>
          <a:noFill/>
        </p:spPr>
        <p:txBody>
          <a:bodyPr wrap="square" lIns="0" tIns="0" rIns="0" bIns="0" rtlCol="0" anchor="b">
            <a:normAutofit/>
          </a:bodyPr>
          <a:lstStyle>
            <a:defPPr>
              <a:defRPr lang="en-US">
                <a:latin typeface="+mj-lt"/>
              </a:defRPr>
            </a:defPPr>
            <a:lvl1pPr marL="0" algn="l" defTabSz="914400" rtl="0" eaLnBrk="1" latinLnBrk="0" hangingPunct="1">
              <a:defRPr sz="1800" kern="1200">
                <a:solidFill>
                  <a:schemeClr val="tx1"/>
                </a:solidFill>
                <a:latin typeface="+mj-lt"/>
              </a:defRPr>
            </a:lvl1pPr>
            <a:lvl2pPr marL="457200" algn="l" defTabSz="914400" rtl="0" eaLnBrk="1" latinLnBrk="0" hangingPunct="1">
              <a:defRPr sz="1800" kern="1200">
                <a:solidFill>
                  <a:schemeClr val="tx1"/>
                </a:solidFill>
                <a:latin typeface="+mj-lt"/>
              </a:defRPr>
            </a:lvl2pPr>
            <a:lvl3pPr marL="914400" algn="l" defTabSz="914400" rtl="0" eaLnBrk="1" latinLnBrk="0" hangingPunct="1">
              <a:defRPr sz="1800" kern="1200">
                <a:solidFill>
                  <a:schemeClr val="tx1"/>
                </a:solidFill>
                <a:latin typeface="+mj-lt"/>
              </a:defRPr>
            </a:lvl3pPr>
            <a:lvl4pPr marL="1371600" algn="l" defTabSz="914400" rtl="0" eaLnBrk="1" latinLnBrk="0" hangingPunct="1">
              <a:defRPr sz="1800" kern="1200">
                <a:solidFill>
                  <a:schemeClr val="tx1"/>
                </a:solidFill>
                <a:latin typeface="+mj-lt"/>
              </a:defRPr>
            </a:lvl4pPr>
            <a:lvl5pPr marL="1828800" algn="l" defTabSz="914400" rtl="0" eaLnBrk="1" latinLnBrk="0" hangingPunct="1">
              <a:defRPr sz="1800" kern="1200">
                <a:solidFill>
                  <a:schemeClr val="tx1"/>
                </a:solidFill>
                <a:latin typeface="+mj-lt"/>
              </a:defRPr>
            </a:lvl5pPr>
            <a:lvl6pPr marL="2286000" algn="l" defTabSz="914400" rtl="0" eaLnBrk="1" latinLnBrk="0" hangingPunct="1">
              <a:defRPr sz="1800" kern="1200">
                <a:solidFill>
                  <a:schemeClr val="tx1"/>
                </a:solidFill>
                <a:latin typeface="+mj-lt"/>
              </a:defRPr>
            </a:lvl6pPr>
            <a:lvl7pPr marL="2743200" algn="l" defTabSz="914400" rtl="0" eaLnBrk="1" latinLnBrk="0" hangingPunct="1">
              <a:defRPr sz="1800" kern="1200">
                <a:solidFill>
                  <a:schemeClr val="tx1"/>
                </a:solidFill>
                <a:latin typeface="+mj-lt"/>
              </a:defRPr>
            </a:lvl7pPr>
            <a:lvl8pPr marL="3200400" algn="l" defTabSz="914400" rtl="0" eaLnBrk="1" latinLnBrk="0" hangingPunct="1">
              <a:defRPr sz="1800" kern="1200">
                <a:solidFill>
                  <a:schemeClr val="tx1"/>
                </a:solidFill>
                <a:latin typeface="+mj-lt"/>
              </a:defRPr>
            </a:lvl8pPr>
            <a:lvl9pPr marL="3657600" algn="l" defTabSz="914400" rtl="0" eaLnBrk="1" latinLnBrk="0" hangingPunct="1">
              <a:defRPr sz="1800" kern="1200">
                <a:solidFill>
                  <a:schemeClr val="tx1"/>
                </a:solidFill>
                <a:latin typeface="+mj-lt"/>
              </a:defRPr>
            </a:lvl9pPr>
          </a:lstStyle>
          <a:p>
            <a:pPr lvl="0" algn="l">
              <a:spcBef>
                <a:spcPct val="0"/>
              </a:spcBef>
              <a:spcAft>
                <a:spcPct val="0"/>
              </a:spcAft>
              <a:buClr>
                <a:schemeClr val="accent1"/>
              </a:buClr>
              <a:buSzPct val="70000"/>
            </a:pPr>
            <a:r>
              <a:rPr lang="en-US" sz="1799" b="1" dirty="0" err="1">
                <a:solidFill>
                  <a:schemeClr val="accent1"/>
                </a:solidFill>
                <a:sym typeface="+mn-ea"/>
              </a:rPr>
              <a:t>Hitra</a:t>
            </a:r>
            <a:r>
              <a:rPr lang="en-US" sz="1799" b="1" dirty="0">
                <a:solidFill>
                  <a:schemeClr val="accent1"/>
                </a:solidFill>
                <a:sym typeface="+mn-ea"/>
              </a:rPr>
              <a:t> tehnološka sprememba in prilagodljivost;</a:t>
            </a:r>
          </a:p>
        </p:txBody>
      </p:sp>
      <p:sp>
        <p:nvSpPr>
          <p:cNvPr id="6" name="正文"/>
          <p:cNvSpPr txBox="1"/>
          <p:nvPr>
            <p:custDataLst>
              <p:tags r:id="rId10"/>
            </p:custDataLst>
          </p:nvPr>
        </p:nvSpPr>
        <p:spPr>
          <a:xfrm>
            <a:off x="6011396" y="3023174"/>
            <a:ext cx="5482027" cy="840827"/>
          </a:xfrm>
          <a:prstGeom prst="rect">
            <a:avLst/>
          </a:prstGeom>
          <a:noFill/>
        </p:spPr>
        <p:txBody>
          <a:bodyPr wrap="square" lIns="0" tIns="0" rIns="0" bIns="0" rtlCol="0" anchor="t" anchorCtr="0">
            <a:normAutofit/>
          </a:bodyPr>
          <a:lstStyle>
            <a:defPPr>
              <a:defRPr lang="en-US">
                <a:latin typeface="+mn-lt"/>
              </a:defRPr>
            </a:defPPr>
            <a:lvl1pPr marL="0" algn="l" defTabSz="914400" rtl="0" eaLnBrk="1" latinLnBrk="0" hangingPunct="1">
              <a:defRPr sz="1800" kern="1200">
                <a:solidFill>
                  <a:schemeClr val="tx1"/>
                </a:solidFill>
                <a:latin typeface="+mn-lt"/>
              </a:defRPr>
            </a:lvl1pPr>
            <a:lvl2pPr marL="457200" algn="l" defTabSz="914400" rtl="0" eaLnBrk="1" latinLnBrk="0" hangingPunct="1">
              <a:defRPr sz="1800" kern="1200">
                <a:solidFill>
                  <a:schemeClr val="tx1"/>
                </a:solidFill>
                <a:latin typeface="+mn-lt"/>
              </a:defRPr>
            </a:lvl2pPr>
            <a:lvl3pPr marL="914400" algn="l" defTabSz="914400" rtl="0" eaLnBrk="1" latinLnBrk="0" hangingPunct="1">
              <a:defRPr sz="1800" kern="1200">
                <a:solidFill>
                  <a:schemeClr val="tx1"/>
                </a:solidFill>
                <a:latin typeface="+mn-lt"/>
              </a:defRPr>
            </a:lvl3pPr>
            <a:lvl4pPr marL="1371600" algn="l" defTabSz="914400" rtl="0" eaLnBrk="1" latinLnBrk="0" hangingPunct="1">
              <a:defRPr sz="1800" kern="1200">
                <a:solidFill>
                  <a:schemeClr val="tx1"/>
                </a:solidFill>
                <a:latin typeface="+mn-lt"/>
              </a:defRPr>
            </a:lvl4pPr>
            <a:lvl5pPr marL="1828800" algn="l" defTabSz="914400" rtl="0" eaLnBrk="1" latinLnBrk="0" hangingPunct="1">
              <a:defRPr sz="1800" kern="1200">
                <a:solidFill>
                  <a:schemeClr val="tx1"/>
                </a:solidFill>
                <a:latin typeface="+mn-lt"/>
              </a:defRPr>
            </a:lvl5pPr>
            <a:lvl6pPr marL="2286000" algn="l" defTabSz="914400" rtl="0" eaLnBrk="1" latinLnBrk="0" hangingPunct="1">
              <a:defRPr sz="1800" kern="1200">
                <a:solidFill>
                  <a:schemeClr val="tx1"/>
                </a:solidFill>
                <a:latin typeface="+mn-lt"/>
              </a:defRPr>
            </a:lvl6pPr>
            <a:lvl7pPr marL="2743200" algn="l" defTabSz="914400" rtl="0" eaLnBrk="1" latinLnBrk="0" hangingPunct="1">
              <a:defRPr sz="1800" kern="1200">
                <a:solidFill>
                  <a:schemeClr val="tx1"/>
                </a:solidFill>
                <a:latin typeface="+mn-lt"/>
              </a:defRPr>
            </a:lvl7pPr>
            <a:lvl8pPr marL="3200400" algn="l" defTabSz="914400" rtl="0" eaLnBrk="1" latinLnBrk="0" hangingPunct="1">
              <a:defRPr sz="1800" kern="1200">
                <a:solidFill>
                  <a:schemeClr val="tx1"/>
                </a:solidFill>
                <a:latin typeface="+mn-lt"/>
              </a:defRPr>
            </a:lvl8pPr>
            <a:lvl9pPr marL="3657600" algn="l" defTabSz="914400" rtl="0" eaLnBrk="1" latinLnBrk="0" hangingPunct="1">
              <a:defRPr sz="1800" kern="1200">
                <a:solidFill>
                  <a:schemeClr val="tx1"/>
                </a:solidFill>
                <a:latin typeface="+mn-lt"/>
              </a:defRPr>
            </a:lvl9pPr>
          </a:lstStyle>
          <a:p>
            <a:pPr>
              <a:lnSpc>
                <a:spcPct val="150000"/>
              </a:lnSpc>
              <a:spcBef>
                <a:spcPct val="0"/>
              </a:spcBef>
              <a:spcAft>
                <a:spcPct val="0"/>
              </a:spcAft>
            </a:pPr>
            <a:r>
              <a:rPr lang="en-US" sz="1400" dirty="0">
                <a:ln>
                  <a:noFill/>
                  <a:prstDash val="sysDot"/>
                </a:ln>
                <a:solidFill>
                  <a:schemeClr val="tx1">
                    <a:lumMod val="85000"/>
                    <a:lumOff val="15000"/>
                  </a:schemeClr>
                </a:solidFill>
                <a:sym typeface="+mn-ea"/>
              </a:rPr>
              <a:t>Odpori in težave pri uvajanju zaposlenih v nove sisteme</a:t>
            </a:r>
          </a:p>
        </p:txBody>
      </p:sp>
      <p:sp>
        <p:nvSpPr>
          <p:cNvPr id="7" name="标题"/>
          <p:cNvSpPr txBox="1"/>
          <p:nvPr>
            <p:custDataLst>
              <p:tags r:id="rId11"/>
            </p:custDataLst>
          </p:nvPr>
        </p:nvSpPr>
        <p:spPr>
          <a:xfrm>
            <a:off x="6011396" y="2663245"/>
            <a:ext cx="5482027" cy="367590"/>
          </a:xfrm>
          <a:prstGeom prst="rect">
            <a:avLst/>
          </a:prstGeom>
          <a:noFill/>
        </p:spPr>
        <p:txBody>
          <a:bodyPr wrap="square" lIns="0" tIns="0" rIns="0" bIns="0" rtlCol="0" anchor="b">
            <a:normAutofit fontScale="97500"/>
          </a:bodyPr>
          <a:lstStyle>
            <a:defPPr>
              <a:defRPr lang="en-US">
                <a:latin typeface="+mj-lt"/>
              </a:defRPr>
            </a:defPPr>
            <a:lvl1pPr marL="0" algn="l" defTabSz="914400" rtl="0" eaLnBrk="1" latinLnBrk="0" hangingPunct="1">
              <a:defRPr sz="1800" kern="1200">
                <a:solidFill>
                  <a:schemeClr val="tx1"/>
                </a:solidFill>
                <a:latin typeface="+mj-lt"/>
              </a:defRPr>
            </a:lvl1pPr>
            <a:lvl2pPr marL="457200" algn="l" defTabSz="914400" rtl="0" eaLnBrk="1" latinLnBrk="0" hangingPunct="1">
              <a:defRPr sz="1800" kern="1200">
                <a:solidFill>
                  <a:schemeClr val="tx1"/>
                </a:solidFill>
                <a:latin typeface="+mj-lt"/>
              </a:defRPr>
            </a:lvl2pPr>
            <a:lvl3pPr marL="914400" algn="l" defTabSz="914400" rtl="0" eaLnBrk="1" latinLnBrk="0" hangingPunct="1">
              <a:defRPr sz="1800" kern="1200">
                <a:solidFill>
                  <a:schemeClr val="tx1"/>
                </a:solidFill>
                <a:latin typeface="+mj-lt"/>
              </a:defRPr>
            </a:lvl3pPr>
            <a:lvl4pPr marL="1371600" algn="l" defTabSz="914400" rtl="0" eaLnBrk="1" latinLnBrk="0" hangingPunct="1">
              <a:defRPr sz="1800" kern="1200">
                <a:solidFill>
                  <a:schemeClr val="tx1"/>
                </a:solidFill>
                <a:latin typeface="+mj-lt"/>
              </a:defRPr>
            </a:lvl4pPr>
            <a:lvl5pPr marL="1828800" algn="l" defTabSz="914400" rtl="0" eaLnBrk="1" latinLnBrk="0" hangingPunct="1">
              <a:defRPr sz="1800" kern="1200">
                <a:solidFill>
                  <a:schemeClr val="tx1"/>
                </a:solidFill>
                <a:latin typeface="+mj-lt"/>
              </a:defRPr>
            </a:lvl5pPr>
            <a:lvl6pPr marL="2286000" algn="l" defTabSz="914400" rtl="0" eaLnBrk="1" latinLnBrk="0" hangingPunct="1">
              <a:defRPr sz="1800" kern="1200">
                <a:solidFill>
                  <a:schemeClr val="tx1"/>
                </a:solidFill>
                <a:latin typeface="+mj-lt"/>
              </a:defRPr>
            </a:lvl6pPr>
            <a:lvl7pPr marL="2743200" algn="l" defTabSz="914400" rtl="0" eaLnBrk="1" latinLnBrk="0" hangingPunct="1">
              <a:defRPr sz="1800" kern="1200">
                <a:solidFill>
                  <a:schemeClr val="tx1"/>
                </a:solidFill>
                <a:latin typeface="+mj-lt"/>
              </a:defRPr>
            </a:lvl7pPr>
            <a:lvl8pPr marL="3200400" algn="l" defTabSz="914400" rtl="0" eaLnBrk="1" latinLnBrk="0" hangingPunct="1">
              <a:defRPr sz="1800" kern="1200">
                <a:solidFill>
                  <a:schemeClr val="tx1"/>
                </a:solidFill>
                <a:latin typeface="+mj-lt"/>
              </a:defRPr>
            </a:lvl8pPr>
            <a:lvl9pPr marL="3657600" algn="l" defTabSz="914400" rtl="0" eaLnBrk="1" latinLnBrk="0" hangingPunct="1">
              <a:defRPr sz="1800" kern="1200">
                <a:solidFill>
                  <a:schemeClr val="tx1"/>
                </a:solidFill>
                <a:latin typeface="+mj-lt"/>
              </a:defRPr>
            </a:lvl9pPr>
          </a:lstStyle>
          <a:p>
            <a:pPr lvl="0" algn="l">
              <a:spcBef>
                <a:spcPct val="0"/>
              </a:spcBef>
              <a:spcAft>
                <a:spcPct val="0"/>
              </a:spcAft>
              <a:buClr>
                <a:schemeClr val="accent1"/>
              </a:buClr>
              <a:buSzPct val="70000"/>
            </a:pPr>
            <a:r>
              <a:rPr lang="en-US" sz="1999" b="1" dirty="0" err="1">
                <a:solidFill>
                  <a:schemeClr val="accent1"/>
                </a:solidFill>
                <a:sym typeface="+mn-ea"/>
              </a:rPr>
              <a:t>Usposabljanje</a:t>
            </a:r>
            <a:r>
              <a:rPr lang="en-US" sz="1999" b="1" dirty="0">
                <a:solidFill>
                  <a:schemeClr val="accent1"/>
                </a:solidFill>
                <a:sym typeface="+mn-ea"/>
              </a:rPr>
              <a:t> zaposlenih in sprememba kulture;</a:t>
            </a:r>
          </a:p>
        </p:txBody>
      </p:sp>
      <p:sp>
        <p:nvSpPr>
          <p:cNvPr id="2" name="正文"/>
          <p:cNvSpPr txBox="1"/>
          <p:nvPr>
            <p:custDataLst>
              <p:tags r:id="rId12"/>
            </p:custDataLst>
          </p:nvPr>
        </p:nvSpPr>
        <p:spPr>
          <a:xfrm>
            <a:off x="5401993" y="4282609"/>
            <a:ext cx="5482027" cy="840827"/>
          </a:xfrm>
          <a:prstGeom prst="rect">
            <a:avLst/>
          </a:prstGeom>
          <a:noFill/>
        </p:spPr>
        <p:txBody>
          <a:bodyPr wrap="square" lIns="0" tIns="0" rIns="0" bIns="0" rtlCol="0" anchor="t" anchorCtr="0">
            <a:normAutofit/>
          </a:bodyPr>
          <a:lstStyle>
            <a:defPPr>
              <a:defRPr lang="en-US">
                <a:latin typeface="+mn-lt"/>
              </a:defRPr>
            </a:defPPr>
            <a:lvl1pPr marL="0" algn="l" defTabSz="914400" rtl="0" eaLnBrk="1" latinLnBrk="0" hangingPunct="1">
              <a:defRPr sz="1800" kern="1200">
                <a:solidFill>
                  <a:schemeClr val="tx1"/>
                </a:solidFill>
                <a:latin typeface="+mn-lt"/>
              </a:defRPr>
            </a:lvl1pPr>
            <a:lvl2pPr marL="457200" algn="l" defTabSz="914400" rtl="0" eaLnBrk="1" latinLnBrk="0" hangingPunct="1">
              <a:defRPr sz="1800" kern="1200">
                <a:solidFill>
                  <a:schemeClr val="tx1"/>
                </a:solidFill>
                <a:latin typeface="+mn-lt"/>
              </a:defRPr>
            </a:lvl2pPr>
            <a:lvl3pPr marL="914400" algn="l" defTabSz="914400" rtl="0" eaLnBrk="1" latinLnBrk="0" hangingPunct="1">
              <a:defRPr sz="1800" kern="1200">
                <a:solidFill>
                  <a:schemeClr val="tx1"/>
                </a:solidFill>
                <a:latin typeface="+mn-lt"/>
              </a:defRPr>
            </a:lvl3pPr>
            <a:lvl4pPr marL="1371600" algn="l" defTabSz="914400" rtl="0" eaLnBrk="1" latinLnBrk="0" hangingPunct="1">
              <a:defRPr sz="1800" kern="1200">
                <a:solidFill>
                  <a:schemeClr val="tx1"/>
                </a:solidFill>
                <a:latin typeface="+mn-lt"/>
              </a:defRPr>
            </a:lvl4pPr>
            <a:lvl5pPr marL="1828800" algn="l" defTabSz="914400" rtl="0" eaLnBrk="1" latinLnBrk="0" hangingPunct="1">
              <a:defRPr sz="1800" kern="1200">
                <a:solidFill>
                  <a:schemeClr val="tx1"/>
                </a:solidFill>
                <a:latin typeface="+mn-lt"/>
              </a:defRPr>
            </a:lvl5pPr>
            <a:lvl6pPr marL="2286000" algn="l" defTabSz="914400" rtl="0" eaLnBrk="1" latinLnBrk="0" hangingPunct="1">
              <a:defRPr sz="1800" kern="1200">
                <a:solidFill>
                  <a:schemeClr val="tx1"/>
                </a:solidFill>
                <a:latin typeface="+mn-lt"/>
              </a:defRPr>
            </a:lvl6pPr>
            <a:lvl7pPr marL="2743200" algn="l" defTabSz="914400" rtl="0" eaLnBrk="1" latinLnBrk="0" hangingPunct="1">
              <a:defRPr sz="1800" kern="1200">
                <a:solidFill>
                  <a:schemeClr val="tx1"/>
                </a:solidFill>
                <a:latin typeface="+mn-lt"/>
              </a:defRPr>
            </a:lvl7pPr>
            <a:lvl8pPr marL="3200400" algn="l" defTabSz="914400" rtl="0" eaLnBrk="1" latinLnBrk="0" hangingPunct="1">
              <a:defRPr sz="1800" kern="1200">
                <a:solidFill>
                  <a:schemeClr val="tx1"/>
                </a:solidFill>
                <a:latin typeface="+mn-lt"/>
              </a:defRPr>
            </a:lvl8pPr>
            <a:lvl9pPr marL="3657600" algn="l" defTabSz="914400" rtl="0" eaLnBrk="1" latinLnBrk="0" hangingPunct="1">
              <a:defRPr sz="1800" kern="1200">
                <a:solidFill>
                  <a:schemeClr val="tx1"/>
                </a:solidFill>
                <a:latin typeface="+mn-lt"/>
              </a:defRPr>
            </a:lvl9pPr>
          </a:lstStyle>
          <a:p>
            <a:pPr>
              <a:lnSpc>
                <a:spcPct val="150000"/>
              </a:lnSpc>
              <a:spcBef>
                <a:spcPct val="0"/>
              </a:spcBef>
              <a:spcAft>
                <a:spcPct val="0"/>
              </a:spcAft>
            </a:pPr>
            <a:r>
              <a:rPr lang="en-US" sz="1400" dirty="0">
                <a:ln>
                  <a:noFill/>
                  <a:prstDash val="sysDot"/>
                </a:ln>
                <a:solidFill>
                  <a:schemeClr val="tx1">
                    <a:lumMod val="85000"/>
                    <a:lumOff val="15000"/>
                  </a:schemeClr>
                </a:solidFill>
                <a:sym typeface="+mn-ea"/>
              </a:rPr>
              <a:t>Zaščita pred hekerskimi napadi in izgubi podatkov</a:t>
            </a:r>
          </a:p>
        </p:txBody>
      </p:sp>
      <p:sp>
        <p:nvSpPr>
          <p:cNvPr id="4" name="标题"/>
          <p:cNvSpPr txBox="1"/>
          <p:nvPr>
            <p:custDataLst>
              <p:tags r:id="rId13"/>
            </p:custDataLst>
          </p:nvPr>
        </p:nvSpPr>
        <p:spPr>
          <a:xfrm>
            <a:off x="5401993" y="3922045"/>
            <a:ext cx="5482027" cy="367590"/>
          </a:xfrm>
          <a:prstGeom prst="rect">
            <a:avLst/>
          </a:prstGeom>
          <a:noFill/>
        </p:spPr>
        <p:txBody>
          <a:bodyPr wrap="square" lIns="0" tIns="0" rIns="0" bIns="0" rtlCol="0" anchor="b">
            <a:normAutofit/>
          </a:bodyPr>
          <a:lstStyle>
            <a:defPPr>
              <a:defRPr lang="en-US">
                <a:latin typeface="+mj-lt"/>
              </a:defRPr>
            </a:defPPr>
            <a:lvl1pPr marL="0" algn="l" defTabSz="914400" rtl="0" eaLnBrk="1" latinLnBrk="0" hangingPunct="1">
              <a:defRPr sz="1800" kern="1200">
                <a:solidFill>
                  <a:schemeClr val="tx1"/>
                </a:solidFill>
                <a:latin typeface="+mj-lt"/>
              </a:defRPr>
            </a:lvl1pPr>
            <a:lvl2pPr marL="457200" algn="l" defTabSz="914400" rtl="0" eaLnBrk="1" latinLnBrk="0" hangingPunct="1">
              <a:defRPr sz="1800" kern="1200">
                <a:solidFill>
                  <a:schemeClr val="tx1"/>
                </a:solidFill>
                <a:latin typeface="+mj-lt"/>
              </a:defRPr>
            </a:lvl2pPr>
            <a:lvl3pPr marL="914400" algn="l" defTabSz="914400" rtl="0" eaLnBrk="1" latinLnBrk="0" hangingPunct="1">
              <a:defRPr sz="1800" kern="1200">
                <a:solidFill>
                  <a:schemeClr val="tx1"/>
                </a:solidFill>
                <a:latin typeface="+mj-lt"/>
              </a:defRPr>
            </a:lvl3pPr>
            <a:lvl4pPr marL="1371600" algn="l" defTabSz="914400" rtl="0" eaLnBrk="1" latinLnBrk="0" hangingPunct="1">
              <a:defRPr sz="1800" kern="1200">
                <a:solidFill>
                  <a:schemeClr val="tx1"/>
                </a:solidFill>
                <a:latin typeface="+mj-lt"/>
              </a:defRPr>
            </a:lvl4pPr>
            <a:lvl5pPr marL="1828800" algn="l" defTabSz="914400" rtl="0" eaLnBrk="1" latinLnBrk="0" hangingPunct="1">
              <a:defRPr sz="1800" kern="1200">
                <a:solidFill>
                  <a:schemeClr val="tx1"/>
                </a:solidFill>
                <a:latin typeface="+mj-lt"/>
              </a:defRPr>
            </a:lvl5pPr>
            <a:lvl6pPr marL="2286000" algn="l" defTabSz="914400" rtl="0" eaLnBrk="1" latinLnBrk="0" hangingPunct="1">
              <a:defRPr sz="1800" kern="1200">
                <a:solidFill>
                  <a:schemeClr val="tx1"/>
                </a:solidFill>
                <a:latin typeface="+mj-lt"/>
              </a:defRPr>
            </a:lvl6pPr>
            <a:lvl7pPr marL="2743200" algn="l" defTabSz="914400" rtl="0" eaLnBrk="1" latinLnBrk="0" hangingPunct="1">
              <a:defRPr sz="1800" kern="1200">
                <a:solidFill>
                  <a:schemeClr val="tx1"/>
                </a:solidFill>
                <a:latin typeface="+mj-lt"/>
              </a:defRPr>
            </a:lvl7pPr>
            <a:lvl8pPr marL="3200400" algn="l" defTabSz="914400" rtl="0" eaLnBrk="1" latinLnBrk="0" hangingPunct="1">
              <a:defRPr sz="1800" kern="1200">
                <a:solidFill>
                  <a:schemeClr val="tx1"/>
                </a:solidFill>
                <a:latin typeface="+mj-lt"/>
              </a:defRPr>
            </a:lvl8pPr>
            <a:lvl9pPr marL="3657600" algn="l" defTabSz="914400" rtl="0" eaLnBrk="1" latinLnBrk="0" hangingPunct="1">
              <a:defRPr sz="1800" kern="1200">
                <a:solidFill>
                  <a:schemeClr val="tx1"/>
                </a:solidFill>
                <a:latin typeface="+mj-lt"/>
              </a:defRPr>
            </a:lvl9pPr>
          </a:lstStyle>
          <a:p>
            <a:pPr lvl="0" algn="l">
              <a:spcBef>
                <a:spcPct val="0"/>
              </a:spcBef>
              <a:spcAft>
                <a:spcPct val="0"/>
              </a:spcAft>
              <a:buClr>
                <a:schemeClr val="accent1"/>
              </a:buClr>
              <a:buSzPct val="70000"/>
            </a:pPr>
            <a:r>
              <a:rPr lang="en-US" sz="1799" b="1" dirty="0" err="1">
                <a:solidFill>
                  <a:schemeClr val="accent1"/>
                </a:solidFill>
                <a:sym typeface="+mn-ea"/>
              </a:rPr>
              <a:t>Varnost</a:t>
            </a:r>
            <a:r>
              <a:rPr lang="en-US" sz="1799" b="1" dirty="0">
                <a:solidFill>
                  <a:schemeClr val="accent1"/>
                </a:solidFill>
                <a:sym typeface="+mn-ea"/>
              </a:rPr>
              <a:t> in zaščita podatkov;</a:t>
            </a:r>
          </a:p>
        </p:txBody>
      </p:sp>
      <p:sp>
        <p:nvSpPr>
          <p:cNvPr id="9" name="Označba mesta številke diapozitiva 8">
            <a:extLst>
              <a:ext uri="{FF2B5EF4-FFF2-40B4-BE49-F238E27FC236}">
                <a16:creationId xmlns:a16="http://schemas.microsoft.com/office/drawing/2014/main" id="{0A6C4C65-FC1C-F63B-6A81-C0E46D9F8374}"/>
              </a:ext>
            </a:extLst>
          </p:cNvPr>
          <p:cNvSpPr>
            <a:spLocks noGrp="1"/>
          </p:cNvSpPr>
          <p:nvPr>
            <p:ph type="sldNum" sz="quarter" idx="12"/>
          </p:nvPr>
        </p:nvSpPr>
        <p:spPr/>
        <p:txBody>
          <a:bodyPr/>
          <a:lstStyle/>
          <a:p>
            <a:fld id="{49AE70B2-8BF9-45C0-BB95-33D1B9D3A854}" type="slidenum">
              <a:rPr lang="en-US" smtClean="0"/>
              <a:t>46</a:t>
            </a:fld>
            <a:endParaRPr lang="en-US" dirty="0"/>
          </a:p>
        </p:txBody>
      </p:sp>
    </p:spTree>
    <p:custDataLst>
      <p:tags r:id="rId1"/>
    </p:custDataLst>
    <p:extLst>
      <p:ext uri="{BB962C8B-B14F-4D97-AF65-F5344CB8AC3E}">
        <p14:creationId xmlns:p14="http://schemas.microsoft.com/office/powerpoint/2010/main" val="394078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circle(in)">
                                      <p:cBhvr>
                                        <p:cTn id="22" dur="20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heel(1)">
                                      <p:cBhvr>
                                        <p:cTn id="27" dur="20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ipe(down)">
                                      <p:cBhvr>
                                        <p:cTn id="32" dur="500"/>
                                        <p:tgtEl>
                                          <p:spTgt spid="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animEffect transition="in" filter="wheel(1)">
                                      <p:cBhvr>
                                        <p:cTn id="37" dur="2000"/>
                                        <p:tgtEl>
                                          <p:spTgt spid="2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2">
                                            <p:txEl>
                                              <p:pRg st="0" end="0"/>
                                            </p:txEl>
                                          </p:spTgt>
                                        </p:tgtEl>
                                        <p:attrNameLst>
                                          <p:attrName>style.visibility</p:attrName>
                                        </p:attrNameLst>
                                      </p:cBhvr>
                                      <p:to>
                                        <p:strVal val="visible"/>
                                      </p:to>
                                    </p:set>
                                    <p:animEffect transition="in" filter="wipe(down)">
                                      <p:cBhvr>
                                        <p:cTn id="42"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2"/>
            </p:custDataLst>
          </p:nvPr>
        </p:nvSpPr>
        <p:spPr>
          <a:xfrm>
            <a:off x="1018274" y="479558"/>
            <a:ext cx="8768336" cy="763071"/>
          </a:xfrm>
        </p:spPr>
        <p:txBody>
          <a:bodyPr vert="horz" wrap="square" lIns="0" tIns="45708" rIns="90147" bIns="45708" rtlCol="0" anchor="b" anchorCtr="0">
            <a:normAutofit fontScale="90000"/>
          </a:bodyPr>
          <a:lstStyle/>
          <a:p>
            <a:pPr lvl="0" algn="l">
              <a:lnSpc>
                <a:spcPct val="90000"/>
              </a:lnSpc>
              <a:buClrTx/>
              <a:buSzTx/>
              <a:buFontTx/>
            </a:pPr>
            <a:r>
              <a:rPr lang="en-US" b="1" dirty="0">
                <a:ln/>
                <a:effectLst>
                  <a:innerShdw blurRad="63500" dist="50800" dir="13500000">
                    <a:srgbClr val="000000">
                      <a:alpha val="50000"/>
                    </a:srgbClr>
                  </a:innerShdw>
                </a:effectLst>
                <a:sym typeface="+mn-ea"/>
              </a:rPr>
              <a:t>TEHNOLOŠKI NAPREDEK IN PRIHODNOST INFORMACIJSKIH SISTEMOV</a:t>
            </a:r>
          </a:p>
        </p:txBody>
      </p:sp>
      <p:sp>
        <p:nvSpPr>
          <p:cNvPr id="22" name="矩形 21"/>
          <p:cNvSpPr/>
          <p:nvPr>
            <p:custDataLst>
              <p:tags r:id="rId3"/>
            </p:custDataLst>
          </p:nvPr>
        </p:nvSpPr>
        <p:spPr>
          <a:xfrm>
            <a:off x="10627131" y="893"/>
            <a:ext cx="1625177" cy="68562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sym typeface="Arial" panose="020B0604020202020204" pitchFamily="34" charset="0"/>
            </a:endParaRPr>
          </a:p>
        </p:txBody>
      </p:sp>
      <p:sp>
        <p:nvSpPr>
          <p:cNvPr id="21" name="圆角矩形 20"/>
          <p:cNvSpPr/>
          <p:nvPr>
            <p:custDataLst>
              <p:tags r:id="rId4"/>
            </p:custDataLst>
          </p:nvPr>
        </p:nvSpPr>
        <p:spPr>
          <a:xfrm>
            <a:off x="6475313" y="2166314"/>
            <a:ext cx="5344673" cy="3855986"/>
          </a:xfrm>
          <a:prstGeom prst="roundRect">
            <a:avLst>
              <a:gd name="adj" fmla="val 3764"/>
            </a:avLst>
          </a:prstGeom>
          <a:solidFill>
            <a:schemeClr val="lt1">
              <a:lumMod val="100000"/>
              <a:alpha val="30000"/>
            </a:schemeClr>
          </a:solidFill>
          <a:ln>
            <a:noFill/>
          </a:ln>
          <a:effectLst>
            <a:outerShdw blurRad="254000" dist="25400" dir="2700000" algn="tl"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sz="1799">
              <a:latin typeface="Arial" panose="020B0604020202020204" pitchFamily="34" charset="0"/>
              <a:sym typeface="+mn-lt"/>
            </a:endParaRPr>
          </a:p>
        </p:txBody>
      </p:sp>
      <p:sp>
        <p:nvSpPr>
          <p:cNvPr id="23" name="圆角矩形 22"/>
          <p:cNvSpPr/>
          <p:nvPr>
            <p:custDataLst>
              <p:tags r:id="rId5"/>
            </p:custDataLst>
          </p:nvPr>
        </p:nvSpPr>
        <p:spPr>
          <a:xfrm>
            <a:off x="6275975" y="1886986"/>
            <a:ext cx="5344673" cy="3855986"/>
          </a:xfrm>
          <a:prstGeom prst="roundRect">
            <a:avLst>
              <a:gd name="adj" fmla="val 3764"/>
            </a:avLst>
          </a:prstGeom>
          <a:solidFill>
            <a:schemeClr val="lt1">
              <a:lumMod val="100000"/>
              <a:alpha val="40000"/>
            </a:schemeClr>
          </a:solidFill>
          <a:ln>
            <a:noFill/>
          </a:ln>
          <a:effectLst>
            <a:outerShdw blurRad="254000" dist="25400" dir="2700000" algn="tl"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sz="1799">
              <a:latin typeface="Arial" panose="020B0604020202020204" pitchFamily="34" charset="0"/>
              <a:sym typeface="+mn-lt"/>
            </a:endParaRPr>
          </a:p>
        </p:txBody>
      </p:sp>
      <p:sp>
        <p:nvSpPr>
          <p:cNvPr id="24" name="圆角矩形 23"/>
          <p:cNvSpPr/>
          <p:nvPr>
            <p:custDataLst>
              <p:tags r:id="rId6"/>
            </p:custDataLst>
          </p:nvPr>
        </p:nvSpPr>
        <p:spPr>
          <a:xfrm>
            <a:off x="6067115" y="1607659"/>
            <a:ext cx="5344673" cy="3855986"/>
          </a:xfrm>
          <a:prstGeom prst="roundRect">
            <a:avLst>
              <a:gd name="adj" fmla="val 3764"/>
            </a:avLst>
          </a:prstGeom>
          <a:solidFill>
            <a:schemeClr val="lt1">
              <a:lumMod val="100000"/>
            </a:schemeClr>
          </a:solidFill>
          <a:ln>
            <a:noFill/>
          </a:ln>
          <a:effectLst>
            <a:outerShdw blurRad="254000" dist="25400" dir="2700000" algn="tl"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sz="1799">
              <a:latin typeface="Arial" panose="020B0604020202020204" pitchFamily="34" charset="0"/>
              <a:sym typeface="+mn-lt"/>
            </a:endParaRPr>
          </a:p>
        </p:txBody>
      </p:sp>
      <p:pic>
        <p:nvPicPr>
          <p:cNvPr id="25" name="图片 24" descr="VCG41N1380127221"/>
          <p:cNvPicPr>
            <a:picLocks noChangeAspect="1"/>
          </p:cNvPicPr>
          <p:nvPr>
            <p:custDataLst>
              <p:tags r:id="rId7"/>
            </p:custDataLst>
          </p:nvPr>
        </p:nvPicPr>
        <p:blipFill>
          <a:blip r:embed="rId14"/>
          <a:srcRect l="1787" r="1787"/>
          <a:stretch>
            <a:fillRect/>
          </a:stretch>
        </p:blipFill>
        <p:spPr>
          <a:xfrm>
            <a:off x="6384531" y="1907301"/>
            <a:ext cx="4710473" cy="3256702"/>
          </a:xfrm>
          <a:custGeom>
            <a:avLst/>
            <a:gdLst/>
            <a:ahLst/>
            <a:cxnLst>
              <a:cxn ang="3">
                <a:pos x="hc" y="t"/>
              </a:cxn>
              <a:cxn ang="cd2">
                <a:pos x="l" y="vc"/>
              </a:cxn>
              <a:cxn ang="cd4">
                <a:pos x="hc" y="b"/>
              </a:cxn>
              <a:cxn ang="0">
                <a:pos x="r" y="vc"/>
              </a:cxn>
            </a:cxnLst>
            <a:rect l="l" t="t" r="r" b="b"/>
            <a:pathLst>
              <a:path w="7420" h="3602">
                <a:moveTo>
                  <a:pt x="136" y="0"/>
                </a:moveTo>
                <a:lnTo>
                  <a:pt x="7284" y="0"/>
                </a:lnTo>
                <a:cubicBezTo>
                  <a:pt x="7359" y="0"/>
                  <a:pt x="7420" y="61"/>
                  <a:pt x="7420" y="136"/>
                </a:cubicBezTo>
                <a:lnTo>
                  <a:pt x="7420" y="3466"/>
                </a:lnTo>
                <a:cubicBezTo>
                  <a:pt x="7420" y="3541"/>
                  <a:pt x="7359" y="3602"/>
                  <a:pt x="7284" y="3602"/>
                </a:cubicBezTo>
                <a:lnTo>
                  <a:pt x="136" y="3602"/>
                </a:lnTo>
                <a:cubicBezTo>
                  <a:pt x="61" y="3602"/>
                  <a:pt x="0" y="3541"/>
                  <a:pt x="0" y="3466"/>
                </a:cubicBezTo>
                <a:lnTo>
                  <a:pt x="0" y="136"/>
                </a:lnTo>
                <a:cubicBezTo>
                  <a:pt x="0" y="61"/>
                  <a:pt x="61" y="0"/>
                  <a:pt x="136"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8" name="矩形 7"/>
          <p:cNvSpPr/>
          <p:nvPr>
            <p:custDataLst>
              <p:tags r:id="rId8"/>
            </p:custDataLst>
          </p:nvPr>
        </p:nvSpPr>
        <p:spPr>
          <a:xfrm>
            <a:off x="740217" y="3807463"/>
            <a:ext cx="4429242" cy="393019"/>
          </a:xfrm>
          <a:prstGeom prst="rect">
            <a:avLst/>
          </a:prstGeom>
          <a:noFill/>
        </p:spPr>
        <p:txBody>
          <a:bodyPr wrap="square" lIns="0" tIns="0" rIns="0" bIns="36186" rtlCol="0" anchor="b" anchorCtr="0">
            <a:normAutofit/>
          </a:bodyPr>
          <a:lstStyle/>
          <a:p>
            <a:pPr>
              <a:spcBef>
                <a:spcPct val="0"/>
              </a:spcBef>
              <a:spcAft>
                <a:spcPct val="0"/>
              </a:spcAft>
              <a:buClr>
                <a:srgbClr val="000000"/>
              </a:buClr>
              <a:buSzPct val="70000"/>
            </a:pPr>
            <a:r>
              <a:rPr lang="en-US" sz="1400" b="1" dirty="0">
                <a:effectLst>
                  <a:reflection blurRad="6350" stA="50000" endA="300" endPos="50000" dist="29997" dir="5400000" sy="-100000" algn="bl" rotWithShape="0"/>
                </a:effectLst>
                <a:latin typeface="+mj-lt"/>
                <a:sym typeface="+mn-ea"/>
              </a:rPr>
              <a:t>Razvoj odprtokodnih rešitev</a:t>
            </a:r>
          </a:p>
        </p:txBody>
      </p:sp>
      <p:sp>
        <p:nvSpPr>
          <p:cNvPr id="9" name="矩形 8"/>
          <p:cNvSpPr/>
          <p:nvPr>
            <p:custDataLst>
              <p:tags r:id="rId9"/>
            </p:custDataLst>
          </p:nvPr>
        </p:nvSpPr>
        <p:spPr>
          <a:xfrm>
            <a:off x="1018274" y="4863260"/>
            <a:ext cx="4429878" cy="600640"/>
          </a:xfrm>
          <a:prstGeom prst="rect">
            <a:avLst/>
          </a:prstGeom>
          <a:noFill/>
        </p:spPr>
        <p:txBody>
          <a:bodyPr wrap="square" lIns="0" tIns="0" rIns="0" bIns="0" rtlCol="0" anchor="t" anchorCtr="0">
            <a:normAutofit/>
          </a:bodyPr>
          <a:lstStyle/>
          <a:p>
            <a:pPr>
              <a:lnSpc>
                <a:spcPct val="150000"/>
              </a:lnSpc>
              <a:spcBef>
                <a:spcPct val="0"/>
              </a:spcBef>
              <a:spcAft>
                <a:spcPct val="0"/>
              </a:spcAft>
              <a:buClr>
                <a:srgbClr val="376FFF"/>
              </a:buClr>
              <a:buSzPct val="80000"/>
            </a:pPr>
            <a:r>
              <a:rPr lang="en-US" sz="1400" b="1" dirty="0">
                <a:effectLst>
                  <a:reflection blurRad="6350" stA="50000" endA="300" endPos="50000" dist="29997" dir="5400000" sy="-100000" algn="bl" rotWithShape="0"/>
                </a:effectLst>
                <a:sym typeface="+mn-ea"/>
              </a:rPr>
              <a:t></a:t>
            </a:r>
            <a:r>
              <a:rPr lang="en-US" sz="1400" b="1" dirty="0" err="1">
                <a:effectLst>
                  <a:reflection blurRad="6350" stA="50000" endA="300" endPos="50000" dist="29997" dir="5400000" sy="-100000" algn="bl" rotWithShape="0"/>
                </a:effectLst>
                <a:sym typeface="+mn-ea"/>
              </a:rPr>
              <a:t>Učinek</a:t>
            </a:r>
            <a:r>
              <a:rPr lang="en-US" sz="1400" b="1" dirty="0">
                <a:effectLst>
                  <a:reflection blurRad="6350" stA="50000" endA="300" endPos="50000" dist="29997" dir="5400000" sy="-100000" algn="bl" rotWithShape="0"/>
                </a:effectLst>
                <a:sym typeface="+mn-ea"/>
              </a:rPr>
              <a:t> </a:t>
            </a:r>
            <a:r>
              <a:rPr lang="en-US" sz="1400" b="1" dirty="0" err="1">
                <a:effectLst>
                  <a:reflection blurRad="6350" stA="50000" endA="300" endPos="50000" dist="29997" dir="5400000" sy="-100000" algn="bl" rotWithShape="0"/>
                </a:effectLst>
                <a:sym typeface="+mn-ea"/>
              </a:rPr>
              <a:t>digitalne</a:t>
            </a:r>
            <a:r>
              <a:rPr lang="en-US" sz="1400" b="1" dirty="0">
                <a:effectLst>
                  <a:reflection blurRad="6350" stA="50000" endA="300" endPos="50000" dist="29997" dir="5400000" sy="-100000" algn="bl" rotWithShape="0"/>
                </a:effectLst>
                <a:sym typeface="+mn-ea"/>
              </a:rPr>
              <a:t> </a:t>
            </a:r>
            <a:r>
              <a:rPr lang="en-US" sz="1400" b="1" dirty="0" err="1">
                <a:effectLst>
                  <a:reflection blurRad="6350" stA="50000" endA="300" endPos="50000" dist="29997" dir="5400000" sy="-100000" algn="bl" rotWithShape="0"/>
                </a:effectLst>
                <a:sym typeface="+mn-ea"/>
              </a:rPr>
              <a:t>transformacije</a:t>
            </a:r>
            <a:r>
              <a:rPr lang="en-US" sz="1400" b="1" dirty="0">
                <a:effectLst>
                  <a:reflection blurRad="6350" stA="50000" endA="300" endPos="50000" dist="29997" dir="5400000" sy="-100000" algn="bl" rotWithShape="0"/>
                </a:effectLst>
                <a:sym typeface="+mn-ea"/>
              </a:rPr>
              <a:t> </a:t>
            </a:r>
            <a:r>
              <a:rPr lang="en-US" sz="1400" b="1" dirty="0" err="1">
                <a:effectLst>
                  <a:reflection blurRad="6350" stA="50000" endA="300" endPos="50000" dist="29997" dir="5400000" sy="-100000" algn="bl" rotWithShape="0"/>
                </a:effectLst>
                <a:sym typeface="+mn-ea"/>
              </a:rPr>
              <a:t>na</a:t>
            </a:r>
            <a:r>
              <a:rPr lang="en-US" sz="1400" b="1" dirty="0">
                <a:effectLst>
                  <a:reflection blurRad="6350" stA="50000" endA="300" endPos="50000" dist="29997" dir="5400000" sy="-100000" algn="bl" rotWithShape="0"/>
                </a:effectLst>
                <a:sym typeface="+mn-ea"/>
              </a:rPr>
              <a:t> </a:t>
            </a:r>
            <a:r>
              <a:rPr lang="en-US" sz="1400" b="1" dirty="0" err="1">
                <a:effectLst>
                  <a:reflection blurRad="6350" stA="50000" endA="300" endPos="50000" dist="29997" dir="5400000" sy="-100000" algn="bl" rotWithShape="0"/>
                </a:effectLst>
                <a:sym typeface="+mn-ea"/>
              </a:rPr>
              <a:t>poslovanje</a:t>
            </a:r>
            <a:endParaRPr lang="en-US" sz="1400" b="1" dirty="0">
              <a:effectLst>
                <a:reflection blurRad="6350" stA="50000" endA="300" endPos="50000" dist="29997" dir="5400000" sy="-100000" algn="bl" rotWithShape="0"/>
              </a:effectLst>
            </a:endParaRPr>
          </a:p>
          <a:p>
            <a:pPr>
              <a:lnSpc>
                <a:spcPct val="150000"/>
              </a:lnSpc>
              <a:spcBef>
                <a:spcPct val="0"/>
              </a:spcBef>
              <a:spcAft>
                <a:spcPct val="0"/>
              </a:spcAft>
              <a:buClr>
                <a:srgbClr val="376FFF"/>
              </a:buClr>
              <a:buSzPct val="80000"/>
            </a:pPr>
            <a:endParaRPr lang="en-US" sz="1400" b="1" dirty="0">
              <a:solidFill>
                <a:schemeClr val="accent1"/>
              </a:solidFill>
              <a:effectLst>
                <a:reflection blurRad="6350" stA="50000" endA="300" endPos="50000" dist="29997" dir="5400000" sy="-100000" algn="bl" rotWithShape="0"/>
              </a:effectLst>
              <a:sym typeface="+mn-ea"/>
            </a:endParaRPr>
          </a:p>
        </p:txBody>
      </p:sp>
      <p:sp>
        <p:nvSpPr>
          <p:cNvPr id="10" name="矩形 9"/>
          <p:cNvSpPr/>
          <p:nvPr>
            <p:custDataLst>
              <p:tags r:id="rId10"/>
            </p:custDataLst>
          </p:nvPr>
        </p:nvSpPr>
        <p:spPr>
          <a:xfrm>
            <a:off x="1740716" y="2856302"/>
            <a:ext cx="4429242" cy="393019"/>
          </a:xfrm>
          <a:prstGeom prst="rect">
            <a:avLst/>
          </a:prstGeom>
          <a:noFill/>
        </p:spPr>
        <p:txBody>
          <a:bodyPr wrap="square" lIns="0" tIns="0" rIns="0" bIns="36186" rtlCol="0" anchor="b" anchorCtr="0">
            <a:normAutofit/>
          </a:bodyPr>
          <a:lstStyle/>
          <a:p>
            <a:pPr>
              <a:spcBef>
                <a:spcPct val="0"/>
              </a:spcBef>
              <a:spcAft>
                <a:spcPct val="0"/>
              </a:spcAft>
              <a:buClr>
                <a:srgbClr val="000000"/>
              </a:buClr>
              <a:buSzPct val="70000"/>
            </a:pPr>
            <a:r>
              <a:rPr lang="en-US" sz="1400" b="1" dirty="0">
                <a:effectLst>
                  <a:reflection blurRad="6350" stA="60000" endA="900" endPos="58000" dir="5400000" sy="-100000" algn="bl" rotWithShape="0"/>
                </a:effectLst>
                <a:latin typeface="+mj-lt"/>
                <a:sym typeface="+mn-ea"/>
              </a:rPr>
              <a:t>Oblak in mobilni sistemi</a:t>
            </a:r>
          </a:p>
        </p:txBody>
      </p:sp>
      <p:sp>
        <p:nvSpPr>
          <p:cNvPr id="12" name="矩形 11"/>
          <p:cNvSpPr/>
          <p:nvPr>
            <p:custDataLst>
              <p:tags r:id="rId11"/>
            </p:custDataLst>
          </p:nvPr>
        </p:nvSpPr>
        <p:spPr>
          <a:xfrm>
            <a:off x="992881" y="1992749"/>
            <a:ext cx="4429242" cy="393019"/>
          </a:xfrm>
          <a:prstGeom prst="rect">
            <a:avLst/>
          </a:prstGeom>
          <a:noFill/>
        </p:spPr>
        <p:txBody>
          <a:bodyPr wrap="square" lIns="0" tIns="0" rIns="0" bIns="36186" rtlCol="0" anchor="b" anchorCtr="0">
            <a:normAutofit fontScale="87500"/>
          </a:bodyPr>
          <a:lstStyle/>
          <a:p>
            <a:pPr>
              <a:spcBef>
                <a:spcPct val="0"/>
              </a:spcBef>
              <a:spcAft>
                <a:spcPct val="0"/>
              </a:spcAft>
              <a:buClr>
                <a:srgbClr val="000000"/>
              </a:buClr>
              <a:buSzPct val="70000"/>
            </a:pPr>
            <a:r>
              <a:rPr lang="en-US" sz="1799" b="1" dirty="0">
                <a:effectLst>
                  <a:reflection blurRad="6350" stA="55000" endA="300" endPos="45500" dir="5400000" sy="-100000" algn="bl" rotWithShape="0"/>
                </a:effectLst>
                <a:latin typeface="+mj-lt"/>
                <a:sym typeface="+mn-ea"/>
              </a:rPr>
              <a:t>Uporaba umetne inteligence in strojnega učenja</a:t>
            </a:r>
          </a:p>
        </p:txBody>
      </p:sp>
      <p:sp>
        <p:nvSpPr>
          <p:cNvPr id="4" name="Označba mesta številke diapozitiva 3">
            <a:extLst>
              <a:ext uri="{FF2B5EF4-FFF2-40B4-BE49-F238E27FC236}">
                <a16:creationId xmlns:a16="http://schemas.microsoft.com/office/drawing/2014/main" id="{6BD5B582-D19B-9819-4961-F334CEAF7BB4}"/>
              </a:ext>
            </a:extLst>
          </p:cNvPr>
          <p:cNvSpPr>
            <a:spLocks noGrp="1"/>
          </p:cNvSpPr>
          <p:nvPr>
            <p:ph type="sldNum" sz="quarter" idx="12"/>
          </p:nvPr>
        </p:nvSpPr>
        <p:spPr/>
        <p:txBody>
          <a:bodyPr/>
          <a:lstStyle/>
          <a:p>
            <a:fld id="{49AE70B2-8BF9-45C0-BB95-33D1B9D3A854}" type="slidenum">
              <a:rPr lang="en-US" smtClean="0"/>
              <a:t>47</a:t>
            </a:fld>
            <a:endParaRPr lang="en-US" dirty="0"/>
          </a:p>
        </p:txBody>
      </p:sp>
    </p:spTree>
    <p:custDataLst>
      <p:tags r:id="rId1"/>
    </p:custDataLst>
    <p:extLst>
      <p:ext uri="{BB962C8B-B14F-4D97-AF65-F5344CB8AC3E}">
        <p14:creationId xmlns:p14="http://schemas.microsoft.com/office/powerpoint/2010/main" val="135413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Mask group111"/>
          <p:cNvPicPr>
            <a:picLocks noChangeAspect="1"/>
          </p:cNvPicPr>
          <p:nvPr>
            <p:custDataLst>
              <p:tags r:id="rId2"/>
            </p:custDataLst>
          </p:nvPr>
        </p:nvPicPr>
        <p:blipFill>
          <a:blip r:embed="rId7">
            <a:alphaModFix amt="53000"/>
          </a:blip>
          <a:srcRect t="21875" b="21875"/>
          <a:stretch>
            <a:fillRect/>
          </a:stretch>
        </p:blipFill>
        <p:spPr>
          <a:xfrm>
            <a:off x="-1" y="893"/>
            <a:ext cx="12188825" cy="3428107"/>
          </a:xfrm>
          <a:prstGeom prst="rect">
            <a:avLst/>
          </a:prstGeom>
          <a:ln w="9525" cap="flat" cmpd="sng" algn="ctr">
            <a:solidFill>
              <a:schemeClr val="dk1">
                <a:lumMod val="40000"/>
                <a:lumOff val="60000"/>
                <a:alpha val="50000"/>
              </a:schemeClr>
            </a:solidFill>
            <a:prstDash val="solid"/>
            <a:round/>
            <a:headEnd type="none" w="med" len="med"/>
            <a:tailEnd type="none" w="med" len="med"/>
          </a:ln>
        </p:spPr>
      </p:pic>
      <p:sp>
        <p:nvSpPr>
          <p:cNvPr id="29" name="标题"/>
          <p:cNvSpPr txBox="1"/>
          <p:nvPr>
            <p:custDataLst>
              <p:tags r:id="rId3"/>
            </p:custDataLst>
          </p:nvPr>
        </p:nvSpPr>
        <p:spPr>
          <a:xfrm>
            <a:off x="782751" y="2315500"/>
            <a:ext cx="10772509" cy="1072871"/>
          </a:xfrm>
          <a:prstGeom prst="rect">
            <a:avLst/>
          </a:prstGeom>
          <a:noFill/>
        </p:spPr>
        <p:txBody>
          <a:bodyPr wrap="square" lIns="0" tIns="0" rIns="0" bIns="0" rtlCol="0" anchor="b">
            <a:normAutofit/>
          </a:bodyPr>
          <a:lstStyle>
            <a:defPPr>
              <a:defRPr lang="en-US">
                <a:latin typeface="+mj-lt"/>
              </a:defRPr>
            </a:defPPr>
            <a:lvl1pPr>
              <a:lnSpc>
                <a:spcPct val="131000"/>
              </a:lnSpc>
              <a:defRPr sz="3400" b="1">
                <a:solidFill>
                  <a:schemeClr val="dk1"/>
                </a:solidFill>
                <a:latin typeface="+mj-lt"/>
              </a:defRPr>
            </a:lvl1pPr>
          </a:lstStyle>
          <a:p>
            <a:r>
              <a:rPr lang="en-US" sz="3399" dirty="0">
                <a:ln w="9525">
                  <a:solidFill>
                    <a:schemeClr val="bg1"/>
                  </a:solidFill>
                  <a:prstDash val="solid"/>
                </a:ln>
                <a:solidFill>
                  <a:schemeClr val="tx1"/>
                </a:solidFill>
              </a:rPr>
              <a:t>NAJPOGOSTEJŠE APLIKACIJE / SISTEMI ZA IS </a:t>
            </a:r>
          </a:p>
        </p:txBody>
      </p:sp>
      <p:sp>
        <p:nvSpPr>
          <p:cNvPr id="4" name="矩形 3"/>
          <p:cNvSpPr/>
          <p:nvPr>
            <p:custDataLst>
              <p:tags r:id="rId4"/>
            </p:custDataLst>
          </p:nvPr>
        </p:nvSpPr>
        <p:spPr>
          <a:xfrm>
            <a:off x="1500114" y="4024476"/>
            <a:ext cx="9470463" cy="2006712"/>
          </a:xfrm>
          <a:prstGeom prst="rect">
            <a:avLst/>
          </a:prstGeom>
          <a:noFill/>
        </p:spPr>
        <p:txBody>
          <a:bodyPr wrap="square" lIns="0" tIns="0" rIns="0" bIns="0" rtlCol="0" anchor="t"/>
          <a:lstStyle/>
          <a:p>
            <a:pPr>
              <a:lnSpc>
                <a:spcPct val="150000"/>
              </a:lnSpc>
              <a:spcBef>
                <a:spcPct val="0"/>
              </a:spcBef>
              <a:spcAft>
                <a:spcPct val="0"/>
              </a:spcAft>
            </a:pPr>
            <a:r>
              <a:rPr lang="en-US" sz="1400" dirty="0">
                <a:solidFill>
                  <a:srgbClr val="000000"/>
                </a:solidFill>
                <a:sym typeface="+mn-ea"/>
              </a:rPr>
              <a:t>Microsoft Dynamics</a:t>
            </a:r>
          </a:p>
          <a:p>
            <a:pPr>
              <a:lnSpc>
                <a:spcPct val="150000"/>
              </a:lnSpc>
              <a:spcBef>
                <a:spcPct val="0"/>
              </a:spcBef>
              <a:spcAft>
                <a:spcPct val="0"/>
              </a:spcAft>
            </a:pPr>
            <a:r>
              <a:rPr lang="en-US" sz="1400" dirty="0">
                <a:solidFill>
                  <a:srgbClr val="000000"/>
                </a:solidFill>
                <a:sym typeface="+mn-ea"/>
              </a:rPr>
              <a:t>SAP / SAP ERP</a:t>
            </a:r>
          </a:p>
          <a:p>
            <a:pPr>
              <a:lnSpc>
                <a:spcPct val="150000"/>
              </a:lnSpc>
              <a:spcBef>
                <a:spcPct val="0"/>
              </a:spcBef>
              <a:spcAft>
                <a:spcPct val="0"/>
              </a:spcAft>
            </a:pPr>
            <a:r>
              <a:rPr lang="en-US" sz="1400" dirty="0">
                <a:solidFill>
                  <a:srgbClr val="000000"/>
                </a:solidFill>
                <a:sym typeface="+mn-ea"/>
              </a:rPr>
              <a:t>Salesforce</a:t>
            </a:r>
          </a:p>
          <a:p>
            <a:pPr>
              <a:lnSpc>
                <a:spcPct val="150000"/>
              </a:lnSpc>
              <a:spcBef>
                <a:spcPct val="0"/>
              </a:spcBef>
              <a:spcAft>
                <a:spcPct val="0"/>
              </a:spcAft>
            </a:pPr>
            <a:r>
              <a:rPr lang="en-US" sz="1400" dirty="0">
                <a:solidFill>
                  <a:srgbClr val="000000"/>
                </a:solidFill>
                <a:sym typeface="+mn-ea"/>
              </a:rPr>
              <a:t>ORACLE NetSuite</a:t>
            </a:r>
          </a:p>
          <a:p>
            <a:pPr>
              <a:lnSpc>
                <a:spcPct val="150000"/>
              </a:lnSpc>
              <a:spcBef>
                <a:spcPct val="0"/>
              </a:spcBef>
              <a:spcAft>
                <a:spcPct val="0"/>
              </a:spcAft>
            </a:pPr>
            <a:r>
              <a:rPr lang="en-US" sz="1400" dirty="0">
                <a:solidFill>
                  <a:srgbClr val="000000"/>
                </a:solidFill>
                <a:sym typeface="+mn-ea"/>
              </a:rPr>
              <a:t>IBM Watson</a:t>
            </a:r>
          </a:p>
          <a:p>
            <a:pPr>
              <a:lnSpc>
                <a:spcPct val="150000"/>
              </a:lnSpc>
              <a:spcBef>
                <a:spcPct val="0"/>
              </a:spcBef>
              <a:spcAft>
                <a:spcPct val="0"/>
              </a:spcAft>
            </a:pPr>
            <a:r>
              <a:rPr lang="en-US" sz="1400" dirty="0">
                <a:solidFill>
                  <a:srgbClr val="000000"/>
                </a:solidFill>
                <a:sym typeface="+mn-ea"/>
              </a:rPr>
              <a:t>Trello</a:t>
            </a:r>
          </a:p>
          <a:p>
            <a:pPr>
              <a:lnSpc>
                <a:spcPct val="150000"/>
              </a:lnSpc>
              <a:spcBef>
                <a:spcPct val="0"/>
              </a:spcBef>
              <a:spcAft>
                <a:spcPct val="0"/>
              </a:spcAft>
            </a:pPr>
            <a:r>
              <a:rPr lang="en-US" sz="1400" dirty="0">
                <a:solidFill>
                  <a:srgbClr val="000000"/>
                </a:solidFill>
                <a:sym typeface="+mn-ea"/>
              </a:rPr>
              <a:t>Google Workspace</a:t>
            </a:r>
          </a:p>
        </p:txBody>
      </p:sp>
      <p:pic>
        <p:nvPicPr>
          <p:cNvPr id="3" name="Picture 2" descr="k10"/>
          <p:cNvPicPr>
            <a:picLocks noChangeAspect="1"/>
          </p:cNvPicPr>
          <p:nvPr/>
        </p:nvPicPr>
        <p:blipFill>
          <a:blip r:embed="rId8"/>
          <a:stretch>
            <a:fillRect/>
          </a:stretch>
        </p:blipFill>
        <p:spPr>
          <a:xfrm>
            <a:off x="9087023" y="3508989"/>
            <a:ext cx="2468237" cy="2242236"/>
          </a:xfrm>
          <a:prstGeom prst="rect">
            <a:avLst/>
          </a:prstGeom>
        </p:spPr>
      </p:pic>
      <p:pic>
        <p:nvPicPr>
          <p:cNvPr id="5" name="Picture 4" descr="k11"/>
          <p:cNvPicPr>
            <a:picLocks noChangeAspect="1"/>
          </p:cNvPicPr>
          <p:nvPr/>
        </p:nvPicPr>
        <p:blipFill>
          <a:blip r:embed="rId9"/>
          <a:stretch>
            <a:fillRect/>
          </a:stretch>
        </p:blipFill>
        <p:spPr>
          <a:xfrm>
            <a:off x="6665129" y="4610428"/>
            <a:ext cx="2514580" cy="2514580"/>
          </a:xfrm>
          <a:prstGeom prst="rect">
            <a:avLst/>
          </a:prstGeom>
        </p:spPr>
      </p:pic>
      <p:pic>
        <p:nvPicPr>
          <p:cNvPr id="8" name="Picture 7" descr="k12"/>
          <p:cNvPicPr>
            <a:picLocks noChangeAspect="1"/>
          </p:cNvPicPr>
          <p:nvPr/>
        </p:nvPicPr>
        <p:blipFill>
          <a:blip r:embed="rId10"/>
          <a:stretch>
            <a:fillRect/>
          </a:stretch>
        </p:blipFill>
        <p:spPr>
          <a:xfrm>
            <a:off x="6332475" y="3600405"/>
            <a:ext cx="2300006" cy="1696278"/>
          </a:xfrm>
          <a:prstGeom prst="rect">
            <a:avLst/>
          </a:prstGeom>
        </p:spPr>
      </p:pic>
      <p:pic>
        <p:nvPicPr>
          <p:cNvPr id="9" name="Picture 8" descr="k13"/>
          <p:cNvPicPr>
            <a:picLocks noChangeAspect="1"/>
          </p:cNvPicPr>
          <p:nvPr/>
        </p:nvPicPr>
        <p:blipFill>
          <a:blip r:embed="rId11"/>
          <a:stretch>
            <a:fillRect/>
          </a:stretch>
        </p:blipFill>
        <p:spPr>
          <a:xfrm>
            <a:off x="4001998" y="5508718"/>
            <a:ext cx="2007982" cy="717363"/>
          </a:xfrm>
          <a:prstGeom prst="rect">
            <a:avLst/>
          </a:prstGeom>
        </p:spPr>
      </p:pic>
      <p:pic>
        <p:nvPicPr>
          <p:cNvPr id="10" name="Picture 9" descr="k14"/>
          <p:cNvPicPr>
            <a:picLocks noChangeAspect="1"/>
          </p:cNvPicPr>
          <p:nvPr/>
        </p:nvPicPr>
        <p:blipFill>
          <a:blip r:embed="rId12"/>
          <a:stretch>
            <a:fillRect/>
          </a:stretch>
        </p:blipFill>
        <p:spPr>
          <a:xfrm>
            <a:off x="3697912" y="3786412"/>
            <a:ext cx="2593299" cy="1324265"/>
          </a:xfrm>
          <a:prstGeom prst="rect">
            <a:avLst/>
          </a:prstGeom>
        </p:spPr>
      </p:pic>
      <p:sp>
        <p:nvSpPr>
          <p:cNvPr id="11" name="Označba mesta številke diapozitiva 10">
            <a:extLst>
              <a:ext uri="{FF2B5EF4-FFF2-40B4-BE49-F238E27FC236}">
                <a16:creationId xmlns:a16="http://schemas.microsoft.com/office/drawing/2014/main" id="{A21FF8B5-9FAB-8F1A-8A2D-E534C80B6CDD}"/>
              </a:ext>
            </a:extLst>
          </p:cNvPr>
          <p:cNvSpPr>
            <a:spLocks noGrp="1"/>
          </p:cNvSpPr>
          <p:nvPr>
            <p:ph type="sldNum" sz="quarter" idx="12"/>
          </p:nvPr>
        </p:nvSpPr>
        <p:spPr/>
        <p:txBody>
          <a:bodyPr/>
          <a:lstStyle/>
          <a:p>
            <a:fld id="{49AE70B2-8BF9-45C0-BB95-33D1B9D3A854}" type="slidenum">
              <a:rPr lang="en-US" smtClean="0"/>
              <a:t>48</a:t>
            </a:fld>
            <a:endParaRPr lang="en-US" dirty="0"/>
          </a:p>
        </p:txBody>
      </p:sp>
    </p:spTree>
    <p:custDataLst>
      <p:tags r:id="rId1"/>
    </p:custDataLst>
    <p:extLst>
      <p:ext uri="{BB962C8B-B14F-4D97-AF65-F5344CB8AC3E}">
        <p14:creationId xmlns:p14="http://schemas.microsoft.com/office/powerpoint/2010/main" val="42003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ANALOGNO IN DIGITALNO</a:t>
            </a:r>
          </a:p>
        </p:txBody>
      </p:sp>
      <p:sp>
        <p:nvSpPr>
          <p:cNvPr id="3" name="Označba mesta vsebine 2"/>
          <p:cNvSpPr>
            <a:spLocks noGrp="1"/>
          </p:cNvSpPr>
          <p:nvPr>
            <p:ph idx="1"/>
          </p:nvPr>
        </p:nvSpPr>
        <p:spPr/>
        <p:txBody>
          <a:bodyPr/>
          <a:lstStyle/>
          <a:p>
            <a:pPr marL="0" indent="0">
              <a:buNone/>
            </a:pPr>
            <a:r>
              <a:rPr lang="sl-SI" dirty="0"/>
              <a:t>Vse naprave in stroji so bili do sedaj analogni.</a:t>
            </a:r>
          </a:p>
          <a:p>
            <a:pPr marL="0" indent="0">
              <a:buNone/>
            </a:pPr>
            <a:r>
              <a:rPr lang="sl-SI" dirty="0"/>
              <a:t>Novejši stroji in računalniki pa so postali digitalni, zato so uporabljali tudi digitalne podatke</a:t>
            </a:r>
          </a:p>
        </p:txBody>
      </p:sp>
      <p:pic>
        <p:nvPicPr>
          <p:cNvPr id="7170" name="Picture 2" descr="https://lusy.fri.uni-lj.si/ucbenik/book/1301/img/slika_digitalni_stevec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16036" y="3798168"/>
            <a:ext cx="4629894" cy="135902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lusy.fri.uni-lj.si/ucbenik/book/1301/img/slika_analogni_stevec.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89611" y="3789040"/>
            <a:ext cx="5578165" cy="2717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28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Naslov 1"/>
          <p:cNvSpPr>
            <a:spLocks noGrp="1"/>
          </p:cNvSpPr>
          <p:nvPr>
            <p:ph type="title"/>
          </p:nvPr>
        </p:nvSpPr>
        <p:spPr>
          <a:xfrm>
            <a:off x="1979612" y="428625"/>
            <a:ext cx="8229600" cy="857250"/>
          </a:xfrm>
        </p:spPr>
        <p:txBody>
          <a:bodyPr/>
          <a:lstStyle/>
          <a:p>
            <a:pPr eaLnBrk="1" hangingPunct="1"/>
            <a:r>
              <a:rPr lang="sl-SI" altLang="en-US"/>
              <a:t>PRIMER PODATKOV</a:t>
            </a:r>
          </a:p>
        </p:txBody>
      </p:sp>
      <p:sp>
        <p:nvSpPr>
          <p:cNvPr id="47107" name="Ograda vsebine 2"/>
          <p:cNvSpPr>
            <a:spLocks noGrp="1"/>
          </p:cNvSpPr>
          <p:nvPr>
            <p:ph idx="1"/>
          </p:nvPr>
        </p:nvSpPr>
        <p:spPr/>
        <p:txBody>
          <a:bodyPr/>
          <a:lstStyle/>
          <a:p>
            <a:pPr eaLnBrk="1" hangingPunct="1"/>
            <a:r>
              <a:rPr lang="sl-SI" altLang="en-US"/>
              <a:t>temperatura zraka – 35  </a:t>
            </a:r>
            <a:r>
              <a:rPr lang="sl-SI" altLang="en-US" baseline="30000"/>
              <a:t>0</a:t>
            </a:r>
            <a:r>
              <a:rPr lang="sl-SI" altLang="en-US"/>
              <a:t>C</a:t>
            </a:r>
          </a:p>
          <a:p>
            <a:pPr eaLnBrk="1" hangingPunct="1"/>
            <a:r>
              <a:rPr lang="sl-SI" altLang="en-US"/>
              <a:t>velikost čevljev – 46</a:t>
            </a:r>
          </a:p>
          <a:p>
            <a:pPr eaLnBrk="1" hangingPunct="1"/>
            <a:r>
              <a:rPr lang="sl-SI" altLang="en-US"/>
              <a:t>hitrost avtomobila – 180 km/h</a:t>
            </a:r>
          </a:p>
          <a:p>
            <a:pPr eaLnBrk="1" hangingPunct="1"/>
            <a:r>
              <a:rPr lang="sl-SI" altLang="en-US"/>
              <a:t>prometni znak -   </a:t>
            </a:r>
          </a:p>
          <a:p>
            <a:pPr eaLnBrk="1" hangingPunct="1"/>
            <a:r>
              <a:rPr lang="sl-SI" altLang="en-US"/>
              <a:t>nadmorska višina vrha gore – 2864 m</a:t>
            </a:r>
          </a:p>
          <a:p>
            <a:pPr eaLnBrk="1" hangingPunct="1"/>
            <a:endParaRPr lang="sl-SI" altLang="en-US"/>
          </a:p>
        </p:txBody>
      </p:sp>
      <p:pic>
        <p:nvPicPr>
          <p:cNvPr id="47110" name="Picture 2" descr="Prepovedano_kajenj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37163" y="3429001"/>
            <a:ext cx="461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4" descr="http://www.edusatis.si/preprostost/wp-content/gallery/hribi/petelinjek-obdelan-small.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08226" y="4619626"/>
            <a:ext cx="2714625" cy="2036763"/>
          </a:xfrm>
          <a:prstGeom prst="rect">
            <a:avLst/>
          </a:prstGeom>
          <a:noFill/>
          <a:ln w="9525">
            <a:noFill/>
            <a:miter lim="800000"/>
            <a:headEnd/>
            <a:tailEnd/>
          </a:ln>
          <a:effectLst>
            <a:softEdge rad="317500"/>
          </a:effectLst>
        </p:spPr>
      </p:pic>
      <p:pic>
        <p:nvPicPr>
          <p:cNvPr id="45064" name="Picture 2" descr="http://colos.fri.uni-lj.si/ERI/INFORMATIKA/Podatki_in_informacije/slike/informacija.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51662" y="4500563"/>
            <a:ext cx="2571750" cy="1860550"/>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370785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idx="4294967295"/>
          </p:nvPr>
        </p:nvSpPr>
        <p:spPr/>
        <p:txBody>
          <a:bodyPr>
            <a:normAutofit/>
          </a:bodyPr>
          <a:lstStyle/>
          <a:p>
            <a:pPr>
              <a:defRPr/>
            </a:pPr>
            <a:r>
              <a:rPr lang="sl-SI" dirty="0"/>
              <a:t>ZVEZNI ALI ANALOGNI </a:t>
            </a:r>
            <a:br>
              <a:rPr lang="sl-SI" dirty="0"/>
            </a:br>
            <a:r>
              <a:rPr lang="sl-SI" dirty="0"/>
              <a:t>ZAPIS  PODATKOV</a:t>
            </a:r>
          </a:p>
        </p:txBody>
      </p:sp>
      <p:sp>
        <p:nvSpPr>
          <p:cNvPr id="76803" name="Ograda besedila 5"/>
          <p:cNvSpPr>
            <a:spLocks noGrp="1"/>
          </p:cNvSpPr>
          <p:nvPr>
            <p:ph idx="4294967295"/>
          </p:nvPr>
        </p:nvSpPr>
        <p:spPr/>
        <p:txBody>
          <a:bodyPr/>
          <a:lstStyle/>
          <a:p>
            <a:pPr algn="r" eaLnBrk="1" hangingPunct="1">
              <a:buFont typeface="Wingdings 2" panose="05020102010507070707" pitchFamily="18" charset="2"/>
              <a:buNone/>
            </a:pPr>
            <a:endParaRPr lang="sl-SI" altLang="en-US" sz="1800" b="1"/>
          </a:p>
          <a:p>
            <a:pPr eaLnBrk="1" hangingPunct="1"/>
            <a:r>
              <a:rPr lang="sl-SI" altLang="en-US" sz="2400">
                <a:latin typeface="Arial" panose="020B0604020202020204" pitchFamily="34" charset="0"/>
              </a:rPr>
              <a:t>Podatki so predstavljeni:</a:t>
            </a:r>
          </a:p>
          <a:p>
            <a:pPr marL="742950" lvl="1" indent="-285750"/>
            <a:r>
              <a:rPr lang="sl-SI" altLang="en-US" sz="2100">
                <a:latin typeface="Arial" panose="020B0604020202020204" pitchFamily="34" charset="0"/>
              </a:rPr>
              <a:t>Zvezno ali analogno</a:t>
            </a:r>
          </a:p>
          <a:p>
            <a:pPr marL="742950" lvl="1" indent="-285750"/>
            <a:r>
              <a:rPr lang="sl-SI" altLang="en-US" sz="2100">
                <a:latin typeface="Arial" panose="020B0604020202020204" pitchFamily="34" charset="0"/>
              </a:rPr>
              <a:t>Digitalno ali diskretno</a:t>
            </a:r>
            <a:endParaRPr lang="sl-SI" altLang="en-US" sz="2100"/>
          </a:p>
          <a:p>
            <a:pPr eaLnBrk="1" hangingPunct="1"/>
            <a:endParaRPr lang="sl-SI" altLang="en-US" sz="380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801BA36-848B-4561-B3FE-C76E7DF929F7}" type="slidenum">
              <a:rPr lang="sl-SI" altLang="en-US" sz="1200">
                <a:solidFill>
                  <a:srgbClr val="045C75"/>
                </a:solidFill>
                <a:latin typeface="Constantia" panose="02030602050306030303" pitchFamily="18" charset="0"/>
              </a:rPr>
              <a:pPr algn="r" eaLnBrk="1" hangingPunct="1"/>
              <a:t>50</a:t>
            </a:fld>
            <a:endParaRPr lang="sl-SI" altLang="en-US" sz="1200">
              <a:solidFill>
                <a:srgbClr val="045C75"/>
              </a:solidFill>
              <a:latin typeface="Constantia" panose="02030602050306030303" pitchFamily="18" charset="0"/>
            </a:endParaRPr>
          </a:p>
        </p:txBody>
      </p:sp>
      <p:pic>
        <p:nvPicPr>
          <p:cNvPr id="76806" name="Picture 9" descr="hitrost_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38426" y="4076700"/>
            <a:ext cx="3671887" cy="22034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9579" name="Picture 11" descr="radar_steve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55001" y="3789363"/>
            <a:ext cx="1512887" cy="984250"/>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sp>
        <p:nvSpPr>
          <p:cNvPr id="76808" name="AutoShape 12" descr="ura"/>
          <p:cNvSpPr>
            <a:spLocks noChangeArrowheads="1"/>
          </p:cNvSpPr>
          <p:nvPr/>
        </p:nvSpPr>
        <p:spPr bwMode="auto">
          <a:xfrm>
            <a:off x="6310312" y="2349500"/>
            <a:ext cx="1295400" cy="1296988"/>
          </a:xfrm>
          <a:prstGeom prst="cloudCallout">
            <a:avLst>
              <a:gd name="adj1" fmla="val -62255"/>
              <a:gd name="adj2" fmla="val 78644"/>
            </a:avLst>
          </a:prstGeom>
          <a:blipFill dpi="0" rotWithShape="1">
            <a:blip r:embed="rId4" cstate="email">
              <a:extLst>
                <a:ext uri="{28A0092B-C50C-407E-A947-70E740481C1C}">
                  <a14:useLocalDpi xmlns:a14="http://schemas.microsoft.com/office/drawing/2010/main"/>
                </a:ext>
              </a:extLst>
            </a:blip>
            <a:srcRect/>
            <a:stretch>
              <a:fillRect/>
            </a:stretch>
          </a:blipFill>
          <a:ln w="9525">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109581" name="Rectangle 13"/>
          <p:cNvSpPr>
            <a:spLocks noChangeArrowheads="1"/>
          </p:cNvSpPr>
          <p:nvPr/>
        </p:nvSpPr>
        <p:spPr bwMode="auto">
          <a:xfrm>
            <a:off x="8974138" y="4797426"/>
            <a:ext cx="73025" cy="1871663"/>
          </a:xfrm>
          <a:prstGeom prst="rect">
            <a:avLst/>
          </a:prstGeom>
          <a:solidFill>
            <a:schemeClr val="tx1"/>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a:defRPr/>
            </a:pPr>
            <a:endParaRPr lang="sl-SI">
              <a:latin typeface="Arial" charset="0"/>
            </a:endParaRPr>
          </a:p>
        </p:txBody>
      </p:sp>
    </p:spTree>
    <p:extLst>
      <p:ext uri="{BB962C8B-B14F-4D97-AF65-F5344CB8AC3E}">
        <p14:creationId xmlns:p14="http://schemas.microsoft.com/office/powerpoint/2010/main" val="249996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9612" y="428625"/>
            <a:ext cx="8229600" cy="857250"/>
          </a:xfrm>
        </p:spPr>
        <p:txBody>
          <a:bodyPr>
            <a:normAutofit fontScale="90000"/>
          </a:bodyPr>
          <a:lstStyle/>
          <a:p>
            <a:pPr>
              <a:defRPr/>
            </a:pPr>
            <a:r>
              <a:rPr lang="sl-SI" dirty="0"/>
              <a:t>ZVEZNI ALI ANALOGNI </a:t>
            </a:r>
            <a:br>
              <a:rPr lang="sl-SI" dirty="0"/>
            </a:br>
            <a:r>
              <a:rPr lang="sl-SI" dirty="0"/>
              <a:t>ZAPIS  PODATKOV</a:t>
            </a:r>
          </a:p>
        </p:txBody>
      </p:sp>
      <p:sp>
        <p:nvSpPr>
          <p:cNvPr id="77827" name="Ograda besedila 5"/>
          <p:cNvSpPr>
            <a:spLocks noGrp="1"/>
          </p:cNvSpPr>
          <p:nvPr>
            <p:ph idx="1"/>
          </p:nvPr>
        </p:nvSpPr>
        <p:spPr/>
        <p:txBody>
          <a:bodyPr/>
          <a:lstStyle/>
          <a:p>
            <a:pPr algn="r" eaLnBrk="1" hangingPunct="1"/>
            <a:r>
              <a:rPr lang="sl-SI" altLang="en-US" sz="1800" b="1" dirty="0"/>
              <a:t>ZVEZNO ALI ANALOGNO</a:t>
            </a:r>
          </a:p>
          <a:p>
            <a:pPr eaLnBrk="1" hangingPunct="1"/>
            <a:r>
              <a:rPr lang="sl-SI" altLang="en-US" sz="1800" dirty="0"/>
              <a:t>V vsakdanjem življenju imamo pogosto opravka z zveznimi veličinami. </a:t>
            </a:r>
          </a:p>
          <a:p>
            <a:pPr eaLnBrk="1" hangingPunct="1"/>
            <a:r>
              <a:rPr lang="sl-SI" altLang="en-US" sz="1800" dirty="0"/>
              <a:t>To so na primer fizikalne veličine, ki lahko zavzamejo poljubno vrednost. </a:t>
            </a:r>
          </a:p>
          <a:p>
            <a:pPr eaLnBrk="1" hangingPunct="1"/>
            <a:r>
              <a:rPr lang="sl-SI" altLang="en-US" sz="1800" dirty="0"/>
              <a:t>To je povsem analogno temu, da imamo na premici in celo na daljici neskončno število točk. </a:t>
            </a:r>
          </a:p>
          <a:p>
            <a:pPr eaLnBrk="1" hangingPunct="1"/>
            <a:endParaRPr lang="sl-SI" altLang="en-US" sz="3000" dirty="0"/>
          </a:p>
        </p:txBody>
      </p:sp>
      <p:pic>
        <p:nvPicPr>
          <p:cNvPr id="77830" name="Picture 2" descr="http://colos.fri.uni-lj.si/ERI/INFORMATIKA/Podatki_in_informacije/zvezni_diskretni_podatki_files/image002.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85419" y="4059237"/>
            <a:ext cx="4500563" cy="24272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idx="4294967295"/>
          </p:nvPr>
        </p:nvSpPr>
        <p:spPr/>
        <p:txBody>
          <a:bodyPr>
            <a:normAutofit/>
          </a:bodyPr>
          <a:lstStyle/>
          <a:p>
            <a:pPr>
              <a:defRPr/>
            </a:pPr>
            <a:r>
              <a:rPr lang="sl-SI" dirty="0"/>
              <a:t>ZVEZNI ALI ANALOGNI </a:t>
            </a:r>
            <a:br>
              <a:rPr lang="sl-SI" dirty="0"/>
            </a:br>
            <a:r>
              <a:rPr lang="sl-SI" dirty="0"/>
              <a:t>ZAPIS  PODATKOV</a:t>
            </a:r>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09E1C17-62A9-4CDF-8594-9C2B1C1CE952}" type="slidenum">
              <a:rPr lang="sl-SI" altLang="en-US" sz="1200">
                <a:solidFill>
                  <a:srgbClr val="045C75"/>
                </a:solidFill>
                <a:latin typeface="Constantia" panose="02030602050306030303" pitchFamily="18" charset="0"/>
              </a:rPr>
              <a:pPr algn="r" eaLnBrk="1" hangingPunct="1"/>
              <a:t>52</a:t>
            </a:fld>
            <a:endParaRPr lang="sl-SI" altLang="en-US" sz="1200">
              <a:solidFill>
                <a:srgbClr val="045C75"/>
              </a:solidFill>
              <a:latin typeface="Constantia" panose="02030602050306030303" pitchFamily="18" charset="0"/>
            </a:endParaRPr>
          </a:p>
        </p:txBody>
      </p:sp>
      <p:pic>
        <p:nvPicPr>
          <p:cNvPr id="108551" name="Picture 4" descr="http://colos.fri.uni-lj.si/ERI/INFORMATIKA/Podatki_in_informacije/zvezni_diskretni_podatki_files/image006.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064" y="1640437"/>
            <a:ext cx="3633787" cy="2344737"/>
          </a:xfrm>
          <a:prstGeom prst="rect">
            <a:avLst/>
          </a:prstGeom>
          <a:noFill/>
          <a:ln w="38100">
            <a:solidFill>
              <a:srgbClr val="000000"/>
            </a:solidFill>
            <a:miter lim="800000"/>
            <a:headEnd/>
            <a:tailEnd/>
          </a:ln>
          <a:effectLst>
            <a:outerShdw dist="107763" dir="2700000" algn="ctr" rotWithShape="0">
              <a:srgbClr val="808080">
                <a:alpha val="50000"/>
              </a:srgbClr>
            </a:outerShdw>
          </a:effectLst>
        </p:spPr>
      </p:pic>
      <p:pic>
        <p:nvPicPr>
          <p:cNvPr id="108552" name="Picture 6" descr="http://colos.fri.uni-lj.si/ERI/INFORMATIKA/Podatki_in_informacije/zvezni_diskretni_podatki_files/image004.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70676" y="3955930"/>
            <a:ext cx="1247775" cy="2741613"/>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pic>
        <p:nvPicPr>
          <p:cNvPr id="108553" name="Picture 8" descr="http://www.quelle.si/pics/artikel/2926/1612238_b_294.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942387" y="340518"/>
            <a:ext cx="2533650" cy="2154238"/>
          </a:xfrm>
          <a:prstGeom prst="rect">
            <a:avLst/>
          </a:prstGeom>
          <a:noFill/>
          <a:ln w="38100">
            <a:solidFill>
              <a:schemeClr val="tx1"/>
            </a:solidFill>
            <a:miter lim="800000"/>
            <a:headEnd/>
            <a:tailEnd/>
          </a:ln>
          <a:effectLst>
            <a:outerShdw dist="35921" dir="2700000" algn="ctr" rotWithShape="0">
              <a:srgbClr val="808080"/>
            </a:outerShdw>
          </a:effectLst>
        </p:spPr>
      </p:pic>
      <p:sp>
        <p:nvSpPr>
          <p:cNvPr id="8" name="Pravokotnik 7"/>
          <p:cNvSpPr/>
          <p:nvPr/>
        </p:nvSpPr>
        <p:spPr>
          <a:xfrm>
            <a:off x="1185292" y="3984173"/>
            <a:ext cx="4680520" cy="2031325"/>
          </a:xfrm>
          <a:prstGeom prst="rect">
            <a:avLst/>
          </a:prstGeom>
        </p:spPr>
        <p:txBody>
          <a:bodyPr wrap="square">
            <a:spAutoFit/>
          </a:bodyPr>
          <a:lstStyle/>
          <a:p>
            <a:pPr algn="just"/>
            <a:r>
              <a:rPr lang="sl-SI" b="1" dirty="0">
                <a:solidFill>
                  <a:srgbClr val="333333"/>
                </a:solidFill>
                <a:latin typeface="Helvetica Neue"/>
              </a:rPr>
              <a:t>Zvezne vrednosti</a:t>
            </a:r>
            <a:r>
              <a:rPr lang="sl-SI" dirty="0">
                <a:solidFill>
                  <a:srgbClr val="333333"/>
                </a:solidFill>
                <a:latin typeface="Helvetica Neue"/>
              </a:rPr>
              <a:t> praviloma niso zapisane s številom, pač pa v fizikalni količini, recimo višina živega srebra v cevki, raztegnjenost vzmeti, dolžina palice, odmik kazalca od začetne postavitve. V tem primeru je natančnost odvisna tako od točnosti odčitkov kot tudi od samega orodja</a:t>
            </a:r>
            <a:endParaRPr lang="sl-SI" dirty="0"/>
          </a:p>
        </p:txBody>
      </p:sp>
    </p:spTree>
    <p:extLst>
      <p:ext uri="{BB962C8B-B14F-4D97-AF65-F5344CB8AC3E}">
        <p14:creationId xmlns:p14="http://schemas.microsoft.com/office/powerpoint/2010/main" val="79907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title"/>
          </p:nvPr>
        </p:nvSpPr>
        <p:spPr>
          <a:xfrm>
            <a:off x="1979612" y="428625"/>
            <a:ext cx="8229600" cy="857250"/>
          </a:xfrm>
        </p:spPr>
        <p:txBody>
          <a:bodyPr>
            <a:normAutofit fontScale="90000"/>
          </a:bodyPr>
          <a:lstStyle/>
          <a:p>
            <a:pPr>
              <a:defRPr/>
            </a:pPr>
            <a:r>
              <a:rPr lang="sl-SI" dirty="0"/>
              <a:t>DISKRETNI ALI DIGITALNI </a:t>
            </a:r>
            <a:br>
              <a:rPr lang="sl-SI" dirty="0"/>
            </a:br>
            <a:r>
              <a:rPr lang="sl-SI" dirty="0"/>
              <a:t>ZAPIS  PODATKOV</a:t>
            </a:r>
          </a:p>
        </p:txBody>
      </p:sp>
      <p:sp>
        <p:nvSpPr>
          <p:cNvPr id="6" name="Ograda vsebine 5"/>
          <p:cNvSpPr>
            <a:spLocks noGrp="1"/>
          </p:cNvSpPr>
          <p:nvPr>
            <p:ph idx="1"/>
          </p:nvPr>
        </p:nvSpPr>
        <p:spPr/>
        <p:txBody>
          <a:bodyPr>
            <a:normAutofit fontScale="92500" lnSpcReduction="10000"/>
          </a:bodyPr>
          <a:lstStyle/>
          <a:p>
            <a:pPr marL="274320" indent="-274320">
              <a:buClr>
                <a:schemeClr val="accent3"/>
              </a:buClr>
              <a:buFont typeface="Wingdings 2"/>
              <a:buChar char=""/>
              <a:defRPr/>
            </a:pPr>
            <a:r>
              <a:rPr lang="sl-SI" b="1" dirty="0"/>
              <a:t>Diskretno ali digitalno</a:t>
            </a:r>
          </a:p>
          <a:p>
            <a:pPr marL="274320" indent="-274320">
              <a:buClr>
                <a:schemeClr val="accent3"/>
              </a:buClr>
              <a:buFont typeface="Wingdings 2"/>
              <a:buChar char=""/>
              <a:defRPr/>
            </a:pPr>
            <a:endParaRPr lang="sl-SI" b="1" dirty="0"/>
          </a:p>
          <a:p>
            <a:pPr marL="274320" indent="-274320">
              <a:buClr>
                <a:schemeClr val="accent3"/>
              </a:buClr>
              <a:buFont typeface="Wingdings 2"/>
              <a:buChar char=""/>
              <a:defRPr/>
            </a:pPr>
            <a:r>
              <a:rPr lang="sl-SI" dirty="0"/>
              <a:t>Danes se čedalje bolj uveljavljajo digitalne naprave.</a:t>
            </a:r>
          </a:p>
          <a:p>
            <a:pPr marL="274320" indent="-274320">
              <a:buClr>
                <a:schemeClr val="accent3"/>
              </a:buClr>
              <a:buFont typeface="Wingdings 2"/>
              <a:buChar char=""/>
              <a:defRPr/>
            </a:pPr>
            <a:r>
              <a:rPr lang="sl-SI" dirty="0"/>
              <a:t>Digitalne naprave prikazujejo podatke v diskretni ali digitalni obliki.</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Primer digitalni termometer. </a:t>
            </a:r>
          </a:p>
          <a:p>
            <a:pPr marL="274320" indent="-274320">
              <a:buClr>
                <a:schemeClr val="accent3"/>
              </a:buClr>
              <a:buFont typeface="Wingdings 2"/>
              <a:buChar char=""/>
              <a:defRPr/>
            </a:pPr>
            <a:r>
              <a:rPr lang="sl-SI" dirty="0"/>
              <a:t>Ali lahko prikaže vrednost 31.467 </a:t>
            </a:r>
            <a:r>
              <a:rPr lang="sl-SI" baseline="30000" dirty="0"/>
              <a:t>0</a:t>
            </a:r>
            <a:r>
              <a:rPr lang="sl-SI" dirty="0"/>
              <a:t>C ?  </a:t>
            </a:r>
          </a:p>
          <a:p>
            <a:pPr marL="274320" indent="-274320">
              <a:buClr>
                <a:schemeClr val="accent3"/>
              </a:buClr>
              <a:buFont typeface="Wingdings 2"/>
              <a:buChar char=""/>
              <a:defRPr/>
            </a:pPr>
            <a:r>
              <a:rPr lang="sl-SI" dirty="0"/>
              <a:t>Ne. Lahko prikaže 31.4 </a:t>
            </a:r>
            <a:r>
              <a:rPr lang="sl-SI" baseline="30000" dirty="0"/>
              <a:t>0</a:t>
            </a:r>
            <a:r>
              <a:rPr lang="sl-SI" dirty="0"/>
              <a:t>C ali 31.5 </a:t>
            </a:r>
            <a:r>
              <a:rPr lang="sl-SI" baseline="30000" dirty="0"/>
              <a:t>0</a:t>
            </a:r>
            <a:r>
              <a:rPr lang="sl-SI" dirty="0"/>
              <a:t>C, ne pa vmesnih vrednosti. </a:t>
            </a:r>
          </a:p>
          <a:p>
            <a:pPr marL="274320" indent="-274320">
              <a:buClr>
                <a:schemeClr val="accent3"/>
              </a:buClr>
              <a:buFont typeface="Wingdings 2"/>
              <a:buChar char=""/>
              <a:defRPr/>
            </a:pPr>
            <a:endParaRPr lang="sl-SI" dirty="0"/>
          </a:p>
        </p:txBody>
      </p:sp>
      <p:pic>
        <p:nvPicPr>
          <p:cNvPr id="79878" name="Picture 2" descr="http://www.aperio.si/articleimage.aspx?articleid=14155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723312" y="-171450"/>
            <a:ext cx="22987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4" descr="http://www.mrpet.si/images/fish/termometerA.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367423">
            <a:off x="7894637" y="1196976"/>
            <a:ext cx="2211388" cy="2232025"/>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292068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Naslov 1"/>
          <p:cNvSpPr>
            <a:spLocks noGrp="1"/>
          </p:cNvSpPr>
          <p:nvPr>
            <p:ph type="title"/>
          </p:nvPr>
        </p:nvSpPr>
        <p:spPr>
          <a:xfrm>
            <a:off x="5949950" y="1196975"/>
            <a:ext cx="4330700" cy="4103688"/>
          </a:xfrm>
        </p:spPr>
        <p:txBody>
          <a:bodyPr/>
          <a:lstStyle/>
          <a:p>
            <a:pPr algn="ctr" eaLnBrk="1" hangingPunct="1"/>
            <a:r>
              <a:rPr lang="sl-SI" altLang="en-US"/>
              <a:t>ANALOGNI V </a:t>
            </a:r>
            <a:br>
              <a:rPr lang="sl-SI" altLang="en-US">
                <a:latin typeface="Arial" panose="020B0604020202020204" pitchFamily="34" charset="0"/>
              </a:rPr>
            </a:br>
            <a:r>
              <a:rPr lang="sl-SI" altLang="en-US"/>
              <a:t>DIGITALNO </a:t>
            </a:r>
            <a:br>
              <a:rPr lang="sl-SI" altLang="en-US">
                <a:latin typeface="Arial" panose="020B0604020202020204" pitchFamily="34" charset="0"/>
              </a:rPr>
            </a:br>
            <a:r>
              <a:rPr lang="sl-SI" altLang="en-US"/>
              <a:t>in nazaj</a:t>
            </a:r>
          </a:p>
        </p:txBody>
      </p:sp>
      <p:pic>
        <p:nvPicPr>
          <p:cNvPr id="69640" name="Picture 8" descr="digi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06625" y="1268414"/>
            <a:ext cx="3211512" cy="4784725"/>
          </a:xfrm>
          <a:prstGeom prst="rect">
            <a:avLst/>
          </a:prstGeom>
          <a:solidFill>
            <a:srgbClr val="1DDBEF"/>
          </a:solidFill>
          <a:ln w="28575">
            <a:solidFill>
              <a:srgbClr val="000000"/>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132003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9612" y="428625"/>
            <a:ext cx="8229600" cy="857250"/>
          </a:xfrm>
        </p:spPr>
        <p:txBody>
          <a:bodyPr>
            <a:normAutofit fontScale="90000"/>
          </a:bodyPr>
          <a:lstStyle/>
          <a:p>
            <a:pPr>
              <a:defRPr/>
            </a:pPr>
            <a:r>
              <a:rPr lang="sl-SI" dirty="0"/>
              <a:t>DISKRETNI ALI DIGITALNI </a:t>
            </a:r>
            <a:br>
              <a:rPr lang="sl-SI" dirty="0"/>
            </a:br>
            <a:r>
              <a:rPr lang="sl-SI" dirty="0"/>
              <a:t>ZAPIS  PODATKOV</a:t>
            </a:r>
          </a:p>
        </p:txBody>
      </p:sp>
      <p:sp>
        <p:nvSpPr>
          <p:cNvPr id="81923" name="Ograda vsebine 2"/>
          <p:cNvSpPr>
            <a:spLocks noGrp="1"/>
          </p:cNvSpPr>
          <p:nvPr>
            <p:ph idx="1"/>
          </p:nvPr>
        </p:nvSpPr>
        <p:spPr>
          <a:xfrm>
            <a:off x="1979612" y="1928813"/>
            <a:ext cx="8229600" cy="4197350"/>
          </a:xfrm>
        </p:spPr>
        <p:txBody>
          <a:bodyPr/>
          <a:lstStyle/>
          <a:p>
            <a:pPr eaLnBrk="1" hangingPunct="1"/>
            <a:r>
              <a:rPr lang="sl-SI" altLang="en-US" b="1"/>
              <a:t>Podatki v računalniku so zapisani v digitalni obliki.</a:t>
            </a:r>
          </a:p>
          <a:p>
            <a:pPr eaLnBrk="1" hangingPunct="1"/>
            <a:endParaRPr lang="sl-SI" altLang="en-US"/>
          </a:p>
          <a:p>
            <a:pPr eaLnBrk="1" hangingPunct="1">
              <a:buFont typeface="Wingdings 2" panose="05020102010507070707" pitchFamily="18" charset="2"/>
              <a:buNone/>
            </a:pPr>
            <a:r>
              <a:rPr lang="sl-SI" altLang="en-US"/>
              <a:t>  </a:t>
            </a:r>
          </a:p>
          <a:p>
            <a:pPr eaLnBrk="1" hangingPunct="1"/>
            <a:endParaRPr lang="sl-SI" altLang="en-US"/>
          </a:p>
        </p:txBody>
      </p:sp>
      <p:pic>
        <p:nvPicPr>
          <p:cNvPr id="81926" name="Picture 2" descr="http://star.slo-tech.com/testi/grafikulje8/Image27.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65538" y="2928938"/>
            <a:ext cx="4214813"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952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Naslov 1"/>
          <p:cNvSpPr>
            <a:spLocks noGrp="1"/>
          </p:cNvSpPr>
          <p:nvPr>
            <p:ph type="title"/>
          </p:nvPr>
        </p:nvSpPr>
        <p:spPr>
          <a:xfrm>
            <a:off x="7822604" y="1196752"/>
            <a:ext cx="3600400" cy="1931988"/>
          </a:xfrm>
        </p:spPr>
        <p:txBody>
          <a:bodyPr>
            <a:normAutofit/>
          </a:bodyPr>
          <a:lstStyle/>
          <a:p>
            <a:pPr algn="ctr" eaLnBrk="1" hangingPunct="1"/>
            <a:r>
              <a:rPr lang="sl-SI" altLang="en-US" dirty="0"/>
              <a:t>ZAPIS PODATKOV V RAČUNALNIKU</a:t>
            </a:r>
          </a:p>
        </p:txBody>
      </p:sp>
      <p:sp>
        <p:nvSpPr>
          <p:cNvPr id="82947" name="Ograda vsebine 2"/>
          <p:cNvSpPr>
            <a:spLocks noGrp="1"/>
          </p:cNvSpPr>
          <p:nvPr>
            <p:ph idx="1"/>
          </p:nvPr>
        </p:nvSpPr>
        <p:spPr>
          <a:xfrm>
            <a:off x="1269876" y="4653135"/>
            <a:ext cx="8939336" cy="1671465"/>
          </a:xfrm>
        </p:spPr>
        <p:txBody>
          <a:bodyPr>
            <a:normAutofit/>
          </a:bodyPr>
          <a:lstStyle/>
          <a:p>
            <a:pPr eaLnBrk="1" hangingPunct="1"/>
            <a:r>
              <a:rPr lang="sl-SI" altLang="en-US" sz="2200" dirty="0"/>
              <a:t>Večina podatkov v vsakdanjem življenju je zapisna  s številkami, črkami in drugimi znaki, slikovno ali z zvokom.</a:t>
            </a:r>
          </a:p>
          <a:p>
            <a:pPr eaLnBrk="1" hangingPunct="1"/>
            <a:endParaRPr lang="sl-SI" altLang="en-US" sz="2200" dirty="0"/>
          </a:p>
          <a:p>
            <a:pPr eaLnBrk="1" hangingPunct="1"/>
            <a:r>
              <a:rPr lang="sl-SI" altLang="en-US" sz="2200" dirty="0"/>
              <a:t>Kaj pa v računalniku?</a:t>
            </a:r>
          </a:p>
          <a:p>
            <a:pPr eaLnBrk="1" hangingPunct="1"/>
            <a:endParaRPr lang="sl-SI" altLang="en-US" sz="2200" dirty="0"/>
          </a:p>
        </p:txBody>
      </p:sp>
      <p:pic>
        <p:nvPicPr>
          <p:cNvPr id="3" name="Slika 2">
            <a:extLst>
              <a:ext uri="{FF2B5EF4-FFF2-40B4-BE49-F238E27FC236}">
                <a16:creationId xmlns:a16="http://schemas.microsoft.com/office/drawing/2014/main" id="{F114EBB7-73CB-4AE3-BD6E-95A860DA75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5860" y="0"/>
            <a:ext cx="6048672" cy="4194866"/>
          </a:xfrm>
          <a:prstGeom prst="rect">
            <a:avLst/>
          </a:prstGeom>
        </p:spPr>
      </p:pic>
    </p:spTree>
    <p:extLst>
      <p:ext uri="{BB962C8B-B14F-4D97-AF65-F5344CB8AC3E}">
        <p14:creationId xmlns:p14="http://schemas.microsoft.com/office/powerpoint/2010/main" val="182402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Naslov 1"/>
          <p:cNvSpPr>
            <a:spLocks noGrp="1"/>
          </p:cNvSpPr>
          <p:nvPr>
            <p:ph type="title"/>
          </p:nvPr>
        </p:nvSpPr>
        <p:spPr>
          <a:xfrm>
            <a:off x="1609293" y="277812"/>
            <a:ext cx="8856663" cy="1143000"/>
          </a:xfrm>
        </p:spPr>
        <p:txBody>
          <a:bodyPr/>
          <a:lstStyle/>
          <a:p>
            <a:pPr eaLnBrk="1" hangingPunct="1"/>
            <a:r>
              <a:rPr lang="sl-SI" altLang="en-US" dirty="0"/>
              <a:t>ZAPIS PODATKOV V RAČUNALNIKU</a:t>
            </a:r>
          </a:p>
        </p:txBody>
      </p:sp>
      <p:sp>
        <p:nvSpPr>
          <p:cNvPr id="83971" name="Ograda vsebine 2"/>
          <p:cNvSpPr>
            <a:spLocks noGrp="1"/>
          </p:cNvSpPr>
          <p:nvPr>
            <p:ph idx="1"/>
          </p:nvPr>
        </p:nvSpPr>
        <p:spPr/>
        <p:txBody>
          <a:bodyPr/>
          <a:lstStyle/>
          <a:p>
            <a:pPr eaLnBrk="1" hangingPunct="1"/>
            <a:r>
              <a:rPr lang="sl-SI" altLang="en-US"/>
              <a:t>V računalniku so vsi podatki izraženi s številkami, zato je potrebno vse druge tipe podatkov pretvoriti v številke!</a:t>
            </a:r>
          </a:p>
          <a:p>
            <a:pPr eaLnBrk="1" hangingPunct="1"/>
            <a:endParaRPr lang="sl-SI" altLang="en-US"/>
          </a:p>
          <a:p>
            <a:pPr eaLnBrk="1" hangingPunct="1"/>
            <a:r>
              <a:rPr lang="sl-SI" altLang="en-US"/>
              <a:t>Človek uporablja desetiški številski sistem?</a:t>
            </a:r>
          </a:p>
          <a:p>
            <a:pPr eaLnBrk="1" hangingPunct="1"/>
            <a:endParaRPr lang="sl-SI" altLang="en-US"/>
          </a:p>
          <a:p>
            <a:pPr eaLnBrk="1" hangingPunct="1"/>
            <a:r>
              <a:rPr lang="sl-SI" altLang="en-US"/>
              <a:t>Kaj pa računalnik?</a:t>
            </a:r>
          </a:p>
        </p:txBody>
      </p:sp>
      <p:pic>
        <p:nvPicPr>
          <p:cNvPr id="83974" name="Picture 4" descr="http://tbn0.google.com/images?q=tbn:b8wQOSY45WS9qM:http://www.tadej.info/wp-content/uploads/2007/11/parica.jpg">
            <a:hlinkClick r:id="rId2"/>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5451476" y="4572000"/>
            <a:ext cx="2928937"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492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Naslov 1"/>
          <p:cNvSpPr>
            <a:spLocks noGrp="1"/>
          </p:cNvSpPr>
          <p:nvPr>
            <p:ph type="title"/>
          </p:nvPr>
        </p:nvSpPr>
        <p:spPr>
          <a:xfrm>
            <a:off x="1979612" y="428625"/>
            <a:ext cx="8229600" cy="857250"/>
          </a:xfrm>
        </p:spPr>
        <p:txBody>
          <a:bodyPr/>
          <a:lstStyle/>
          <a:p>
            <a:pPr eaLnBrk="1" hangingPunct="1"/>
            <a:r>
              <a:rPr lang="sl-SI" altLang="en-US"/>
              <a:t>DVOJIŠKI ZAPIS PODATKOV</a:t>
            </a:r>
          </a:p>
        </p:txBody>
      </p:sp>
      <p:sp>
        <p:nvSpPr>
          <p:cNvPr id="3" name="Ograda vsebine 2"/>
          <p:cNvSpPr>
            <a:spLocks noGrp="1"/>
          </p:cNvSpPr>
          <p:nvPr>
            <p:ph idx="1"/>
          </p:nvPr>
        </p:nvSpPr>
        <p:spPr/>
        <p:txBody>
          <a:bodyPr>
            <a:normAutofit/>
          </a:bodyPr>
          <a:lstStyle/>
          <a:p>
            <a:pPr marL="274320" indent="-274320">
              <a:buClr>
                <a:schemeClr val="accent3"/>
              </a:buClr>
              <a:buFont typeface="Wingdings 2"/>
              <a:buChar char=""/>
              <a:defRPr/>
            </a:pPr>
            <a:r>
              <a:rPr lang="sl-SI" dirty="0"/>
              <a:t>V dvojiškem zapisu obstajata za zapis s samo dva znaka: 0 (nič) in 1 (ena).</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V računalniku je tak zapis izveden na različne načine:</a:t>
            </a:r>
          </a:p>
          <a:p>
            <a:pPr marL="640080" lvl="1">
              <a:buFont typeface="Wingdings 2"/>
              <a:buChar char=""/>
              <a:defRPr/>
            </a:pPr>
            <a:r>
              <a:rPr lang="sl-SI" dirty="0"/>
              <a:t>Stikalo je sklenjeno (1) ali razklenjeno (0)</a:t>
            </a:r>
          </a:p>
          <a:p>
            <a:pPr marL="640080" lvl="1">
              <a:buFont typeface="Wingdings 2"/>
              <a:buChar char=""/>
              <a:defRPr/>
            </a:pPr>
            <a:r>
              <a:rPr lang="sl-SI" dirty="0"/>
              <a:t>V vodniku je električna napetost (1) ali je ni (0)</a:t>
            </a:r>
          </a:p>
          <a:p>
            <a:pPr marL="640080" lvl="1">
              <a:buFont typeface="Wingdings 2"/>
              <a:buChar char=""/>
              <a:defRPr/>
            </a:pPr>
            <a:r>
              <a:rPr lang="sl-SI" dirty="0"/>
              <a:t>Točka žari (1) ali ne žari (0)</a:t>
            </a:r>
          </a:p>
          <a:p>
            <a:pPr marL="640080" lvl="1">
              <a:buFont typeface="Wingdings 2"/>
              <a:buChar char=""/>
              <a:defRPr/>
            </a:pPr>
            <a:endParaRPr lang="sl-SI" dirty="0"/>
          </a:p>
          <a:p>
            <a:pPr marL="274320" indent="-274320">
              <a:buClr>
                <a:schemeClr val="accent3"/>
              </a:buClr>
              <a:buFont typeface="Wingdings 2"/>
              <a:buChar char=""/>
              <a:defRPr/>
            </a:pPr>
            <a:r>
              <a:rPr lang="sl-SI" dirty="0"/>
              <a:t>Znak, ki zavzame samo dve vrednosti imenujemo </a:t>
            </a:r>
            <a:r>
              <a:rPr lang="sl-SI" dirty="0" err="1"/>
              <a:t>binary</a:t>
            </a:r>
            <a:r>
              <a:rPr lang="sl-SI" dirty="0"/>
              <a:t> </a:t>
            </a:r>
            <a:r>
              <a:rPr lang="sl-SI" dirty="0" err="1"/>
              <a:t>digit</a:t>
            </a:r>
            <a:r>
              <a:rPr lang="sl-SI" dirty="0"/>
              <a:t> - BIT</a:t>
            </a:r>
          </a:p>
        </p:txBody>
      </p:sp>
    </p:spTree>
    <p:extLst>
      <p:ext uri="{BB962C8B-B14F-4D97-AF65-F5344CB8AC3E}">
        <p14:creationId xmlns:p14="http://schemas.microsoft.com/office/powerpoint/2010/main" val="39465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Naslov 1"/>
          <p:cNvSpPr>
            <a:spLocks noGrp="1"/>
          </p:cNvSpPr>
          <p:nvPr>
            <p:ph type="title"/>
          </p:nvPr>
        </p:nvSpPr>
        <p:spPr>
          <a:xfrm>
            <a:off x="1979612" y="428625"/>
            <a:ext cx="8229600" cy="857250"/>
          </a:xfrm>
        </p:spPr>
        <p:txBody>
          <a:bodyPr/>
          <a:lstStyle/>
          <a:p>
            <a:pPr eaLnBrk="1" hangingPunct="1"/>
            <a:r>
              <a:rPr lang="sl-SI" altLang="en-US"/>
              <a:t>ZAPIS ZNAKOV</a:t>
            </a:r>
          </a:p>
        </p:txBody>
      </p:sp>
      <p:sp>
        <p:nvSpPr>
          <p:cNvPr id="86019" name="Ograda vsebine 2"/>
          <p:cNvSpPr>
            <a:spLocks noGrp="1"/>
          </p:cNvSpPr>
          <p:nvPr>
            <p:ph idx="1"/>
          </p:nvPr>
        </p:nvSpPr>
        <p:spPr/>
        <p:txBody>
          <a:bodyPr/>
          <a:lstStyle/>
          <a:p>
            <a:pPr eaLnBrk="1" hangingPunct="1"/>
            <a:r>
              <a:rPr lang="sl-SI" altLang="en-US"/>
              <a:t>Vse črke in zanki so zapisani s kombinacijo 0 in 1.</a:t>
            </a:r>
          </a:p>
          <a:p>
            <a:pPr eaLnBrk="1" hangingPunct="1"/>
            <a:r>
              <a:rPr lang="sl-SI" altLang="en-US"/>
              <a:t>Kombinacija 0 in 1 za vsako črko (in znake) je določena v tabeli ASCII - 1970.</a:t>
            </a:r>
          </a:p>
          <a:p>
            <a:pPr eaLnBrk="1" hangingPunct="1"/>
            <a:r>
              <a:rPr lang="sl-SI" altLang="en-US"/>
              <a:t>American Standard Code for Information Interchange – ASCII</a:t>
            </a:r>
          </a:p>
          <a:p>
            <a:pPr eaLnBrk="1" hangingPunct="1"/>
            <a:r>
              <a:rPr lang="sl-SI" altLang="en-US"/>
              <a:t>Vsaka črka 8 znakov –    (A  = 0100 0000),… </a:t>
            </a:r>
          </a:p>
        </p:txBody>
      </p:sp>
    </p:spTree>
    <p:extLst>
      <p:ext uri="{BB962C8B-B14F-4D97-AF65-F5344CB8AC3E}">
        <p14:creationId xmlns:p14="http://schemas.microsoft.com/office/powerpoint/2010/main" val="118938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aslov 1"/>
          <p:cNvSpPr>
            <a:spLocks noGrp="1"/>
          </p:cNvSpPr>
          <p:nvPr>
            <p:ph type="title"/>
          </p:nvPr>
        </p:nvSpPr>
        <p:spPr>
          <a:xfrm>
            <a:off x="1979612" y="428625"/>
            <a:ext cx="8229600" cy="857250"/>
          </a:xfrm>
        </p:spPr>
        <p:txBody>
          <a:bodyPr/>
          <a:lstStyle/>
          <a:p>
            <a:pPr eaLnBrk="1" hangingPunct="1"/>
            <a:r>
              <a:rPr lang="sl-SI" altLang="en-US"/>
              <a:t>INFORMACIJA</a:t>
            </a:r>
          </a:p>
        </p:txBody>
      </p:sp>
      <p:sp>
        <p:nvSpPr>
          <p:cNvPr id="48131" name="Ograda vsebine 2"/>
          <p:cNvSpPr>
            <a:spLocks noGrp="1"/>
          </p:cNvSpPr>
          <p:nvPr>
            <p:ph idx="1"/>
          </p:nvPr>
        </p:nvSpPr>
        <p:spPr/>
        <p:txBody>
          <a:bodyPr/>
          <a:lstStyle/>
          <a:p>
            <a:pPr eaLnBrk="1" hangingPunct="1"/>
            <a:r>
              <a:rPr lang="sl-SI" altLang="en-US"/>
              <a:t>Informacija je podatek (sporočilo), ki nam pove nekaj novega.</a:t>
            </a:r>
          </a:p>
          <a:p>
            <a:pPr eaLnBrk="1" hangingPunct="1"/>
            <a:r>
              <a:rPr lang="sl-SI" altLang="en-US"/>
              <a:t>Ko prejemnik dobi sporočilo in iz njega nekaj razbere (ugotovi) je s tem izvedel nekaj novega. </a:t>
            </a:r>
          </a:p>
          <a:p>
            <a:pPr eaLnBrk="1" hangingPunct="1"/>
            <a:r>
              <a:rPr lang="sl-SI" altLang="en-US"/>
              <a:t>Dobil je informacijo.</a:t>
            </a:r>
          </a:p>
          <a:p>
            <a:pPr eaLnBrk="1" hangingPunct="1"/>
            <a:r>
              <a:rPr lang="sl-SI" altLang="en-US"/>
              <a:t>Informacija nastane samo </a:t>
            </a:r>
          </a:p>
          <a:p>
            <a:pPr lvl="1" eaLnBrk="1" hangingPunct="1">
              <a:buFont typeface="Wingdings 2" panose="05020102010507070707" pitchFamily="18" charset="2"/>
              <a:buNone/>
            </a:pPr>
            <a:r>
              <a:rPr lang="sl-SI" altLang="en-US"/>
              <a:t>v glavah ljudi.</a:t>
            </a:r>
          </a:p>
          <a:p>
            <a:pPr eaLnBrk="1" hangingPunct="1"/>
            <a:endParaRPr lang="sl-SI" altLang="en-US"/>
          </a:p>
        </p:txBody>
      </p:sp>
      <p:pic>
        <p:nvPicPr>
          <p:cNvPr id="46086" name="Picture 2" descr="http://www.zurnal24.si/export/sites/z24/_data/images/tenis/federer_slavje_action.jpg_126390187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691010" y="3786190"/>
            <a:ext cx="3640452" cy="2733680"/>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153932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Naslov 1"/>
          <p:cNvSpPr>
            <a:spLocks noGrp="1"/>
          </p:cNvSpPr>
          <p:nvPr>
            <p:ph type="title"/>
          </p:nvPr>
        </p:nvSpPr>
        <p:spPr>
          <a:xfrm>
            <a:off x="1979612" y="704850"/>
            <a:ext cx="8229600" cy="1143000"/>
          </a:xfrm>
        </p:spPr>
        <p:txBody>
          <a:bodyPr/>
          <a:lstStyle/>
          <a:p>
            <a:pPr eaLnBrk="1" hangingPunct="1"/>
            <a:r>
              <a:rPr lang="sl-SI" altLang="en-US"/>
              <a:t>ZAPIS ZNAKOV</a:t>
            </a:r>
          </a:p>
        </p:txBody>
      </p:sp>
      <p:sp>
        <p:nvSpPr>
          <p:cNvPr id="3" name="Ograda vsebine 2"/>
          <p:cNvSpPr>
            <a:spLocks noGrp="1"/>
          </p:cNvSpPr>
          <p:nvPr>
            <p:ph sz="half" idx="1"/>
          </p:nvPr>
        </p:nvSpPr>
        <p:spPr>
          <a:xfrm>
            <a:off x="1979612" y="1920875"/>
            <a:ext cx="4038600" cy="4433888"/>
          </a:xfrm>
        </p:spPr>
        <p:txBody>
          <a:bodyPr>
            <a:normAutofit fontScale="55000" lnSpcReduction="20000"/>
          </a:bodyPr>
          <a:lstStyle/>
          <a:p>
            <a:pPr marL="274320" indent="-274320">
              <a:buClr>
                <a:schemeClr val="accent3"/>
              </a:buClr>
              <a:buFont typeface="Wingdings 2"/>
              <a:buChar char=""/>
              <a:defRPr/>
            </a:pPr>
            <a:r>
              <a:rPr lang="sl-SI" dirty="0"/>
              <a:t>0100 0000 </a:t>
            </a:r>
            <a:r>
              <a:rPr lang="sl-SI" dirty="0">
                <a:hlinkClick r:id="rId2" action="ppaction://hlinkfile" tooltip="A"/>
              </a:rPr>
              <a:t>A</a:t>
            </a:r>
            <a:r>
              <a:rPr lang="sl-SI" dirty="0"/>
              <a:t> </a:t>
            </a:r>
          </a:p>
          <a:p>
            <a:pPr marL="274320" indent="-274320">
              <a:buClr>
                <a:schemeClr val="accent3"/>
              </a:buClr>
              <a:buFont typeface="Wingdings 2"/>
              <a:buChar char=""/>
              <a:defRPr/>
            </a:pPr>
            <a:r>
              <a:rPr lang="sl-SI" dirty="0"/>
              <a:t>0100 0010 </a:t>
            </a:r>
            <a:r>
              <a:rPr lang="sl-SI" dirty="0">
                <a:hlinkClick r:id="rId3" action="ppaction://hlinkfile" tooltip="B"/>
              </a:rPr>
              <a:t>B</a:t>
            </a:r>
            <a:r>
              <a:rPr lang="sl-SI" dirty="0"/>
              <a:t> </a:t>
            </a:r>
          </a:p>
          <a:p>
            <a:pPr marL="274320" indent="-274320">
              <a:buClr>
                <a:schemeClr val="accent3"/>
              </a:buClr>
              <a:buFont typeface="Wingdings 2"/>
              <a:buChar char=""/>
              <a:defRPr/>
            </a:pPr>
            <a:r>
              <a:rPr lang="sl-SI" dirty="0"/>
              <a:t>0100 0011 </a:t>
            </a:r>
            <a:r>
              <a:rPr lang="sl-SI" dirty="0">
                <a:hlinkClick r:id="rId4" action="ppaction://hlinkfile" tooltip="C"/>
              </a:rPr>
              <a:t>C</a:t>
            </a:r>
            <a:r>
              <a:rPr lang="sl-SI" dirty="0"/>
              <a:t> </a:t>
            </a:r>
          </a:p>
          <a:p>
            <a:pPr marL="274320" indent="-274320">
              <a:buClr>
                <a:schemeClr val="accent3"/>
              </a:buClr>
              <a:buFont typeface="Wingdings 2"/>
              <a:buChar char=""/>
              <a:defRPr/>
            </a:pPr>
            <a:r>
              <a:rPr lang="sl-SI" dirty="0"/>
              <a:t>0100 0100 </a:t>
            </a:r>
            <a:r>
              <a:rPr lang="sl-SI" dirty="0">
                <a:hlinkClick r:id="rId5" action="ppaction://hlinkfile" tooltip="D"/>
              </a:rPr>
              <a:t>D</a:t>
            </a:r>
            <a:r>
              <a:rPr lang="sl-SI" dirty="0"/>
              <a:t> </a:t>
            </a:r>
          </a:p>
          <a:p>
            <a:pPr marL="274320" indent="-274320">
              <a:buClr>
                <a:schemeClr val="accent3"/>
              </a:buClr>
              <a:buFont typeface="Wingdings 2"/>
              <a:buChar char=""/>
              <a:defRPr/>
            </a:pPr>
            <a:r>
              <a:rPr lang="sl-SI" dirty="0"/>
              <a:t>0100 0101 </a:t>
            </a:r>
            <a:r>
              <a:rPr lang="sl-SI" dirty="0">
                <a:hlinkClick r:id="rId6" action="ppaction://hlinkfile" tooltip="E"/>
              </a:rPr>
              <a:t>E</a:t>
            </a:r>
            <a:r>
              <a:rPr lang="sl-SI" dirty="0"/>
              <a:t> </a:t>
            </a:r>
          </a:p>
          <a:p>
            <a:pPr marL="274320" indent="-274320">
              <a:buClr>
                <a:schemeClr val="accent3"/>
              </a:buClr>
              <a:buFont typeface="Wingdings 2"/>
              <a:buChar char=""/>
              <a:defRPr/>
            </a:pPr>
            <a:r>
              <a:rPr lang="sl-SI" dirty="0"/>
              <a:t>0100 0110 </a:t>
            </a:r>
            <a:r>
              <a:rPr lang="sl-SI" dirty="0">
                <a:hlinkClick r:id="rId7" action="ppaction://hlinkfile" tooltip="F"/>
              </a:rPr>
              <a:t>F</a:t>
            </a:r>
            <a:r>
              <a:rPr lang="sl-SI" dirty="0"/>
              <a:t> </a:t>
            </a:r>
          </a:p>
          <a:p>
            <a:pPr marL="274320" indent="-274320">
              <a:buClr>
                <a:schemeClr val="accent3"/>
              </a:buClr>
              <a:buFont typeface="Wingdings 2"/>
              <a:buChar char=""/>
              <a:defRPr/>
            </a:pPr>
            <a:r>
              <a:rPr lang="sl-SI" dirty="0"/>
              <a:t>0100 0111 </a:t>
            </a:r>
            <a:r>
              <a:rPr lang="sl-SI" dirty="0">
                <a:hlinkClick r:id="rId8" action="ppaction://hlinkfile" tooltip="G"/>
              </a:rPr>
              <a:t>G</a:t>
            </a:r>
            <a:r>
              <a:rPr lang="sl-SI" dirty="0"/>
              <a:t> </a:t>
            </a:r>
          </a:p>
          <a:p>
            <a:pPr marL="274320" indent="-274320">
              <a:buClr>
                <a:schemeClr val="accent3"/>
              </a:buClr>
              <a:buFont typeface="Wingdings 2"/>
              <a:buChar char=""/>
              <a:defRPr/>
            </a:pPr>
            <a:r>
              <a:rPr lang="sl-SI" dirty="0"/>
              <a:t>0100 1000 </a:t>
            </a:r>
            <a:r>
              <a:rPr lang="sl-SI" dirty="0">
                <a:hlinkClick r:id="rId9" action="ppaction://hlinkfile" tooltip="H"/>
              </a:rPr>
              <a:t>H</a:t>
            </a:r>
            <a:r>
              <a:rPr lang="sl-SI" dirty="0"/>
              <a:t> </a:t>
            </a:r>
          </a:p>
          <a:p>
            <a:pPr marL="274320" indent="-274320">
              <a:buClr>
                <a:schemeClr val="accent3"/>
              </a:buClr>
              <a:buFont typeface="Wingdings 2"/>
              <a:buChar char=""/>
              <a:defRPr/>
            </a:pPr>
            <a:r>
              <a:rPr lang="sl-SI" dirty="0"/>
              <a:t>0100 1001 </a:t>
            </a:r>
            <a:r>
              <a:rPr lang="sl-SI" dirty="0">
                <a:hlinkClick r:id="rId10" action="ppaction://hlinkfile" tooltip="I"/>
              </a:rPr>
              <a:t>I</a:t>
            </a:r>
            <a:r>
              <a:rPr lang="sl-SI" dirty="0"/>
              <a:t> </a:t>
            </a:r>
          </a:p>
          <a:p>
            <a:pPr marL="274320" indent="-274320">
              <a:buClr>
                <a:schemeClr val="accent3"/>
              </a:buClr>
              <a:buFont typeface="Wingdings 2"/>
              <a:buChar char=""/>
              <a:defRPr/>
            </a:pPr>
            <a:r>
              <a:rPr lang="sl-SI" dirty="0"/>
              <a:t>0100 1010 </a:t>
            </a:r>
            <a:r>
              <a:rPr lang="sl-SI" dirty="0">
                <a:hlinkClick r:id="rId11" action="ppaction://hlinkfile" tooltip="J"/>
              </a:rPr>
              <a:t>J</a:t>
            </a:r>
            <a:r>
              <a:rPr lang="sl-SI" dirty="0"/>
              <a:t> </a:t>
            </a:r>
          </a:p>
          <a:p>
            <a:pPr marL="274320" indent="-274320">
              <a:buClr>
                <a:schemeClr val="accent3"/>
              </a:buClr>
              <a:buFont typeface="Wingdings 2"/>
              <a:buChar char=""/>
              <a:defRPr/>
            </a:pPr>
            <a:r>
              <a:rPr lang="sl-SI" dirty="0"/>
              <a:t>0100 1011 </a:t>
            </a:r>
            <a:r>
              <a:rPr lang="sl-SI" dirty="0">
                <a:hlinkClick r:id="rId12" action="ppaction://hlinkfile" tooltip="K"/>
              </a:rPr>
              <a:t>K</a:t>
            </a:r>
            <a:r>
              <a:rPr lang="sl-SI" dirty="0"/>
              <a:t> </a:t>
            </a:r>
          </a:p>
          <a:p>
            <a:pPr marL="274320" indent="-274320">
              <a:buClr>
                <a:schemeClr val="accent3"/>
              </a:buClr>
              <a:buFont typeface="Wingdings 2"/>
              <a:buChar char=""/>
              <a:defRPr/>
            </a:pPr>
            <a:r>
              <a:rPr lang="sl-SI" dirty="0"/>
              <a:t>0100 1100 </a:t>
            </a:r>
            <a:r>
              <a:rPr lang="sl-SI" dirty="0">
                <a:hlinkClick r:id="rId13" action="ppaction://hlinkfile" tooltip="L"/>
              </a:rPr>
              <a:t>L</a:t>
            </a:r>
            <a:r>
              <a:rPr lang="sl-SI" dirty="0"/>
              <a:t> </a:t>
            </a:r>
          </a:p>
          <a:p>
            <a:pPr marL="274320" indent="-274320">
              <a:buClr>
                <a:schemeClr val="accent3"/>
              </a:buClr>
              <a:buFont typeface="Wingdings 2"/>
              <a:buChar char=""/>
              <a:defRPr/>
            </a:pPr>
            <a:r>
              <a:rPr lang="sl-SI" dirty="0"/>
              <a:t>0100 1101 </a:t>
            </a:r>
            <a:r>
              <a:rPr lang="sl-SI" dirty="0">
                <a:hlinkClick r:id="rId14" action="ppaction://hlinkfile" tooltip="M"/>
              </a:rPr>
              <a:t>M</a:t>
            </a:r>
            <a:endParaRPr lang="sl-SI" dirty="0"/>
          </a:p>
        </p:txBody>
      </p:sp>
      <p:sp>
        <p:nvSpPr>
          <p:cNvPr id="6" name="Ograda vsebine 5"/>
          <p:cNvSpPr>
            <a:spLocks noGrp="1"/>
          </p:cNvSpPr>
          <p:nvPr>
            <p:ph sz="half" idx="2"/>
          </p:nvPr>
        </p:nvSpPr>
        <p:spPr>
          <a:xfrm>
            <a:off x="6170612" y="1920875"/>
            <a:ext cx="4038600" cy="4433888"/>
          </a:xfrm>
        </p:spPr>
        <p:txBody>
          <a:bodyPr>
            <a:normAutofit fontScale="55000" lnSpcReduction="20000"/>
          </a:bodyPr>
          <a:lstStyle/>
          <a:p>
            <a:pPr marL="274320" indent="-274320">
              <a:buClr>
                <a:schemeClr val="accent3"/>
              </a:buClr>
              <a:buFont typeface="Wingdings 2"/>
              <a:buChar char=""/>
              <a:defRPr/>
            </a:pPr>
            <a:r>
              <a:rPr lang="sl-SI" dirty="0"/>
              <a:t>ASCII TABELA  - 2</a:t>
            </a:r>
            <a:r>
              <a:rPr lang="sl-SI" baseline="30000" dirty="0"/>
              <a:t>8</a:t>
            </a:r>
            <a:r>
              <a:rPr lang="sl-SI" dirty="0"/>
              <a:t> = 256</a:t>
            </a:r>
          </a:p>
          <a:p>
            <a:pPr marL="274320" indent="-274320">
              <a:buClr>
                <a:schemeClr val="accent3"/>
              </a:buClr>
              <a:buFont typeface="Wingdings 2"/>
              <a:buChar char=""/>
              <a:defRPr/>
            </a:pPr>
            <a:r>
              <a:rPr lang="sl-SI" dirty="0"/>
              <a:t>Določenih 256 različnih črk (znakov)</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355843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Naslov 6"/>
          <p:cNvSpPr>
            <a:spLocks noGrp="1"/>
          </p:cNvSpPr>
          <p:nvPr>
            <p:ph type="title"/>
          </p:nvPr>
        </p:nvSpPr>
        <p:spPr>
          <a:xfrm>
            <a:off x="1979612" y="428625"/>
            <a:ext cx="8229600" cy="857250"/>
          </a:xfrm>
        </p:spPr>
        <p:txBody>
          <a:bodyPr/>
          <a:lstStyle/>
          <a:p>
            <a:pPr eaLnBrk="1" hangingPunct="1"/>
            <a:r>
              <a:rPr lang="sl-SI" altLang="en-US"/>
              <a:t>ZAPIS ZNAKOV</a:t>
            </a:r>
          </a:p>
        </p:txBody>
      </p:sp>
      <p:sp>
        <p:nvSpPr>
          <p:cNvPr id="8" name="Ograda vsebine 7"/>
          <p:cNvSpPr>
            <a:spLocks noGrp="1"/>
          </p:cNvSpPr>
          <p:nvPr>
            <p:ph idx="1"/>
          </p:nvPr>
        </p:nvSpPr>
        <p:spPr/>
        <p:txBody>
          <a:bodyPr>
            <a:normAutofit fontScale="92500" lnSpcReduction="10000"/>
          </a:bodyPr>
          <a:lstStyle/>
          <a:p>
            <a:pPr eaLnBrk="1" hangingPunct="1">
              <a:lnSpc>
                <a:spcPct val="90000"/>
              </a:lnSpc>
            </a:pPr>
            <a:r>
              <a:rPr lang="sl-SI" altLang="en-US"/>
              <a:t>Problem je nastal pri narodih, ki imajo drugačne znake kot so v angleški pisavi. Na primer šumniki (šđžćč,…) in druge pisave: grščina, cirilica, tajščina, belgalščina,…</a:t>
            </a:r>
          </a:p>
          <a:p>
            <a:pPr eaLnBrk="1" hangingPunct="1">
              <a:lnSpc>
                <a:spcPct val="90000"/>
              </a:lnSpc>
            </a:pPr>
            <a:endParaRPr lang="sl-SI" altLang="en-US"/>
          </a:p>
          <a:p>
            <a:pPr eaLnBrk="1" hangingPunct="1">
              <a:lnSpc>
                <a:spcPct val="90000"/>
              </a:lnSpc>
            </a:pPr>
            <a:r>
              <a:rPr lang="sl-SI" altLang="en-US"/>
              <a:t>Več  različnih standardov:</a:t>
            </a:r>
          </a:p>
          <a:p>
            <a:pPr eaLnBrk="1" hangingPunct="1">
              <a:lnSpc>
                <a:spcPct val="90000"/>
              </a:lnSpc>
            </a:pPr>
            <a:endParaRPr lang="sl-SI" altLang="en-US"/>
          </a:p>
          <a:p>
            <a:pPr eaLnBrk="1" hangingPunct="1">
              <a:lnSpc>
                <a:spcPct val="90000"/>
              </a:lnSpc>
            </a:pPr>
            <a:r>
              <a:rPr lang="sl-SI" altLang="en-US"/>
              <a:t>7 BITNA ASCII </a:t>
            </a:r>
            <a:r>
              <a:rPr lang="sl-SI" altLang="en-US" sz="1100"/>
              <a:t>(7 znakov + 1 kontrolni)</a:t>
            </a:r>
          </a:p>
          <a:p>
            <a:pPr eaLnBrk="1" hangingPunct="1">
              <a:lnSpc>
                <a:spcPct val="90000"/>
              </a:lnSpc>
            </a:pPr>
            <a:r>
              <a:rPr lang="sl-SI" altLang="en-US"/>
              <a:t>8 BITNA ASCII</a:t>
            </a:r>
          </a:p>
          <a:p>
            <a:pPr eaLnBrk="1" hangingPunct="1">
              <a:lnSpc>
                <a:spcPct val="90000"/>
              </a:lnSpc>
            </a:pPr>
            <a:r>
              <a:rPr lang="sl-SI" altLang="en-US"/>
              <a:t>ISO 8859</a:t>
            </a:r>
          </a:p>
          <a:p>
            <a:pPr eaLnBrk="1" hangingPunct="1">
              <a:lnSpc>
                <a:spcPct val="90000"/>
              </a:lnSpc>
            </a:pPr>
            <a:r>
              <a:rPr lang="sl-SI" altLang="en-US"/>
              <a:t>ISO 1250</a:t>
            </a:r>
          </a:p>
          <a:p>
            <a:pPr eaLnBrk="1" hangingPunct="1">
              <a:lnSpc>
                <a:spcPct val="90000"/>
              </a:lnSpc>
            </a:pPr>
            <a:endParaRPr lang="sl-SI" altLang="en-US"/>
          </a:p>
        </p:txBody>
      </p:sp>
      <p:pic>
        <p:nvPicPr>
          <p:cNvPr id="86022" name="Picture 6" descr="http://www.blogotip.com/wp-content/uploads/2006/12/govorec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37289" y="3214686"/>
            <a:ext cx="3897935" cy="318611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69596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Naslov 1"/>
          <p:cNvSpPr>
            <a:spLocks noGrp="1"/>
          </p:cNvSpPr>
          <p:nvPr>
            <p:ph type="title"/>
          </p:nvPr>
        </p:nvSpPr>
        <p:spPr>
          <a:xfrm>
            <a:off x="1979612" y="428625"/>
            <a:ext cx="8229600" cy="857250"/>
          </a:xfrm>
        </p:spPr>
        <p:txBody>
          <a:bodyPr/>
          <a:lstStyle/>
          <a:p>
            <a:r>
              <a:rPr lang="sl-SI" dirty="0"/>
              <a:t>UNICODE standard</a:t>
            </a:r>
            <a:endParaRPr lang="en-US" altLang="en-US" dirty="0"/>
          </a:p>
        </p:txBody>
      </p:sp>
      <p:sp>
        <p:nvSpPr>
          <p:cNvPr id="3" name="Ograda vsebine 2"/>
          <p:cNvSpPr>
            <a:spLocks noGrp="1"/>
          </p:cNvSpPr>
          <p:nvPr>
            <p:ph idx="1"/>
          </p:nvPr>
        </p:nvSpPr>
        <p:spPr/>
        <p:txBody>
          <a:bodyPr>
            <a:normAutofit fontScale="77500" lnSpcReduction="20000"/>
          </a:bodyPr>
          <a:lstStyle/>
          <a:p>
            <a:pPr marL="274320" indent="-274320">
              <a:buClr>
                <a:schemeClr val="accent3"/>
              </a:buClr>
              <a:buFont typeface="Wingdings 2"/>
              <a:buChar char=""/>
              <a:defRPr/>
            </a:pPr>
            <a:r>
              <a:rPr lang="sl-SI" dirty="0"/>
              <a:t>Rešitev je 16-bitni standard UNICODE .</a:t>
            </a:r>
          </a:p>
          <a:p>
            <a:pPr marL="274320" indent="-274320">
              <a:buClr>
                <a:schemeClr val="accent3"/>
              </a:buClr>
              <a:buNone/>
              <a:defRPr/>
            </a:pPr>
            <a:r>
              <a:rPr lang="sl-SI" dirty="0"/>
              <a:t>	(</a:t>
            </a:r>
            <a:r>
              <a:rPr lang="sl-SI" i="1" dirty="0" err="1"/>
              <a:t>The</a:t>
            </a:r>
            <a:r>
              <a:rPr lang="sl-SI" i="1" dirty="0"/>
              <a:t> </a:t>
            </a:r>
            <a:r>
              <a:rPr lang="sl-SI" i="1" dirty="0" err="1"/>
              <a:t>universal</a:t>
            </a:r>
            <a:r>
              <a:rPr lang="sl-SI" i="1" dirty="0"/>
              <a:t> </a:t>
            </a:r>
            <a:r>
              <a:rPr lang="sl-SI" i="1" dirty="0" err="1"/>
              <a:t>character</a:t>
            </a:r>
            <a:r>
              <a:rPr lang="sl-SI" i="1" dirty="0"/>
              <a:t> </a:t>
            </a:r>
            <a:r>
              <a:rPr lang="sl-SI" i="1" dirty="0" err="1"/>
              <a:t>encoding</a:t>
            </a:r>
            <a:r>
              <a:rPr lang="sl-SI" dirty="0"/>
              <a:t>).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Torej: vsaka črka (znak) definiran s kombinacijo 16 </a:t>
            </a:r>
            <a:r>
              <a:rPr lang="sl-SI" dirty="0" err="1"/>
              <a:t>enic</a:t>
            </a:r>
            <a:r>
              <a:rPr lang="sl-SI" dirty="0"/>
              <a:t> in ničel.</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sz="2600" dirty="0"/>
              <a:t>V prvih 256 znakih se </a:t>
            </a:r>
            <a:r>
              <a:rPr lang="sl-SI" sz="2600" dirty="0" err="1"/>
              <a:t>Unicode</a:t>
            </a:r>
            <a:r>
              <a:rPr lang="sl-SI" sz="2600" dirty="0"/>
              <a:t> ujema s starim  standardom. </a:t>
            </a:r>
          </a:p>
          <a:p>
            <a:pPr marL="274320" indent="-274320">
              <a:buClr>
                <a:schemeClr val="accent3"/>
              </a:buClr>
              <a:buFont typeface="Wingdings 2"/>
              <a:buChar char=""/>
              <a:defRPr/>
            </a:pPr>
            <a:r>
              <a:rPr lang="sl-SI" sz="2600" dirty="0"/>
              <a:t>Naslednji znaki kodirajo pismenke, potrebne za zapis grščine, cirilice, armenščine, hebrejščine, arabščine, </a:t>
            </a:r>
            <a:r>
              <a:rPr lang="sl-SI" sz="2600" dirty="0" err="1"/>
              <a:t>devanagarija</a:t>
            </a:r>
            <a:r>
              <a:rPr lang="sl-SI" sz="2600" dirty="0"/>
              <a:t>, </a:t>
            </a:r>
            <a:r>
              <a:rPr lang="sl-SI" sz="2600" dirty="0" err="1"/>
              <a:t>bengalščine</a:t>
            </a:r>
            <a:r>
              <a:rPr lang="sl-SI" sz="2600" dirty="0"/>
              <a:t>, </a:t>
            </a:r>
            <a:r>
              <a:rPr lang="sl-SI" sz="2600" dirty="0" err="1"/>
              <a:t>gurmukščine</a:t>
            </a:r>
            <a:r>
              <a:rPr lang="sl-SI" sz="2600" dirty="0"/>
              <a:t>, </a:t>
            </a:r>
            <a:r>
              <a:rPr lang="sl-SI" sz="2600" dirty="0" err="1"/>
              <a:t>orijščine</a:t>
            </a:r>
            <a:r>
              <a:rPr lang="sl-SI" sz="2600" dirty="0"/>
              <a:t>, tamilščine, tajščine, </a:t>
            </a:r>
            <a:r>
              <a:rPr lang="sl-SI" sz="2600" dirty="0" err="1"/>
              <a:t>laoščine</a:t>
            </a:r>
            <a:r>
              <a:rPr lang="sl-SI" sz="2600" dirty="0"/>
              <a:t>, gruzijščine, tibetanščine, japonske </a:t>
            </a:r>
            <a:r>
              <a:rPr lang="sl-SI" sz="2600" dirty="0" err="1"/>
              <a:t>katakane</a:t>
            </a:r>
            <a:r>
              <a:rPr lang="sl-SI" sz="2600" dirty="0"/>
              <a:t>, celoten nabor korejskih </a:t>
            </a:r>
            <a:r>
              <a:rPr lang="sl-SI" sz="2600" dirty="0" err="1"/>
              <a:t>hangulskih</a:t>
            </a:r>
            <a:r>
              <a:rPr lang="sl-SI" sz="2600" dirty="0"/>
              <a:t> pismenk in </a:t>
            </a:r>
            <a:r>
              <a:rPr lang="sl-SI" sz="2600" dirty="0" err="1"/>
              <a:t>unificiranih</a:t>
            </a:r>
            <a:r>
              <a:rPr lang="sl-SI" sz="2600" dirty="0"/>
              <a:t> kitajsko/japonsko/korejskih (CJK).</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NOVI STANDARD: UNICODE (16 bit za vsak znak)  2</a:t>
            </a:r>
            <a:r>
              <a:rPr lang="sl-SI" baseline="30000" dirty="0"/>
              <a:t>16</a:t>
            </a:r>
            <a:r>
              <a:rPr lang="sl-SI" dirty="0"/>
              <a:t>= 65.536</a:t>
            </a:r>
            <a:endParaRPr lang="sl-SI" baseline="30000"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1352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Naslov 1"/>
          <p:cNvSpPr>
            <a:spLocks noGrp="1"/>
          </p:cNvSpPr>
          <p:nvPr>
            <p:ph type="title"/>
          </p:nvPr>
        </p:nvSpPr>
        <p:spPr>
          <a:xfrm>
            <a:off x="1979612" y="704850"/>
            <a:ext cx="8229600" cy="1143000"/>
          </a:xfrm>
        </p:spPr>
        <p:txBody>
          <a:bodyPr/>
          <a:lstStyle/>
          <a:p>
            <a:pPr eaLnBrk="1" hangingPunct="1"/>
            <a:r>
              <a:rPr lang="sl-SI" altLang="en-US"/>
              <a:t>ZAPIS ŠTEVIL</a:t>
            </a:r>
          </a:p>
        </p:txBody>
      </p:sp>
      <p:sp>
        <p:nvSpPr>
          <p:cNvPr id="90115" name="Ograda vsebine 2"/>
          <p:cNvSpPr>
            <a:spLocks noGrp="1"/>
          </p:cNvSpPr>
          <p:nvPr>
            <p:ph sz="half" idx="1"/>
          </p:nvPr>
        </p:nvSpPr>
        <p:spPr>
          <a:xfrm>
            <a:off x="1979612" y="1920875"/>
            <a:ext cx="4038600" cy="4433888"/>
          </a:xfrm>
        </p:spPr>
        <p:txBody>
          <a:bodyPr/>
          <a:lstStyle/>
          <a:p>
            <a:pPr eaLnBrk="1" hangingPunct="1"/>
            <a:r>
              <a:rPr lang="sl-SI" altLang="en-US"/>
              <a:t>Cela števila zapišemo z nizom ničel in enic.</a:t>
            </a:r>
          </a:p>
          <a:p>
            <a:pPr eaLnBrk="1" hangingPunct="1"/>
            <a:endParaRPr lang="sl-SI" altLang="en-US"/>
          </a:p>
          <a:p>
            <a:pPr eaLnBrk="1" hangingPunct="1"/>
            <a:r>
              <a:rPr lang="sl-SI" altLang="en-US"/>
              <a:t>Številko v desetiškem sistemu pretvorimo v dvojiški sistem.</a:t>
            </a:r>
          </a:p>
        </p:txBody>
      </p:sp>
      <p:sp>
        <p:nvSpPr>
          <p:cNvPr id="90116" name="Ograda vsebine 3"/>
          <p:cNvSpPr>
            <a:spLocks noGrp="1"/>
          </p:cNvSpPr>
          <p:nvPr>
            <p:ph sz="half" idx="2"/>
          </p:nvPr>
        </p:nvSpPr>
        <p:spPr>
          <a:xfrm>
            <a:off x="6170612" y="1920875"/>
            <a:ext cx="4038600" cy="4433888"/>
          </a:xfrm>
        </p:spPr>
        <p:txBody>
          <a:bodyPr/>
          <a:lstStyle/>
          <a:p>
            <a:pPr eaLnBrk="1" hangingPunct="1"/>
            <a:r>
              <a:rPr lang="sl-SI" altLang="en-US"/>
              <a:t>Primer:</a:t>
            </a:r>
          </a:p>
          <a:p>
            <a:pPr eaLnBrk="1" hangingPunct="1"/>
            <a:r>
              <a:rPr lang="sl-SI" altLang="en-US"/>
              <a:t>11 = ? V dvojiškem</a:t>
            </a:r>
          </a:p>
          <a:p>
            <a:pPr eaLnBrk="1" hangingPunct="1"/>
            <a:endParaRPr lang="sl-SI" altLang="en-US"/>
          </a:p>
          <a:p>
            <a:pPr eaLnBrk="1" hangingPunct="1"/>
            <a:r>
              <a:rPr lang="sl-SI" altLang="en-US"/>
              <a:t>11 : 2 = 5, ost.:1</a:t>
            </a:r>
          </a:p>
          <a:p>
            <a:pPr eaLnBrk="1" hangingPunct="1"/>
            <a:r>
              <a:rPr lang="sl-SI" altLang="en-US"/>
              <a:t>  5 : 2 = 2, ost.: 1</a:t>
            </a:r>
          </a:p>
          <a:p>
            <a:pPr eaLnBrk="1" hangingPunct="1"/>
            <a:r>
              <a:rPr lang="sl-SI" altLang="en-US"/>
              <a:t>  2 : 2 = 1, ost.: 0</a:t>
            </a:r>
          </a:p>
          <a:p>
            <a:pPr eaLnBrk="1" hangingPunct="1"/>
            <a:r>
              <a:rPr lang="sl-SI" altLang="en-US"/>
              <a:t>  1 : 2 = 0, ost.: 1</a:t>
            </a:r>
          </a:p>
          <a:p>
            <a:pPr eaLnBrk="1" hangingPunct="1"/>
            <a:r>
              <a:rPr lang="sl-SI" altLang="en-US"/>
              <a:t>Rezultat: 1011</a:t>
            </a:r>
          </a:p>
        </p:txBody>
      </p:sp>
    </p:spTree>
    <p:extLst>
      <p:ext uri="{BB962C8B-B14F-4D97-AF65-F5344CB8AC3E}">
        <p14:creationId xmlns:p14="http://schemas.microsoft.com/office/powerpoint/2010/main" val="75691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Naslov 6"/>
          <p:cNvSpPr>
            <a:spLocks noGrp="1"/>
          </p:cNvSpPr>
          <p:nvPr>
            <p:ph type="title"/>
          </p:nvPr>
        </p:nvSpPr>
        <p:spPr>
          <a:xfrm>
            <a:off x="1979612" y="704850"/>
            <a:ext cx="8229600" cy="1143000"/>
          </a:xfrm>
        </p:spPr>
        <p:txBody>
          <a:bodyPr/>
          <a:lstStyle/>
          <a:p>
            <a:pPr eaLnBrk="1" hangingPunct="1"/>
            <a:r>
              <a:rPr lang="sl-SI" altLang="en-US"/>
              <a:t>ZAPIS ŠTEVIL - primer</a:t>
            </a:r>
          </a:p>
        </p:txBody>
      </p:sp>
      <p:sp>
        <p:nvSpPr>
          <p:cNvPr id="91140" name="Ograda besedila 8"/>
          <p:cNvSpPr>
            <a:spLocks noGrp="1"/>
          </p:cNvSpPr>
          <p:nvPr>
            <p:ph type="body" sz="half" idx="3"/>
          </p:nvPr>
        </p:nvSpPr>
        <p:spPr>
          <a:xfrm>
            <a:off x="6167438" y="1860550"/>
            <a:ext cx="4041775" cy="654050"/>
          </a:xfrm>
        </p:spPr>
        <p:txBody>
          <a:bodyPr/>
          <a:lstStyle/>
          <a:p>
            <a:pPr eaLnBrk="1" hangingPunct="1"/>
            <a:r>
              <a:rPr lang="sl-SI" altLang="en-US"/>
              <a:t>16</a:t>
            </a:r>
            <a:r>
              <a:rPr lang="sl-SI" altLang="en-US" baseline="-25000"/>
              <a:t>10</a:t>
            </a:r>
            <a:r>
              <a:rPr lang="sl-SI" altLang="en-US"/>
              <a:t>=10000</a:t>
            </a:r>
            <a:r>
              <a:rPr lang="sl-SI" altLang="en-US" baseline="-25000"/>
              <a:t>2</a:t>
            </a:r>
          </a:p>
        </p:txBody>
      </p:sp>
      <p:sp>
        <p:nvSpPr>
          <p:cNvPr id="91142" name="Ograda vsebine 9"/>
          <p:cNvSpPr>
            <a:spLocks noGrp="1"/>
          </p:cNvSpPr>
          <p:nvPr>
            <p:ph sz="quarter" idx="4"/>
          </p:nvPr>
        </p:nvSpPr>
        <p:spPr>
          <a:xfrm>
            <a:off x="6167438" y="2514601"/>
            <a:ext cx="4041775" cy="3846513"/>
          </a:xfrm>
        </p:spPr>
        <p:txBody>
          <a:bodyPr>
            <a:normAutofit lnSpcReduction="10000"/>
          </a:bodyPr>
          <a:lstStyle/>
          <a:p>
            <a:pPr eaLnBrk="1" hangingPunct="1"/>
            <a:endParaRPr lang="sl-SI" altLang="en-US"/>
          </a:p>
          <a:p>
            <a:pPr eaLnBrk="1" hangingPunct="1"/>
            <a:r>
              <a:rPr lang="sl-SI" altLang="en-US"/>
              <a:t>16:2 = 8 + </a:t>
            </a:r>
            <a:r>
              <a:rPr lang="sl-SI" altLang="en-US" b="1"/>
              <a:t>0</a:t>
            </a:r>
            <a:r>
              <a:rPr lang="sl-SI" altLang="en-US"/>
              <a:t>   </a:t>
            </a:r>
          </a:p>
          <a:p>
            <a:pPr eaLnBrk="1" hangingPunct="1"/>
            <a:r>
              <a:rPr lang="sl-SI" altLang="en-US"/>
              <a:t>  8:2 = 4 + </a:t>
            </a:r>
            <a:r>
              <a:rPr lang="sl-SI" altLang="en-US" b="1"/>
              <a:t>0</a:t>
            </a:r>
            <a:endParaRPr lang="sl-SI" altLang="en-US"/>
          </a:p>
          <a:p>
            <a:pPr eaLnBrk="1" hangingPunct="1"/>
            <a:r>
              <a:rPr lang="sl-SI" altLang="en-US"/>
              <a:t>  4:2 = 2 + </a:t>
            </a:r>
            <a:r>
              <a:rPr lang="sl-SI" altLang="en-US" b="1"/>
              <a:t>0</a:t>
            </a:r>
            <a:endParaRPr lang="sl-SI" altLang="en-US"/>
          </a:p>
          <a:p>
            <a:pPr eaLnBrk="1" hangingPunct="1"/>
            <a:r>
              <a:rPr lang="sl-SI" altLang="en-US"/>
              <a:t>  2:2 = 1 + </a:t>
            </a:r>
            <a:r>
              <a:rPr lang="sl-SI" altLang="en-US" b="1"/>
              <a:t>0</a:t>
            </a:r>
            <a:endParaRPr lang="sl-SI" altLang="en-US"/>
          </a:p>
          <a:p>
            <a:pPr eaLnBrk="1" hangingPunct="1"/>
            <a:r>
              <a:rPr lang="sl-SI" altLang="en-US"/>
              <a:t>  1:2 = 0 + </a:t>
            </a:r>
            <a:r>
              <a:rPr lang="sl-SI" altLang="en-US" b="1"/>
              <a:t>1</a:t>
            </a:r>
            <a:endParaRPr lang="sl-SI" altLang="en-US"/>
          </a:p>
          <a:p>
            <a:pPr eaLnBrk="1" hangingPunct="1"/>
            <a:endParaRPr lang="sl-SI" altLang="en-US"/>
          </a:p>
          <a:p>
            <a:pPr eaLnBrk="1" hangingPunct="1"/>
            <a:r>
              <a:rPr lang="sl-SI" altLang="en-US"/>
              <a:t>Rezultat: 10000</a:t>
            </a:r>
          </a:p>
        </p:txBody>
      </p:sp>
    </p:spTree>
    <p:extLst>
      <p:ext uri="{BB962C8B-B14F-4D97-AF65-F5344CB8AC3E}">
        <p14:creationId xmlns:p14="http://schemas.microsoft.com/office/powerpoint/2010/main" val="98851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RAČUNALNIŠKA GRAFIKA</a:t>
            </a:r>
            <a:endParaRPr lang="en-US" dirty="0"/>
          </a:p>
        </p:txBody>
      </p:sp>
    </p:spTree>
    <p:extLst>
      <p:ext uri="{BB962C8B-B14F-4D97-AF65-F5344CB8AC3E}">
        <p14:creationId xmlns:p14="http://schemas.microsoft.com/office/powerpoint/2010/main" val="227564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Naslov 1"/>
          <p:cNvSpPr>
            <a:spLocks noGrp="1"/>
          </p:cNvSpPr>
          <p:nvPr>
            <p:ph type="title"/>
          </p:nvPr>
        </p:nvSpPr>
        <p:spPr>
          <a:xfrm>
            <a:off x="2206625" y="333375"/>
            <a:ext cx="8229600" cy="1143000"/>
          </a:xfrm>
        </p:spPr>
        <p:txBody>
          <a:bodyPr/>
          <a:lstStyle/>
          <a:p>
            <a:pPr eaLnBrk="1" hangingPunct="1"/>
            <a:r>
              <a:rPr lang="sl-SI" altLang="en-US"/>
              <a:t>ZAPIS SLIK</a:t>
            </a:r>
          </a:p>
        </p:txBody>
      </p:sp>
      <p:sp>
        <p:nvSpPr>
          <p:cNvPr id="93187" name="Ograda vsebine 4"/>
          <p:cNvSpPr>
            <a:spLocks noGrp="1"/>
          </p:cNvSpPr>
          <p:nvPr>
            <p:ph idx="1"/>
          </p:nvPr>
        </p:nvSpPr>
        <p:spPr>
          <a:xfrm>
            <a:off x="1773932" y="1700807"/>
            <a:ext cx="9782801" cy="4347567"/>
          </a:xfrm>
        </p:spPr>
        <p:txBody>
          <a:bodyPr/>
          <a:lstStyle/>
          <a:p>
            <a:pPr eaLnBrk="1" hangingPunct="1"/>
            <a:r>
              <a:rPr lang="sl-SI" altLang="en-US" sz="2400" dirty="0"/>
              <a:t>Slike so v računalniku shranjene tako, da razdeljena na slikovne točke ali </a:t>
            </a:r>
            <a:r>
              <a:rPr lang="sl-SI" altLang="en-US" sz="2400" dirty="0" err="1"/>
              <a:t>piksle</a:t>
            </a:r>
            <a:r>
              <a:rPr lang="sl-SI" altLang="en-US" sz="2400" dirty="0"/>
              <a:t>.</a:t>
            </a:r>
          </a:p>
          <a:p>
            <a:pPr eaLnBrk="1" hangingPunct="1"/>
            <a:r>
              <a:rPr lang="sl-SI" altLang="en-US" sz="2400" dirty="0"/>
              <a:t>Vsak </a:t>
            </a:r>
            <a:r>
              <a:rPr lang="sl-SI" altLang="en-US" sz="2400" dirty="0" err="1"/>
              <a:t>piksel</a:t>
            </a:r>
            <a:r>
              <a:rPr lang="sl-SI" altLang="en-US" sz="2400" dirty="0"/>
              <a:t> žari na zaslonu v določeni barvi.</a:t>
            </a:r>
          </a:p>
          <a:p>
            <a:pPr eaLnBrk="1" hangingPunct="1"/>
            <a:r>
              <a:rPr lang="sl-SI" altLang="en-US" sz="2400" dirty="0"/>
              <a:t>Taki sliki rečemo BITNA SLIKA.</a:t>
            </a:r>
          </a:p>
          <a:p>
            <a:pPr eaLnBrk="1" hangingPunct="1"/>
            <a:r>
              <a:rPr lang="sl-SI" altLang="en-US" sz="2400" dirty="0"/>
              <a:t>Več kot je </a:t>
            </a:r>
            <a:r>
              <a:rPr lang="sl-SI" altLang="en-US" sz="2400" dirty="0" err="1"/>
              <a:t>pikslov</a:t>
            </a:r>
            <a:r>
              <a:rPr lang="sl-SI" altLang="en-US" sz="2400" dirty="0"/>
              <a:t> kvalitetnejša je slika.</a:t>
            </a:r>
          </a:p>
          <a:p>
            <a:pPr eaLnBrk="1" hangingPunct="1">
              <a:buFont typeface="Wingdings 2" panose="05020102010507070707" pitchFamily="18" charset="2"/>
              <a:buNone/>
            </a:pPr>
            <a:endParaRPr lang="sl-SI" altLang="en-US" dirty="0"/>
          </a:p>
          <a:p>
            <a:pPr eaLnBrk="1" hangingPunct="1"/>
            <a:endParaRPr lang="sl-SI" altLang="en-US" dirty="0"/>
          </a:p>
        </p:txBody>
      </p:sp>
      <p:pic>
        <p:nvPicPr>
          <p:cNvPr id="1026" name="Picture 2" descr="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89956" y="4365104"/>
            <a:ext cx="2988808" cy="2197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1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Naslov 1"/>
          <p:cNvSpPr>
            <a:spLocks noGrp="1"/>
          </p:cNvSpPr>
          <p:nvPr>
            <p:ph type="title"/>
          </p:nvPr>
        </p:nvSpPr>
        <p:spPr>
          <a:xfrm>
            <a:off x="1984216" y="260648"/>
            <a:ext cx="8229600" cy="1143000"/>
          </a:xfrm>
        </p:spPr>
        <p:txBody>
          <a:bodyPr/>
          <a:lstStyle/>
          <a:p>
            <a:r>
              <a:rPr lang="sl-SI" altLang="en-US" dirty="0"/>
              <a:t>LASTNOSTI BITNIH SLIK</a:t>
            </a:r>
          </a:p>
        </p:txBody>
      </p:sp>
      <p:sp>
        <p:nvSpPr>
          <p:cNvPr id="93187" name="Ograda vsebine 4"/>
          <p:cNvSpPr>
            <a:spLocks noGrp="1"/>
          </p:cNvSpPr>
          <p:nvPr>
            <p:ph idx="1"/>
          </p:nvPr>
        </p:nvSpPr>
        <p:spPr>
          <a:xfrm>
            <a:off x="1773932" y="1700807"/>
            <a:ext cx="9782801" cy="4347567"/>
          </a:xfrm>
        </p:spPr>
        <p:txBody>
          <a:bodyPr/>
          <a:lstStyle/>
          <a:p>
            <a:r>
              <a:rPr lang="sl-SI" altLang="en-US" sz="2000" dirty="0"/>
              <a:t>Kvaliteta prikaza bitnih slik je odvisna od ločljivosti.</a:t>
            </a:r>
          </a:p>
          <a:p>
            <a:r>
              <a:rPr lang="sl-SI" altLang="en-US" sz="2000" dirty="0"/>
              <a:t>Ločljivost (resolucija) se nanaša na število pik (</a:t>
            </a:r>
            <a:r>
              <a:rPr lang="sl-SI" altLang="en-US" sz="2000" dirty="0" err="1"/>
              <a:t>pixlov</a:t>
            </a:r>
            <a:r>
              <a:rPr lang="sl-SI" altLang="en-US" sz="2000" dirty="0"/>
              <a:t>), ki sestavljajo sliko in se običajno označuje kot </a:t>
            </a:r>
            <a:r>
              <a:rPr lang="sl-SI" altLang="en-US" sz="2000" dirty="0" err="1"/>
              <a:t>dpi</a:t>
            </a:r>
            <a:r>
              <a:rPr lang="sl-SI" altLang="en-US" sz="2000" dirty="0"/>
              <a:t> (</a:t>
            </a:r>
            <a:r>
              <a:rPr lang="sl-SI" altLang="en-US" sz="2000" dirty="0" err="1"/>
              <a:t>dots</a:t>
            </a:r>
            <a:r>
              <a:rPr lang="sl-SI" altLang="en-US" sz="2000" dirty="0"/>
              <a:t> per inch – pik na inč) ali </a:t>
            </a:r>
            <a:r>
              <a:rPr lang="sl-SI" altLang="en-US" sz="2000" dirty="0" err="1"/>
              <a:t>ppi</a:t>
            </a:r>
            <a:r>
              <a:rPr lang="sl-SI" altLang="en-US" sz="2000" dirty="0"/>
              <a:t> (</a:t>
            </a:r>
            <a:r>
              <a:rPr lang="sl-SI" altLang="en-US" sz="2000" dirty="0" err="1"/>
              <a:t>pixlov</a:t>
            </a:r>
            <a:r>
              <a:rPr lang="sl-SI" altLang="en-US" sz="2000" dirty="0"/>
              <a:t> na inč). </a:t>
            </a:r>
          </a:p>
          <a:p>
            <a:r>
              <a:rPr lang="sl-SI" altLang="en-US" sz="2000" dirty="0"/>
              <a:t>Slika, ki jo prikazuje zaslon monitorja, je resolucije 72 ali 96 </a:t>
            </a:r>
            <a:r>
              <a:rPr lang="sl-SI" altLang="en-US" sz="2000" dirty="0" err="1"/>
              <a:t>ppi</a:t>
            </a:r>
            <a:r>
              <a:rPr lang="sl-SI" altLang="en-US" sz="2000" dirty="0"/>
              <a:t>. </a:t>
            </a:r>
          </a:p>
          <a:p>
            <a:r>
              <a:rPr lang="sl-SI" altLang="en-US" sz="2000" dirty="0"/>
              <a:t>Vendar pa za tiskanje bitnih slik tiskalnik potrebuje veliko več podatkov o sliki, kot jih potrebuje monitor.  Običajni tiskalnik za tisk potrebuje vsaj 150-300 </a:t>
            </a:r>
            <a:r>
              <a:rPr lang="sl-SI" altLang="en-US" sz="2000" dirty="0" err="1"/>
              <a:t>ppi</a:t>
            </a:r>
            <a:r>
              <a:rPr lang="sl-SI" altLang="en-US" sz="2000" dirty="0"/>
              <a:t>. </a:t>
            </a:r>
            <a:endParaRPr lang="sl-SI" altLang="en-US" dirty="0"/>
          </a:p>
        </p:txBody>
      </p:sp>
      <p:pic>
        <p:nvPicPr>
          <p:cNvPr id="5" name="Picture 2" descr="http://www.elektronika-ldis.uni-mb.si/arthur1/Praktikum%20IIa/Praktikum/SLIKA/Image5.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5940" y="4293096"/>
            <a:ext cx="6120680" cy="212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62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Naslov 1"/>
          <p:cNvSpPr>
            <a:spLocks noGrp="1"/>
          </p:cNvSpPr>
          <p:nvPr>
            <p:ph type="title"/>
          </p:nvPr>
        </p:nvSpPr>
        <p:spPr>
          <a:xfrm>
            <a:off x="2206625" y="333375"/>
            <a:ext cx="8229600" cy="1143000"/>
          </a:xfrm>
        </p:spPr>
        <p:txBody>
          <a:bodyPr/>
          <a:lstStyle/>
          <a:p>
            <a:pPr eaLnBrk="1" hangingPunct="1"/>
            <a:r>
              <a:rPr lang="sl-SI" altLang="en-US"/>
              <a:t>ZAPIS SLIK</a:t>
            </a:r>
          </a:p>
        </p:txBody>
      </p:sp>
      <p:sp>
        <p:nvSpPr>
          <p:cNvPr id="95235" name="Ograda vsebine 4"/>
          <p:cNvSpPr>
            <a:spLocks noGrp="1"/>
          </p:cNvSpPr>
          <p:nvPr>
            <p:ph idx="1"/>
          </p:nvPr>
        </p:nvSpPr>
        <p:spPr>
          <a:xfrm>
            <a:off x="3879851" y="1857375"/>
            <a:ext cx="6586537" cy="4389438"/>
          </a:xfrm>
        </p:spPr>
        <p:txBody>
          <a:bodyPr/>
          <a:lstStyle/>
          <a:p>
            <a:pPr eaLnBrk="1" hangingPunct="1">
              <a:buFont typeface="Wingdings 2" panose="05020102010507070707" pitchFamily="18" charset="2"/>
              <a:buNone/>
            </a:pPr>
            <a:endParaRPr lang="sl-SI" altLang="en-US"/>
          </a:p>
          <a:p>
            <a:pPr eaLnBrk="1" hangingPunct="1"/>
            <a:r>
              <a:rPr lang="sl-SI" altLang="en-US"/>
              <a:t>Monokromatsko (1 bit – črno ali belo)</a:t>
            </a:r>
          </a:p>
          <a:p>
            <a:pPr eaLnBrk="1" hangingPunct="1"/>
            <a:endParaRPr lang="sl-SI" altLang="en-US"/>
          </a:p>
          <a:p>
            <a:pPr eaLnBrk="1" hangingPunct="1"/>
            <a:endParaRPr lang="sl-SI" altLang="en-US"/>
          </a:p>
          <a:p>
            <a:pPr eaLnBrk="1" hangingPunct="1"/>
            <a:endParaRPr lang="sl-SI" altLang="en-US"/>
          </a:p>
          <a:p>
            <a:pPr eaLnBrk="1" hangingPunct="1"/>
            <a:endParaRPr lang="sl-SI" altLang="en-US"/>
          </a:p>
          <a:p>
            <a:pPr eaLnBrk="1" hangingPunct="1"/>
            <a:r>
              <a:rPr lang="sl-SI" altLang="en-US"/>
              <a:t>16 barv (4 bitna slika)</a:t>
            </a:r>
          </a:p>
        </p:txBody>
      </p:sp>
      <p:pic>
        <p:nvPicPr>
          <p:cNvPr id="95238" name="Slika 7" descr="s2.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51037" y="4214814"/>
            <a:ext cx="173355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Slika 8" descr="s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22476" y="2071689"/>
            <a:ext cx="1728787"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78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Naslov 1"/>
          <p:cNvSpPr>
            <a:spLocks noGrp="1"/>
          </p:cNvSpPr>
          <p:nvPr>
            <p:ph type="title"/>
          </p:nvPr>
        </p:nvSpPr>
        <p:spPr>
          <a:xfrm>
            <a:off x="1979612" y="428625"/>
            <a:ext cx="8229600" cy="857250"/>
          </a:xfrm>
        </p:spPr>
        <p:txBody>
          <a:bodyPr/>
          <a:lstStyle/>
          <a:p>
            <a:r>
              <a:rPr lang="sl-SI" altLang="en-US"/>
              <a:t>ZAPIS SLIK</a:t>
            </a:r>
          </a:p>
        </p:txBody>
      </p:sp>
      <p:sp>
        <p:nvSpPr>
          <p:cNvPr id="94211" name="Ograda vsebine 2"/>
          <p:cNvSpPr>
            <a:spLocks noGrp="1"/>
          </p:cNvSpPr>
          <p:nvPr>
            <p:ph idx="1"/>
          </p:nvPr>
        </p:nvSpPr>
        <p:spPr>
          <a:xfrm>
            <a:off x="1917948" y="1916832"/>
            <a:ext cx="5753794" cy="4389437"/>
          </a:xfrm>
        </p:spPr>
        <p:txBody>
          <a:bodyPr/>
          <a:lstStyle/>
          <a:p>
            <a:r>
              <a:rPr lang="sl-SI" altLang="en-US" dirty="0"/>
              <a:t>Opis barve slike s:</a:t>
            </a:r>
          </a:p>
          <a:p>
            <a:endParaRPr lang="sl-SI" altLang="en-US" dirty="0"/>
          </a:p>
          <a:p>
            <a:r>
              <a:rPr lang="sl-SI" altLang="en-US" dirty="0"/>
              <a:t>4 biti  - 2</a:t>
            </a:r>
            <a:r>
              <a:rPr lang="sl-SI" altLang="en-US" baseline="30000" dirty="0"/>
              <a:t>4</a:t>
            </a:r>
            <a:r>
              <a:rPr lang="sl-SI" altLang="en-US" dirty="0"/>
              <a:t> = 16 barv</a:t>
            </a:r>
          </a:p>
          <a:p>
            <a:r>
              <a:rPr lang="sl-SI" altLang="en-US" dirty="0"/>
              <a:t>8 biti – 2</a:t>
            </a:r>
            <a:r>
              <a:rPr lang="sl-SI" altLang="en-US" baseline="30000" dirty="0"/>
              <a:t>8</a:t>
            </a:r>
            <a:r>
              <a:rPr lang="sl-SI" altLang="en-US" dirty="0"/>
              <a:t> = 256 barv</a:t>
            </a:r>
          </a:p>
          <a:p>
            <a:r>
              <a:rPr lang="sl-SI" altLang="en-US" dirty="0"/>
              <a:t>16 biti – 2</a:t>
            </a:r>
            <a:r>
              <a:rPr lang="sl-SI" altLang="en-US" baseline="30000" dirty="0"/>
              <a:t>16</a:t>
            </a:r>
            <a:r>
              <a:rPr lang="sl-SI" altLang="en-US" dirty="0"/>
              <a:t> = 65.536 barv</a:t>
            </a:r>
          </a:p>
          <a:p>
            <a:r>
              <a:rPr lang="sl-SI" altLang="en-US" dirty="0"/>
              <a:t>24 biti – 2</a:t>
            </a:r>
            <a:r>
              <a:rPr lang="sl-SI" altLang="en-US" baseline="30000" dirty="0"/>
              <a:t>24</a:t>
            </a:r>
            <a:r>
              <a:rPr lang="sl-SI" altLang="en-US" dirty="0"/>
              <a:t> = 16.777.216 barv</a:t>
            </a:r>
          </a:p>
        </p:txBody>
      </p:sp>
    </p:spTree>
    <p:extLst>
      <p:ext uri="{BB962C8B-B14F-4D97-AF65-F5344CB8AC3E}">
        <p14:creationId xmlns:p14="http://schemas.microsoft.com/office/powerpoint/2010/main" val="218451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Naslov 1"/>
          <p:cNvSpPr>
            <a:spLocks noGrp="1"/>
          </p:cNvSpPr>
          <p:nvPr>
            <p:ph type="title"/>
          </p:nvPr>
        </p:nvSpPr>
        <p:spPr>
          <a:xfrm>
            <a:off x="1979612" y="428625"/>
            <a:ext cx="8229600" cy="857250"/>
          </a:xfrm>
        </p:spPr>
        <p:txBody>
          <a:bodyPr/>
          <a:lstStyle/>
          <a:p>
            <a:pPr eaLnBrk="1" hangingPunct="1"/>
            <a:r>
              <a:rPr lang="sl-SI" altLang="en-US"/>
              <a:t>INFORMACIJA</a:t>
            </a:r>
          </a:p>
        </p:txBody>
      </p:sp>
      <p:sp>
        <p:nvSpPr>
          <p:cNvPr id="49155" name="Ograda vsebine 2"/>
          <p:cNvSpPr>
            <a:spLocks noGrp="1"/>
          </p:cNvSpPr>
          <p:nvPr>
            <p:ph idx="1"/>
          </p:nvPr>
        </p:nvSpPr>
        <p:spPr/>
        <p:txBody>
          <a:bodyPr/>
          <a:lstStyle/>
          <a:p>
            <a:pPr eaLnBrk="1" hangingPunct="1"/>
            <a:r>
              <a:rPr lang="sl-SI" altLang="en-US" b="1"/>
              <a:t>Podatek:</a:t>
            </a:r>
            <a:r>
              <a:rPr lang="sl-SI" altLang="en-US"/>
              <a:t>        </a:t>
            </a:r>
            <a:br>
              <a:rPr lang="sl-SI" altLang="en-US"/>
            </a:br>
            <a:r>
              <a:rPr lang="sl-SI" altLang="en-US"/>
              <a:t>Termometer kaže 40°C.</a:t>
            </a:r>
          </a:p>
          <a:p>
            <a:pPr eaLnBrk="1" hangingPunct="1"/>
            <a:endParaRPr lang="sl-SI" altLang="en-US"/>
          </a:p>
          <a:p>
            <a:pPr eaLnBrk="1" hangingPunct="1"/>
            <a:r>
              <a:rPr lang="sl-SI" altLang="en-US" b="1"/>
              <a:t>Informacija: </a:t>
            </a:r>
            <a:r>
              <a:rPr lang="sl-SI" altLang="en-US"/>
              <a:t>  </a:t>
            </a:r>
            <a:br>
              <a:rPr lang="sl-SI" altLang="en-US"/>
            </a:br>
            <a:r>
              <a:rPr lang="sl-SI" altLang="en-US"/>
              <a:t>Zunaj  je resnična vročina. </a:t>
            </a:r>
            <a:br>
              <a:rPr lang="sl-SI" altLang="en-US"/>
            </a:br>
            <a:r>
              <a:rPr lang="sl-SI" altLang="en-US" i="1"/>
              <a:t>ali</a:t>
            </a:r>
            <a:br>
              <a:rPr lang="sl-SI" altLang="en-US"/>
            </a:br>
            <a:r>
              <a:rPr lang="sl-SI" altLang="en-US"/>
              <a:t>Nekdo je hudo bolan.</a:t>
            </a:r>
          </a:p>
          <a:p>
            <a:pPr eaLnBrk="1" hangingPunct="1"/>
            <a:endParaRPr lang="sl-SI" altLang="en-US"/>
          </a:p>
        </p:txBody>
      </p:sp>
      <p:pic>
        <p:nvPicPr>
          <p:cNvPr id="49158" name="Picture 2" descr="termome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18375" y="1516064"/>
            <a:ext cx="2520950"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065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Naslov 1"/>
          <p:cNvSpPr>
            <a:spLocks noGrp="1"/>
          </p:cNvSpPr>
          <p:nvPr>
            <p:ph type="title"/>
          </p:nvPr>
        </p:nvSpPr>
        <p:spPr>
          <a:xfrm>
            <a:off x="1979612" y="188913"/>
            <a:ext cx="8229600" cy="1143000"/>
          </a:xfrm>
        </p:spPr>
        <p:txBody>
          <a:bodyPr/>
          <a:lstStyle/>
          <a:p>
            <a:pPr eaLnBrk="1" hangingPunct="1"/>
            <a:r>
              <a:rPr lang="sl-SI" altLang="en-US" dirty="0"/>
              <a:t>ZAPIS SLIK</a:t>
            </a:r>
          </a:p>
        </p:txBody>
      </p:sp>
      <p:sp>
        <p:nvSpPr>
          <p:cNvPr id="96259" name="Ograda vsebine 7"/>
          <p:cNvSpPr>
            <a:spLocks noGrp="1"/>
          </p:cNvSpPr>
          <p:nvPr>
            <p:ph idx="1"/>
          </p:nvPr>
        </p:nvSpPr>
        <p:spPr>
          <a:xfrm>
            <a:off x="1341884" y="1484314"/>
            <a:ext cx="6768752" cy="4840287"/>
          </a:xfrm>
        </p:spPr>
        <p:txBody>
          <a:bodyPr>
            <a:normAutofit lnSpcReduction="10000"/>
          </a:bodyPr>
          <a:lstStyle/>
          <a:p>
            <a:pPr eaLnBrk="1" hangingPunct="1">
              <a:buFont typeface="Wingdings 2" panose="05020102010507070707" pitchFamily="18" charset="2"/>
              <a:buNone/>
            </a:pPr>
            <a:r>
              <a:rPr lang="sl-SI" altLang="en-US" dirty="0"/>
              <a:t>VEKTORSKA SLIKA </a:t>
            </a:r>
          </a:p>
          <a:p>
            <a:pPr eaLnBrk="1" hangingPunct="1"/>
            <a:r>
              <a:rPr lang="sl-SI" altLang="en-US" sz="2200" dirty="0"/>
              <a:t>je opisana z matematično definiranimi črtami oz. liki. </a:t>
            </a:r>
            <a:endParaRPr lang="sl-SI" altLang="en-US" sz="2200" dirty="0">
              <a:latin typeface="Arial" panose="020B0604020202020204" pitchFamily="34" charset="0"/>
            </a:endParaRPr>
          </a:p>
          <a:p>
            <a:pPr eaLnBrk="1" hangingPunct="1"/>
            <a:endParaRPr lang="sl-SI" altLang="en-US" sz="2200" dirty="0">
              <a:latin typeface="Arial" panose="020B0604020202020204" pitchFamily="34" charset="0"/>
            </a:endParaRPr>
          </a:p>
          <a:p>
            <a:pPr eaLnBrk="1" hangingPunct="1"/>
            <a:r>
              <a:rPr lang="sl-SI" altLang="en-US" sz="2200" dirty="0"/>
              <a:t>je bolj natančna, kar se vidi pri povečavah slike. </a:t>
            </a:r>
            <a:endParaRPr lang="sl-SI" altLang="en-US" sz="2200" dirty="0">
              <a:latin typeface="Arial" panose="020B0604020202020204" pitchFamily="34" charset="0"/>
            </a:endParaRPr>
          </a:p>
          <a:p>
            <a:pPr eaLnBrk="1" hangingPunct="1"/>
            <a:endParaRPr lang="sl-SI" altLang="en-US" sz="2200" dirty="0">
              <a:latin typeface="Arial" panose="020B0604020202020204" pitchFamily="34" charset="0"/>
            </a:endParaRPr>
          </a:p>
          <a:p>
            <a:pPr eaLnBrk="1" hangingPunct="1"/>
            <a:r>
              <a:rPr lang="sl-SI" altLang="en-US" sz="2200" dirty="0"/>
              <a:t>vsak lik je opisan s kontrolnimi točkami, </a:t>
            </a:r>
            <a:endParaRPr lang="sl-SI" altLang="en-US" sz="2200" dirty="0">
              <a:latin typeface="Arial" panose="020B0604020202020204" pitchFamily="34" charset="0"/>
            </a:endParaRPr>
          </a:p>
          <a:p>
            <a:pPr eaLnBrk="1" hangingPunct="1"/>
            <a:r>
              <a:rPr lang="sl-SI" altLang="en-US" sz="2200" dirty="0"/>
              <a:t>na primer ravna črta s krajiščema, krožnica s središčem in polmerom,</a:t>
            </a:r>
          </a:p>
          <a:p>
            <a:r>
              <a:rPr lang="sl-SI" sz="2200" dirty="0"/>
              <a:t>s kombinacijo črt in krivulj lahko narišemo različne predmete. Predmete lahko zapolnimo z barvo, barvnim prelivom ali celo z vzorcem.</a:t>
            </a:r>
            <a:endParaRPr lang="sl-SI" altLang="en-US" sz="2200" dirty="0"/>
          </a:p>
          <a:p>
            <a:pPr eaLnBrk="1" hangingPunct="1">
              <a:buFont typeface="Wingdings 2" panose="05020102010507070707" pitchFamily="18" charset="2"/>
              <a:buNone/>
            </a:pPr>
            <a:endParaRPr lang="sl-SI" altLang="en-US" dirty="0"/>
          </a:p>
          <a:p>
            <a:pPr eaLnBrk="1" hangingPunct="1"/>
            <a:endParaRPr lang="sl-SI" altLang="en-US" dirty="0"/>
          </a:p>
          <a:p>
            <a:pPr eaLnBrk="1" hangingPunct="1"/>
            <a:endParaRPr lang="sl-SI" altLang="en-US" dirty="0"/>
          </a:p>
        </p:txBody>
      </p:sp>
      <p:pic>
        <p:nvPicPr>
          <p:cNvPr id="96263" name="Picture 4" descr="predmetni opi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70164" y="188913"/>
            <a:ext cx="3469179" cy="2664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888870" y="4725144"/>
            <a:ext cx="3976766" cy="1291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55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Ograda vsebine 7"/>
          <p:cNvSpPr>
            <a:spLocks noGrp="1"/>
          </p:cNvSpPr>
          <p:nvPr>
            <p:ph idx="1"/>
          </p:nvPr>
        </p:nvSpPr>
        <p:spPr>
          <a:xfrm>
            <a:off x="1593436" y="1484314"/>
            <a:ext cx="4931412" cy="4840287"/>
          </a:xfrm>
        </p:spPr>
        <p:txBody>
          <a:bodyPr>
            <a:normAutofit lnSpcReduction="10000"/>
          </a:bodyPr>
          <a:lstStyle/>
          <a:p>
            <a:pPr marL="0" indent="0">
              <a:buNone/>
            </a:pPr>
            <a:r>
              <a:rPr lang="sl-SI" altLang="en-US" sz="2200" dirty="0"/>
              <a:t>Vektorske risbe sestavlja množica geometrijskih oblik, kot so pravokotniki, krogi, krivulje in druge skupine predmetov. </a:t>
            </a:r>
          </a:p>
          <a:p>
            <a:pPr marL="0" indent="0">
              <a:buNone/>
            </a:pPr>
            <a:r>
              <a:rPr lang="sl-SI" altLang="en-US" sz="2200" dirty="0"/>
              <a:t>Programi za risanje in urejanje vektorskih slik v datoteko shranjujejo navodila, kako naj bo slika narisana.</a:t>
            </a:r>
          </a:p>
          <a:p>
            <a:pPr marL="0" indent="0">
              <a:buNone/>
            </a:pPr>
            <a:r>
              <a:rPr lang="sl-SI" altLang="en-US" sz="2200" dirty="0"/>
              <a:t> </a:t>
            </a:r>
          </a:p>
          <a:p>
            <a:pPr marL="0" indent="0">
              <a:buNone/>
            </a:pPr>
            <a:r>
              <a:rPr lang="sl-SI" altLang="en-US" sz="2200" dirty="0"/>
              <a:t>To je ključna razlika med bitnimi in vektorskimi slikami. Ker je vektorska slika matematično določena, jo lahko poljubno povečamo ali pomanjšamo, ne da bi pri tem izgubili kvaliteto slike. </a:t>
            </a:r>
          </a:p>
          <a:p>
            <a:pPr marL="0" indent="0" eaLnBrk="1" hangingPunct="1">
              <a:buNone/>
            </a:pPr>
            <a:endParaRPr lang="sl-SI" altLang="en-US" dirty="0"/>
          </a:p>
          <a:p>
            <a:pPr eaLnBrk="1" hangingPunct="1"/>
            <a:endParaRPr lang="sl-SI" altLang="en-US" dirty="0"/>
          </a:p>
        </p:txBody>
      </p:sp>
      <p:sp>
        <p:nvSpPr>
          <p:cNvPr id="2" name="Naslov 1"/>
          <p:cNvSpPr>
            <a:spLocks noGrp="1"/>
          </p:cNvSpPr>
          <p:nvPr>
            <p:ph type="title"/>
          </p:nvPr>
        </p:nvSpPr>
        <p:spPr/>
        <p:txBody>
          <a:bodyPr/>
          <a:lstStyle/>
          <a:p>
            <a:r>
              <a:rPr lang="sl-SI" altLang="en-US" dirty="0"/>
              <a:t>VEKTORSKA SLIKA </a:t>
            </a:r>
            <a:endParaRPr lang="sl-SI" dirty="0"/>
          </a:p>
        </p:txBody>
      </p:sp>
      <p:pic>
        <p:nvPicPr>
          <p:cNvPr id="8" name="Picture 2" descr="http://colos.fri.uni-lj.si/ERI/INFORMATIKA/Podatki_in_informacije/SLIKOVNA_PREDSTAVITEV_INF/znacilnost_grafike_files/image009.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91756" y="1772816"/>
            <a:ext cx="5330949" cy="399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78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Ograda vsebine 2"/>
          <p:cNvSpPr>
            <a:spLocks noGrp="1"/>
          </p:cNvSpPr>
          <p:nvPr>
            <p:ph idx="1"/>
          </p:nvPr>
        </p:nvSpPr>
        <p:spPr/>
        <p:txBody>
          <a:bodyPr/>
          <a:lstStyle/>
          <a:p>
            <a:pPr eaLnBrk="1" hangingPunct="1"/>
            <a:r>
              <a:rPr lang="sl-SI" altLang="en-US" dirty="0"/>
              <a:t>Ker je vektorska grafika sestavljena iz objektov, ki so matematično opisani (črte, krivulje), se pri povečavi slike njihova kvaliteta ohrani.</a:t>
            </a:r>
          </a:p>
          <a:p>
            <a:pPr eaLnBrk="1" hangingPunct="1"/>
            <a:endParaRPr lang="sl-SI" altLang="en-US" dirty="0"/>
          </a:p>
        </p:txBody>
      </p:sp>
      <p:pic>
        <p:nvPicPr>
          <p:cNvPr id="9831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46263" y="3284538"/>
            <a:ext cx="2551113"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81526" y="4365626"/>
            <a:ext cx="1724025"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81750" y="5516564"/>
            <a:ext cx="8382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3"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89812" y="6092826"/>
            <a:ext cx="395288"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Naslov 1"/>
          <p:cNvSpPr>
            <a:spLocks noGrp="1"/>
          </p:cNvSpPr>
          <p:nvPr>
            <p:ph type="title"/>
          </p:nvPr>
        </p:nvSpPr>
        <p:spPr>
          <a:xfrm>
            <a:off x="1593436" y="177800"/>
            <a:ext cx="9782801" cy="1239837"/>
          </a:xfrm>
        </p:spPr>
        <p:txBody>
          <a:bodyPr/>
          <a:lstStyle/>
          <a:p>
            <a:r>
              <a:rPr lang="sl-SI" altLang="en-US" dirty="0"/>
              <a:t>VEKTORSKA SLIKA </a:t>
            </a:r>
            <a:endParaRPr lang="sl-SI" dirty="0"/>
          </a:p>
        </p:txBody>
      </p:sp>
    </p:spTree>
    <p:extLst>
      <p:ext uri="{BB962C8B-B14F-4D97-AF65-F5344CB8AC3E}">
        <p14:creationId xmlns:p14="http://schemas.microsoft.com/office/powerpoint/2010/main" val="13508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Ograda vsebine 2"/>
          <p:cNvSpPr>
            <a:spLocks noGrp="1"/>
          </p:cNvSpPr>
          <p:nvPr>
            <p:ph idx="1"/>
          </p:nvPr>
        </p:nvSpPr>
        <p:spPr/>
        <p:txBody>
          <a:bodyPr/>
          <a:lstStyle/>
          <a:p>
            <a:pPr marL="0" indent="0">
              <a:buNone/>
            </a:pPr>
            <a:r>
              <a:rPr lang="sl-SI" altLang="en-US" dirty="0"/>
              <a:t>Slabost vektorske slike je v tem, da mora le ta v primerjavi z bitno sliko ostati preprosta.</a:t>
            </a:r>
          </a:p>
          <a:p>
            <a:pPr marL="0" indent="0">
              <a:buNone/>
            </a:pPr>
            <a:r>
              <a:rPr lang="sl-SI" altLang="en-US" dirty="0"/>
              <a:t>Vektorsko risbo je nemogoče oblikovati tako, da bi do potankosti izgledala kot bitna slika. Ohranja nenaraven videz.</a:t>
            </a:r>
          </a:p>
          <a:p>
            <a:pPr eaLnBrk="1" hangingPunct="1"/>
            <a:endParaRPr lang="sl-SI" altLang="en-US" dirty="0"/>
          </a:p>
        </p:txBody>
      </p:sp>
      <p:sp>
        <p:nvSpPr>
          <p:cNvPr id="10" name="Naslov 1"/>
          <p:cNvSpPr>
            <a:spLocks noGrp="1"/>
          </p:cNvSpPr>
          <p:nvPr>
            <p:ph type="title"/>
          </p:nvPr>
        </p:nvSpPr>
        <p:spPr>
          <a:xfrm>
            <a:off x="1593436" y="177800"/>
            <a:ext cx="9782801" cy="1239837"/>
          </a:xfrm>
        </p:spPr>
        <p:txBody>
          <a:bodyPr/>
          <a:lstStyle/>
          <a:p>
            <a:r>
              <a:rPr lang="sl-SI" altLang="en-US" dirty="0"/>
              <a:t>VEKTORSKA SLIKA </a:t>
            </a:r>
            <a:endParaRPr lang="sl-SI" dirty="0"/>
          </a:p>
        </p:txBody>
      </p:sp>
      <p:pic>
        <p:nvPicPr>
          <p:cNvPr id="11" name="Picture 4" descr="f"/>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782044" y="3573016"/>
            <a:ext cx="9073008" cy="33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49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S</a:t>
            </a:r>
            <a:r>
              <a:rPr lang="pl-PL" dirty="0"/>
              <a:t>tandardni formati grafike</a:t>
            </a:r>
            <a:endParaRPr lang="en-US" dirty="0"/>
          </a:p>
        </p:txBody>
      </p:sp>
      <p:sp>
        <p:nvSpPr>
          <p:cNvPr id="3" name="Označba mesta vsebine 2"/>
          <p:cNvSpPr>
            <a:spLocks noGrp="1"/>
          </p:cNvSpPr>
          <p:nvPr>
            <p:ph idx="1"/>
          </p:nvPr>
        </p:nvSpPr>
        <p:spPr/>
        <p:txBody>
          <a:bodyPr>
            <a:normAutofit/>
          </a:bodyPr>
          <a:lstStyle/>
          <a:p>
            <a:r>
              <a:rPr lang="sl-SI" dirty="0"/>
              <a:t>BMP Bit Map</a:t>
            </a:r>
          </a:p>
          <a:p>
            <a:pPr lvl="1"/>
            <a:r>
              <a:rPr lang="sl-SI" dirty="0"/>
              <a:t>Podpirajo ga skoraj vsi programi v okolju Windows. </a:t>
            </a:r>
          </a:p>
          <a:p>
            <a:pPr lvl="1"/>
            <a:r>
              <a:rPr lang="sl-SI" dirty="0"/>
              <a:t>Zapis je neodvisen od strojne in programske opreme. </a:t>
            </a:r>
          </a:p>
          <a:p>
            <a:pPr lvl="1"/>
            <a:r>
              <a:rPr lang="sl-SI" dirty="0"/>
              <a:t>Ustvarja 2, 18, 256 ali 16,7 milijona barv. </a:t>
            </a:r>
          </a:p>
          <a:p>
            <a:pPr lvl="1"/>
            <a:r>
              <a:rPr lang="sl-SI" dirty="0"/>
              <a:t>Datoteke so velike, zato omogoča tudi delno stiskanje</a:t>
            </a:r>
          </a:p>
          <a:p>
            <a:r>
              <a:rPr lang="sl-SI" dirty="0"/>
              <a:t>PCX </a:t>
            </a:r>
          </a:p>
          <a:p>
            <a:pPr lvl="1"/>
            <a:r>
              <a:rPr lang="sl-SI" dirty="0"/>
              <a:t>Je eden najstarejših formatov, ki jih kreira program </a:t>
            </a:r>
            <a:r>
              <a:rPr lang="sl-SI" dirty="0" err="1"/>
              <a:t>Paintbrush</a:t>
            </a:r>
            <a:r>
              <a:rPr lang="sl-SI" dirty="0"/>
              <a:t>. Podpira ga večina programov v okolju Windows. Ima pa nekatere pomanjkljivosti: ne podpira sivin, podpira samo model RGB </a:t>
            </a:r>
          </a:p>
          <a:p>
            <a:pPr marL="365760" lvl="1" indent="0">
              <a:buNone/>
            </a:pPr>
            <a:endParaRPr lang="sl-SI" dirty="0"/>
          </a:p>
          <a:p>
            <a:pPr marL="365760" lvl="1" indent="0">
              <a:buNone/>
            </a:pPr>
            <a:endParaRPr lang="sl-SI" dirty="0"/>
          </a:p>
        </p:txBody>
      </p:sp>
    </p:spTree>
    <p:extLst>
      <p:ext uri="{BB962C8B-B14F-4D97-AF65-F5344CB8AC3E}">
        <p14:creationId xmlns:p14="http://schemas.microsoft.com/office/powerpoint/2010/main" val="190223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JPEG Joint Photographic Expert Group</a:t>
            </a:r>
          </a:p>
        </p:txBody>
      </p:sp>
      <p:sp>
        <p:nvSpPr>
          <p:cNvPr id="3" name="Označba mesta vsebine 2"/>
          <p:cNvSpPr>
            <a:spLocks noGrp="1"/>
          </p:cNvSpPr>
          <p:nvPr>
            <p:ph idx="1"/>
          </p:nvPr>
        </p:nvSpPr>
        <p:spPr/>
        <p:txBody>
          <a:bodyPr>
            <a:noAutofit/>
          </a:bodyPr>
          <a:lstStyle/>
          <a:p>
            <a:r>
              <a:rPr lang="sl-SI" sz="2400" dirty="0"/>
              <a:t>Format JPEG je zelo razširjen fotografski format. Je eden najbolj univerzalnih slikovnih formatov. Prednost tega formata je, zmanjšati velikost slikovnih datotek brez vpliva na kakovost fotografije, kar omogoča poseben način stiskanja podatkov. </a:t>
            </a:r>
          </a:p>
          <a:p>
            <a:endParaRPr lang="sl-SI" sz="2400" dirty="0"/>
          </a:p>
          <a:p>
            <a:r>
              <a:rPr lang="sl-SI" sz="2400" dirty="0" err="1"/>
              <a:t>Kompresiranje</a:t>
            </a:r>
            <a:r>
              <a:rPr lang="sl-SI" sz="2400" dirty="0"/>
              <a:t>/stiskanje JPEG formata povzroči tudi delno izgubo informacije o sliki, zato temu pravimo izgubno stiskanje. </a:t>
            </a:r>
          </a:p>
          <a:p>
            <a:r>
              <a:rPr lang="sl-SI" sz="2400" dirty="0"/>
              <a:t>Fotografije na internetu so zelo pogosto zapisane v format JPEG. S ustrezno izbiro velikosti in stopnje izgubnega stiskanja (kakovost je običajno 60%-80%) lahko namreč dosežemo hiter prenos in dobro vizualno kakovost slike. </a:t>
            </a:r>
          </a:p>
          <a:p>
            <a:r>
              <a:rPr lang="sl-SI" sz="2400" dirty="0"/>
              <a:t>Slike shranjene v zapisu JPEG, zavzemajo tudi do desetkrat manj prostora kot ne stisnjene. </a:t>
            </a:r>
            <a:endParaRPr lang="en-US" sz="2400" dirty="0"/>
          </a:p>
        </p:txBody>
      </p:sp>
    </p:spTree>
    <p:extLst>
      <p:ext uri="{BB962C8B-B14F-4D97-AF65-F5344CB8AC3E}">
        <p14:creationId xmlns:p14="http://schemas.microsoft.com/office/powerpoint/2010/main" val="372532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Format GIF (Graphics Interchange Format) </a:t>
            </a:r>
          </a:p>
        </p:txBody>
      </p:sp>
      <p:sp>
        <p:nvSpPr>
          <p:cNvPr id="3" name="Označba mesta vsebine 2"/>
          <p:cNvSpPr>
            <a:spLocks noGrp="1"/>
          </p:cNvSpPr>
          <p:nvPr>
            <p:ph idx="1"/>
          </p:nvPr>
        </p:nvSpPr>
        <p:spPr/>
        <p:txBody>
          <a:bodyPr>
            <a:noAutofit/>
          </a:bodyPr>
          <a:lstStyle/>
          <a:p>
            <a:r>
              <a:rPr lang="sl-SI" sz="2400" dirty="0"/>
              <a:t>GIF je bitni slikovni format, ki podpira največ  256 barv za barvane slike ali sivinskih tonov za </a:t>
            </a:r>
            <a:r>
              <a:rPr lang="sl-SI" sz="2400" dirty="0" err="1"/>
              <a:t>črnobele</a:t>
            </a:r>
            <a:r>
              <a:rPr lang="sl-SI" sz="2400" dirty="0"/>
              <a:t> slike, kar ne omogoča </a:t>
            </a:r>
            <a:r>
              <a:rPr lang="sl-SI" sz="2400" dirty="0" err="1"/>
              <a:t>fotorealističnega</a:t>
            </a:r>
            <a:r>
              <a:rPr lang="sl-SI" sz="2400" dirty="0"/>
              <a:t> videza slik. </a:t>
            </a:r>
          </a:p>
          <a:p>
            <a:r>
              <a:rPr lang="sl-SI" sz="2400" dirty="0"/>
              <a:t>Zaradi majhnega števila barv so tudi datoteke razmeroma majhne.</a:t>
            </a:r>
          </a:p>
          <a:p>
            <a:r>
              <a:rPr lang="sl-SI" sz="2400" dirty="0"/>
              <a:t>Pomembna lastnost formata GIF je, da ohrani prozorno ozadje. </a:t>
            </a:r>
          </a:p>
          <a:p>
            <a:r>
              <a:rPr lang="sl-SI" sz="2400" dirty="0"/>
              <a:t>GIF format omogoča tudi kompresijo. Kompresija je najboljša pri slikah, ki imajo velika področja enake barve. </a:t>
            </a:r>
          </a:p>
          <a:p>
            <a:r>
              <a:rPr lang="sl-SI" sz="2400" dirty="0"/>
              <a:t>GIF slike uporabljamo za sheme, tehnične risbe, diagrame - pri teh so velike površine enakih barv, zaradi česar je stiskanje zelo učinkovito. [5] Predvsem ga uporabljamo za prikazovanje preprostih animacij, bolj redkoma za prikazovanje fotografij (ima namreč preveč omejen nabor barv).</a:t>
            </a:r>
            <a:endParaRPr lang="en-US" sz="2400" dirty="0"/>
          </a:p>
        </p:txBody>
      </p:sp>
    </p:spTree>
    <p:extLst>
      <p:ext uri="{BB962C8B-B14F-4D97-AF65-F5344CB8AC3E}">
        <p14:creationId xmlns:p14="http://schemas.microsoft.com/office/powerpoint/2010/main" val="102972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Format TIFF (Tagged Image File Format)</a:t>
            </a:r>
          </a:p>
        </p:txBody>
      </p:sp>
      <p:sp>
        <p:nvSpPr>
          <p:cNvPr id="3" name="Označba mesta vsebine 2"/>
          <p:cNvSpPr>
            <a:spLocks noGrp="1"/>
          </p:cNvSpPr>
          <p:nvPr>
            <p:ph idx="1"/>
          </p:nvPr>
        </p:nvSpPr>
        <p:spPr/>
        <p:txBody>
          <a:bodyPr>
            <a:normAutofit/>
          </a:bodyPr>
          <a:lstStyle/>
          <a:p>
            <a:r>
              <a:rPr lang="sl-SI" sz="2400" dirty="0"/>
              <a:t>Format TIFF je standardni slikovni format namenjen profesionalni rabi za umetniški in založniški tisk. Nekateri digitalni fotoaparati ga uporabljajo za shranjevanje fotografij v najboljši kakovosti.</a:t>
            </a:r>
          </a:p>
          <a:p>
            <a:r>
              <a:rPr lang="sl-SI" sz="2400" dirty="0"/>
              <a:t>Format TIFF se uporablja za shranjevanje bitnih slik. Omogoča shranjevanje več bitnih slik, ki imajo različne globine </a:t>
            </a:r>
            <a:r>
              <a:rPr lang="sl-SI" sz="2400" dirty="0" err="1"/>
              <a:t>pikslov</a:t>
            </a:r>
            <a:r>
              <a:rPr lang="sl-SI" sz="2400" dirty="0"/>
              <a:t>, zaradi česar je ugodna za potrebe shranjevanja slik. </a:t>
            </a:r>
          </a:p>
        </p:txBody>
      </p:sp>
    </p:spTree>
    <p:extLst>
      <p:ext uri="{BB962C8B-B14F-4D97-AF65-F5344CB8AC3E}">
        <p14:creationId xmlns:p14="http://schemas.microsoft.com/office/powerpoint/2010/main" val="406089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3600" dirty="0" err="1"/>
              <a:t>WebP</a:t>
            </a:r>
            <a:endParaRPr lang="en-US" dirty="0"/>
          </a:p>
        </p:txBody>
      </p:sp>
      <p:sp>
        <p:nvSpPr>
          <p:cNvPr id="3" name="Označba mesta vsebine 2"/>
          <p:cNvSpPr>
            <a:spLocks noGrp="1"/>
          </p:cNvSpPr>
          <p:nvPr>
            <p:ph idx="1"/>
          </p:nvPr>
        </p:nvSpPr>
        <p:spPr/>
        <p:txBody>
          <a:bodyPr>
            <a:normAutofit/>
          </a:bodyPr>
          <a:lstStyle/>
          <a:p>
            <a:r>
              <a:rPr lang="sl-SI" sz="2400" dirty="0" err="1"/>
              <a:t>WebP</a:t>
            </a:r>
            <a:r>
              <a:rPr lang="sl-SI" sz="2400" dirty="0"/>
              <a:t> je slikovni format, ki ga razvija Google in je bil najavljen že leta 2010, vendar še nima širše podpore razen pri brskalniku Google </a:t>
            </a:r>
            <a:r>
              <a:rPr lang="sl-SI" sz="2400" dirty="0" err="1"/>
              <a:t>Chrome</a:t>
            </a:r>
            <a:r>
              <a:rPr lang="sl-SI" sz="2400" dirty="0"/>
              <a:t>. Njegov namen pa je zamenjati obstoječe formate JPG, GIF in PNG in zaradi svoje boljše optimizacije in posledično manjših velikosti izboljšati nalaganje spletnih strani oz. aplikacij.</a:t>
            </a:r>
          </a:p>
          <a:p>
            <a:endParaRPr lang="sl-SI" sz="2400" dirty="0"/>
          </a:p>
          <a:p>
            <a:r>
              <a:rPr lang="sl-SI" sz="2400" dirty="0" err="1"/>
              <a:t>WebP</a:t>
            </a:r>
            <a:r>
              <a:rPr lang="sl-SI" sz="2400" dirty="0"/>
              <a:t> je moderen slikovni format, ki prinaša naprednejšo kompresijo slik za spletne strani. Slike so zaradi naprednejše kompresije bistveno manjše, velikosti slik so tako lahko manjše od 1/4 pa vse do 1/3 brez izgube kvalitete.</a:t>
            </a:r>
          </a:p>
        </p:txBody>
      </p:sp>
    </p:spTree>
    <p:extLst>
      <p:ext uri="{BB962C8B-B14F-4D97-AF65-F5344CB8AC3E}">
        <p14:creationId xmlns:p14="http://schemas.microsoft.com/office/powerpoint/2010/main" val="59915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979612" y="428625"/>
            <a:ext cx="8229600" cy="857250"/>
          </a:xfrm>
        </p:spPr>
        <p:txBody>
          <a:bodyPr/>
          <a:lstStyle/>
          <a:p>
            <a:r>
              <a:rPr lang="sl-SI" altLang="en-US" dirty="0"/>
              <a:t>ZAPIS SLIK – vektorske slike</a:t>
            </a:r>
          </a:p>
        </p:txBody>
      </p:sp>
      <p:sp>
        <p:nvSpPr>
          <p:cNvPr id="3" name="Ograda vsebine 2"/>
          <p:cNvSpPr>
            <a:spLocks noGrp="1"/>
          </p:cNvSpPr>
          <p:nvPr>
            <p:ph idx="1"/>
          </p:nvPr>
        </p:nvSpPr>
        <p:spPr/>
        <p:txBody>
          <a:bodyPr/>
          <a:lstStyle/>
          <a:p>
            <a:pPr>
              <a:defRPr/>
            </a:pPr>
            <a:r>
              <a:rPr lang="sl-SI" dirty="0"/>
              <a:t>Primer programov z vektorsko grafiko:</a:t>
            </a:r>
          </a:p>
          <a:p>
            <a:pPr>
              <a:buFont typeface="Wingdings 2" panose="05020102010507070707" pitchFamily="18" charset="2"/>
              <a:buNone/>
              <a:defRPr/>
            </a:pPr>
            <a:r>
              <a:rPr lang="sl-SI" dirty="0"/>
              <a:t>	</a:t>
            </a:r>
            <a:r>
              <a:rPr lang="sl-SI" dirty="0" err="1"/>
              <a:t>CorelDraw</a:t>
            </a:r>
            <a:r>
              <a:rPr lang="sl-SI" dirty="0"/>
              <a:t>, </a:t>
            </a:r>
            <a:r>
              <a:rPr lang="sl-SI" dirty="0" err="1"/>
              <a:t>Macromedia</a:t>
            </a:r>
            <a:r>
              <a:rPr lang="sl-SI" dirty="0"/>
              <a:t> </a:t>
            </a:r>
            <a:r>
              <a:rPr lang="sl-SI" dirty="0" err="1"/>
              <a:t>Flach</a:t>
            </a:r>
            <a:r>
              <a:rPr lang="sl-SI" dirty="0"/>
              <a:t>, </a:t>
            </a:r>
            <a:r>
              <a:rPr lang="sl-SI" dirty="0" err="1"/>
              <a:t>Draw</a:t>
            </a:r>
            <a:r>
              <a:rPr lang="sl-SI" dirty="0"/>
              <a:t>, </a:t>
            </a:r>
            <a:r>
              <a:rPr lang="sl-SI" dirty="0" err="1"/>
              <a:t>Autocad</a:t>
            </a:r>
            <a:endParaRPr lang="sl-SI" dirty="0"/>
          </a:p>
          <a:p>
            <a:pPr>
              <a:defRPr/>
            </a:pPr>
            <a:endParaRPr lang="sl-SI" dirty="0"/>
          </a:p>
          <a:p>
            <a:pPr marL="274320" indent="-274320">
              <a:buClr>
                <a:schemeClr val="accent3"/>
              </a:buClr>
              <a:buFont typeface="Wingdings 2"/>
              <a:buChar char=""/>
              <a:defRPr/>
            </a:pPr>
            <a:r>
              <a:rPr lang="sl-SI" dirty="0"/>
              <a:t>Nekaj različnih formatov datotek – VEKTORSKE SLIKE:</a:t>
            </a:r>
          </a:p>
          <a:p>
            <a:pPr marL="274320" indent="-274320">
              <a:buClr>
                <a:schemeClr val="accent3"/>
              </a:buClr>
              <a:buFont typeface="Wingdings 2"/>
              <a:buChar char=""/>
              <a:defRPr/>
            </a:pPr>
            <a:r>
              <a:rPr lang="sl-SI" dirty="0"/>
              <a:t>EPS – </a:t>
            </a:r>
            <a:r>
              <a:rPr lang="sl-SI" dirty="0" err="1"/>
              <a:t>Encapsulated</a:t>
            </a:r>
            <a:r>
              <a:rPr lang="sl-SI" dirty="0"/>
              <a:t> </a:t>
            </a:r>
            <a:r>
              <a:rPr lang="sl-SI" dirty="0" err="1"/>
              <a:t>PostScript</a:t>
            </a:r>
            <a:endParaRPr lang="sl-SI" dirty="0"/>
          </a:p>
          <a:p>
            <a:pPr marL="274320" indent="-274320">
              <a:buClr>
                <a:schemeClr val="accent3"/>
              </a:buClr>
              <a:buFont typeface="Wingdings 2"/>
              <a:buChar char=""/>
              <a:defRPr/>
            </a:pPr>
            <a:r>
              <a:rPr lang="sl-SI" dirty="0"/>
              <a:t>SWF – </a:t>
            </a:r>
            <a:r>
              <a:rPr lang="sl-SI" dirty="0" err="1"/>
              <a:t>Shockwave</a:t>
            </a:r>
            <a:r>
              <a:rPr lang="sl-SI" dirty="0"/>
              <a:t> </a:t>
            </a:r>
            <a:r>
              <a:rPr lang="sl-SI" dirty="0" err="1"/>
              <a:t>Flash</a:t>
            </a:r>
            <a:endParaRPr lang="sl-SI" dirty="0"/>
          </a:p>
          <a:p>
            <a:pPr marL="274320" indent="-274320">
              <a:buClr>
                <a:schemeClr val="accent3"/>
              </a:buClr>
              <a:buFont typeface="Wingdings 2"/>
              <a:buChar char=""/>
              <a:defRPr/>
            </a:pPr>
            <a:r>
              <a:rPr lang="sl-SI" dirty="0"/>
              <a:t>PDF – </a:t>
            </a:r>
            <a:r>
              <a:rPr lang="sl-SI" dirty="0" err="1"/>
              <a:t>Portable</a:t>
            </a:r>
            <a:r>
              <a:rPr lang="sl-SI" dirty="0"/>
              <a:t> </a:t>
            </a:r>
            <a:r>
              <a:rPr lang="sl-SI" dirty="0" err="1"/>
              <a:t>Document</a:t>
            </a:r>
            <a:r>
              <a:rPr lang="sl-SI" dirty="0"/>
              <a:t> Format</a:t>
            </a:r>
          </a:p>
        </p:txBody>
      </p:sp>
    </p:spTree>
    <p:extLst>
      <p:ext uri="{BB962C8B-B14F-4D97-AF65-F5344CB8AC3E}">
        <p14:creationId xmlns:p14="http://schemas.microsoft.com/office/powerpoint/2010/main" val="407423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aslov 1"/>
          <p:cNvSpPr>
            <a:spLocks noGrp="1"/>
          </p:cNvSpPr>
          <p:nvPr>
            <p:ph type="title"/>
          </p:nvPr>
        </p:nvSpPr>
        <p:spPr>
          <a:xfrm>
            <a:off x="2206625" y="260350"/>
            <a:ext cx="8229600" cy="1143000"/>
          </a:xfrm>
        </p:spPr>
        <p:txBody>
          <a:bodyPr/>
          <a:lstStyle/>
          <a:p>
            <a:pPr eaLnBrk="1" hangingPunct="1"/>
            <a:r>
              <a:rPr lang="sl-SI" altLang="en-US"/>
              <a:t>ZNANJE</a:t>
            </a:r>
          </a:p>
        </p:txBody>
      </p:sp>
      <p:sp>
        <p:nvSpPr>
          <p:cNvPr id="50179" name="Ograda vsebine 2"/>
          <p:cNvSpPr>
            <a:spLocks noGrp="1"/>
          </p:cNvSpPr>
          <p:nvPr>
            <p:ph idx="1"/>
          </p:nvPr>
        </p:nvSpPr>
        <p:spPr>
          <a:xfrm>
            <a:off x="1990725" y="1557339"/>
            <a:ext cx="3382962" cy="4389437"/>
          </a:xfrm>
        </p:spPr>
        <p:txBody>
          <a:bodyPr>
            <a:normAutofit fontScale="92500" lnSpcReduction="10000"/>
          </a:bodyPr>
          <a:lstStyle/>
          <a:p>
            <a:pPr eaLnBrk="1" hangingPunct="1"/>
            <a:r>
              <a:rPr lang="sl-SI" altLang="en-US"/>
              <a:t>Informacije, ki jih človek dobiva, zmanjšujejo njegovo stopnjo neznanja. </a:t>
            </a:r>
            <a:endParaRPr lang="sl-SI" altLang="en-US">
              <a:latin typeface="Arial" panose="020B0604020202020204" pitchFamily="34" charset="0"/>
            </a:endParaRPr>
          </a:p>
          <a:p>
            <a:pPr eaLnBrk="1" hangingPunct="1"/>
            <a:endParaRPr lang="sl-SI" altLang="en-US">
              <a:latin typeface="Arial" panose="020B0604020202020204" pitchFamily="34" charset="0"/>
            </a:endParaRPr>
          </a:p>
          <a:p>
            <a:pPr eaLnBrk="1" hangingPunct="1"/>
            <a:r>
              <a:rPr lang="sl-SI" altLang="en-US" b="1"/>
              <a:t>Znanje</a:t>
            </a:r>
            <a:r>
              <a:rPr lang="sl-SI" altLang="en-US"/>
              <a:t> je torej zbirka informacij, ki smo jih pridobili, in s katerimi si sestavljamo našo sliko realnosti. </a:t>
            </a:r>
          </a:p>
          <a:p>
            <a:pPr eaLnBrk="1" hangingPunct="1"/>
            <a:endParaRPr lang="sl-SI" altLang="en-US"/>
          </a:p>
        </p:txBody>
      </p:sp>
      <p:pic>
        <p:nvPicPr>
          <p:cNvPr id="48134" name="Picture 2" descr="SourceJuice porazdeliti va� strokovno znanje ">
            <a:hlinkClick r:id="rId2" tooltip="SourceJuice - Share Your Expertise"/>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89588" y="1597026"/>
            <a:ext cx="4860925" cy="4557713"/>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178140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BARVNI MODELI</a:t>
            </a:r>
          </a:p>
        </p:txBody>
      </p:sp>
      <p:sp>
        <p:nvSpPr>
          <p:cNvPr id="3" name="Ograda vsebine 2"/>
          <p:cNvSpPr>
            <a:spLocks noGrp="1"/>
          </p:cNvSpPr>
          <p:nvPr>
            <p:ph idx="1"/>
          </p:nvPr>
        </p:nvSpPr>
        <p:spPr/>
        <p:txBody>
          <a:bodyPr/>
          <a:lstStyle/>
          <a:p>
            <a:pPr>
              <a:defRPr/>
            </a:pPr>
            <a:r>
              <a:rPr lang="sl-SI" dirty="0"/>
              <a:t>Z barvnimi modeli opisujemo načine prikazovanja barv. Poznamo seštevalne in odštevalne barvne modele.</a:t>
            </a:r>
          </a:p>
        </p:txBody>
      </p:sp>
      <p:pic>
        <p:nvPicPr>
          <p:cNvPr id="4" name="Picture 2" descr="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01924" y="3645024"/>
            <a:ext cx="2349624" cy="22342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606580" y="3494123"/>
            <a:ext cx="2736304" cy="253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36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BARVNI MODEL RGB</a:t>
            </a:r>
          </a:p>
        </p:txBody>
      </p:sp>
      <p:sp>
        <p:nvSpPr>
          <p:cNvPr id="3" name="Ograda vsebine 2"/>
          <p:cNvSpPr>
            <a:spLocks noGrp="1"/>
          </p:cNvSpPr>
          <p:nvPr>
            <p:ph idx="1"/>
          </p:nvPr>
        </p:nvSpPr>
        <p:spPr>
          <a:xfrm>
            <a:off x="1125860" y="1700808"/>
            <a:ext cx="10585176" cy="4572000"/>
          </a:xfrm>
        </p:spPr>
        <p:txBody>
          <a:bodyPr>
            <a:noAutofit/>
          </a:bodyPr>
          <a:lstStyle/>
          <a:p>
            <a:pPr>
              <a:defRPr/>
            </a:pPr>
            <a:r>
              <a:rPr lang="sl-SI" sz="2400" dirty="0"/>
              <a:t>Model kjer vsako barvo predstavimo kot vsoto rdeče (R), zelene (G) in modre barve (B). Je barvni sistem, na katerem temelji delovanje monitorjev. Če vsako barvo predstavimo z 8 biti, imamo na voljo okoli 16,7 milijona barvnih in sivih odtenkov.</a:t>
            </a:r>
          </a:p>
          <a:p>
            <a:pPr>
              <a:defRPr/>
            </a:pPr>
            <a:r>
              <a:rPr lang="sl-SI" sz="2400" dirty="0"/>
              <a:t>Vsaka primarna  barva (rdeča, zelena, modra) v RGB sistemu lahko zavzame vrednost v razponu od 0 do 255. Vrednost 0 vseh treh barv pomeni črno (nič svetlobe), vrednost 255 pri vseh treh barvah pa belo (svetloba).</a:t>
            </a:r>
          </a:p>
          <a:p>
            <a:pPr>
              <a:defRPr/>
            </a:pPr>
            <a:endParaRPr lang="sl-SI" sz="2400" dirty="0"/>
          </a:p>
        </p:txBody>
      </p:sp>
      <p:pic>
        <p:nvPicPr>
          <p:cNvPr id="5122" name="Picture 2" descr="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86700" y="4453499"/>
            <a:ext cx="2349624" cy="2234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55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BARVNI MODEL CMYK</a:t>
            </a:r>
          </a:p>
        </p:txBody>
      </p:sp>
      <p:sp>
        <p:nvSpPr>
          <p:cNvPr id="3" name="Ograda vsebine 2"/>
          <p:cNvSpPr>
            <a:spLocks noGrp="1"/>
          </p:cNvSpPr>
          <p:nvPr>
            <p:ph idx="1"/>
          </p:nvPr>
        </p:nvSpPr>
        <p:spPr>
          <a:xfrm>
            <a:off x="1125860" y="1700808"/>
            <a:ext cx="10585176" cy="4572000"/>
          </a:xfrm>
        </p:spPr>
        <p:txBody>
          <a:bodyPr>
            <a:noAutofit/>
          </a:bodyPr>
          <a:lstStyle/>
          <a:p>
            <a:pPr>
              <a:defRPr/>
            </a:pPr>
            <a:r>
              <a:rPr lang="sl-SI" sz="2400" dirty="0"/>
              <a:t>CMYK je kratica za zelenomodra (</a:t>
            </a:r>
            <a:r>
              <a:rPr lang="sl-SI" sz="2400" dirty="0" err="1"/>
              <a:t>Cyan</a:t>
            </a:r>
            <a:r>
              <a:rPr lang="sl-SI" sz="2400" dirty="0"/>
              <a:t>), </a:t>
            </a:r>
            <a:r>
              <a:rPr lang="sl-SI" sz="2400" dirty="0" err="1"/>
              <a:t>modrordeča</a:t>
            </a:r>
            <a:r>
              <a:rPr lang="sl-SI" sz="2400" dirty="0"/>
              <a:t> (</a:t>
            </a:r>
            <a:r>
              <a:rPr lang="sl-SI" sz="2400" dirty="0" err="1"/>
              <a:t>Magenta</a:t>
            </a:r>
            <a:r>
              <a:rPr lang="sl-SI" sz="2400" dirty="0"/>
              <a:t>), rumena (</a:t>
            </a:r>
            <a:r>
              <a:rPr lang="sl-SI" sz="2400" dirty="0" err="1"/>
              <a:t>Yellow</a:t>
            </a:r>
            <a:r>
              <a:rPr lang="sl-SI" sz="2400" dirty="0"/>
              <a:t>) ter črna (</a:t>
            </a:r>
            <a:r>
              <a:rPr lang="sl-SI" sz="2400" dirty="0" err="1"/>
              <a:t>Key</a:t>
            </a:r>
            <a:r>
              <a:rPr lang="sl-SI" sz="2400" dirty="0"/>
              <a:t> </a:t>
            </a:r>
            <a:r>
              <a:rPr lang="sl-SI" sz="2400" dirty="0" err="1"/>
              <a:t>color</a:t>
            </a:r>
            <a:r>
              <a:rPr lang="sl-SI" sz="2400" dirty="0"/>
              <a:t>) kot ključno barvo za dosego črnih kontrastov.</a:t>
            </a:r>
          </a:p>
          <a:p>
            <a:pPr>
              <a:defRPr/>
            </a:pPr>
            <a:r>
              <a:rPr lang="sl-SI" sz="2400" dirty="0"/>
              <a:t>Te barve včasih imenujemo tudi obdelovalne barve, ker jih uporabljamo v procesu štiri-barvnega tiskanja.</a:t>
            </a:r>
          </a:p>
          <a:p>
            <a:pPr>
              <a:defRPr/>
            </a:pPr>
            <a:r>
              <a:rPr lang="sl-SI" sz="2400" dirty="0"/>
              <a:t>Če imamo doma barvni tiskalnik, potem vemo, da so barvne kartuše v teh štirih osnovnih barvah. Vse barve so sestavljene z mešanjem teh barv. </a:t>
            </a:r>
          </a:p>
        </p:txBody>
      </p:sp>
      <p:pic>
        <p:nvPicPr>
          <p:cNvPr id="8194" name="Picture 2" descr="f"/>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974733" y="4119087"/>
            <a:ext cx="2736304" cy="253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13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BARVNA GLOBINA</a:t>
            </a:r>
          </a:p>
        </p:txBody>
      </p:sp>
      <p:sp>
        <p:nvSpPr>
          <p:cNvPr id="3" name="Ograda vsebine 2"/>
          <p:cNvSpPr>
            <a:spLocks noGrp="1"/>
          </p:cNvSpPr>
          <p:nvPr>
            <p:ph idx="1"/>
          </p:nvPr>
        </p:nvSpPr>
        <p:spPr>
          <a:xfrm>
            <a:off x="1125860" y="1700808"/>
            <a:ext cx="10585176" cy="4104456"/>
          </a:xfrm>
        </p:spPr>
        <p:txBody>
          <a:bodyPr>
            <a:noAutofit/>
          </a:bodyPr>
          <a:lstStyle/>
          <a:p>
            <a:pPr>
              <a:defRPr/>
            </a:pPr>
            <a:r>
              <a:rPr lang="sl-SI" sz="2400" dirty="0"/>
              <a:t>Barvna globina določa število barv, ki jih lahko zavzamejo slikovne pike, ki sestavljajo sliko. Barvno globino označujemo s številom bitov na piko (</a:t>
            </a:r>
            <a:r>
              <a:rPr lang="sl-SI" sz="2400" dirty="0" err="1"/>
              <a:t>bpp</a:t>
            </a:r>
            <a:r>
              <a:rPr lang="sl-SI" sz="2400" dirty="0"/>
              <a:t>-bit per </a:t>
            </a:r>
            <a:r>
              <a:rPr lang="sl-SI" sz="2400" dirty="0" err="1"/>
              <a:t>pixel</a:t>
            </a:r>
            <a:r>
              <a:rPr lang="sl-SI" sz="2400" dirty="0"/>
              <a:t>).</a:t>
            </a:r>
          </a:p>
          <a:p>
            <a:pPr>
              <a:defRPr/>
            </a:pPr>
            <a:r>
              <a:rPr lang="sl-SI" sz="2400" dirty="0"/>
              <a:t>Starejšim računalnikom, ki so lahko predvajali le 256 barv (8 bitov), so sledili računalniki, ki so lahko predvajali 65.536 barv (16 bitov). Danes večina računalnikov zmore predvajati 16.777.216 različnih barv (24 bitov-8 bitov na barvni kanal). 24 bitnemu načinu pravimo tudi prikaz naravnih barv (</a:t>
            </a:r>
            <a:r>
              <a:rPr lang="sl-SI" sz="2400" dirty="0" err="1"/>
              <a:t>true</a:t>
            </a:r>
            <a:r>
              <a:rPr lang="sl-SI" sz="2400" dirty="0"/>
              <a:t> </a:t>
            </a:r>
            <a:r>
              <a:rPr lang="sl-SI" sz="2400" dirty="0" err="1"/>
              <a:t>colours</a:t>
            </a:r>
            <a:r>
              <a:rPr lang="sl-SI" sz="2400" dirty="0"/>
              <a:t>).</a:t>
            </a:r>
          </a:p>
          <a:p>
            <a:pPr>
              <a:defRPr/>
            </a:pPr>
            <a:r>
              <a:rPr lang="sl-SI" sz="2400" dirty="0"/>
              <a:t>Današnji računalniki uporabljajo 32 bitov za barvni prikaz, pri čemer je število barv enako kot pri kot 24 bitnem načinu. Dodatnih osem bitov se uporablja za prikaz prosojnosti.</a:t>
            </a:r>
          </a:p>
        </p:txBody>
      </p:sp>
    </p:spTree>
    <p:extLst>
      <p:ext uri="{BB962C8B-B14F-4D97-AF65-F5344CB8AC3E}">
        <p14:creationId xmlns:p14="http://schemas.microsoft.com/office/powerpoint/2010/main" val="93549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Naslov 1"/>
          <p:cNvSpPr>
            <a:spLocks noGrp="1"/>
          </p:cNvSpPr>
          <p:nvPr>
            <p:ph type="title"/>
          </p:nvPr>
        </p:nvSpPr>
        <p:spPr>
          <a:xfrm>
            <a:off x="1979612" y="428625"/>
            <a:ext cx="8229600" cy="857250"/>
          </a:xfrm>
        </p:spPr>
        <p:txBody>
          <a:bodyPr/>
          <a:lstStyle/>
          <a:p>
            <a:pPr algn="ctr" eaLnBrk="1" hangingPunct="1"/>
            <a:r>
              <a:rPr lang="sl-SI" altLang="en-US"/>
              <a:t>ZAPIS ZVOKA</a:t>
            </a:r>
          </a:p>
        </p:txBody>
      </p:sp>
      <p:pic>
        <p:nvPicPr>
          <p:cNvPr id="10138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62162" y="2060575"/>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Ograda vsebine 2"/>
          <p:cNvSpPr>
            <a:spLocks noGrp="1"/>
          </p:cNvSpPr>
          <p:nvPr>
            <p:ph idx="1"/>
          </p:nvPr>
        </p:nvSpPr>
        <p:spPr>
          <a:xfrm>
            <a:off x="5949951" y="3429000"/>
            <a:ext cx="4321175" cy="3168650"/>
          </a:xfrm>
        </p:spPr>
        <p:txBody>
          <a:bodyPr>
            <a:normAutofit fontScale="92500"/>
          </a:bodyPr>
          <a:lstStyle/>
          <a:p>
            <a:pPr eaLnBrk="1" hangingPunct="1"/>
            <a:r>
              <a:rPr lang="sl-SI" altLang="en-US"/>
              <a:t>Zvočni zapis lahko shranimo v računalniku.</a:t>
            </a:r>
            <a:endParaRPr lang="sl-SI" altLang="en-US">
              <a:latin typeface="Arial" panose="020B0604020202020204" pitchFamily="34" charset="0"/>
            </a:endParaRPr>
          </a:p>
          <a:p>
            <a:pPr eaLnBrk="1" hangingPunct="1"/>
            <a:endParaRPr lang="sl-SI" altLang="en-US">
              <a:latin typeface="Arial" panose="020B0604020202020204" pitchFamily="34" charset="0"/>
            </a:endParaRPr>
          </a:p>
          <a:p>
            <a:pPr eaLnBrk="1" hangingPunct="1"/>
            <a:r>
              <a:rPr lang="sl-SI" altLang="en-US"/>
              <a:t>Zvočno valovanje ima določeno amplitudo (jakost zvoka) in frekvenco (višina zvoka).</a:t>
            </a:r>
          </a:p>
          <a:p>
            <a:pPr eaLnBrk="1" hangingPunct="1">
              <a:buFont typeface="Wingdings 2" panose="05020102010507070707" pitchFamily="18" charset="2"/>
              <a:buNone/>
            </a:pPr>
            <a:endParaRPr lang="sl-SI" altLang="en-US"/>
          </a:p>
        </p:txBody>
      </p:sp>
    </p:spTree>
    <p:extLst>
      <p:ext uri="{BB962C8B-B14F-4D97-AF65-F5344CB8AC3E}">
        <p14:creationId xmlns:p14="http://schemas.microsoft.com/office/powerpoint/2010/main" val="322594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Naslov 1"/>
          <p:cNvSpPr>
            <a:spLocks noGrp="1"/>
          </p:cNvSpPr>
          <p:nvPr>
            <p:ph type="title"/>
          </p:nvPr>
        </p:nvSpPr>
        <p:spPr>
          <a:xfrm>
            <a:off x="1979612" y="188913"/>
            <a:ext cx="8229600" cy="1143000"/>
          </a:xfrm>
        </p:spPr>
        <p:txBody>
          <a:bodyPr/>
          <a:lstStyle/>
          <a:p>
            <a:pPr eaLnBrk="1" hangingPunct="1"/>
            <a:r>
              <a:rPr lang="sl-SI" altLang="en-US"/>
              <a:t>ZAPIS ZVOKA</a:t>
            </a:r>
          </a:p>
        </p:txBody>
      </p:sp>
      <p:sp>
        <p:nvSpPr>
          <p:cNvPr id="102403" name="Ograda vsebine 2"/>
          <p:cNvSpPr>
            <a:spLocks noGrp="1"/>
          </p:cNvSpPr>
          <p:nvPr>
            <p:ph idx="1"/>
          </p:nvPr>
        </p:nvSpPr>
        <p:spPr>
          <a:xfrm>
            <a:off x="1979612" y="1773239"/>
            <a:ext cx="8229600" cy="4389437"/>
          </a:xfrm>
        </p:spPr>
        <p:txBody>
          <a:bodyPr/>
          <a:lstStyle/>
          <a:p>
            <a:pPr eaLnBrk="1" hangingPunct="1"/>
            <a:r>
              <a:rPr lang="sl-SI" altLang="en-US"/>
              <a:t>Računalnik preko mikrofona zazna zvok ter beleži jakost in višino zvoka.</a:t>
            </a:r>
          </a:p>
          <a:p>
            <a:pPr eaLnBrk="1" hangingPunct="1"/>
            <a:r>
              <a:rPr lang="sl-SI" altLang="en-US"/>
              <a:t>Za kakovosten zapis zvoka mora računalnik zaznati (odčitati ) jakost in višino zvoka 44.100 krat v sekundi (HI-FI). </a:t>
            </a:r>
          </a:p>
          <a:p>
            <a:pPr eaLnBrk="1" hangingPunct="1"/>
            <a:r>
              <a:rPr lang="sl-SI" altLang="en-US"/>
              <a:t>Vsako dobljeno vrednost računalnik zapiše  s 16 biti.</a:t>
            </a:r>
          </a:p>
          <a:p>
            <a:pPr eaLnBrk="1" hangingPunct="1"/>
            <a:endParaRPr lang="sl-SI" altLang="en-US"/>
          </a:p>
        </p:txBody>
      </p:sp>
      <p:pic>
        <p:nvPicPr>
          <p:cNvPr id="102406" name="Picture 2" descr="http://colos.fri.uni-lj.si/ERI/INFORMATIKA/Podatki_in_informacije/Zvocna_predstavitev_informacij/zvok_files/image010.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46487" y="4437063"/>
            <a:ext cx="467995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09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Naslov 1"/>
          <p:cNvSpPr>
            <a:spLocks noGrp="1"/>
          </p:cNvSpPr>
          <p:nvPr>
            <p:ph type="title"/>
          </p:nvPr>
        </p:nvSpPr>
        <p:spPr>
          <a:xfrm>
            <a:off x="5014292" y="-793750"/>
            <a:ext cx="4032448" cy="1587500"/>
          </a:xfrm>
        </p:spPr>
        <p:txBody>
          <a:bodyPr/>
          <a:lstStyle/>
          <a:p>
            <a:pPr algn="ctr" eaLnBrk="1" hangingPunct="1"/>
            <a:r>
              <a:rPr lang="sl-SI" altLang="en-US" dirty="0"/>
              <a:t>ZAPIS  ZVOKA</a:t>
            </a:r>
          </a:p>
        </p:txBody>
      </p:sp>
      <p:sp>
        <p:nvSpPr>
          <p:cNvPr id="7" name="Ograda besedila 6"/>
          <p:cNvSpPr>
            <a:spLocks noGrp="1"/>
          </p:cNvSpPr>
          <p:nvPr>
            <p:ph type="body" idx="1"/>
          </p:nvPr>
        </p:nvSpPr>
        <p:spPr>
          <a:xfrm>
            <a:off x="8974732" y="116632"/>
            <a:ext cx="2592387" cy="658812"/>
          </a:xfrm>
        </p:spPr>
        <p:txBody>
          <a:bodyPr>
            <a:normAutofit/>
          </a:bodyPr>
          <a:lstStyle/>
          <a:p>
            <a:pPr>
              <a:buClr>
                <a:schemeClr val="accent3"/>
              </a:buClr>
              <a:defRPr/>
            </a:pPr>
            <a:r>
              <a:rPr lang="sl-SI" dirty="0"/>
              <a:t>AVDO FORMATI:</a:t>
            </a:r>
          </a:p>
        </p:txBody>
      </p:sp>
      <p:sp>
        <p:nvSpPr>
          <p:cNvPr id="103428" name="Ograda vsebine 2"/>
          <p:cNvSpPr>
            <a:spLocks noGrp="1"/>
          </p:cNvSpPr>
          <p:nvPr>
            <p:ph sz="quarter" idx="2"/>
          </p:nvPr>
        </p:nvSpPr>
        <p:spPr>
          <a:xfrm>
            <a:off x="5374332" y="793750"/>
            <a:ext cx="6552727" cy="6019627"/>
          </a:xfrm>
        </p:spPr>
        <p:txBody>
          <a:bodyPr>
            <a:noAutofit/>
          </a:bodyPr>
          <a:lstStyle/>
          <a:p>
            <a:pPr marL="0" indent="0" eaLnBrk="1" hangingPunct="1">
              <a:lnSpc>
                <a:spcPct val="90000"/>
              </a:lnSpc>
              <a:buNone/>
            </a:pPr>
            <a:r>
              <a:rPr lang="sl-SI" altLang="en-US" sz="1200" dirty="0"/>
              <a:t>Različni digitalni avdio formati določajo kakovost in vrsto kompresije, kar vpliva na velikost in reproduciranju izvirnega zvoka. </a:t>
            </a:r>
            <a:br>
              <a:rPr lang="sl-SI" altLang="en-US" sz="1200" dirty="0"/>
            </a:br>
            <a:br>
              <a:rPr lang="sl-SI" altLang="en-US" sz="1200" dirty="0"/>
            </a:br>
            <a:r>
              <a:rPr lang="sl-SI" altLang="en-US" sz="1200" dirty="0"/>
              <a:t>Glede na namen uporabe se uporabljajo različni avdio format:</a:t>
            </a:r>
            <a:br>
              <a:rPr lang="sl-SI" altLang="en-US" sz="1200" dirty="0"/>
            </a:br>
            <a:r>
              <a:rPr lang="sl-SI" altLang="en-US" sz="1200" b="1" dirty="0"/>
              <a:t>NEKOMPRESIRANI</a:t>
            </a:r>
            <a:r>
              <a:rPr lang="sl-SI" altLang="en-US" sz="1200" dirty="0"/>
              <a:t> (</a:t>
            </a:r>
            <a:r>
              <a:rPr lang="sl-SI" altLang="en-US" sz="1200" dirty="0" err="1"/>
              <a:t>Uncompressed</a:t>
            </a:r>
            <a:r>
              <a:rPr lang="sl-SI" altLang="en-US" sz="1200" dirty="0"/>
              <a:t>) formati, ki ohranjajo visoko kakovost zvoka, vendar zasedajo precej prostora:</a:t>
            </a:r>
            <a:br>
              <a:rPr lang="sl-SI" altLang="en-US" sz="1200" dirty="0"/>
            </a:br>
            <a:br>
              <a:rPr lang="sl-SI" altLang="en-US" sz="1200" b="1" dirty="0"/>
            </a:br>
            <a:r>
              <a:rPr lang="sl-SI" altLang="en-US" sz="1200" b="1" dirty="0"/>
              <a:t>WAV (</a:t>
            </a:r>
            <a:r>
              <a:rPr lang="sl-SI" altLang="en-US" sz="1200" b="1" dirty="0" err="1"/>
              <a:t>Waveform</a:t>
            </a:r>
            <a:r>
              <a:rPr lang="sl-SI" altLang="en-US" sz="1200" b="1" dirty="0"/>
              <a:t> </a:t>
            </a:r>
            <a:r>
              <a:rPr lang="sl-SI" altLang="en-US" sz="1200" b="1" dirty="0" err="1"/>
              <a:t>Audio</a:t>
            </a:r>
            <a:r>
              <a:rPr lang="sl-SI" altLang="en-US" sz="1200" b="1" dirty="0"/>
              <a:t>) </a:t>
            </a:r>
            <a:r>
              <a:rPr lang="sl-SI" altLang="en-US" sz="1200" dirty="0"/>
              <a:t>format, ki sta ga razvila IBM in Microsoft leta 1991. </a:t>
            </a:r>
            <a:br>
              <a:rPr lang="sl-SI" altLang="en-US" sz="1200" dirty="0"/>
            </a:br>
            <a:r>
              <a:rPr lang="sl-SI" altLang="en-US" sz="1200" dirty="0"/>
              <a:t>Je </a:t>
            </a:r>
            <a:r>
              <a:rPr lang="sl-SI" altLang="en-US" sz="1200" dirty="0" err="1"/>
              <a:t>nekrompresian</a:t>
            </a:r>
            <a:r>
              <a:rPr lang="sl-SI" altLang="en-US" sz="1200" dirty="0"/>
              <a:t> format. WAV datoteke so zelo priljubljene, saj jih podpirajo skoraj vsi avdio predvajalniki in programska oprema. Podpira vzorčenje do 192 kHz ter bitno globino do 32 bitov.</a:t>
            </a:r>
          </a:p>
          <a:p>
            <a:pPr marL="0" indent="0" eaLnBrk="1" hangingPunct="1">
              <a:lnSpc>
                <a:spcPct val="90000"/>
              </a:lnSpc>
              <a:buNone/>
            </a:pPr>
            <a:r>
              <a:rPr lang="sl-SI" altLang="en-US" sz="1200" b="1" dirty="0"/>
              <a:t>AIFF (</a:t>
            </a:r>
            <a:r>
              <a:rPr lang="sl-SI" altLang="en-US" sz="1200" b="1" dirty="0" err="1"/>
              <a:t>Audio</a:t>
            </a:r>
            <a:r>
              <a:rPr lang="sl-SI" altLang="en-US" sz="1200" b="1" dirty="0"/>
              <a:t> </a:t>
            </a:r>
            <a:r>
              <a:rPr lang="sl-SI" altLang="en-US" sz="1200" b="1" dirty="0" err="1"/>
              <a:t>Interchange</a:t>
            </a:r>
            <a:r>
              <a:rPr lang="sl-SI" altLang="en-US" sz="1200" b="1" dirty="0"/>
              <a:t> File Format) </a:t>
            </a:r>
            <a:r>
              <a:rPr lang="sl-SI" altLang="en-US" sz="1200" dirty="0"/>
              <a:t>je avdio format, ki ga je razvila Apple leta 1988. </a:t>
            </a:r>
            <a:br>
              <a:rPr lang="sl-SI" altLang="en-US" sz="1200" dirty="0"/>
            </a:br>
            <a:r>
              <a:rPr lang="sl-SI" altLang="en-US" sz="1200" dirty="0"/>
              <a:t>Je </a:t>
            </a:r>
            <a:r>
              <a:rPr lang="sl-SI" altLang="en-US" sz="1200" dirty="0" err="1"/>
              <a:t>nekrompresiran</a:t>
            </a:r>
            <a:r>
              <a:rPr lang="sl-SI" altLang="en-US" sz="1200" dirty="0"/>
              <a:t> (</a:t>
            </a:r>
            <a:r>
              <a:rPr lang="sl-SI" altLang="en-US" sz="1200" dirty="0" err="1"/>
              <a:t>uncompressed</a:t>
            </a:r>
            <a:r>
              <a:rPr lang="sl-SI" altLang="en-US" sz="1200" dirty="0"/>
              <a:t>) format, ki omogoča shranjevanje metapodatkov, kar WAV datoteke ne omogočajo, kar jih naredi bolj primerne za uporabo v profesionalnem avdio okolju. Čeprav je bil AIFF prvotno razvit za Apple naprave, danes deluje na skoraj vseh platformah in napravah. Podpira vzorčenje do 192 kHz ter bitno globino do 32 bitov.</a:t>
            </a:r>
          </a:p>
          <a:p>
            <a:pPr marL="0" indent="0" eaLnBrk="1" hangingPunct="1">
              <a:lnSpc>
                <a:spcPct val="90000"/>
              </a:lnSpc>
              <a:buNone/>
            </a:pPr>
            <a:r>
              <a:rPr lang="sl-SI" altLang="en-US" sz="1200" b="1" dirty="0"/>
              <a:t>KOMPRESIRANI</a:t>
            </a:r>
            <a:r>
              <a:rPr lang="sl-SI" altLang="en-US" sz="1200" dirty="0"/>
              <a:t> (</a:t>
            </a:r>
            <a:r>
              <a:rPr lang="sl-SI" altLang="en-US" sz="1200" dirty="0" err="1"/>
              <a:t>Lossy</a:t>
            </a:r>
            <a:r>
              <a:rPr lang="sl-SI" altLang="en-US" sz="1200" dirty="0"/>
              <a:t> </a:t>
            </a:r>
            <a:r>
              <a:rPr lang="sl-SI" altLang="en-US" sz="1200" dirty="0" err="1"/>
              <a:t>compressed</a:t>
            </a:r>
            <a:r>
              <a:rPr lang="sl-SI" altLang="en-US" sz="1200" dirty="0"/>
              <a:t>) formati, ki zmanjšujejo velikost datotek in kakovost datotek:</a:t>
            </a:r>
          </a:p>
          <a:p>
            <a:pPr marL="0" indent="0" eaLnBrk="1" hangingPunct="1">
              <a:lnSpc>
                <a:spcPct val="90000"/>
              </a:lnSpc>
              <a:buNone/>
            </a:pPr>
            <a:r>
              <a:rPr lang="sl-SI" altLang="en-US" sz="1200" b="1" dirty="0"/>
              <a:t>MP3 (MPEG </a:t>
            </a:r>
            <a:r>
              <a:rPr lang="sl-SI" altLang="en-US" sz="1200" b="1" dirty="0" err="1"/>
              <a:t>Audio</a:t>
            </a:r>
            <a:r>
              <a:rPr lang="sl-SI" altLang="en-US" sz="1200" b="1" dirty="0"/>
              <a:t> </a:t>
            </a:r>
            <a:r>
              <a:rPr lang="sl-SI" altLang="en-US" sz="1200" b="1" dirty="0" err="1"/>
              <a:t>Layer</a:t>
            </a:r>
            <a:r>
              <a:rPr lang="sl-SI" altLang="en-US" sz="1200" b="1" dirty="0"/>
              <a:t> III) </a:t>
            </a:r>
            <a:r>
              <a:rPr lang="sl-SI" altLang="en-US" sz="1200" dirty="0"/>
              <a:t>format je bil razvit leta 1993. Gre za </a:t>
            </a:r>
            <a:r>
              <a:rPr lang="sl-SI" altLang="en-US" sz="1200" dirty="0" err="1"/>
              <a:t>kompresiran</a:t>
            </a:r>
            <a:r>
              <a:rPr lang="sl-SI" altLang="en-US" sz="1200" dirty="0"/>
              <a:t> format, kar olajša deljenje in prenašanje. Kljub kompresiji MP3 ohranja sprejemljivo kakovost zvoka, kar je razlog za njegovo široko uporabo v digitalni glasbi in na spletu. Podpira vzorčenje do 48 kHz ter bitno globino do 16 bitov.</a:t>
            </a:r>
          </a:p>
          <a:p>
            <a:pPr marL="0" indent="0" eaLnBrk="1" hangingPunct="1">
              <a:lnSpc>
                <a:spcPct val="90000"/>
              </a:lnSpc>
              <a:buNone/>
            </a:pPr>
            <a:r>
              <a:rPr lang="sl-SI" altLang="en-US" sz="1200" b="1" dirty="0"/>
              <a:t>BREZIZGUBEN </a:t>
            </a:r>
            <a:r>
              <a:rPr lang="sl-SI" altLang="en-US" sz="1200" dirty="0"/>
              <a:t>(</a:t>
            </a:r>
            <a:r>
              <a:rPr lang="sl-SI" altLang="en-US" sz="1200" dirty="0" err="1"/>
              <a:t>Losless</a:t>
            </a:r>
            <a:r>
              <a:rPr lang="sl-SI" altLang="en-US" sz="1200" dirty="0"/>
              <a:t> </a:t>
            </a:r>
            <a:r>
              <a:rPr lang="sl-SI" altLang="en-US" sz="1200" dirty="0" err="1"/>
              <a:t>compression</a:t>
            </a:r>
            <a:r>
              <a:rPr lang="sl-SI" altLang="en-US" sz="1200" dirty="0"/>
              <a:t>) formati, ki ohranjajo izvirno kakovost zvoka, hkrati pa zmanjšujejo velikost datotek:</a:t>
            </a:r>
          </a:p>
          <a:p>
            <a:pPr marL="0" indent="0" eaLnBrk="1" hangingPunct="1">
              <a:lnSpc>
                <a:spcPct val="90000"/>
              </a:lnSpc>
              <a:buNone/>
            </a:pPr>
            <a:r>
              <a:rPr lang="sl-SI" altLang="en-US" sz="1200" b="1" dirty="0"/>
              <a:t>FLAC (FREE LOSSLESS AUDIO CODEC)</a:t>
            </a:r>
            <a:r>
              <a:rPr lang="sl-SI" altLang="en-US" sz="1200" dirty="0"/>
              <a:t> je odprtokodni format, ki omogoča </a:t>
            </a:r>
            <a:r>
              <a:rPr lang="sl-SI" altLang="en-US" sz="1200" dirty="0" err="1"/>
              <a:t>brezkompresijsko</a:t>
            </a:r>
            <a:r>
              <a:rPr lang="sl-SI" altLang="en-US" sz="1200" dirty="0"/>
              <a:t> shranjevanje zvoka. Ta format je priljubljen med avdiofili in tistimi, ki iščejo visoko kakovost zvoka. FLAC omogoča shranjevanje avdio vsebine brez izgube kakovosti in je dostopen širokemu spektru uporabnikov ter platform. Podpira vzorčenje do 192 kHz ter bitno globino do 24 bitov</a:t>
            </a:r>
          </a:p>
        </p:txBody>
      </p:sp>
      <p:pic>
        <p:nvPicPr>
          <p:cNvPr id="4098" name="Picture 2" descr="Pourquoi on aime écouter des chansons en boucle ? - Marie Claire">
            <a:extLst>
              <a:ext uri="{FF2B5EF4-FFF2-40B4-BE49-F238E27FC236}">
                <a16:creationId xmlns:a16="http://schemas.microsoft.com/office/drawing/2014/main" id="{13ED318E-1681-4F0B-B5DE-58A3A9F70C8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197868" y="0"/>
            <a:ext cx="417646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43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Naslov 1"/>
          <p:cNvSpPr>
            <a:spLocks noGrp="1"/>
          </p:cNvSpPr>
          <p:nvPr>
            <p:ph type="title"/>
          </p:nvPr>
        </p:nvSpPr>
        <p:spPr>
          <a:xfrm>
            <a:off x="1773237" y="549275"/>
            <a:ext cx="8229600" cy="1143000"/>
          </a:xfrm>
        </p:spPr>
        <p:txBody>
          <a:bodyPr>
            <a:normAutofit fontScale="90000"/>
          </a:bodyPr>
          <a:lstStyle/>
          <a:p>
            <a:pPr eaLnBrk="1" hangingPunct="1"/>
            <a:r>
              <a:rPr lang="sl-SI" altLang="en-US" sz="4600"/>
              <a:t>ZAPIS</a:t>
            </a:r>
            <a:br>
              <a:rPr lang="sl-SI" altLang="en-US" sz="4600">
                <a:latin typeface="Arial" panose="020B0604020202020204" pitchFamily="34" charset="0"/>
              </a:rPr>
            </a:br>
            <a:r>
              <a:rPr lang="sl-SI" altLang="en-US" sz="4600"/>
              <a:t>VIDEA</a:t>
            </a:r>
          </a:p>
        </p:txBody>
      </p:sp>
      <p:sp>
        <p:nvSpPr>
          <p:cNvPr id="104451" name="Ograda vsebine 2"/>
          <p:cNvSpPr>
            <a:spLocks noGrp="1"/>
          </p:cNvSpPr>
          <p:nvPr>
            <p:ph idx="1"/>
          </p:nvPr>
        </p:nvSpPr>
        <p:spPr>
          <a:xfrm>
            <a:off x="1413892" y="2151046"/>
            <a:ext cx="2376388" cy="4175124"/>
          </a:xfrm>
        </p:spPr>
        <p:txBody>
          <a:bodyPr/>
          <a:lstStyle/>
          <a:p>
            <a:pPr eaLnBrk="1" hangingPunct="1">
              <a:buFont typeface="Wingdings 2" panose="05020102010507070707" pitchFamily="18" charset="2"/>
              <a:buNone/>
            </a:pPr>
            <a:r>
              <a:rPr lang="sl-SI" altLang="en-US" sz="2400" b="1" dirty="0"/>
              <a:t>v računalniku</a:t>
            </a:r>
          </a:p>
          <a:p>
            <a:pPr eaLnBrk="1" hangingPunct="1"/>
            <a:endParaRPr lang="sl-SI" altLang="en-US" sz="2400" b="1" dirty="0"/>
          </a:p>
          <a:p>
            <a:pPr algn="ctr" eaLnBrk="1" hangingPunct="1"/>
            <a:r>
              <a:rPr lang="sl-SI" altLang="en-US" sz="2400" dirty="0"/>
              <a:t>Zapis slik je v primerjavi s tekstom zavzame veliko prostora v računalniku (na disku).</a:t>
            </a:r>
          </a:p>
          <a:p>
            <a:pPr eaLnBrk="1" hangingPunct="1"/>
            <a:endParaRPr lang="sl-SI" altLang="en-US" sz="2400" dirty="0"/>
          </a:p>
          <a:p>
            <a:pPr eaLnBrk="1" hangingPunct="1"/>
            <a:endParaRPr lang="sl-SI" altLang="en-US" sz="2400" dirty="0"/>
          </a:p>
        </p:txBody>
      </p:sp>
      <p:pic>
        <p:nvPicPr>
          <p:cNvPr id="4" name="Slika 3">
            <a:extLst>
              <a:ext uri="{FF2B5EF4-FFF2-40B4-BE49-F238E27FC236}">
                <a16:creationId xmlns:a16="http://schemas.microsoft.com/office/drawing/2014/main" id="{ADBA5B01-289A-4D93-9DB7-8F23E891FE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063" b="4851"/>
          <a:stretch/>
        </p:blipFill>
        <p:spPr>
          <a:xfrm>
            <a:off x="4294212" y="1268760"/>
            <a:ext cx="7422813" cy="4221088"/>
          </a:xfrm>
          <a:prstGeom prst="rect">
            <a:avLst/>
          </a:prstGeom>
        </p:spPr>
      </p:pic>
    </p:spTree>
    <p:extLst>
      <p:ext uri="{BB962C8B-B14F-4D97-AF65-F5344CB8AC3E}">
        <p14:creationId xmlns:p14="http://schemas.microsoft.com/office/powerpoint/2010/main" val="206505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Naslov 1"/>
          <p:cNvSpPr>
            <a:spLocks noGrp="1"/>
          </p:cNvSpPr>
          <p:nvPr>
            <p:ph type="title"/>
          </p:nvPr>
        </p:nvSpPr>
        <p:spPr>
          <a:xfrm>
            <a:off x="1979612" y="428625"/>
            <a:ext cx="8229600" cy="857250"/>
          </a:xfrm>
        </p:spPr>
        <p:txBody>
          <a:bodyPr/>
          <a:lstStyle/>
          <a:p>
            <a:pPr eaLnBrk="1" hangingPunct="1"/>
            <a:r>
              <a:rPr lang="sl-SI" altLang="en-US"/>
              <a:t>ZAPIS VIDEA</a:t>
            </a:r>
          </a:p>
        </p:txBody>
      </p:sp>
      <p:sp>
        <p:nvSpPr>
          <p:cNvPr id="3" name="Ograda vsebine 2"/>
          <p:cNvSpPr>
            <a:spLocks noGrp="1"/>
          </p:cNvSpPr>
          <p:nvPr>
            <p:ph idx="1"/>
          </p:nvPr>
        </p:nvSpPr>
        <p:spPr/>
        <p:txBody>
          <a:bodyPr>
            <a:normAutofit lnSpcReduction="10000"/>
          </a:bodyPr>
          <a:lstStyle/>
          <a:p>
            <a:pPr marL="274320" indent="-274320">
              <a:buClr>
                <a:schemeClr val="accent3"/>
              </a:buClr>
              <a:buFont typeface="Wingdings 2"/>
              <a:buChar char=""/>
              <a:defRPr/>
            </a:pPr>
            <a:r>
              <a:rPr lang="sl-SI" dirty="0"/>
              <a:t>Pri videu pa se mora na zaslonu zvrstiti več slik v sekundi (pri našem televizijskem sistemu- PAL- 25/sekundo, pri ameriškem - NTSC-30/sekundo), datoteke so zato ogromne.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Za kvaliteten video posnetek potrebujemo vsaj 25 slik na sekundo, kar zahteva precejšno količino pomnilnika.</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Pogosto video ne gledamo čez cel ekran ampak samo v oknu velikosti četrtino ali pa samo šestnajstino ekrana.</a:t>
            </a:r>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359723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Naslov 1"/>
          <p:cNvSpPr>
            <a:spLocks noGrp="1"/>
          </p:cNvSpPr>
          <p:nvPr>
            <p:ph type="title"/>
          </p:nvPr>
        </p:nvSpPr>
        <p:spPr>
          <a:xfrm>
            <a:off x="6454776" y="333375"/>
            <a:ext cx="3754437" cy="1143000"/>
          </a:xfrm>
        </p:spPr>
        <p:txBody>
          <a:bodyPr/>
          <a:lstStyle/>
          <a:p>
            <a:pPr eaLnBrk="1" hangingPunct="1"/>
            <a:r>
              <a:rPr lang="sl-SI" altLang="en-US"/>
              <a:t>ZAPIS VIDEA</a:t>
            </a:r>
          </a:p>
        </p:txBody>
      </p:sp>
      <p:sp>
        <p:nvSpPr>
          <p:cNvPr id="3" name="Ograda vsebine 2"/>
          <p:cNvSpPr>
            <a:spLocks noGrp="1"/>
          </p:cNvSpPr>
          <p:nvPr>
            <p:ph idx="1"/>
          </p:nvPr>
        </p:nvSpPr>
        <p:spPr>
          <a:xfrm>
            <a:off x="6094412" y="1357314"/>
            <a:ext cx="4114800" cy="5214937"/>
          </a:xfrm>
        </p:spPr>
        <p:txBody>
          <a:bodyPr>
            <a:normAutofit fontScale="92500" lnSpcReduction="10000"/>
          </a:bodyPr>
          <a:lstStyle/>
          <a:p>
            <a:pPr eaLnBrk="1" hangingPunct="1">
              <a:lnSpc>
                <a:spcPct val="80000"/>
              </a:lnSpc>
              <a:defRPr/>
            </a:pPr>
            <a:endParaRPr lang="sl-SI" sz="2200" dirty="0"/>
          </a:p>
          <a:p>
            <a:pPr eaLnBrk="1" hangingPunct="1">
              <a:lnSpc>
                <a:spcPct val="80000"/>
              </a:lnSpc>
              <a:defRPr/>
            </a:pPr>
            <a:r>
              <a:rPr lang="sl-SI" sz="2200" dirty="0"/>
              <a:t>KOMPRESIJA VIDEO ZAPISA</a:t>
            </a:r>
          </a:p>
          <a:p>
            <a:pPr eaLnBrk="1" hangingPunct="1">
              <a:lnSpc>
                <a:spcPct val="80000"/>
              </a:lnSpc>
              <a:defRPr/>
            </a:pPr>
            <a:r>
              <a:rPr lang="sl-SI" sz="2200" dirty="0"/>
              <a:t>Obstajajo različni algoritmi, ki video posnetek pred shranjevanjem na disk stisnejo (</a:t>
            </a:r>
            <a:r>
              <a:rPr lang="sl-SI" sz="2200" dirty="0" err="1"/>
              <a:t>KOmpresirajo</a:t>
            </a:r>
            <a:r>
              <a:rPr lang="sl-SI" sz="2200" dirty="0"/>
              <a:t>)</a:t>
            </a:r>
            <a:endParaRPr lang="sl-SI" sz="2200" dirty="0">
              <a:latin typeface="Arial" charset="0"/>
            </a:endParaRPr>
          </a:p>
          <a:p>
            <a:pPr eaLnBrk="1" hangingPunct="1">
              <a:lnSpc>
                <a:spcPct val="80000"/>
              </a:lnSpc>
              <a:defRPr/>
            </a:pPr>
            <a:endParaRPr lang="sl-SI" sz="2200" dirty="0">
              <a:latin typeface="Arial" charset="0"/>
            </a:endParaRPr>
          </a:p>
          <a:p>
            <a:pPr eaLnBrk="1" hangingPunct="1">
              <a:lnSpc>
                <a:spcPct val="80000"/>
              </a:lnSpc>
              <a:defRPr/>
            </a:pPr>
            <a:r>
              <a:rPr lang="sl-SI" sz="2200" dirty="0"/>
              <a:t>Ob predvajanju pa raztegnejo na prvotno velikost (</a:t>
            </a:r>
            <a:r>
              <a:rPr lang="sl-SI" sz="2200" dirty="0" err="1"/>
              <a:t>DEKompresirajo</a:t>
            </a:r>
            <a:r>
              <a:rPr lang="sl-SI" sz="2200" dirty="0"/>
              <a:t>), </a:t>
            </a:r>
          </a:p>
          <a:p>
            <a:pPr eaLnBrk="1" hangingPunct="1">
              <a:lnSpc>
                <a:spcPct val="80000"/>
              </a:lnSpc>
              <a:defRPr/>
            </a:pPr>
            <a:r>
              <a:rPr lang="sl-SI" sz="2200" dirty="0"/>
              <a:t>proces je kratko imenovan KODEK.</a:t>
            </a:r>
          </a:p>
          <a:p>
            <a:pPr eaLnBrk="1" hangingPunct="1">
              <a:lnSpc>
                <a:spcPct val="80000"/>
              </a:lnSpc>
              <a:buFont typeface="Wingdings 2" panose="05020102010507070707" pitchFamily="18" charset="2"/>
              <a:buNone/>
              <a:defRPr/>
            </a:pPr>
            <a:br>
              <a:rPr lang="sl-SI" sz="2200" dirty="0"/>
            </a:br>
            <a:r>
              <a:rPr lang="sl-SI" sz="2200" dirty="0"/>
              <a:t>KODEK (CODEC; </a:t>
            </a:r>
            <a:r>
              <a:rPr lang="sl-SI" sz="2200" dirty="0" err="1"/>
              <a:t>COding</a:t>
            </a:r>
            <a:r>
              <a:rPr lang="sl-SI" sz="2200" dirty="0"/>
              <a:t> </a:t>
            </a:r>
            <a:r>
              <a:rPr lang="sl-SI" sz="2200" dirty="0" err="1"/>
              <a:t>DECoding</a:t>
            </a:r>
            <a:r>
              <a:rPr lang="sl-SI" sz="2200" dirty="0"/>
              <a:t>) je algoritem za kodiranje in dekodiranje analognih signalov v digitalno obliko in nasprotno. </a:t>
            </a:r>
          </a:p>
          <a:p>
            <a:pPr eaLnBrk="1" hangingPunct="1">
              <a:lnSpc>
                <a:spcPct val="80000"/>
              </a:lnSpc>
              <a:defRPr/>
            </a:pPr>
            <a:endParaRPr lang="sl-SI" sz="2200" dirty="0"/>
          </a:p>
        </p:txBody>
      </p:sp>
      <p:pic>
        <p:nvPicPr>
          <p:cNvPr id="106502" name="Picture 2" descr="http://www.mojmikro.si/files/imager/node/229-71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2412"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14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Date Placeholder 3"/>
          <p:cNvSpPr txBox="1">
            <a:spLocks noGrp="1"/>
          </p:cNvSpPr>
          <p:nvPr/>
        </p:nvSpPr>
        <p:spPr bwMode="auto">
          <a:xfrm>
            <a:off x="1763713" y="6299201"/>
            <a:ext cx="2132013"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nSpc>
                <a:spcPct val="93000"/>
              </a:lnSpc>
              <a:buClr>
                <a:srgbClr val="000000"/>
              </a:buClr>
              <a:buSzPct val="100000"/>
              <a:buFont typeface="Times New Roman" panose="02020603050405020304" pitchFamily="18" charset="0"/>
              <a:buNone/>
            </a:pPr>
            <a:fld id="{D797973A-4ECF-4122-B3D2-8C5FE37B2392}" type="datetime1">
              <a:rPr lang="sl-SI" altLang="en-US" sz="2400">
                <a:solidFill>
                  <a:schemeClr val="bg1"/>
                </a:solidFill>
                <a:cs typeface="Arial" panose="020B0604020202020204" pitchFamily="34" charset="0"/>
              </a:rPr>
              <a:pPr>
                <a:lnSpc>
                  <a:spcPct val="93000"/>
                </a:lnSpc>
                <a:buClr>
                  <a:srgbClr val="000000"/>
                </a:buClr>
                <a:buSzPct val="100000"/>
                <a:buFont typeface="Times New Roman" panose="02020603050405020304" pitchFamily="18" charset="0"/>
                <a:buNone/>
              </a:pPr>
              <a:t>14. 11. 2024</a:t>
            </a:fld>
            <a:endParaRPr lang="en-GB" altLang="en-US" sz="2400">
              <a:solidFill>
                <a:schemeClr val="bg1"/>
              </a:solidFill>
              <a:cs typeface="Arial" panose="020B0604020202020204" pitchFamily="34" charset="0"/>
            </a:endParaRPr>
          </a:p>
        </p:txBody>
      </p:sp>
      <p:sp>
        <p:nvSpPr>
          <p:cNvPr id="51203" name="Slide Number Placeholder 5"/>
          <p:cNvSpPr txBox="1">
            <a:spLocks noGrp="1"/>
          </p:cNvSpPr>
          <p:nvPr/>
        </p:nvSpPr>
        <p:spPr bwMode="auto">
          <a:xfrm>
            <a:off x="8534400" y="1"/>
            <a:ext cx="213201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lgn="r" eaLnBrk="1" hangingPunct="1">
              <a:lnSpc>
                <a:spcPct val="93000"/>
              </a:lnSpc>
              <a:buClr>
                <a:srgbClr val="000000"/>
              </a:buClr>
              <a:buSzPct val="100000"/>
              <a:buFont typeface="Arial" panose="020B0604020202020204" pitchFamily="34" charset="0"/>
              <a:buNone/>
            </a:pPr>
            <a:fld id="{71B25E96-6AAD-431A-938C-11CD5C0C631B}" type="slidenum">
              <a:rPr lang="en-GB" altLang="en-US" sz="1400">
                <a:solidFill>
                  <a:srgbClr val="000000"/>
                </a:solidFill>
                <a:latin typeface="Calibri" panose="020F0502020204030204" pitchFamily="34" charset="0"/>
                <a:cs typeface="Arial" panose="020B0604020202020204" pitchFamily="34" charset="0"/>
              </a:rPr>
              <a:pPr algn="r" eaLnBrk="1" hangingPunct="1">
                <a:lnSpc>
                  <a:spcPct val="93000"/>
                </a:lnSpc>
                <a:buClr>
                  <a:srgbClr val="000000"/>
                </a:buClr>
                <a:buSzPct val="100000"/>
                <a:buFont typeface="Arial" panose="020B0604020202020204" pitchFamily="34" charset="0"/>
                <a:buNone/>
              </a:pPr>
              <a:t>9</a:t>
            </a:fld>
            <a:endParaRPr lang="en-GB" altLang="en-US" sz="1400">
              <a:solidFill>
                <a:srgbClr val="000000"/>
              </a:solidFill>
              <a:latin typeface="Calibri" panose="020F0502020204030204" pitchFamily="34" charset="0"/>
              <a:cs typeface="Arial" panose="020B0604020202020204" pitchFamily="34" charset="0"/>
            </a:endParaRPr>
          </a:p>
        </p:txBody>
      </p:sp>
      <p:sp>
        <p:nvSpPr>
          <p:cNvPr id="51204" name="Rectangle 1"/>
          <p:cNvSpPr>
            <a:spLocks noGrp="1" noChangeArrowheads="1"/>
          </p:cNvSpPr>
          <p:nvPr>
            <p:ph type="title" idx="4294967295"/>
          </p:nvPr>
        </p:nvSpPr>
        <p:spPr>
          <a:xfrm>
            <a:off x="3014662" y="274639"/>
            <a:ext cx="7651750" cy="866775"/>
          </a:xfrm>
        </p:spPr>
        <p:txBody>
          <a:bodyPr vert="horz" lIns="92160" tIns="46080" rIns="92160" bIns="46080" rtlCol="0" anchor="b">
            <a:normAutofit/>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solidFill>
                  <a:srgbClr val="000066"/>
                </a:solidFill>
                <a:ea typeface="Arial Unicode MS" panose="020B0604020202020204" pitchFamily="34" charset="-128"/>
                <a:cs typeface="Arial Unicode MS" panose="020B0604020202020204" pitchFamily="34" charset="-128"/>
              </a:rPr>
              <a:t>Sinteza znanja iz podatkov</a:t>
            </a:r>
          </a:p>
        </p:txBody>
      </p:sp>
      <p:sp>
        <p:nvSpPr>
          <p:cNvPr id="51205" name="Text Box 2"/>
          <p:cNvSpPr txBox="1">
            <a:spLocks noChangeArrowheads="1"/>
          </p:cNvSpPr>
          <p:nvPr/>
        </p:nvSpPr>
        <p:spPr bwMode="auto">
          <a:xfrm rot="-5400000">
            <a:off x="5616576" y="3434198"/>
            <a:ext cx="5845175" cy="97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lgn="ctr">
              <a:lnSpc>
                <a:spcPct val="93000"/>
              </a:lnSpc>
              <a:spcBef>
                <a:spcPts val="1500"/>
              </a:spcBef>
              <a:buClr>
                <a:srgbClr val="000000"/>
              </a:buClr>
              <a:buSzPct val="100000"/>
            </a:pPr>
            <a:r>
              <a:rPr lang="en-GB" altLang="en-US" sz="2400">
                <a:solidFill>
                  <a:srgbClr val="000066"/>
                </a:solidFill>
                <a:latin typeface="Calibri" panose="020F0502020204030204" pitchFamily="34" charset="0"/>
                <a:cs typeface="Arial" panose="020B0604020202020204" pitchFamily="34" charset="0"/>
              </a:rPr>
              <a:t>SINTEZA INFORMACIJ</a:t>
            </a:r>
          </a:p>
          <a:p>
            <a:pPr algn="ctr">
              <a:lnSpc>
                <a:spcPct val="93000"/>
              </a:lnSpc>
              <a:spcBef>
                <a:spcPts val="1500"/>
              </a:spcBef>
              <a:buClr>
                <a:srgbClr val="000000"/>
              </a:buClr>
              <a:buSzPct val="100000"/>
            </a:pPr>
            <a:r>
              <a:rPr lang="en-GB" altLang="en-US" sz="2400">
                <a:solidFill>
                  <a:srgbClr val="000066"/>
                </a:solidFill>
                <a:latin typeface="Calibri" panose="020F0502020204030204" pitchFamily="34" charset="0"/>
                <a:cs typeface="Arial" panose="020B0604020202020204" pitchFamily="34" charset="0"/>
              </a:rPr>
              <a:t>podatki &gt; informacije &gt; znanje</a:t>
            </a:r>
          </a:p>
        </p:txBody>
      </p:sp>
      <p:sp>
        <p:nvSpPr>
          <p:cNvPr id="51206" name="AutoShape 3"/>
          <p:cNvSpPr>
            <a:spLocks noChangeArrowheads="1"/>
          </p:cNvSpPr>
          <p:nvPr/>
        </p:nvSpPr>
        <p:spPr bwMode="auto">
          <a:xfrm>
            <a:off x="8426451" y="1358901"/>
            <a:ext cx="860425" cy="4797425"/>
          </a:xfrm>
          <a:prstGeom prst="upArrow">
            <a:avLst>
              <a:gd name="adj1" fmla="val 49815"/>
              <a:gd name="adj2" fmla="val 90191"/>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nSpc>
                <a:spcPct val="93000"/>
              </a:lnSpc>
              <a:buClr>
                <a:srgbClr val="000000"/>
              </a:buClr>
              <a:buSzPct val="100000"/>
              <a:buFont typeface="Times New Roman" panose="02020603050405020304" pitchFamily="18" charset="0"/>
              <a:buNone/>
            </a:pPr>
            <a:endParaRPr lang="en-US" altLang="en-US" sz="2400">
              <a:solidFill>
                <a:schemeClr val="bg1"/>
              </a:solidFill>
              <a:latin typeface="Calibri" panose="020F0502020204030204" pitchFamily="34" charset="0"/>
              <a:cs typeface="Arial" panose="020B0604020202020204" pitchFamily="34" charset="0"/>
            </a:endParaRPr>
          </a:p>
        </p:txBody>
      </p:sp>
      <p:sp>
        <p:nvSpPr>
          <p:cNvPr id="51207" name="AutoShape 4"/>
          <p:cNvSpPr>
            <a:spLocks noChangeArrowheads="1"/>
          </p:cNvSpPr>
          <p:nvPr/>
        </p:nvSpPr>
        <p:spPr bwMode="auto">
          <a:xfrm>
            <a:off x="3105151" y="2017713"/>
            <a:ext cx="4852987" cy="3656012"/>
          </a:xfrm>
          <a:prstGeom prst="triangle">
            <a:avLst>
              <a:gd name="adj" fmla="val 50000"/>
            </a:avLst>
          </a:prstGeom>
          <a:solidFill>
            <a:srgbClr val="D9D8EC"/>
          </a:solidFill>
          <a:ln w="9360">
            <a:solidFill>
              <a:srgbClr val="000000"/>
            </a:solidFill>
            <a:miter lim="800000"/>
            <a:headEnd/>
            <a:tailEnd/>
          </a:ln>
        </p:spPr>
        <p:txBody>
          <a:bodyPr wrap="none" anchor="ct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nSpc>
                <a:spcPct val="93000"/>
              </a:lnSpc>
              <a:buClr>
                <a:srgbClr val="000000"/>
              </a:buClr>
              <a:buSzPct val="100000"/>
              <a:buFont typeface="Times New Roman" panose="02020603050405020304" pitchFamily="18" charset="0"/>
              <a:buNone/>
            </a:pPr>
            <a:endParaRPr lang="en-US" altLang="en-US" sz="2400">
              <a:solidFill>
                <a:schemeClr val="bg1"/>
              </a:solidFill>
              <a:latin typeface="Calibri" panose="020F0502020204030204" pitchFamily="34" charset="0"/>
              <a:cs typeface="Arial" panose="020B0604020202020204" pitchFamily="34" charset="0"/>
            </a:endParaRPr>
          </a:p>
        </p:txBody>
      </p:sp>
      <p:sp>
        <p:nvSpPr>
          <p:cNvPr id="51208" name="Line 5"/>
          <p:cNvSpPr>
            <a:spLocks noChangeShapeType="1"/>
          </p:cNvSpPr>
          <p:nvPr/>
        </p:nvSpPr>
        <p:spPr bwMode="auto">
          <a:xfrm>
            <a:off x="4597400" y="3406775"/>
            <a:ext cx="1866900" cy="1588"/>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09" name="Line 6"/>
          <p:cNvSpPr>
            <a:spLocks noChangeShapeType="1"/>
          </p:cNvSpPr>
          <p:nvPr/>
        </p:nvSpPr>
        <p:spPr bwMode="auto">
          <a:xfrm>
            <a:off x="3775076" y="4649789"/>
            <a:ext cx="3508375" cy="1587"/>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10" name="Text Box 7"/>
          <p:cNvSpPr txBox="1">
            <a:spLocks noChangeArrowheads="1"/>
          </p:cNvSpPr>
          <p:nvPr/>
        </p:nvSpPr>
        <p:spPr bwMode="auto">
          <a:xfrm>
            <a:off x="4792663" y="5235575"/>
            <a:ext cx="1357313" cy="43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lnSpc>
                <a:spcPct val="93000"/>
              </a:lnSpc>
              <a:spcBef>
                <a:spcPts val="1500"/>
              </a:spcBef>
              <a:buClr>
                <a:srgbClr val="000000"/>
              </a:buClr>
              <a:buSzPct val="100000"/>
            </a:pPr>
            <a:r>
              <a:rPr lang="en-GB" altLang="en-US" sz="2400" b="1">
                <a:solidFill>
                  <a:srgbClr val="000066"/>
                </a:solidFill>
                <a:latin typeface="Calibri" panose="020F0502020204030204" pitchFamily="34" charset="0"/>
                <a:cs typeface="Arial" panose="020B0604020202020204" pitchFamily="34" charset="0"/>
              </a:rPr>
              <a:t>podatki</a:t>
            </a:r>
          </a:p>
        </p:txBody>
      </p:sp>
      <p:sp>
        <p:nvSpPr>
          <p:cNvPr id="51211" name="Text Box 8"/>
          <p:cNvSpPr txBox="1">
            <a:spLocks noChangeArrowheads="1"/>
          </p:cNvSpPr>
          <p:nvPr/>
        </p:nvSpPr>
        <p:spPr bwMode="auto">
          <a:xfrm>
            <a:off x="4581525" y="3992563"/>
            <a:ext cx="1973262" cy="43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lnSpc>
                <a:spcPct val="93000"/>
              </a:lnSpc>
              <a:spcBef>
                <a:spcPts val="1500"/>
              </a:spcBef>
              <a:buClr>
                <a:srgbClr val="000000"/>
              </a:buClr>
              <a:buSzPct val="100000"/>
            </a:pPr>
            <a:r>
              <a:rPr lang="en-GB" altLang="en-US" sz="2400" b="1">
                <a:solidFill>
                  <a:srgbClr val="000066"/>
                </a:solidFill>
                <a:latin typeface="Calibri" panose="020F0502020204030204" pitchFamily="34" charset="0"/>
                <a:cs typeface="Arial" panose="020B0604020202020204" pitchFamily="34" charset="0"/>
              </a:rPr>
              <a:t>informacije</a:t>
            </a:r>
          </a:p>
        </p:txBody>
      </p:sp>
      <p:sp>
        <p:nvSpPr>
          <p:cNvPr id="51212" name="Text Box 9"/>
          <p:cNvSpPr txBox="1">
            <a:spLocks noChangeArrowheads="1"/>
          </p:cNvSpPr>
          <p:nvPr/>
        </p:nvSpPr>
        <p:spPr bwMode="auto">
          <a:xfrm>
            <a:off x="4970463" y="2749550"/>
            <a:ext cx="1230313" cy="43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lnSpc>
                <a:spcPct val="93000"/>
              </a:lnSpc>
              <a:spcBef>
                <a:spcPts val="1500"/>
              </a:spcBef>
              <a:buClr>
                <a:srgbClr val="000000"/>
              </a:buClr>
              <a:buSzPct val="100000"/>
            </a:pPr>
            <a:r>
              <a:rPr lang="en-GB" altLang="en-US" sz="2400" b="1">
                <a:solidFill>
                  <a:srgbClr val="000066"/>
                </a:solidFill>
                <a:latin typeface="Calibri" panose="020F0502020204030204" pitchFamily="34" charset="0"/>
                <a:cs typeface="Arial" panose="020B0604020202020204" pitchFamily="34" charset="0"/>
              </a:rPr>
              <a:t>znanje</a:t>
            </a:r>
          </a:p>
        </p:txBody>
      </p:sp>
      <p:sp>
        <p:nvSpPr>
          <p:cNvPr id="51213" name="Line 10"/>
          <p:cNvSpPr>
            <a:spLocks noChangeShapeType="1"/>
          </p:cNvSpPr>
          <p:nvPr/>
        </p:nvSpPr>
        <p:spPr bwMode="auto">
          <a:xfrm flipV="1">
            <a:off x="4972050" y="3179763"/>
            <a:ext cx="393700" cy="66675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4" name="Line 11"/>
          <p:cNvSpPr>
            <a:spLocks noChangeShapeType="1"/>
          </p:cNvSpPr>
          <p:nvPr/>
        </p:nvSpPr>
        <p:spPr bwMode="auto">
          <a:xfrm flipV="1">
            <a:off x="5468937" y="3167063"/>
            <a:ext cx="1588" cy="67945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5" name="Line 12"/>
          <p:cNvSpPr>
            <a:spLocks noChangeShapeType="1"/>
          </p:cNvSpPr>
          <p:nvPr/>
        </p:nvSpPr>
        <p:spPr bwMode="auto">
          <a:xfrm flipH="1" flipV="1">
            <a:off x="5567362" y="3186113"/>
            <a:ext cx="452438" cy="66040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6" name="Line 13"/>
          <p:cNvSpPr>
            <a:spLocks noChangeShapeType="1"/>
          </p:cNvSpPr>
          <p:nvPr/>
        </p:nvSpPr>
        <p:spPr bwMode="auto">
          <a:xfrm flipV="1">
            <a:off x="4922838" y="4454525"/>
            <a:ext cx="392113" cy="65563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7" name="Line 14"/>
          <p:cNvSpPr>
            <a:spLocks noChangeShapeType="1"/>
          </p:cNvSpPr>
          <p:nvPr/>
        </p:nvSpPr>
        <p:spPr bwMode="auto">
          <a:xfrm flipH="1" flipV="1">
            <a:off x="5416550" y="4429125"/>
            <a:ext cx="12700" cy="68103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8" name="Line 15"/>
          <p:cNvSpPr>
            <a:spLocks noChangeShapeType="1"/>
          </p:cNvSpPr>
          <p:nvPr/>
        </p:nvSpPr>
        <p:spPr bwMode="auto">
          <a:xfrm flipH="1" flipV="1">
            <a:off x="5516562" y="4448175"/>
            <a:ext cx="452438" cy="66198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29102527"/>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Naslov 1"/>
          <p:cNvSpPr>
            <a:spLocks noGrp="1"/>
          </p:cNvSpPr>
          <p:nvPr>
            <p:ph type="title"/>
          </p:nvPr>
        </p:nvSpPr>
        <p:spPr>
          <a:xfrm>
            <a:off x="1979612" y="428625"/>
            <a:ext cx="8229600" cy="857250"/>
          </a:xfrm>
        </p:spPr>
        <p:txBody>
          <a:bodyPr/>
          <a:lstStyle/>
          <a:p>
            <a:pPr eaLnBrk="1" hangingPunct="1"/>
            <a:r>
              <a:rPr lang="sl-SI" altLang="en-US"/>
              <a:t>ZAPIS VIDEA</a:t>
            </a:r>
          </a:p>
        </p:txBody>
      </p:sp>
      <p:sp>
        <p:nvSpPr>
          <p:cNvPr id="107523" name="Ograda vsebine 2"/>
          <p:cNvSpPr>
            <a:spLocks noGrp="1"/>
          </p:cNvSpPr>
          <p:nvPr>
            <p:ph idx="1"/>
          </p:nvPr>
        </p:nvSpPr>
        <p:spPr/>
        <p:txBody>
          <a:bodyPr/>
          <a:lstStyle/>
          <a:p>
            <a:pPr eaLnBrk="1" hangingPunct="1">
              <a:lnSpc>
                <a:spcPct val="90000"/>
              </a:lnSpc>
            </a:pPr>
            <a:r>
              <a:rPr lang="sl-SI" altLang="en-US" sz="1600"/>
              <a:t>Vrste video datotek: </a:t>
            </a:r>
            <a:br>
              <a:rPr lang="sl-SI" altLang="en-US" sz="1600"/>
            </a:br>
            <a:endParaRPr lang="sl-SI" altLang="en-US" sz="1600"/>
          </a:p>
          <a:p>
            <a:pPr eaLnBrk="1" hangingPunct="1">
              <a:lnSpc>
                <a:spcPct val="90000"/>
              </a:lnSpc>
            </a:pPr>
            <a:r>
              <a:rPr lang="sl-SI" altLang="en-US" sz="1600"/>
              <a:t>MPEG4; Moving Picture Experts Group 4 </a:t>
            </a:r>
          </a:p>
          <a:p>
            <a:pPr eaLnBrk="1" hangingPunct="1">
              <a:lnSpc>
                <a:spcPct val="90000"/>
              </a:lnSpc>
            </a:pPr>
            <a:r>
              <a:rPr lang="sl-SI" altLang="en-US" sz="1600"/>
              <a:t>AVI; Audio Video Interleave </a:t>
            </a:r>
          </a:p>
          <a:p>
            <a:pPr eaLnBrk="1" hangingPunct="1">
              <a:lnSpc>
                <a:spcPct val="90000"/>
              </a:lnSpc>
            </a:pPr>
            <a:r>
              <a:rPr lang="sl-SI" altLang="en-US" sz="1600"/>
              <a:t>DIVX; Digital Video Express </a:t>
            </a:r>
          </a:p>
          <a:p>
            <a:pPr eaLnBrk="1" hangingPunct="1">
              <a:lnSpc>
                <a:spcPct val="90000"/>
              </a:lnSpc>
            </a:pPr>
            <a:r>
              <a:rPr lang="sl-SI" altLang="en-US" sz="1600"/>
              <a:t>WMv; Windows Media Video </a:t>
            </a:r>
          </a:p>
          <a:p>
            <a:pPr eaLnBrk="1" hangingPunct="1">
              <a:lnSpc>
                <a:spcPct val="90000"/>
              </a:lnSpc>
            </a:pPr>
            <a:r>
              <a:rPr lang="sl-SI" altLang="en-US" sz="1600"/>
              <a:t>MP4; MPEG-4 Video File </a:t>
            </a:r>
          </a:p>
          <a:p>
            <a:pPr eaLnBrk="1" hangingPunct="1">
              <a:lnSpc>
                <a:spcPct val="90000"/>
              </a:lnSpc>
            </a:pPr>
            <a:r>
              <a:rPr lang="sl-SI" altLang="en-US" sz="1600"/>
              <a:t>3GP; Third Generation Partnership Project </a:t>
            </a:r>
          </a:p>
          <a:p>
            <a:pPr eaLnBrk="1" hangingPunct="1">
              <a:lnSpc>
                <a:spcPct val="90000"/>
              </a:lnSpc>
            </a:pPr>
            <a:r>
              <a:rPr lang="sl-SI" altLang="en-US" sz="1600"/>
              <a:t>FLV; Flash Video</a:t>
            </a:r>
            <a:r>
              <a:rPr lang="sl-SI" altLang="en-US" sz="2400"/>
              <a:t> </a:t>
            </a:r>
          </a:p>
          <a:p>
            <a:pPr eaLnBrk="1" hangingPunct="1">
              <a:lnSpc>
                <a:spcPct val="90000"/>
              </a:lnSpc>
            </a:pPr>
            <a:endParaRPr lang="sl-SI" altLang="en-US" sz="2400"/>
          </a:p>
        </p:txBody>
      </p:sp>
      <p:pic>
        <p:nvPicPr>
          <p:cNvPr id="107526" name="Picture 2" descr="http://www.e-fotografija.com/artman/uploads/sonykamer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4412"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28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p:cNvSpPr>
            <a:spLocks noGrp="1"/>
          </p:cNvSpPr>
          <p:nvPr>
            <p:ph type="ctrTitle"/>
          </p:nvPr>
        </p:nvSpPr>
        <p:spPr>
          <a:ln>
            <a:miter lim="800000"/>
            <a:headEnd/>
            <a:tailEnd/>
          </a:ln>
        </p:spPr>
        <p:txBody>
          <a:bodyPr/>
          <a:lstStyle/>
          <a:p>
            <a:pPr>
              <a:defRPr/>
            </a:pPr>
            <a:r>
              <a:rPr lang="sl-SI" dirty="0"/>
              <a:t>STROJNA OPREMA</a:t>
            </a:r>
          </a:p>
        </p:txBody>
      </p:sp>
      <p:sp>
        <p:nvSpPr>
          <p:cNvPr id="2" name="Podnaslov 1"/>
          <p:cNvSpPr>
            <a:spLocks noGrp="1"/>
          </p:cNvSpPr>
          <p:nvPr>
            <p:ph type="subTitle" idx="1"/>
          </p:nvPr>
        </p:nvSpPr>
        <p:spPr/>
        <p:txBody>
          <a:bodyPr/>
          <a:lstStyle/>
          <a:p>
            <a:endParaRPr lang="en-US"/>
          </a:p>
        </p:txBody>
      </p:sp>
      <p:pic>
        <p:nvPicPr>
          <p:cNvPr id="10" name="Picture 4" descr="demon">
            <a:hlinkClick r:id="rId2" action="ppaction://hlinksldjump"/>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62564" y="836712"/>
            <a:ext cx="3869596" cy="276783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Podnaslov 2"/>
          <p:cNvSpPr txBox="1">
            <a:spLocks/>
          </p:cNvSpPr>
          <p:nvPr/>
        </p:nvSpPr>
        <p:spPr>
          <a:xfrm>
            <a:off x="1989956" y="6021288"/>
            <a:ext cx="7516442" cy="3600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Font typeface="Euphemia"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9pPr>
          </a:lstStyle>
          <a:p>
            <a:r>
              <a:rPr lang="sl-SI" altLang="en-US" sz="2000" b="1"/>
              <a:t>ZDENKO POTOČAR, univ.dipl.org</a:t>
            </a:r>
            <a:r>
              <a:rPr lang="sl-SI" altLang="en-US" sz="2000"/>
              <a:t>.</a:t>
            </a:r>
            <a:endParaRPr lang="sl-SI" altLang="en-US" sz="2000" dirty="0"/>
          </a:p>
        </p:txBody>
      </p:sp>
    </p:spTree>
    <p:extLst>
      <p:ext uri="{BB962C8B-B14F-4D97-AF65-F5344CB8AC3E}">
        <p14:creationId xmlns:p14="http://schemas.microsoft.com/office/powerpoint/2010/main" val="210609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ZGODOVINA RAČUNALNIŠTVA</a:t>
            </a:r>
            <a:endParaRPr lang="en-US" dirty="0"/>
          </a:p>
        </p:txBody>
      </p:sp>
      <p:sp>
        <p:nvSpPr>
          <p:cNvPr id="3" name="Podnaslov 2"/>
          <p:cNvSpPr>
            <a:spLocks noGrp="1"/>
          </p:cNvSpPr>
          <p:nvPr>
            <p:ph type="subTitle" idx="1"/>
          </p:nvPr>
        </p:nvSpPr>
        <p:spPr/>
        <p:txBody>
          <a:bodyPr/>
          <a:lstStyle/>
          <a:p>
            <a:endParaRPr lang="en-US"/>
          </a:p>
        </p:txBody>
      </p:sp>
      <p:sp>
        <p:nvSpPr>
          <p:cNvPr id="4" name="Podnaslov 2"/>
          <p:cNvSpPr txBox="1">
            <a:spLocks/>
          </p:cNvSpPr>
          <p:nvPr/>
        </p:nvSpPr>
        <p:spPr>
          <a:xfrm>
            <a:off x="1989956" y="6021288"/>
            <a:ext cx="7516442" cy="3600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Font typeface="Euphemia"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9pPr>
          </a:lstStyle>
          <a:p>
            <a:r>
              <a:rPr lang="sl-SI" altLang="en-US" sz="2000" b="1"/>
              <a:t>ZDENKO POTOČAR, univ.dipl.org</a:t>
            </a:r>
            <a:r>
              <a:rPr lang="sl-SI" altLang="en-US" sz="2000"/>
              <a:t>.</a:t>
            </a:r>
            <a:endParaRPr lang="sl-SI" altLang="en-US" sz="2000" dirty="0"/>
          </a:p>
        </p:txBody>
      </p:sp>
    </p:spTree>
    <p:extLst>
      <p:ext uri="{BB962C8B-B14F-4D97-AF65-F5344CB8AC3E}">
        <p14:creationId xmlns:p14="http://schemas.microsoft.com/office/powerpoint/2010/main" val="356806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0595" name="Ograda vsebine 2"/>
          <p:cNvSpPr>
            <a:spLocks noGrp="1"/>
          </p:cNvSpPr>
          <p:nvPr>
            <p:ph idx="1"/>
          </p:nvPr>
        </p:nvSpPr>
        <p:spPr>
          <a:xfrm>
            <a:off x="1979613" y="1935164"/>
            <a:ext cx="8258175" cy="4708525"/>
          </a:xfrm>
        </p:spPr>
        <p:txBody>
          <a:bodyPr/>
          <a:lstStyle/>
          <a:p>
            <a:r>
              <a:rPr lang="sl-SI" altLang="en-US" sz="2000" dirty="0"/>
              <a:t>Človek je začel že zelo zgodaj razmišljati, kako bi si poenostavil računske operacije.</a:t>
            </a:r>
          </a:p>
          <a:p>
            <a:r>
              <a:rPr lang="sl-SI" altLang="en-US" sz="2000" dirty="0"/>
              <a:t>Prva računala so verjetno iznašli Babilonci okoli leta 2400 pr. n. št. </a:t>
            </a:r>
          </a:p>
          <a:p>
            <a:pPr eaLnBrk="1" hangingPunct="1"/>
            <a:r>
              <a:rPr lang="sl-SI" altLang="en-US" sz="2000" dirty="0"/>
              <a:t>Računali so tako, da so premikali kamenčke (kroglice) po gladki površini oziroma po posebej za to narejenih žlebičkih. </a:t>
            </a:r>
          </a:p>
          <a:p>
            <a:pPr eaLnBrk="1" hangingPunct="1"/>
            <a:r>
              <a:rPr lang="sl-SI" altLang="en-US" sz="2000" dirty="0"/>
              <a:t>Tako računalo imenujemo </a:t>
            </a:r>
            <a:r>
              <a:rPr lang="sl-SI" altLang="en-US" sz="2000" dirty="0">
                <a:hlinkClick r:id="rId2" action="ppaction://hlinkfile" tooltip="Abak"/>
              </a:rPr>
              <a:t>abak</a:t>
            </a:r>
            <a:r>
              <a:rPr lang="sl-SI" altLang="en-US" sz="2000" dirty="0"/>
              <a:t>. Pozneje so začeli kroglice natikati na žice, da je bilo računaje lažje.</a:t>
            </a:r>
          </a:p>
        </p:txBody>
      </p:sp>
      <p:pic>
        <p:nvPicPr>
          <p:cNvPr id="110598" name="Picture 2" descr="http://upload.wikimedia.org/wikipedia/commons/c/c6/Abax.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33972" y="4531988"/>
            <a:ext cx="2664296" cy="211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https://lusy.fri.uni-lj.si/ucbenik/book/1301/img/4932737690_7b1df08b1c.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37692" y="4582610"/>
            <a:ext cx="3100096" cy="2061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47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1619" name="Ograda vsebine 2"/>
          <p:cNvSpPr>
            <a:spLocks noGrp="1"/>
          </p:cNvSpPr>
          <p:nvPr>
            <p:ph idx="1"/>
          </p:nvPr>
        </p:nvSpPr>
        <p:spPr>
          <a:xfrm>
            <a:off x="1979612" y="1935164"/>
            <a:ext cx="5614988" cy="4389437"/>
          </a:xfrm>
        </p:spPr>
        <p:txBody>
          <a:bodyPr>
            <a:normAutofit/>
          </a:bodyPr>
          <a:lstStyle/>
          <a:p>
            <a:pPr eaLnBrk="1" hangingPunct="1"/>
            <a:r>
              <a:rPr lang="sl-SI" altLang="en-US" dirty="0"/>
              <a:t>1645: </a:t>
            </a:r>
            <a:r>
              <a:rPr lang="sl-SI" altLang="en-US" dirty="0" err="1"/>
              <a:t>Blaise</a:t>
            </a:r>
            <a:r>
              <a:rPr lang="sl-SI" altLang="en-US" dirty="0"/>
              <a:t> Pascal (1623-1662) – </a:t>
            </a:r>
          </a:p>
          <a:p>
            <a:pPr eaLnBrk="1" hangingPunct="1"/>
            <a:r>
              <a:rPr lang="sl-SI" altLang="en-US" dirty="0"/>
              <a:t>prva naprava za računati, ki se je tudi prodajala</a:t>
            </a:r>
          </a:p>
          <a:p>
            <a:r>
              <a:rPr lang="sl-SI" altLang="en-US" dirty="0"/>
              <a:t>Pascalov seštevalni stroj je sestavljen iz vzvodov in koles na oseh. Lahko je sešteval 5-mestna števila. </a:t>
            </a:r>
          </a:p>
        </p:txBody>
      </p:sp>
      <p:pic>
        <p:nvPicPr>
          <p:cNvPr id="111623" name="Picture 4" descr="Image:Arts et Metiers Pascaline dsc03869.jpg">
            <a:hlinkClick r:id="rId2"/>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66620" y="3717032"/>
            <a:ext cx="3550306"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6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Naslov 1"/>
          <p:cNvSpPr>
            <a:spLocks noGrp="1"/>
          </p:cNvSpPr>
          <p:nvPr>
            <p:ph type="title"/>
          </p:nvPr>
        </p:nvSpPr>
        <p:spPr>
          <a:xfrm>
            <a:off x="1979612" y="428625"/>
            <a:ext cx="8229600" cy="857250"/>
          </a:xfrm>
        </p:spPr>
        <p:txBody>
          <a:bodyPr/>
          <a:lstStyle/>
          <a:p>
            <a:pPr eaLnBrk="1" hangingPunct="1"/>
            <a:r>
              <a:rPr lang="sl-SI" altLang="en-US" dirty="0"/>
              <a:t>ZGODOVINA RAČUNALNIŠTVA</a:t>
            </a:r>
          </a:p>
        </p:txBody>
      </p:sp>
      <p:sp>
        <p:nvSpPr>
          <p:cNvPr id="112643" name="Ograda vsebine 2"/>
          <p:cNvSpPr>
            <a:spLocks noGrp="1"/>
          </p:cNvSpPr>
          <p:nvPr>
            <p:ph idx="1"/>
          </p:nvPr>
        </p:nvSpPr>
        <p:spPr>
          <a:xfrm>
            <a:off x="1979612" y="1935164"/>
            <a:ext cx="5900738" cy="4389437"/>
          </a:xfrm>
        </p:spPr>
        <p:txBody>
          <a:bodyPr/>
          <a:lstStyle/>
          <a:p>
            <a:pPr eaLnBrk="1" hangingPunct="1"/>
            <a:r>
              <a:rPr lang="sl-SI" altLang="en-US" dirty="0"/>
              <a:t>1834 Charles </a:t>
            </a:r>
            <a:r>
              <a:rPr lang="sl-SI" altLang="en-US" dirty="0" err="1"/>
              <a:t>Babbage</a:t>
            </a:r>
            <a:r>
              <a:rPr lang="sl-SI" altLang="en-US" dirty="0"/>
              <a:t> izdela zasnovo mehanske naprave, ki naj bi računala, imela pomnilnik, ter sprejemala ukaze na karticah. Ker je bila tehnična izvedba za tisti čas  prezahtevna, ni bila dokončana. </a:t>
            </a:r>
          </a:p>
          <a:p>
            <a:pPr eaLnBrk="1" hangingPunct="1"/>
            <a:r>
              <a:rPr lang="sl-SI" altLang="en-US" dirty="0"/>
              <a:t>Izdelali so jo po originalnih načrtih leta 1991 in je delovala brez napak!</a:t>
            </a:r>
          </a:p>
          <a:p>
            <a:pPr eaLnBrk="1" hangingPunct="1"/>
            <a:endParaRPr lang="sl-SI" altLang="en-US" dirty="0"/>
          </a:p>
        </p:txBody>
      </p:sp>
      <p:pic>
        <p:nvPicPr>
          <p:cNvPr id="112646" name="Slika 6" descr="babd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37538" y="2071689"/>
            <a:ext cx="2100263"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951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3667" name="Ograda vsebine 2"/>
          <p:cNvSpPr>
            <a:spLocks noGrp="1"/>
          </p:cNvSpPr>
          <p:nvPr>
            <p:ph idx="1"/>
          </p:nvPr>
        </p:nvSpPr>
        <p:spPr>
          <a:xfrm>
            <a:off x="1979612" y="1935164"/>
            <a:ext cx="5257800" cy="4389437"/>
          </a:xfrm>
        </p:spPr>
        <p:txBody>
          <a:bodyPr/>
          <a:lstStyle/>
          <a:p>
            <a:pPr eaLnBrk="1" hangingPunct="1"/>
            <a:r>
              <a:rPr lang="sl-SI" altLang="en-US" sz="2000"/>
              <a:t>1890	Herman Hollerith izdela električni mehanski stroj, ki je uporabljal luknjane kartice (tabulator). </a:t>
            </a:r>
          </a:p>
          <a:p>
            <a:pPr eaLnBrk="1" hangingPunct="1"/>
            <a:endParaRPr lang="sl-SI" altLang="en-US" sz="2000"/>
          </a:p>
          <a:p>
            <a:pPr eaLnBrk="1" hangingPunct="1"/>
            <a:r>
              <a:rPr lang="sl-SI" altLang="en-US" sz="2000"/>
              <a:t>Za osnovo je vzel modele tkalskih strojev, ki so za tkanje uporabljali luknjane kartice. </a:t>
            </a:r>
          </a:p>
          <a:p>
            <a:pPr eaLnBrk="1" hangingPunct="1"/>
            <a:endParaRPr lang="sl-SI" altLang="en-US" sz="2000"/>
          </a:p>
          <a:p>
            <a:pPr eaLnBrk="1" hangingPunct="1"/>
            <a:r>
              <a:rPr lang="sl-SI" altLang="en-US" sz="2000"/>
              <a:t>S pomočjo tega stroja so v ZDA občutno zmanjšali čas, potreben za obdelavo popisa prebivalstva. Herman Hollerith je tudi ustanovitelj podjetje IBM.</a:t>
            </a:r>
          </a:p>
          <a:p>
            <a:pPr eaLnBrk="1" hangingPunct="1"/>
            <a:endParaRPr lang="sl-SI" altLang="en-US"/>
          </a:p>
        </p:txBody>
      </p:sp>
      <p:pic>
        <p:nvPicPr>
          <p:cNvPr id="113670" name="Slika 5" descr="Hollerith%20Tabulato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523162" y="2357438"/>
            <a:ext cx="281305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225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4691" name="Ograda vsebine 2"/>
          <p:cNvSpPr>
            <a:spLocks noGrp="1"/>
          </p:cNvSpPr>
          <p:nvPr>
            <p:ph idx="1"/>
          </p:nvPr>
        </p:nvSpPr>
        <p:spPr/>
        <p:txBody>
          <a:bodyPr/>
          <a:lstStyle/>
          <a:p>
            <a:pPr eaLnBrk="1" hangingPunct="1"/>
            <a:r>
              <a:rPr lang="sl-SI" altLang="en-US" dirty="0"/>
              <a:t>1945	Nastanek von Neumannovega modela računalnika, ki ima </a:t>
            </a:r>
            <a:r>
              <a:rPr lang="sl-SI" altLang="en-US" u="sng" dirty="0"/>
              <a:t>pomnilnik,</a:t>
            </a:r>
            <a:r>
              <a:rPr lang="sl-SI" altLang="en-US" dirty="0"/>
              <a:t> </a:t>
            </a:r>
            <a:r>
              <a:rPr lang="sl-SI" altLang="en-US" u="sng" dirty="0"/>
              <a:t>procesno</a:t>
            </a:r>
            <a:r>
              <a:rPr lang="sl-SI" altLang="en-US" dirty="0"/>
              <a:t> in </a:t>
            </a:r>
            <a:r>
              <a:rPr lang="sl-SI" altLang="en-US" u="sng" dirty="0"/>
              <a:t>vhodno/izhodno</a:t>
            </a:r>
            <a:r>
              <a:rPr lang="sl-SI" altLang="en-US" dirty="0"/>
              <a:t> enoto. </a:t>
            </a:r>
          </a:p>
          <a:p>
            <a:pPr eaLnBrk="1" hangingPunct="1"/>
            <a:r>
              <a:rPr lang="sl-SI" altLang="en-US" dirty="0"/>
              <a:t>Model velja še danes.</a:t>
            </a:r>
          </a:p>
          <a:p>
            <a:pPr eaLnBrk="1" hangingPunct="1"/>
            <a:endParaRPr lang="sl-SI" altLang="en-US" dirty="0"/>
          </a:p>
        </p:txBody>
      </p:sp>
      <p:pic>
        <p:nvPicPr>
          <p:cNvPr id="114694" name="Picture 7" descr="http://colos.fri.uni-lj.si/ERI/INFORMATIKA/Informacijska_tehnologija/slike/vonNeumannovModel.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03576" y="3571876"/>
            <a:ext cx="57816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82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Naslov 1"/>
          <p:cNvSpPr>
            <a:spLocks noGrp="1"/>
          </p:cNvSpPr>
          <p:nvPr>
            <p:ph type="title"/>
          </p:nvPr>
        </p:nvSpPr>
        <p:spPr>
          <a:xfrm>
            <a:off x="1979612" y="428625"/>
            <a:ext cx="8229600" cy="857250"/>
          </a:xfrm>
        </p:spPr>
        <p:txBody>
          <a:bodyPr/>
          <a:lstStyle/>
          <a:p>
            <a:pPr eaLnBrk="1" hangingPunct="1"/>
            <a:r>
              <a:rPr lang="sl-SI" altLang="en-US"/>
              <a:t>ZGODOVINA RAČUNANIŠTVA</a:t>
            </a:r>
          </a:p>
        </p:txBody>
      </p:sp>
      <p:sp>
        <p:nvSpPr>
          <p:cNvPr id="115715" name="Ograda vsebine 2"/>
          <p:cNvSpPr>
            <a:spLocks noGrp="1"/>
          </p:cNvSpPr>
          <p:nvPr>
            <p:ph idx="1"/>
          </p:nvPr>
        </p:nvSpPr>
        <p:spPr>
          <a:xfrm>
            <a:off x="1736725" y="1935164"/>
            <a:ext cx="3929062" cy="4389437"/>
          </a:xfrm>
        </p:spPr>
        <p:txBody>
          <a:bodyPr/>
          <a:lstStyle/>
          <a:p>
            <a:pPr eaLnBrk="1" hangingPunct="1"/>
            <a:r>
              <a:rPr lang="sl-SI" altLang="en-US" sz="1400"/>
              <a:t>1946	Ameriška vojska izdela prvi povsem elektronski računalnik z imenom ENIAC, sestavljen iz 18.000 elektronk. </a:t>
            </a:r>
          </a:p>
          <a:p>
            <a:pPr eaLnBrk="1" hangingPunct="1"/>
            <a:endParaRPr lang="sl-SI" altLang="en-US" sz="1400"/>
          </a:p>
          <a:p>
            <a:pPr eaLnBrk="1" hangingPunct="1"/>
            <a:r>
              <a:rPr lang="sl-SI" altLang="en-US" sz="1400"/>
              <a:t>Tehtal je več kot 25 ton, zavzemal je 167 m</a:t>
            </a:r>
            <a:r>
              <a:rPr lang="sl-SI" altLang="en-US" sz="1400" baseline="30000"/>
              <a:t>2</a:t>
            </a:r>
            <a:r>
              <a:rPr lang="sl-SI" altLang="en-US" sz="1400"/>
              <a:t>. Za svoje delovanje je rabil 150 kW električnega toka. </a:t>
            </a:r>
          </a:p>
          <a:p>
            <a:pPr eaLnBrk="1" hangingPunct="1"/>
            <a:endParaRPr lang="sl-SI" altLang="en-US" sz="1400"/>
          </a:p>
          <a:p>
            <a:pPr eaLnBrk="1" hangingPunct="1"/>
            <a:r>
              <a:rPr lang="sl-SI" altLang="en-US" sz="1400"/>
              <a:t>V povprečju je odpovedovala 1 elektronka na dva dni, najdaljši čas neprekinjenega delovanja je znašal 116 ur. </a:t>
            </a:r>
          </a:p>
          <a:p>
            <a:pPr eaLnBrk="1" hangingPunct="1"/>
            <a:endParaRPr lang="sl-SI" altLang="en-US" sz="1400"/>
          </a:p>
          <a:p>
            <a:pPr eaLnBrk="1" hangingPunct="1"/>
            <a:r>
              <a:rPr lang="sl-SI" altLang="en-US" sz="1400"/>
              <a:t>Narejen je bil za potrebe ameriške vojske – z njim so izdelali balistične tablice za topništvo. Programiralo ga je šest žensk, ki so premikale stikala in žice na panelih.</a:t>
            </a:r>
          </a:p>
          <a:p>
            <a:pPr eaLnBrk="1" hangingPunct="1"/>
            <a:endParaRPr lang="sl-SI" altLang="en-US"/>
          </a:p>
        </p:txBody>
      </p:sp>
      <p:pic>
        <p:nvPicPr>
          <p:cNvPr id="115718" name="Slika 5" descr="eniac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888038" y="1785938"/>
            <a:ext cx="4564063"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43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Naslov 1"/>
          <p:cNvSpPr>
            <a:spLocks noGrp="1"/>
          </p:cNvSpPr>
          <p:nvPr>
            <p:ph type="title"/>
          </p:nvPr>
        </p:nvSpPr>
        <p:spPr>
          <a:xfrm>
            <a:off x="1979612" y="428625"/>
            <a:ext cx="8229600" cy="857250"/>
          </a:xfrm>
        </p:spPr>
        <p:txBody>
          <a:bodyPr/>
          <a:lstStyle/>
          <a:p>
            <a:pPr eaLnBrk="1" hangingPunct="1"/>
            <a:endParaRPr lang="en-US" altLang="en-US"/>
          </a:p>
        </p:txBody>
      </p:sp>
      <p:sp>
        <p:nvSpPr>
          <p:cNvPr id="116739" name="Ograda vsebine 2"/>
          <p:cNvSpPr>
            <a:spLocks noGrp="1"/>
          </p:cNvSpPr>
          <p:nvPr>
            <p:ph idx="1"/>
          </p:nvPr>
        </p:nvSpPr>
        <p:spPr/>
        <p:txBody>
          <a:bodyPr/>
          <a:lstStyle/>
          <a:p>
            <a:pPr eaLnBrk="1" hangingPunct="1"/>
            <a:endParaRPr lang="sl-SI" altLang="en-US"/>
          </a:p>
          <a:p>
            <a:pPr eaLnBrk="1" hangingPunct="1"/>
            <a:r>
              <a:rPr lang="sl-SI" altLang="en-US"/>
              <a:t>Mehansko namizno računalo iz sredine 20. stoletja, po domače imenovano "kofemaln"</a:t>
            </a:r>
          </a:p>
          <a:p>
            <a:pPr eaLnBrk="1" hangingPunct="1"/>
            <a:endParaRPr lang="sl-SI" altLang="en-US"/>
          </a:p>
        </p:txBody>
      </p:sp>
      <p:pic>
        <p:nvPicPr>
          <p:cNvPr id="116742" name="Picture 2" descr="Slika:Calculator walther hg.jpg">
            <a:hlinkClick r:id="rId2"/>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4412" y="3643314"/>
            <a:ext cx="3500438"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4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3.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7931_3*l_h_a*1_1_1"/>
  <p:tag name="KSO_WM_TEMPLATE_CATEGORY" val="diagram"/>
  <p:tag name="KSO_WM_TEMPLATE_INDEX" val="20237931"/>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101.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7931_3*l_h_f*1_4_1"/>
  <p:tag name="KSO_WM_TEMPLATE_CATEGORY" val="diagram"/>
  <p:tag name="KSO_WM_TEMPLATE_INDEX" val="20237931"/>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102.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7931_3*l_h_a*1_4_1"/>
  <p:tag name="KSO_WM_TEMPLATE_CATEGORY" val="diagram"/>
  <p:tag name="KSO_WM_TEMPLATE_INDEX" val="20237931"/>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103.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7931_3*l_h_f*1_2_1"/>
  <p:tag name="KSO_WM_TEMPLATE_CATEGORY" val="diagram"/>
  <p:tag name="KSO_WM_TEMPLATE_INDEX" val="20237931"/>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104.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7931_3*l_h_a*1_2_1"/>
  <p:tag name="KSO_WM_TEMPLATE_CATEGORY" val="diagram"/>
  <p:tag name="KSO_WM_TEMPLATE_INDEX" val="20237931"/>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105.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7931_3*l_h_f*1_3_1"/>
  <p:tag name="KSO_WM_TEMPLATE_CATEGORY" val="diagram"/>
  <p:tag name="KSO_WM_TEMPLATE_INDEX" val="20237931"/>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106.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7931_3*l_h_a*1_3_1"/>
  <p:tag name="KSO_WM_TEMPLATE_CATEGORY" val="diagram"/>
  <p:tag name="KSO_WM_TEMPLATE_INDEX" val="20237931"/>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107.xml><?xml version="1.0" encoding="utf-8"?>
<p:tagLst xmlns:a="http://schemas.openxmlformats.org/drawingml/2006/main" xmlns:r="http://schemas.openxmlformats.org/officeDocument/2006/relationships" xmlns:p="http://schemas.openxmlformats.org/presentationml/2006/main">
  <p:tag name="KSO_WM_SLIDE_ID" val="custom20238206_1"/>
  <p:tag name="KSO_WM_TEMPLATE_SUBCATEGORY" val="0"/>
  <p:tag name="KSO_WM_TEMPLATE_MASTER_TYPE" val="0"/>
  <p:tag name="KSO_WM_TEMPLATE_COLOR_TYPE" val="0"/>
  <p:tag name="KSO_WM_SLIDE_ITEM_CNT" val="3"/>
  <p:tag name="KSO_WM_SLIDE_INDEX" val="1"/>
  <p:tag name="KSO_WM_TAG_VERSION" val="3.0"/>
  <p:tag name="KSO_WM_BEAUTIFY_FLAG" val="#wm#"/>
  <p:tag name="KSO_WM_TEMPLATE_CATEGORY" val="custom"/>
  <p:tag name="KSO_WM_TEMPLATE_INDEX" val="20238206"/>
  <p:tag name="KSO_WM_SLIDE_TYPE" val="text"/>
  <p:tag name="KSO_WM_SLIDE_SUBTYPE" val="picTxt"/>
  <p:tag name="KSO_WM_SLIDE_SIZE" val="348.85*242.3"/>
  <p:tag name="KSO_WM_SLIDE_POSITION" val="78.2*225.15"/>
  <p:tag name="KSO_WM_SLIDE_LAYOUT" val="a_d_l"/>
  <p:tag name="KSO_WM_SLIDE_LAYOUT_CNT" val="1_1_1"/>
  <p:tag name="KSO_WM_SPECIAL_SOURCE" val="bdnull"/>
  <p:tag name="KSO_WM_DIAGRAM_GROUP_CODE" val="l1-1"/>
  <p:tag name="KSO_WM_SLIDE_DIAGTYPE" val="l"/>
</p:tagLst>
</file>

<file path=ppt/tags/tag10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8206_1*a*1"/>
  <p:tag name="KSO_WM_TEMPLATE_CATEGORY" val="custom"/>
  <p:tag name="KSO_WM_TEMPLATE_INDEX" val="20238206"/>
  <p:tag name="KSO_WM_UNIT_LAYERLEVEL" val="1"/>
  <p:tag name="KSO_WM_TAG_VERSION" val="3.0"/>
  <p:tag name="KSO_WM_BEAUTIFY_FLAG" val="#wm#"/>
  <p:tag name="KSO_WM_DIAGRAM_GROUP_CODE" val="l1-1"/>
  <p:tag name="KSO_WM_UNIT_TEXT_FILL_FORE_SCHEMECOLOR_INDEX" val="13"/>
  <p:tag name="KSO_WM_UNIT_TEXT_FILL_TYPE" val="1"/>
  <p:tag name="KSO_WM_UNIT_USESOURCEFORMAT_APPLY" val="1"/>
  <p:tag name="KSO_WM_UNIT_PRESET_TEXT" val="Your title here"/>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8206_1*i*1"/>
  <p:tag name="KSO_WM_TEMPLATE_CATEGORY" val="custom"/>
  <p:tag name="KSO_WM_TEMPLATE_INDEX" val="20238206"/>
  <p:tag name="KSO_WM_UNIT_LAYERLEVEL" val="1"/>
  <p:tag name="KSO_WM_TAG_VERSION" val="3.0"/>
  <p:tag name="KSO_WM_UNIT_FILL_FORE_SCHEMECOLOR_INDEX" val="5"/>
  <p:tag name="KSO_WM_UNIT_FILL_TYPE" val="1"/>
  <p:tag name="KSO_WM_UNIT_TEXT_FILL_FORE_SCHEMECOLOR_INDEX" val="2"/>
  <p:tag name="KSO_WM_UNIT_TEXT_FILL_TYPE" val="1"/>
  <p:tag name="KSO_WM_UNIT_USESOURCEFORMAT_APPLY" val="1"/>
</p:tagLst>
</file>

<file path=ppt/tags/tag11.xml><?xml version="1.0" encoding="utf-8"?>
<p:tagLst xmlns:a="http://schemas.openxmlformats.org/drawingml/2006/main" xmlns:r="http://schemas.openxmlformats.org/officeDocument/2006/relationships" xmlns:p="http://schemas.openxmlformats.org/presentationml/2006/main">
  <p:tag name="KSO_WM_UNIT_SUBTYPE" val="b"/>
  <p:tag name="KSO_WM_UNIT_PRESET_TEXT" val="署名占位符"/>
  <p:tag name="KSO_WM_UNIT_NOCLEAR" val="0"/>
  <p:tag name="KSO_WM_UNIT_VALUE" val="8"/>
  <p:tag name="KSO_WM_UNIT_HIGHLIGHT" val="0"/>
  <p:tag name="KSO_WM_UNIT_COMPATIBLE" val="0"/>
  <p:tag name="KSO_WM_UNIT_DIAGRAM_ISNUMVISUAL" val="0"/>
  <p:tag name="KSO_WM_UNIT_DIAGRAM_ISREFERUNIT" val="0"/>
  <p:tag name="KSO_WM_UNIT_TYPE" val="f"/>
  <p:tag name="KSO_WM_UNIT_INDEX" val="4"/>
  <p:tag name="KSO_WM_UNIT_ID" val="_1*f*4"/>
  <p:tag name="KSO_WM_UNIT_LAYERLEVEL" val="1"/>
  <p:tag name="KSO_WM_TAG_VERSION" val="3.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8206_1*i*2"/>
  <p:tag name="KSO_WM_TEMPLATE_CATEGORY" val="custom"/>
  <p:tag name="KSO_WM_TEMPLATE_INDEX" val="20238206"/>
  <p:tag name="KSO_WM_UNIT_LAYERLEVEL" val="1"/>
  <p:tag name="KSO_WM_TAG_VERSION" val="3.0"/>
  <p:tag name="KSO_WM_UNIT_FILL_FORE_SCHEMECOLOR_INDEX" val="14"/>
  <p:tag name="KSO_WM_UNIT_FILL_TYPE" val="1"/>
  <p:tag name="KSO_WM_UNIT_SHADOW_SCHEMECOLOR_INDEX" val="13"/>
  <p:tag name="KSO_WM_UNIT_TEXT_FILL_FORE_SCHEMECOLOR_INDEX" val="2"/>
  <p:tag name="KSO_WM_UNIT_TEXT_FILL_TYPE" val="1"/>
  <p:tag name="KSO_WM_UNIT_USESOURCEFORMAT_APPLY" val="1"/>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8206_1*i*3"/>
  <p:tag name="KSO_WM_TEMPLATE_CATEGORY" val="custom"/>
  <p:tag name="KSO_WM_TEMPLATE_INDEX" val="20238206"/>
  <p:tag name="KSO_WM_UNIT_LAYERLEVEL" val="1"/>
  <p:tag name="KSO_WM_TAG_VERSION" val="3.0"/>
  <p:tag name="KSO_WM_UNIT_FILL_FORE_SCHEMECOLOR_INDEX" val="14"/>
  <p:tag name="KSO_WM_UNIT_FILL_TYPE" val="1"/>
  <p:tag name="KSO_WM_UNIT_SHADOW_SCHEMECOLOR_INDEX" val="13"/>
  <p:tag name="KSO_WM_UNIT_TEXT_FILL_FORE_SCHEMECOLOR_INDEX" val="2"/>
  <p:tag name="KSO_WM_UNIT_TEXT_FILL_TYPE" val="1"/>
  <p:tag name="KSO_WM_UNIT_USESOURCEFORMAT_APPLY" val="1"/>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i"/>
  <p:tag name="KSO_WM_UNIT_INDEX" val="4"/>
  <p:tag name="KSO_WM_UNIT_ID" val="custom20238206_1*i*4"/>
  <p:tag name="KSO_WM_TEMPLATE_CATEGORY" val="custom"/>
  <p:tag name="KSO_WM_TEMPLATE_INDEX" val="20238206"/>
  <p:tag name="KSO_WM_UNIT_LAYERLEVEL" val="1"/>
  <p:tag name="KSO_WM_TAG_VERSION" val="3.0"/>
  <p:tag name="KSO_WM_UNIT_FILL_FORE_SCHEMECOLOR_INDEX" val="14"/>
  <p:tag name="KSO_WM_UNIT_FILL_TYPE" val="1"/>
  <p:tag name="KSO_WM_UNIT_SHADOW_SCHEMECOLOR_INDEX" val="13"/>
  <p:tag name="KSO_WM_UNIT_TEXT_FILL_FORE_SCHEMECOLOR_INDEX" val="2"/>
  <p:tag name="KSO_WM_UNIT_TEXT_FILL_TYPE" val="1"/>
  <p:tag name="KSO_WM_UNIT_USESOURCEFORMAT_APPLY" val="1"/>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wm#"/>
  <p:tag name="KSO_WM_UNIT_VALUE" val="904*1308"/>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8206_1*d*1"/>
  <p:tag name="KSO_WM_TEMPLATE_CATEGORY" val="custom"/>
  <p:tag name="KSO_WM_TEMPLATE_INDEX" val="20238206"/>
  <p:tag name="KSO_WM_UNIT_LAYERLEVEL" val="1"/>
  <p:tag name="KSO_WM_TAG_VERSION" val="3.0"/>
  <p:tag name="KSO_WM_UNIT_USESOURCEFORMAT_APPLY" val="1"/>
  <p:tag name="KSO_WM_UNIT_LINE_FORE_SCHEMECOLOR_INDEX" val="13"/>
  <p:tag name="KSO_WM_UNIT_LINE_FILL_TYPE" val="2"/>
</p:tagLst>
</file>

<file path=ppt/tags/tag114.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2"/>
  <p:tag name="KSO_WM_DIAGRAM_VIRTUALLY_FRAME" val="{&quot;height&quot;:402.5,&quot;left&quot;:58.3,&quot;top&quot;:126.4,&quot;width&quot;:427.65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7916_2*l_h_a*1_3_1"/>
  <p:tag name="KSO_WM_TEMPLATE_CATEGORY" val="diagram"/>
  <p:tag name="KSO_WM_TEMPLATE_INDEX" val="20237916"/>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115.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2"/>
  <p:tag name="KSO_WM_DIAGRAM_VIRTUALLY_FRAME" val="{&quot;height&quot;:402.5,&quot;left&quot;:58.3,&quot;top&quot;:126.4,&quot;width&quot;:427.65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7916_2*l_h_f*1_3_1"/>
  <p:tag name="KSO_WM_TEMPLATE_CATEGORY" val="diagram"/>
  <p:tag name="KSO_WM_TEMPLATE_INDEX" val="20237916"/>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116.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2"/>
  <p:tag name="KSO_WM_DIAGRAM_VIRTUALLY_FRAME" val="{&quot;height&quot;:402.5,&quot;left&quot;:58.3,&quot;top&quot;:126.4,&quot;width&quot;:427.65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7916_2*l_h_a*1_2_1"/>
  <p:tag name="KSO_WM_TEMPLATE_CATEGORY" val="diagram"/>
  <p:tag name="KSO_WM_TEMPLATE_INDEX" val="20237916"/>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117.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2"/>
  <p:tag name="KSO_WM_DIAGRAM_VIRTUALLY_FRAME" val="{&quot;height&quot;:402.5,&quot;left&quot;:58.3,&quot;top&quot;:126.4,&quot;width&quot;:427.65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7916_2*l_h_a*1_1_1"/>
  <p:tag name="KSO_WM_TEMPLATE_CATEGORY" val="diagram"/>
  <p:tag name="KSO_WM_TEMPLATE_INDEX" val="20237916"/>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118.xml><?xml version="1.0" encoding="utf-8"?>
<p:tagLst xmlns:a="http://schemas.openxmlformats.org/drawingml/2006/main" xmlns:r="http://schemas.openxmlformats.org/officeDocument/2006/relationships" xmlns:p="http://schemas.openxmlformats.org/presentationml/2006/main">
  <p:tag name="KSO_WM_SLIDE_ID" val="custom20238285_1"/>
  <p:tag name="KSO_WM_TEMPLATE_SUBCATEGORY" val="0"/>
  <p:tag name="KSO_WM_TEMPLATE_MASTER_TYPE" val="0"/>
  <p:tag name="KSO_WM_TEMPLATE_COLOR_TYPE" val="0"/>
  <p:tag name="KSO_WM_SLIDE_ITEM_CNT" val="1"/>
  <p:tag name="KSO_WM_SLIDE_INDEX" val="1"/>
  <p:tag name="KSO_WM_TAG_VERSION" val="3.0"/>
  <p:tag name="KSO_WM_BEAUTIFY_FLAG" val="#wm#"/>
  <p:tag name="KSO_WM_TEMPLATE_CATEGORY" val="custom"/>
  <p:tag name="KSO_WM_TEMPLATE_INDEX" val="20238285"/>
  <p:tag name="KSO_WM_SLIDE_TYPE" val="text"/>
  <p:tag name="KSO_WM_SLIDE_SUBTYPE" val="picTxt"/>
  <p:tag name="KSO_WM_SLIDE_SIZE" val="745.9*95.95"/>
  <p:tag name="KSO_WM_SLIDE_POSITION" val="118.15*379"/>
  <p:tag name="KSO_WM_SLIDE_LAYOUT" val="a_d_l"/>
  <p:tag name="KSO_WM_SLIDE_LAYOUT_CNT" val="1_1_1"/>
  <p:tag name="KSO_WM_SPECIAL_SOURCE" val="bdnull"/>
  <p:tag name="KSO_WM_DIAGRAM_GROUP_CODE" val="l1-1"/>
  <p:tag name="KSO_WM_SLIDE_DIAGTYPE" val="l"/>
</p:tagLst>
</file>

<file path=ppt/tags/tag119.xml><?xml version="1.0" encoding="utf-8"?>
<p:tagLst xmlns:a="http://schemas.openxmlformats.org/drawingml/2006/main" xmlns:r="http://schemas.openxmlformats.org/officeDocument/2006/relationships" xmlns:p="http://schemas.openxmlformats.org/presentationml/2006/main">
  <p:tag name="KSO_WM_UNIT_VALUE" val="952*3384"/>
  <p:tag name="KSO_WM_UNIT_HIGHLIGHT" val="0"/>
  <p:tag name="KSO_WM_UNIT_COMPATIBLE" val="0"/>
  <p:tag name="KSO_WM_UNIT_DIAGRAM_ISNUMVISUAL" val="0"/>
  <p:tag name="KSO_WM_UNIT_DIAGRAM_ISREFERUNIT" val="0"/>
  <p:tag name="KSO_WM_UNIT_TYPE" val="d"/>
  <p:tag name="KSO_WM_UNIT_INDEX" val="1"/>
  <p:tag name="KSO_WM_UNIT_ID" val="custom20238285_1*d*1"/>
  <p:tag name="KSO_WM_TEMPLATE_CATEGORY" val="custom"/>
  <p:tag name="KSO_WM_TEMPLATE_INDEX" val="20238285"/>
  <p:tag name="KSO_WM_UNIT_LAYERLEVEL" val="1"/>
  <p:tag name="KSO_WM_TAG_VERSION" val="3.0"/>
  <p:tag name="KSO_WM_BEAUTIFY_FLAG" val="#wm#"/>
  <p:tag name="KSO_WM_DIAGRAM_GROUP_CODE" val="l1-1"/>
  <p:tag name="KSO_WM_UNIT_LINE_FORE_SCHEMECOLOR_INDEX" val="1"/>
  <p:tag name="KSO_WM_UNIT_LINE_FILL_TYPE" val="2"/>
  <p:tag name="KSO_WM_UNIT_USESOURCEFORMAT_APPLY" val="1"/>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8285_1*a*1"/>
  <p:tag name="KSO_WM_TEMPLATE_CATEGORY" val="custom"/>
  <p:tag name="KSO_WM_TEMPLATE_INDEX" val="20238285"/>
  <p:tag name="KSO_WM_UNIT_LAYERLEVEL" val="1"/>
  <p:tag name="KSO_WM_TAG_VERSION" val="3.0"/>
  <p:tag name="KSO_WM_BEAUTIFY_FLAG" val="#wm#"/>
  <p:tag name="KSO_WM_UNIT_TEXT_FILL_FORE_SCHEMECOLOR_INDEX_BRIGHTNESS" val="0.15"/>
  <p:tag name="KSO_WM_UNIT_TEXT_FILL_FORE_SCHEMECOLOR_INDEX" val="13"/>
  <p:tag name="KSO_WM_UNIT_TEXT_FILL_TYPE" val="1"/>
  <p:tag name="KSO_WM_DIAGRAM_GROUP_CODE" val="l1-1"/>
  <p:tag name="KSO_WM_UNIT_USESOURCEFORMAT_APPLY" val="1"/>
  <p:tag name="KSO_WM_UNIT_PRESET_TEXT" val="Your title here"/>
</p:tagLst>
</file>

<file path=ppt/tags/tag121.xml><?xml version="1.0" encoding="utf-8"?>
<p:tagLst xmlns:a="http://schemas.openxmlformats.org/drawingml/2006/main" xmlns:r="http://schemas.openxmlformats.org/officeDocument/2006/relationships" xmlns:p="http://schemas.openxmlformats.org/presentationml/2006/main">
  <p:tag name="KSO_WM_DIAGRAM_MAX_ITEMCNT" val="3"/>
  <p:tag name="KSO_WM_DIAGRAM_MIN_ITEMCNT" val="1"/>
  <p:tag name="KSO_WM_DIAGRAM_VIRTUALLY_FRAME" val="{&quot;height&quot;:158.07496062992124,&quot;left&quot;:118.15,&quot;top&quot;:316.9,&quot;width&quot;:7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DIAGRAM_VERSION" val="3"/>
  <p:tag name="KSO_WM_DIAGRAM_COLOR_TRICK" val="1"/>
  <p:tag name="KSO_WM_DIAGRAM_COLOR_TEXT_CAN_REMOVE" val="n"/>
  <p:tag name="KSO_WM_UNIT_SUBTYPE" val="a"/>
  <p:tag name="KSO_WM_UNIT_NOCLEAR" val="0"/>
  <p:tag name="KSO_WM_UNIT_VALUE" val="13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7935_1*l_h_f*1_1_1"/>
  <p:tag name="KSO_WM_TEMPLATE_CATEGORY" val="diagram"/>
  <p:tag name="KSO_WM_TEMPLATE_INDEX" val="20237935"/>
  <p:tag name="KSO_WM_UNIT_LAYERLEVEL" val="1_1_1"/>
  <p:tag name="KSO_WM_TAG_VERSION" val="3.0"/>
  <p:tag name="KSO_WM_BEAUTIFY_FLAG" val="#wm#"/>
  <p:tag name="KSO_WM_UNIT_PRESET_TEXT" val="Presentations are communication tools that can be used as demonstrations, lectures, speeches, reports, and more. It serves a variety of purposes, making presentations powerful tools for convincing and teaching."/>
  <p:tag name="KSO_WM_UNIT_USESOURCEFORMAT_APPLY" val="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VALUE" val="689*1115"/>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8414_1*l_h_d*1_1_1"/>
  <p:tag name="KSO_WM_TEMPLATE_CATEGORY" val="diagram"/>
  <p:tag name="KSO_WM_TEMPLATE_INDEX" val="20238414"/>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3"/>
  <p:tag name="KSO_WM_DIAGRAM_MIN_ITEMCNT" val="3"/>
  <p:tag name="KSO_WM_DIAGRAM_VIRTUALLY_FRAME" val="{&quot;height&quot;:328.44598388671875,&quot;left&quot;:0.0069417734222042785,&quot;top&quot;:139.17118128498706,&quot;width&quot;:904.56414794921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1"/>
</p:tagLst>
</file>

<file path=ppt/tags/tag17.xml><?xml version="1.0" encoding="utf-8"?>
<p:tagLst xmlns:a="http://schemas.openxmlformats.org/drawingml/2006/main" xmlns:r="http://schemas.openxmlformats.org/officeDocument/2006/relationships" xmlns:p="http://schemas.openxmlformats.org/presentationml/2006/main">
  <p:tag name="KSO_WM_SPECIAL_SOURCE" val="bdnull"/>
  <p:tag name="KSO_WM_TEMPLATE_THUMBS_INDEX" val="1、9"/>
  <p:tag name="KSO_WM_SLIDE_ID" val="custom20233489_1"/>
  <p:tag name="KSO_WM_TEMPLATE_SUBCATEGORY" val="29"/>
  <p:tag name="KSO_WM_TEMPLATE_MASTER_TYPE" val="0"/>
  <p:tag name="KSO_WM_TEMPLATE_COLOR_TYPE" val="0"/>
  <p:tag name="KSO_WM_SLIDE_TYPE" val="title"/>
  <p:tag name="KSO_WM_SLIDE_SUBTYPE" val="pureTxt"/>
  <p:tag name="KSO_WM_SLIDE_ITEM_CNT" val="0"/>
  <p:tag name="KSO_WM_SLIDE_INDEX" val="1"/>
  <p:tag name="KSO_WM_TAG_VERSION" val="3.0"/>
  <p:tag name="KSO_WM_BEAUTIFY_FLAG" val="#wm#"/>
  <p:tag name="KSO_WM_TEMPLATE_CATEGORY" val="custom"/>
  <p:tag name="KSO_WM_TEMPLATE_INDEX" val="20233489"/>
  <p:tag name="KSO_WM_SLIDE_LAYOUT" val="a_f"/>
  <p:tag name="KSO_WM_SLIDE_LAYOUT_CNT" val="1_1"/>
</p:tagLst>
</file>

<file path=ppt/tags/tag1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ID" val="custom20233489_1*a*1"/>
  <p:tag name="KSO_WM_TEMPLATE_CATEGORY" val="custom"/>
  <p:tag name="KSO_WM_TEMPLATE_INDEX" val="20233489"/>
  <p:tag name="KSO_WM_UNIT_LAYERLEVEL" val="1"/>
  <p:tag name="KSO_WM_TAG_VERSION" val="3.0"/>
  <p:tag name="KSO_WM_UNIT_PRESET_TEXT" val="The title goes here"/>
</p:tagLst>
</file>

<file path=ppt/tags/tag19.xml><?xml version="1.0" encoding="utf-8"?>
<p:tagLst xmlns:a="http://schemas.openxmlformats.org/drawingml/2006/main" xmlns:r="http://schemas.openxmlformats.org/officeDocument/2006/relationships" xmlns:p="http://schemas.openxmlformats.org/presentationml/2006/main">
  <p:tag name="KSO_WM_SLIDE_ID" val="custom20238332_1"/>
  <p:tag name="KSO_WM_TEMPLATE_SUBCATEGORY" val="0"/>
  <p:tag name="KSO_WM_TEMPLATE_MASTER_TYPE" val="0"/>
  <p:tag name="KSO_WM_TEMPLATE_COLOR_TYPE" val="0"/>
  <p:tag name="KSO_WM_SLIDE_ITEM_CNT" val="3"/>
  <p:tag name="KSO_WM_SLIDE_INDEX" val="1"/>
  <p:tag name="KSO_WM_TAG_VERSION" val="3.0"/>
  <p:tag name="KSO_WM_BEAUTIFY_FLAG" val="#wm#"/>
  <p:tag name="KSO_WM_TEMPLATE_CATEGORY" val="custom"/>
  <p:tag name="KSO_WM_TEMPLATE_INDEX" val="20238332"/>
  <p:tag name="KSO_WM_SLIDE_TYPE" val="text"/>
  <p:tag name="KSO_WM_SLIDE_SUBTYPE" val="picTxt"/>
  <p:tag name="KSO_WM_SLIDE_SIZE" val="413.858*309.998"/>
  <p:tag name="KSO_WM_SLIDE_POSITION" val="54.7001*150.254"/>
  <p:tag name="KSO_WM_SLIDE_LAYOUT" val="a_d_l"/>
  <p:tag name="KSO_WM_SLIDE_LAYOUT_CNT" val="1_1_1"/>
  <p:tag name="KSO_WM_SPECIAL_SOURCE" val="bdnull"/>
  <p:tag name="KSO_WM_DIAGRAM_GROUP_CODE" val="l1-1"/>
  <p:tag name="KSO_WM_SLIDE_DIAGTYPE" val="l"/>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i*2"/>
  <p:tag name="KSO_WM_UNIT_LAYERLEVEL" val="1"/>
  <p:tag name="KSO_WM_TAG_VERSION" val="3.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8332_1*a*1"/>
  <p:tag name="KSO_WM_TEMPLATE_CATEGORY" val="custom"/>
  <p:tag name="KSO_WM_TEMPLATE_INDEX" val="20238332"/>
  <p:tag name="KSO_WM_UNIT_LAYERLEVEL" val="1"/>
  <p:tag name="KSO_WM_TAG_VERSION" val="3.0"/>
  <p:tag name="KSO_WM_BEAUTIFY_FLAG" val="#wm#"/>
  <p:tag name="KSO_WM_UNIT_ISCONTENTSTITLE" val="0"/>
  <p:tag name="KSO_WM_UNIT_ISNUMDGMTITLE" val="0"/>
  <p:tag name="KSO_WM_UNIT_NOCLEAR" val="0"/>
  <p:tag name="KSO_WM_UNIT_TYPE" val="a"/>
  <p:tag name="KSO_WM_UNIT_INDEX" val="1"/>
  <p:tag name="KSO_WM_DIAGRAM_VERSION" val="3"/>
  <p:tag name="KSO_WM_DIAGRAM_COLOR_TRICK" val="1"/>
  <p:tag name="KSO_WM_DIAGRAM_COLOR_TEXT_CAN_REMOVE" val="n"/>
  <p:tag name="KSO_WM_UNIT_VALUE" val="12"/>
  <p:tag name="KSO_WM_DIAGRAM_GROUP_CODE" val="l1-1"/>
  <p:tag name="KSO_WM_UNIT_PRESET_TEXT" val="Your title here"/>
  <p:tag name="KSO_WM_UNIT_TEXT_FILL_FORE_SCHEMECOLOR_INDEX" val="13"/>
  <p:tag name="KSO_WM_UNIT_TEXT_FILL_TYPE" val="1"/>
  <p:tag name="KSO_WM_UNIT_USESOURCEFORMAT_APPLY" val="1"/>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8332_1*i*1"/>
  <p:tag name="KSO_WM_TEMPLATE_CATEGORY" val="custom"/>
  <p:tag name="KSO_WM_TEMPLATE_INDEX" val="20238332"/>
  <p:tag name="KSO_WM_UNIT_LAYERLEVEL" val="1"/>
  <p:tag name="KSO_WM_TAG_VERSION" val="3.0"/>
  <p:tag name="KSO_WM_BEAUTIFY_FLAG" val="#wm#"/>
  <p:tag name="KSO_WM_UNIT_TYPE" val="i"/>
  <p:tag name="KSO_WM_UNIT_INDEX" val="1"/>
  <p:tag name="KSO_WM_DIAGRAM_GROUP_CODE" val="l1-1"/>
  <p:tag name="KSO_WM_UNIT_FILL_FORE_SCHEMECOLOR_INDEX" val="5"/>
  <p:tag name="KSO_WM_UNIT_FILL_TYPE" val="1"/>
  <p:tag name="KSO_WM_UNIT_LINE_FORE_SCHEMECOLOR_INDEX" val="13"/>
  <p:tag name="KSO_WM_UNIT_LINE_FILL_TYPE" val="2"/>
  <p:tag name="KSO_WM_UNIT_TEXT_FILL_FORE_SCHEMECOLOR_INDEX" val="2"/>
  <p:tag name="KSO_WM_UNIT_TEXT_FILL_TYPE" val="1"/>
  <p:tag name="KSO_WM_UNIT_USESOURCEFORMAT_APPLY" val="1"/>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8332_1*i*2"/>
  <p:tag name="KSO_WM_TEMPLATE_CATEGORY" val="custom"/>
  <p:tag name="KSO_WM_TEMPLATE_INDEX" val="20238332"/>
  <p:tag name="KSO_WM_UNIT_LAYERLEVEL" val="1"/>
  <p:tag name="KSO_WM_TAG_VERSION" val="3.0"/>
  <p:tag name="KSO_WM_BEAUTIFY_FLAG" val="#wm#"/>
  <p:tag name="KSO_WM_UNIT_TYPE" val="i"/>
  <p:tag name="KSO_WM_UNIT_INDEX" val="2"/>
  <p:tag name="KSO_WM_DIAGRAM_GROUP_CODE" val="l1-1"/>
  <p:tag name="KSO_WM_UNIT_FILL_FORE_SCHEMECOLOR_INDEX" val="13"/>
  <p:tag name="KSO_WM_UNIT_FILL_TYPE" val="1"/>
  <p:tag name="KSO_WM_UNIT_TEXT_FILL_FORE_SCHEMECOLOR_INDEX" val="2"/>
  <p:tag name="KSO_WM_UNIT_TEXT_FILL_TYPE" val="1"/>
  <p:tag name="KSO_WM_UNIT_USESOURCEFORMAT_APPLY" val="1"/>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8332_1*i*3"/>
  <p:tag name="KSO_WM_TEMPLATE_CATEGORY" val="custom"/>
  <p:tag name="KSO_WM_TEMPLATE_INDEX" val="20238332"/>
  <p:tag name="KSO_WM_UNIT_LAYERLEVEL" val="1"/>
  <p:tag name="KSO_WM_TAG_VERSION" val="3.0"/>
  <p:tag name="KSO_WM_BEAUTIFY_FLAG" val="#wm#"/>
  <p:tag name="KSO_WM_UNIT_TYPE" val="i"/>
  <p:tag name="KSO_WM_UNIT_INDEX" val="3"/>
  <p:tag name="KSO_WM_DIAGRAM_GROUP_CODE" val="l1-1"/>
  <p:tag name="KSO_WM_UNIT_FILL_FORE_SCHEMECOLOR_INDEX" val="13"/>
  <p:tag name="KSO_WM_UNIT_FILL_TYPE" val="1"/>
  <p:tag name="KSO_WM_UNIT_TEXT_FILL_FORE_SCHEMECOLOR_INDEX" val="2"/>
  <p:tag name="KSO_WM_UNIT_TEXT_FILL_TYPE" val="1"/>
  <p:tag name="KSO_WM_UNIT_USESOURCEFORMAT_APPLY" val="1"/>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8332_1*i*4"/>
  <p:tag name="KSO_WM_TEMPLATE_CATEGORY" val="custom"/>
  <p:tag name="KSO_WM_TEMPLATE_INDEX" val="20238332"/>
  <p:tag name="KSO_WM_UNIT_LAYERLEVEL" val="1"/>
  <p:tag name="KSO_WM_TAG_VERSION" val="3.0"/>
  <p:tag name="KSO_WM_BEAUTIFY_FLAG" val="#wm#"/>
  <p:tag name="KSO_WM_UNIT_TYPE" val="i"/>
  <p:tag name="KSO_WM_UNIT_INDEX" val="4"/>
  <p:tag name="KSO_WM_DIAGRAM_GROUP_CODE" val="l1-1"/>
  <p:tag name="KSO_WM_UNIT_FILL_FORE_SCHEMECOLOR_INDEX" val="13"/>
  <p:tag name="KSO_WM_UNIT_FILL_TYPE" val="1"/>
  <p:tag name="KSO_WM_UNIT_TEXT_FILL_FORE_SCHEMECOLOR_INDEX" val="2"/>
  <p:tag name="KSO_WM_UNIT_TEXT_FILL_TYPE" val="1"/>
  <p:tag name="KSO_WM_UNIT_USESOURCEFORMAT_APPLY" val="1"/>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8332_1*d*2"/>
  <p:tag name="KSO_WM_TEMPLATE_CATEGORY" val="custom"/>
  <p:tag name="KSO_WM_TEMPLATE_INDEX" val="20238332"/>
  <p:tag name="KSO_WM_UNIT_LAYERLEVEL" val="1"/>
  <p:tag name="KSO_WM_TAG_VERSION" val="3.0"/>
  <p:tag name="KSO_WM_BEAUTIFY_FLAG" val="#wm#"/>
  <p:tag name="KSO_WM_UNIT_TYPE" val="d"/>
  <p:tag name="KSO_WM_UNIT_INDEX" val="2"/>
  <p:tag name="KSO_WM_DIAGRAM_GROUP_CODE" val="l1-1"/>
  <p:tag name="KSO_WM_UNIT_VALUE" val="1497*1502"/>
  <p:tag name="KSO_WM_UNIT_LINE_FORE_SCHEMECOLOR_INDEX" val="13"/>
  <p:tag name="KSO_WM_UNIT_LINE_FILL_TYPE" val="2"/>
  <p:tag name="KSO_WM_UNIT_USESOURCEFORMAT_APPLY" val="1"/>
</p:tagLst>
</file>

<file path=ppt/tags/tag26.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29.822509765625,&quot;left&quot;:54.4771653543307,&quot;top&quot;:140.3357136211245,&quot;width&quot;:414.3625984251968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UNIT_ID" val="diagram20237951_2*l_h_f*1_2_1"/>
  <p:tag name="KSO_WM_TEMPLATE_CATEGORY" val="diagram"/>
  <p:tag name="KSO_WM_TEMPLATE_INDEX" val="20237951"/>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27.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29.822509765625,&quot;left&quot;:54.4771653543307,&quot;top&quot;:140.3357136211245,&quot;width&quot;:414.3625984251968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UNIT_ID" val="diagram20237951_2*l_h_f*1_1_1"/>
  <p:tag name="KSO_WM_TEMPLATE_CATEGORY" val="diagram"/>
  <p:tag name="KSO_WM_TEMPLATE_INDEX" val="20237951"/>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28.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29.822509765625,&quot;left&quot;:54.4771653543307,&quot;top&quot;:140.3357136211245,&quot;width&quot;:414.3625984251968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UNIT_ID" val="diagram20237951_2*l_h_f*1_3_1"/>
  <p:tag name="KSO_WM_TEMPLATE_CATEGORY" val="diagram"/>
  <p:tag name="KSO_WM_TEMPLATE_INDEX" val="20237951"/>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29.xml><?xml version="1.0" encoding="utf-8"?>
<p:tagLst xmlns:a="http://schemas.openxmlformats.org/drawingml/2006/main" xmlns:r="http://schemas.openxmlformats.org/officeDocument/2006/relationships"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850.25*180.95"/>
  <p:tag name="KSO_WM_SLIDE_POSITION" val="52.85*301.65"/>
  <p:tag name="KSO_WM_SLIDE_LAYOUT" val="a_d_l"/>
  <p:tag name="KSO_WM_SLIDE_LAYOUT_CNT" val="1_1_1"/>
  <p:tag name="KSO_WM_SPECIAL_SOURCE" val="bdnull"/>
  <p:tag name="KSO_WM_DIAGRAM_GROUP_CODE" val="l1-1"/>
  <p:tag name="KSO_WM_SLIDE_DIAGTYPE" val="l"/>
  <p:tag name="KSO_WM_TEMPLATE_INDEX" val="20238324"/>
  <p:tag name="KSO_WM_TEMPLATE_SUBCATEGORY" val="0"/>
  <p:tag name="KSO_WM_SLIDE_INDEX" val="1"/>
  <p:tag name="KSO_WM_TAG_VERSION" val="3.0"/>
  <p:tag name="KSO_WM_SLIDE_ID" val="custom20238324_1"/>
  <p:tag name="KSO_WM_SLIDE_ITEM_CNT" val="3"/>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i*3"/>
  <p:tag name="KSO_WM_UNIT_LAYERLEVEL" val="1"/>
  <p:tag name="KSO_WM_TAG_VERSION" val="3.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8324_1*i*1"/>
  <p:tag name="KSO_WM_TEMPLATE_CATEGORY" val="custom"/>
  <p:tag name="KSO_WM_TEMPLATE_INDEX" val="20238324"/>
  <p:tag name="KSO_WM_UNIT_LAYERLEVEL" val="1"/>
  <p:tag name="KSO_WM_TAG_VERSION" val="3.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3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TEMPLATE_CATEGORY" val="custom"/>
  <p:tag name="KSO_WM_UNIT_LAYERLEVEL" val="1"/>
  <p:tag name="KSO_WM_TAG_VERSION" val="3.0"/>
  <p:tag name="KSO_WM_TEMPLATE_INDEX" val="20238324"/>
  <p:tag name="KSO_WM_UNIT_ID" val="custom20238324_1*a*1"/>
  <p:tag name="KSO_WM_UNIT_USESOURCEFORMAT_APPLY" val="1"/>
  <p:tag name="KSO_WM_UNIT_PRESET_TEXT" val="The title goes here"/>
</p:tagLst>
</file>

<file path=ppt/tags/tag32.xml><?xml version="1.0" encoding="utf-8"?>
<p:tagLst xmlns:a="http://schemas.openxmlformats.org/drawingml/2006/main" xmlns:r="http://schemas.openxmlformats.org/officeDocument/2006/relationships" xmlns:p="http://schemas.openxmlformats.org/presentationml/2006/main">
  <p:tag name="KSO_WM_UNIT_VALUE" val="759*1229"/>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8324_1*d*1"/>
  <p:tag name="KSO_WM_TEMPLATE_CATEGORY" val="custom"/>
  <p:tag name="KSO_WM_TEMPLATE_INDEX" val="20238324"/>
  <p:tag name="KSO_WM_UNIT_LAYERLEVEL" val="1"/>
  <p:tag name="KSO_WM_TAG_VERSION" val="3.0"/>
  <p:tag name="KSO_WM_BEAUTIFY_FLAG" val="#wm#"/>
  <p:tag name="KSO_WM_UNIT_LINE_FORE_SCHEMECOLOR_INDEX" val="5"/>
  <p:tag name="KSO_WM_UNIT_LINE_FILL_TYPE" val="2"/>
  <p:tag name="KSO_WM_UNIT_USESOURCEFORMAT_APPLY" val="1"/>
</p:tagLst>
</file>

<file path=ppt/tags/tag33.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7947_5*l_h_i*1_1_1"/>
  <p:tag name="KSO_WM_TEMPLATE_CATEGORY" val="diagram"/>
  <p:tag name="KSO_WM_TEMPLATE_INDEX" val="20237947"/>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USESOURCEFORMAT_APPLY" val="1"/>
</p:tagLst>
</file>

<file path=ppt/tags/tag34.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ID" val="diagram20237947_5*l_h_a*1_1_1"/>
  <p:tag name="KSO_WM_TEMPLATE_CATEGORY" val="diagram"/>
  <p:tag name="KSO_WM_TEMPLATE_INDEX" val="20237947"/>
  <p:tag name="KSO_WM_UNIT_LAYERLEVEL" val="1_1_1"/>
  <p:tag name="KSO_WM_TAG_VERSION" val="3.0"/>
  <p:tag name="KSO_WM_UNIT_PRESET_TEXT" val="Title"/>
  <p:tag name="KSO_WM_UNIT_TEXT_FILL_FORE_SCHEMECOLOR_INDEX" val="1"/>
  <p:tag name="KSO_WM_UNIT_TEXT_FILL_TYPE" val="1"/>
  <p:tag name="KSO_WM_UNIT_USESOURCEFORMAT_APPLY" val="1"/>
</p:tagLst>
</file>

<file path=ppt/tags/tag35.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68"/>
  <p:tag name="KSO_WM_UNIT_HIGHLIGHT" val="0"/>
  <p:tag name="KSO_WM_UNIT_COMPATIBLE" val="0"/>
  <p:tag name="KSO_WM_UNIT_DIAGRAM_ISNUMVISUAL" val="0"/>
  <p:tag name="KSO_WM_UNIT_DIAGRAM_ISREFERUNIT" val="0"/>
  <p:tag name="KSO_WM_DIAGRAM_GROUP_CODE" val="l1-1"/>
  <p:tag name="KSO_WM_UNIT_ID" val="diagram20237947_5*l_h_f*1_1_1"/>
  <p:tag name="KSO_WM_TEMPLATE_CATEGORY" val="diagram"/>
  <p:tag name="KSO_WM_TEMPLATE_INDEX" val="20237947"/>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36.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7947_5*l_h_i*1_2_1"/>
  <p:tag name="KSO_WM_TEMPLATE_CATEGORY" val="diagram"/>
  <p:tag name="KSO_WM_TEMPLATE_INDEX" val="20237947"/>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USESOURCEFORMAT_APPLY" val="1"/>
</p:tagLst>
</file>

<file path=ppt/tags/tag37.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ID" val="diagram20237947_5*l_h_a*1_2_1"/>
  <p:tag name="KSO_WM_TEMPLATE_CATEGORY" val="diagram"/>
  <p:tag name="KSO_WM_TEMPLATE_INDEX" val="20237947"/>
  <p:tag name="KSO_WM_UNIT_LAYERLEVEL" val="1_1_1"/>
  <p:tag name="KSO_WM_TAG_VERSION" val="3.0"/>
  <p:tag name="KSO_WM_UNIT_PRESET_TEXT" val="Title"/>
  <p:tag name="KSO_WM_UNIT_TEXT_FILL_FORE_SCHEMECOLOR_INDEX" val="1"/>
  <p:tag name="KSO_WM_UNIT_TEXT_FILL_TYPE" val="1"/>
  <p:tag name="KSO_WM_UNIT_USESOURCEFORMAT_APPLY" val="1"/>
</p:tagLst>
</file>

<file path=ppt/tags/tag38.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ID" val="diagram20237947_5*l_h_f*1_2_1"/>
  <p:tag name="KSO_WM_TEMPLATE_CATEGORY" val="diagram"/>
  <p:tag name="KSO_WM_TEMPLATE_INDEX" val="20237947"/>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39.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7947_5*l_h_i*1_3_1"/>
  <p:tag name="KSO_WM_TEMPLATE_CATEGORY" val="diagram"/>
  <p:tag name="KSO_WM_TEMPLATE_INDEX" val="20237947"/>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USESOURCEFORMAT_APPLY" val="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i*4"/>
  <p:tag name="KSO_WM_UNIT_LAYERLEVEL" val="1"/>
  <p:tag name="KSO_WM_TAG_VERSION" val="3.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ID" val="diagram20237947_5*l_h_a*1_3_1"/>
  <p:tag name="KSO_WM_TEMPLATE_CATEGORY" val="diagram"/>
  <p:tag name="KSO_WM_TEMPLATE_INDEX" val="20237947"/>
  <p:tag name="KSO_WM_UNIT_LAYERLEVEL" val="1_1_1"/>
  <p:tag name="KSO_WM_TAG_VERSION" val="3.0"/>
  <p:tag name="KSO_WM_UNIT_PRESET_TEXT" val="Title"/>
  <p:tag name="KSO_WM_UNIT_TEXT_FILL_FORE_SCHEMECOLOR_INDEX" val="1"/>
  <p:tag name="KSO_WM_UNIT_TEXT_FILL_TYPE" val="1"/>
  <p:tag name="KSO_WM_UNIT_USESOURCEFORMAT_APPLY" val="1"/>
</p:tagLst>
</file>

<file path=ppt/tags/tag41.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ID" val="diagram20237947_5*l_h_f*1_3_1"/>
  <p:tag name="KSO_WM_TEMPLATE_CATEGORY" val="diagram"/>
  <p:tag name="KSO_WM_TEMPLATE_INDEX" val="20237947"/>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42.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ID" val="diagram20237947_5*l_h_a*1_5_1"/>
  <p:tag name="KSO_WM_TEMPLATE_CATEGORY" val="diagram"/>
  <p:tag name="KSO_WM_TEMPLATE_INDEX" val="20237947"/>
  <p:tag name="KSO_WM_UNIT_LAYERLEVEL" val="1_1_1"/>
  <p:tag name="KSO_WM_TAG_VERSION" val="3.0"/>
  <p:tag name="KSO_WM_UNIT_PRESET_TEXT" val="Title"/>
  <p:tag name="KSO_WM_UNIT_TEXT_FILL_FORE_SCHEMECOLOR_INDEX" val="1"/>
  <p:tag name="KSO_WM_UNIT_TEXT_FILL_TYPE" val="1"/>
  <p:tag name="KSO_WM_UNIT_USESOURCEFORMAT_APPLY" val="1"/>
</p:tagLst>
</file>

<file path=ppt/tags/tag43.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ID" val="diagram20237947_5*l_h_f*1_5_1"/>
  <p:tag name="KSO_WM_TEMPLATE_CATEGORY" val="diagram"/>
  <p:tag name="KSO_WM_TEMPLATE_INDEX" val="20237947"/>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44.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ID" val="diagram20237947_5*l_h_a*1_4_1"/>
  <p:tag name="KSO_WM_TEMPLATE_CATEGORY" val="diagram"/>
  <p:tag name="KSO_WM_TEMPLATE_INDEX" val="20237947"/>
  <p:tag name="KSO_WM_UNIT_LAYERLEVEL" val="1_1_1"/>
  <p:tag name="KSO_WM_TAG_VERSION" val="3.0"/>
  <p:tag name="KSO_WM_UNIT_PRESET_TEXT" val="Title"/>
  <p:tag name="KSO_WM_UNIT_TEXT_FILL_FORE_SCHEMECOLOR_INDEX" val="1"/>
  <p:tag name="KSO_WM_UNIT_TEXT_FILL_TYPE" val="1"/>
  <p:tag name="KSO_WM_UNIT_USESOURCEFORMAT_APPLY" val="1"/>
</p:tagLst>
</file>

<file path=ppt/tags/tag45.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ID" val="diagram20237947_5*l_h_f*1_4_1"/>
  <p:tag name="KSO_WM_TEMPLATE_CATEGORY" val="diagram"/>
  <p:tag name="KSO_WM_TEMPLATE_INDEX" val="20237947"/>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46.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37947_5*l_h_i*1_4_1"/>
  <p:tag name="KSO_WM_TEMPLATE_CATEGORY" val="diagram"/>
  <p:tag name="KSO_WM_TEMPLATE_INDEX" val="20237947"/>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USESOURCEFORMAT_APPLY" val="1"/>
</p:tagLst>
</file>

<file path=ppt/tags/tag47.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237947_5*l_h_i*1_5_1"/>
  <p:tag name="KSO_WM_TEMPLATE_CATEGORY" val="diagram"/>
  <p:tag name="KSO_WM_TEMPLATE_INDEX" val="20237947"/>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USESOURCEFORMAT_APPLY" val="1"/>
</p:tagLst>
</file>

<file path=ppt/tags/tag48.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61*56"/>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7947_5*l_h_x*1_1_1"/>
  <p:tag name="KSO_WM_TEMPLATE_CATEGORY" val="diagram"/>
  <p:tag name="KSO_WM_TEMPLATE_INDEX" val="20237947"/>
  <p:tag name="KSO_WM_UNIT_LAYERLEVEL" val="1_1_1"/>
  <p:tag name="KSO_WM_TAG_VERSION" val="3.0"/>
  <p:tag name="KSO_WM_BEAUTIFY_FLAG" val="#wm#"/>
  <p:tag name="KSO_WM_UNIT_TEXT_FILL_FORE_SCHEMECOLOR_INDEX" val="13"/>
  <p:tag name="KSO_WM_UNIT_TEXT_FILL_TYPE" val="1"/>
  <p:tag name="KSO_WM_UNIT_USESOURCEFORMAT_APPLY" val="1"/>
</p:tagLst>
</file>

<file path=ppt/tags/tag49.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61*61"/>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7947_5*l_h_x*1_2_1"/>
  <p:tag name="KSO_WM_TEMPLATE_CATEGORY" val="diagram"/>
  <p:tag name="KSO_WM_TEMPLATE_INDEX" val="20237947"/>
  <p:tag name="KSO_WM_UNIT_LAYERLEVEL" val="1_1_1"/>
  <p:tag name="KSO_WM_TAG_VERSION" val="3.0"/>
  <p:tag name="KSO_WM_BEAUTIFY_FLAG" val="#wm#"/>
  <p:tag name="KSO_WM_UNIT_TEXT_FILL_FORE_SCHEMECOLOR_INDEX" val="13"/>
  <p:tag name="KSO_WM_UNIT_TEXT_FILL_TYPE" val="1"/>
  <p:tag name="KSO_WM_UNIT_USESOURCEFORMAT_APPLY" val="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_1*i*5"/>
  <p:tag name="KSO_WM_UNIT_LAYERLEVEL" val="1"/>
  <p:tag name="KSO_WM_TAG_VERSION" val="3.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61*52"/>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237947_5*l_h_x*1_3_1"/>
  <p:tag name="KSO_WM_TEMPLATE_CATEGORY" val="diagram"/>
  <p:tag name="KSO_WM_TEMPLATE_INDEX" val="20237947"/>
  <p:tag name="KSO_WM_UNIT_LAYERLEVEL" val="1_1_1"/>
  <p:tag name="KSO_WM_TAG_VERSION" val="3.0"/>
  <p:tag name="KSO_WM_BEAUTIFY_FLAG" val="#wm#"/>
  <p:tag name="KSO_WM_UNIT_TEXT_FILL_FORE_SCHEMECOLOR_INDEX" val="13"/>
  <p:tag name="KSO_WM_UNIT_TEXT_FILL_TYPE" val="1"/>
  <p:tag name="KSO_WM_UNIT_USESOURCEFORMAT_APPLY" val="1"/>
</p:tagLst>
</file>

<file path=ppt/tags/tag51.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56*61"/>
  <p:tag name="KSO_WM_UNIT_HIGHLIGHT" val="0"/>
  <p:tag name="KSO_WM_UNIT_COMPATIBLE" val="0"/>
  <p:tag name="KSO_WM_UNIT_DIAGRAM_ISNUMVISUAL" val="0"/>
  <p:tag name="KSO_WM_UNIT_DIAGRAM_ISREFERUNIT" val="0"/>
  <p:tag name="KSO_WM_DIAGRAM_GROUP_CODE" val="l1-1"/>
  <p:tag name="KSO_WM_UNIT_TYPE" val="l_h_x"/>
  <p:tag name="KSO_WM_UNIT_INDEX" val="1_4_1"/>
  <p:tag name="KSO_WM_UNIT_ID" val="diagram20237947_5*l_h_x*1_4_1"/>
  <p:tag name="KSO_WM_TEMPLATE_CATEGORY" val="diagram"/>
  <p:tag name="KSO_WM_TEMPLATE_INDEX" val="20237947"/>
  <p:tag name="KSO_WM_UNIT_LAYERLEVEL" val="1_1_1"/>
  <p:tag name="KSO_WM_TAG_VERSION" val="3.0"/>
  <p:tag name="KSO_WM_BEAUTIFY_FLAG" val="#wm#"/>
  <p:tag name="KSO_WM_UNIT_TEXT_FILL_FORE_SCHEMECOLOR_INDEX" val="13"/>
  <p:tag name="KSO_WM_UNIT_TEXT_FILL_TYPE" val="1"/>
  <p:tag name="KSO_WM_UNIT_USESOURCEFORMAT_APPLY" val="1"/>
</p:tagLst>
</file>

<file path=ppt/tags/tag52.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60*60"/>
  <p:tag name="KSO_WM_UNIT_HIGHLIGHT" val="0"/>
  <p:tag name="KSO_WM_UNIT_COMPATIBLE" val="0"/>
  <p:tag name="KSO_WM_UNIT_DIAGRAM_ISNUMVISUAL" val="0"/>
  <p:tag name="KSO_WM_UNIT_DIAGRAM_ISREFERUNIT" val="0"/>
  <p:tag name="KSO_WM_DIAGRAM_GROUP_CODE" val="l1-1"/>
  <p:tag name="KSO_WM_UNIT_TYPE" val="l_h_x"/>
  <p:tag name="KSO_WM_UNIT_INDEX" val="1_5_1"/>
  <p:tag name="KSO_WM_UNIT_ID" val="diagram20237947_5*l_h_x*1_5_1"/>
  <p:tag name="KSO_WM_TEMPLATE_CATEGORY" val="diagram"/>
  <p:tag name="KSO_WM_TEMPLATE_INDEX" val="20237947"/>
  <p:tag name="KSO_WM_UNIT_LAYERLEVEL" val="1_1_1"/>
  <p:tag name="KSO_WM_TAG_VERSION" val="3.0"/>
  <p:tag name="KSO_WM_BEAUTIFY_FLAG" val="#wm#"/>
  <p:tag name="KSO_WM_UNIT_TEXT_FILL_FORE_SCHEMECOLOR_INDEX" val="13"/>
  <p:tag name="KSO_WM_UNIT_TEXT_FILL_TYPE" val="1"/>
  <p:tag name="KSO_WM_UNIT_USESOURCEFORMAT_APPLY" val="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8325"/>
  <p:tag name="KSO_WM_SLIDE_ID" val="custom20238325_1"/>
  <p:tag name="KSO_WM_TEMPLATE_SUBCATEGORY" val="0"/>
  <p:tag name="KSO_WM_TEMPLATE_MASTER_TYPE" val="0"/>
  <p:tag name="KSO_WM_TEMPLATE_COLOR_TYPE" val="0"/>
  <p:tag name="KSO_WM_SLIDE_TYPE" val="text"/>
  <p:tag name="KSO_WM_SLIDE_SUBTYPE" val="picTxt"/>
  <p:tag name="KSO_WM_SLIDE_ITEM_CNT" val="4"/>
  <p:tag name="KSO_WM_SLIDE_INDEX" val="1"/>
  <p:tag name="KSO_WM_SLIDE_SIZE" val="407.062*332.299"/>
  <p:tag name="KSO_WM_SLIDE_POSITION" val="41.2294*141.205"/>
  <p:tag name="KSO_WM_DIAGRAM_GROUP_CODE" val="l1-1"/>
  <p:tag name="KSO_WM_SLIDE_DIAGTYPE" val="l"/>
  <p:tag name="KSO_WM_TAG_VERSION" val="3.0"/>
  <p:tag name="KSO_WM_SLIDE_LAYOUT" val="a_d_l"/>
  <p:tag name="KSO_WM_SLIDE_LAYOUT_CNT" val="1_1_1"/>
  <p:tag name="KSO_WM_SPECIAL_SOURCE" val="bdnull"/>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8325_1*a*1"/>
  <p:tag name="KSO_WM_TEMPLATE_CATEGORY" val="custom"/>
  <p:tag name="KSO_WM_TEMPLATE_INDEX" val="20238325"/>
  <p:tag name="KSO_WM_UNIT_LAYERLEVEL" val="1"/>
  <p:tag name="KSO_WM_TAG_VERSION" val="3.0"/>
  <p:tag name="KSO_WM_UNIT_ISCONTENTSTITLE" val="0"/>
  <p:tag name="KSO_WM_UNIT_ISNUMDGMTITLE" val="0"/>
  <p:tag name="KSO_WM_UNIT_NOCLEAR" val="0"/>
  <p:tag name="KSO_WM_UNIT_TEXT_FILL_FORE_SCHEMECOLOR_INDEX" val="13"/>
  <p:tag name="KSO_WM_UNIT_TEXT_FILL_TYPE" val="1"/>
  <p:tag name="KSO_WM_UNIT_USESOURCEFORMAT_APPLY" val="1"/>
  <p:tag name="KSO_WM_UNIT_PRESET_TEXT" val="The title goes here"/>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8325_1*i*1"/>
  <p:tag name="KSO_WM_TEMPLATE_CATEGORY" val="custom"/>
  <p:tag name="KSO_WM_TEMPLATE_INDEX" val="20238325"/>
  <p:tag name="KSO_WM_UNIT_LAYERLEVEL" val="1"/>
  <p:tag name="KSO_WM_TAG_VERSION" val="3.0"/>
  <p:tag name="KSO_WM_BEAUTIFY_FLAG" val="#wm#"/>
  <p:tag name="KSO_WM_UNIT_TYPE" val="i"/>
  <p:tag name="KSO_WM_UNIT_INDEX" val="1"/>
  <p:tag name="KSO_WM_UNIT_FILL_FORE_SCHEMECOLOR_INDEX" val="5"/>
  <p:tag name="KSO_WM_UNIT_FILL_TYPE" val="1"/>
  <p:tag name="KSO_WM_UNIT_TEXT_FILL_FORE_SCHEMECOLOR_INDEX" val="13"/>
  <p:tag name="KSO_WM_UNIT_TEXT_FILL_TYPE" val="1"/>
  <p:tag name="KSO_WM_UNIT_USESOURCEFORMAT_APPLY" val="1"/>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8325_1*d*1"/>
  <p:tag name="KSO_WM_TEMPLATE_CATEGORY" val="custom"/>
  <p:tag name="KSO_WM_TEMPLATE_INDEX" val="20238325"/>
  <p:tag name="KSO_WM_UNIT_LAYERLEVEL" val="1"/>
  <p:tag name="KSO_WM_TAG_VERSION" val="3.0"/>
  <p:tag name="KSO_WM_BEAUTIFY_FLAG" val="#wm#"/>
  <p:tag name="KSO_WM_UNIT_VALUE" val="1299*1271"/>
  <p:tag name="KSO_WM_UNIT_TYPE" val="d"/>
  <p:tag name="KSO_WM_UNIT_INDEX" val="1"/>
  <p:tag name="KSO_WM_UNIT_LINE_FORE_SCHEMECOLOR_INDEX" val="5"/>
  <p:tag name="KSO_WM_UNIT_LINE_FILL_TYPE" val="2"/>
  <p:tag name="KSO_WM_UNIT_USESOURCEFORMAT_APPLY" val="1"/>
</p:tagLst>
</file>

<file path=ppt/tags/tag57.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7943_4*l_h_f*1_1_1"/>
  <p:tag name="KSO_WM_TEMPLATE_CATEGORY" val="diagram"/>
  <p:tag name="KSO_WM_TEMPLATE_INDEX" val="20237943"/>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58.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7943_4*l_h_a*1_1_1"/>
  <p:tag name="KSO_WM_TEMPLATE_CATEGORY" val="diagram"/>
  <p:tag name="KSO_WM_TEMPLATE_INDEX" val="20237943"/>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59.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8"/>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7943_4*l_h_f*1_4_1"/>
  <p:tag name="KSO_WM_TEMPLATE_CATEGORY" val="diagram"/>
  <p:tag name="KSO_WM_TEMPLATE_INDEX" val="20237943"/>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_1*i*6"/>
  <p:tag name="KSO_WM_UNIT_LAYERLEVEL" val="1"/>
  <p:tag name="KSO_WM_TAG_VERSION" val="3.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7943_4*l_h_a*1_4_1"/>
  <p:tag name="KSO_WM_TEMPLATE_CATEGORY" val="diagram"/>
  <p:tag name="KSO_WM_TEMPLATE_INDEX" val="20237943"/>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61.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8"/>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7943_4*l_h_f*1_2_1"/>
  <p:tag name="KSO_WM_TEMPLATE_CATEGORY" val="diagram"/>
  <p:tag name="KSO_WM_TEMPLATE_INDEX" val="20237943"/>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62.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7943_4*l_h_a*1_2_1"/>
  <p:tag name="KSO_WM_TEMPLATE_CATEGORY" val="diagram"/>
  <p:tag name="KSO_WM_TEMPLATE_INDEX" val="20237943"/>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63.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8"/>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7943_4*l_h_f*1_3_1"/>
  <p:tag name="KSO_WM_TEMPLATE_CATEGORY" val="diagram"/>
  <p:tag name="KSO_WM_TEMPLATE_INDEX" val="20237943"/>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64.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7943_4*l_h_a*1_3_1"/>
  <p:tag name="KSO_WM_TEMPLATE_CATEGORY" val="diagram"/>
  <p:tag name="KSO_WM_TEMPLATE_INDEX" val="20237943"/>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38415_1"/>
  <p:tag name="KSO_WM_TEMPLATE_SUBCATEGORY" val="0"/>
  <p:tag name="KSO_WM_TEMPLATE_MASTER_TYPE" val="0"/>
  <p:tag name="KSO_WM_TEMPLATE_COLOR_TYPE" val="0"/>
  <p:tag name="KSO_WM_SLIDE_ITEM_CNT" val="6"/>
  <p:tag name="KSO_WM_SLIDE_INDEX" val="1"/>
  <p:tag name="KSO_WM_TAG_VERSION" val="3.0"/>
  <p:tag name="KSO_WM_BEAUTIFY_FLAG" val="#wm#"/>
  <p:tag name="KSO_WM_TEMPLATE_CATEGORY" val="custom"/>
  <p:tag name="KSO_WM_TEMPLATE_INDEX" val="20238415"/>
  <p:tag name="KSO_WM_SLIDE_TYPE" val="text"/>
  <p:tag name="KSO_WM_SLIDE_SUBTYPE" val="picTxt"/>
  <p:tag name="KSO_WM_SLIDE_SIZE" val="831.8*321.235"/>
  <p:tag name="KSO_WM_SLIDE_POSITION" val="64.1*142.665"/>
  <p:tag name="KSO_WM_SLIDE_LAYOUT" val="a_l"/>
  <p:tag name="KSO_WM_SLIDE_LAYOUT_CNT" val="1_1"/>
  <p:tag name="KSO_WM_SPECIAL_SOURCE" val="bdnull"/>
  <p:tag name="KSO_WM_DIAGRAM_GROUP_CODE" val="l1-1"/>
  <p:tag name="KSO_WM_SLIDE_DIAGTYPE" val="l"/>
</p:tagLst>
</file>

<file path=ppt/tags/tag6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38415_1*a*1"/>
  <p:tag name="KSO_WM_TEMPLATE_CATEGORY" val="custom"/>
  <p:tag name="KSO_WM_TEMPLATE_INDEX" val="20238415"/>
  <p:tag name="KSO_WM_UNIT_LAYERLEVEL" val="1"/>
  <p:tag name="KSO_WM_TAG_VERSION" val="3.0"/>
  <p:tag name="KSO_WM_BEAUTIFY_FLAG" val="#wm#"/>
  <p:tag name="KSO_WM_UNIT_VALUE" val="29"/>
  <p:tag name="KSO_WM_UNIT_PRESET_TEXT" val="Your title here"/>
  <p:tag name="KSO_WM_UNIT_TEXT_FILL_FORE_SCHEMECOLOR_INDEX" val="13"/>
  <p:tag name="KSO_WM_UNIT_TEXT_FILL_TYPE" val="1"/>
  <p:tag name="KSO_WM_UNIT_USESOURCEFORMAT_APPLY" val="1"/>
</p:tagLst>
</file>

<file path=ppt/tags/tag6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4461_1*l_h_a*1_4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Your title here"/>
  <p:tag name="KSO_WM_UNIT_USESOURCEFORMAT_APPLY" val="1"/>
</p:tagLst>
</file>

<file path=ppt/tags/tag68.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4461_1*l_h_f*1_4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Presentations are communication tools"/>
  <p:tag name="KSO_WM_UNIT_USESOURCEFORMAT_APPLY" val="1"/>
</p:tagLst>
</file>

<file path=ppt/tags/tag6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5_1"/>
  <p:tag name="KSO_WM_UNIT_ID" val="diagram20234461_1*l_h_a*1_5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Your title here"/>
  <p:tag name="KSO_WM_UNIT_USESOURCEFORMAT_APPLY" val="1"/>
</p:tagLst>
</file>

<file path=ppt/tags/tag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编辑母版标题样式"/>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_1*a*1"/>
  <p:tag name="KSO_WM_UNIT_LAYERLEVEL" val="1"/>
  <p:tag name="KSO_WM_TAG_VERSION" val="3.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5_1"/>
  <p:tag name="KSO_WM_UNIT_ID" val="diagram20234461_1*l_h_f*1_5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Presentations are communication tools"/>
  <p:tag name="KSO_WM_UNIT_USESOURCEFORMAT_APPLY" val="1"/>
</p:tagLst>
</file>

<file path=ppt/tags/tag7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4461_1*l_h_a*1_1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Your title here"/>
  <p:tag name="KSO_WM_UNIT_USESOURCEFORMAT_APPLY" val="1"/>
</p:tagLst>
</file>

<file path=ppt/tags/tag7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4461_1*l_h_f*1_1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Presentations are communication tools"/>
  <p:tag name="KSO_WM_UNIT_USESOURCEFORMAT_APPLY" val="1"/>
</p:tagLst>
</file>

<file path=ppt/tags/tag7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4461_1*l_h_a*1_2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Your title here"/>
  <p:tag name="KSO_WM_UNIT_USESOURCEFORMAT_APPLY" val="1"/>
</p:tagLst>
</file>

<file path=ppt/tags/tag7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4461_1*l_h_f*1_2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Presentations are communication tools"/>
  <p:tag name="KSO_WM_UNIT_USESOURCEFORMAT_APPLY" val="1"/>
</p:tagLst>
</file>

<file path=ppt/tags/tag7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4461_1*l_h_a*1_3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Your title here"/>
  <p:tag name="KSO_WM_UNIT_USESOURCEFORMAT_APPLY" val="1"/>
</p:tagLst>
</file>

<file path=ppt/tags/tag76.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4461_1*l_h_f*1_3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Presentations are communication tools"/>
  <p:tag name="KSO_WM_UNIT_USESOURCEFORMAT_APPLY" val="1"/>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4461_1*l_h_i*1_1_1"/>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01"/>
  <p:tag name="KSO_WM_UNIT_USESOURCEFORMAT_APPLY" val="1"/>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234461_1*l_h_i*1_2_2"/>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5"/>
  <p:tag name="KSO_WM_UNIT_TEXT_FILL_FORE_SCHEMECOLOR_INDEX" val="1"/>
  <p:tag name="KSO_WM_UNIT_TEXT_FILL_TYPE" val="1"/>
  <p:tag name="KSO_WM_UNIT_PRESET_TEXT" val="02"/>
  <p:tag name="KSO_WM_UNIT_USESOURCEFORMAT_APPLY" val="1"/>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4461_1*l_h_i*1_3_1"/>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400000005960464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4"/>
  <p:tag name="KSO_WM_UNIT_TEXT_FILL_FORE_SCHEMECOLOR_INDEX" val="1"/>
  <p:tag name="KSO_WM_UNIT_TEXT_FILL_TYPE" val="1"/>
  <p:tag name="KSO_WM_UNIT_PRESET_TEXT" val="03"/>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34461_1*l_h_i*1_4_1"/>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10000000149011612,&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1"/>
  <p:tag name="KSO_WM_UNIT_TEXT_FILL_FORE_SCHEMECOLOR_INDEX" val="1"/>
  <p:tag name="KSO_WM_UNIT_TEXT_FILL_TYPE" val="1"/>
  <p:tag name="KSO_WM_UNIT_PRESET_TEXT" val="04"/>
  <p:tag name="KSO_WM_UNIT_USESOURCEFORMAT_APPLY" val="1"/>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0234461_1*l_h_i*1_5_1"/>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20000000298023224,&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
  <p:tag name="KSO_WM_UNIT_TEXT_FILL_FORE_SCHEMECOLOR_INDEX" val="1"/>
  <p:tag name="KSO_WM_UNIT_TEXT_FILL_TYPE" val="1"/>
  <p:tag name="KSO_WM_UNIT_PRESET_TEXT" val="05"/>
  <p:tag name="KSO_WM_UNIT_USESOURCEFORMAT_APPLY" val="1"/>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4461_1*l_h_i*1_2_1"/>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5"/>
  <p:tag name="KSO_WM_UNIT_TEXT_FILL_FORE_SCHEMECOLOR_INDEX" val="2"/>
  <p:tag name="KSO_WM_UNIT_TEXT_FILL_TYPE" val="1"/>
  <p:tag name="KSO_WM_UNIT_USESOURCEFORMAT_APPLY" val="1"/>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4461_1*l_h_i*1_3_2"/>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400000005960464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4"/>
  <p:tag name="KSO_WM_UNIT_TEXT_FILL_FORE_SCHEMECOLOR_INDEX" val="2"/>
  <p:tag name="KSO_WM_UNIT_TEXT_FILL_TYPE" val="1"/>
  <p:tag name="KSO_WM_UNIT_USESOURCEFORMAT_APPLY" val="1"/>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20234461_1*l_h_i*1_6_2"/>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30000001192092896,&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3"/>
  <p:tag name="KSO_WM_UNIT_TEXT_FILL_FORE_SCHEMECOLOR_INDEX" val="2"/>
  <p:tag name="KSO_WM_UNIT_TEXT_FILL_TYPE" val="1"/>
  <p:tag name="KSO_WM_UNIT_USESOURCEFORMAT_APPLY" val="1"/>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234461_1*l_h_i*1_5_2"/>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20000000298023224,&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
  <p:tag name="KSO_WM_UNIT_TEXT_FILL_FORE_SCHEMECOLOR_INDEX" val="2"/>
  <p:tag name="KSO_WM_UNIT_TEXT_FILL_TYPE" val="1"/>
  <p:tag name="KSO_WM_UNIT_USESOURCEFORMAT_APPLY" val="1"/>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4461_1*l_h_i*1_4_2"/>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10000000149011612,&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1"/>
  <p:tag name="KSO_WM_UNIT_TEXT_FILL_FORE_SCHEMECOLOR_INDEX" val="2"/>
  <p:tag name="KSO_WM_UNIT_TEXT_FILL_TYPE" val="1"/>
  <p:tag name="KSO_WM_UNIT_USESOURCEFORMAT_APPLY" val="1"/>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4461_1*l_h_i*1_1_2"/>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x"/>
  <p:tag name="KSO_WM_UNIT_INDEX" val="1_5_1"/>
  <p:tag name="KSO_WM_UNIT_ID" val="diagram20234461_1*l_h_x*1_5_1"/>
  <p:tag name="KSO_WM_TEMPLATE_CATEGORY" val="diagram"/>
  <p:tag name="KSO_WM_TEMPLATE_INDEX" val="20234461"/>
  <p:tag name="KSO_WM_UNIT_LAYERLEVEL" val="1_1_1"/>
  <p:tag name="KSO_WM_TAG_VERSION" val="3.0"/>
  <p:tag name="KSO_WM_BEAUTIFY_FLAG" val="#wm#"/>
  <p:tag name="KSO_WM_UNIT_VALUE" val="93*100"/>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TEXT_FILL_FORE_SCHEMECOLOR_INDEX" val="13"/>
  <p:tag name="KSO_WM_UNIT_TEXT_FILL_TYPE" val="1"/>
  <p:tag name="KSO_WM_UNIT_USESOURCEFORMAT_APPLY" val="1"/>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x"/>
  <p:tag name="KSO_WM_UNIT_INDEX" val="1_4_3"/>
  <p:tag name="KSO_WM_UNIT_ID" val="diagram20234461_1*l_h_x*1_4_3"/>
  <p:tag name="KSO_WM_TEMPLATE_CATEGORY" val="diagram"/>
  <p:tag name="KSO_WM_TEMPLATE_INDEX" val="20234461"/>
  <p:tag name="KSO_WM_UNIT_LAYERLEVEL" val="1_1_1"/>
  <p:tag name="KSO_WM_TAG_VERSION" val="3.0"/>
  <p:tag name="KSO_WM_BEAUTIFY_FLAG" val="#wm#"/>
  <p:tag name="KSO_WM_UNIT_VALUE" val="68*100"/>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TEXT_FILL_FORE_SCHEMECOLOR_INDEX" val="13"/>
  <p:tag name="KSO_WM_UNIT_TEXT_FILL_TYPE" val="1"/>
  <p:tag name="KSO_WM_UNIT_USESOURCEFORMAT_APPLY" val="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x"/>
  <p:tag name="KSO_WM_UNIT_INDEX" val="1_1_3"/>
  <p:tag name="KSO_WM_UNIT_ID" val="diagram20234461_1*l_h_x*1_1_3"/>
  <p:tag name="KSO_WM_TEMPLATE_CATEGORY" val="diagram"/>
  <p:tag name="KSO_WM_TEMPLATE_INDEX" val="20234461"/>
  <p:tag name="KSO_WM_UNIT_LAYERLEVEL" val="1_1_1"/>
  <p:tag name="KSO_WM_TAG_VERSION" val="3.0"/>
  <p:tag name="KSO_WM_BEAUTIFY_FLAG" val="#wm#"/>
  <p:tag name="KSO_WM_UNIT_VALUE" val="82*100"/>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TEXT_FILL_FORE_SCHEMECOLOR_INDEX" val="13"/>
  <p:tag name="KSO_WM_UNIT_TEXT_FILL_TYPE" val="1"/>
  <p:tag name="KSO_WM_UNIT_USESOURCEFORMAT_APPLY" val="1"/>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x"/>
  <p:tag name="KSO_WM_UNIT_INDEX" val="1_2_3"/>
  <p:tag name="KSO_WM_UNIT_ID" val="diagram20234461_1*l_h_x*1_2_3"/>
  <p:tag name="KSO_WM_TEMPLATE_CATEGORY" val="diagram"/>
  <p:tag name="KSO_WM_TEMPLATE_INDEX" val="20234461"/>
  <p:tag name="KSO_WM_UNIT_LAYERLEVEL" val="1_1_1"/>
  <p:tag name="KSO_WM_TAG_VERSION" val="3.0"/>
  <p:tag name="KSO_WM_BEAUTIFY_FLAG" val="#wm#"/>
  <p:tag name="KSO_WM_UNIT_VALUE" val="100*100"/>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TEXT_FILL_FORE_SCHEMECOLOR_INDEX" val="13"/>
  <p:tag name="KSO_WM_UNIT_TEXT_FILL_TYPE" val="1"/>
  <p:tag name="KSO_WM_UNIT_USESOURCEFORMAT_APPLY" val="1"/>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x"/>
  <p:tag name="KSO_WM_UNIT_INDEX" val="1_3_3"/>
  <p:tag name="KSO_WM_UNIT_ID" val="diagram20234461_1*l_h_x*1_3_3"/>
  <p:tag name="KSO_WM_TEMPLATE_CATEGORY" val="diagram"/>
  <p:tag name="KSO_WM_TEMPLATE_INDEX" val="20234461"/>
  <p:tag name="KSO_WM_UNIT_LAYERLEVEL" val="1_1_1"/>
  <p:tag name="KSO_WM_TAG_VERSION" val="3.0"/>
  <p:tag name="KSO_WM_BEAUTIFY_FLAG" val="#wm#"/>
  <p:tag name="KSO_WM_UNIT_VALUE" val="100*92"/>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TEXT_FILL_FORE_SCHEMECOLOR_INDEX" val="13"/>
  <p:tag name="KSO_WM_UNIT_TEXT_FILL_TYPE" val="1"/>
  <p:tag name="KSO_WM_UNIT_USESOURCEFORMAT_APPLY" val="1"/>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x"/>
  <p:tag name="KSO_WM_UNIT_INDEX" val="1_6_3"/>
  <p:tag name="KSO_WM_UNIT_ID" val="diagram20234461_1*l_h_x*1_6_3"/>
  <p:tag name="KSO_WM_TEMPLATE_CATEGORY" val="diagram"/>
  <p:tag name="KSO_WM_TEMPLATE_INDEX" val="20234461"/>
  <p:tag name="KSO_WM_UNIT_LAYERLEVEL" val="1_1_1"/>
  <p:tag name="KSO_WM_TAG_VERSION" val="3.0"/>
  <p:tag name="KSO_WM_BEAUTIFY_FLAG" val="#wm#"/>
  <p:tag name="KSO_WM_UNIT_VALUE" val="100*100"/>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TEXT_FILL_FORE_SCHEMECOLOR_INDEX" val="13"/>
  <p:tag name="KSO_WM_UNIT_TEXT_FILL_TYPE" val="1"/>
  <p:tag name="KSO_WM_UNIT_USESOURCEFORMAT_APPLY" val="1"/>
</p:tagLst>
</file>

<file path=ppt/tags/tag94.xml><?xml version="1.0" encoding="utf-8"?>
<p:tagLst xmlns:a="http://schemas.openxmlformats.org/drawingml/2006/main" xmlns:r="http://schemas.openxmlformats.org/officeDocument/2006/relationships" xmlns:p="http://schemas.openxmlformats.org/presentationml/2006/main">
  <p:tag name="KSO_WM_TEMPLATE_MASTER_TYPE" val="0"/>
  <p:tag name="KSO_WM_TEMPLATE_COLOR_TYPE" val="0"/>
  <p:tag name="KSO_WM_BEAUTIFY_FLAG" val="#wm#"/>
  <p:tag name="KSO_WM_TEMPLATE_CATEGORY" val="custom"/>
  <p:tag name="KSO_WM_SLIDE_LAYOUT" val="a_d_l"/>
  <p:tag name="KSO_WM_SLIDE_LAYOUT_CNT" val="1_1_1"/>
  <p:tag name="KSO_WM_SPECIAL_SOURCE" val="bdnull"/>
  <p:tag name="KSO_WM_SLIDE_TYPE" val="text"/>
  <p:tag name="KSO_WM_SLIDE_SIZE" val="518.283*326.843"/>
  <p:tag name="KSO_WM_SLIDE_POSITION" val="405.408*176.273"/>
  <p:tag name="KSO_WM_ASSIST_SLIDE" val="1"/>
  <p:tag name="KSO_WM_DIAGRAM_GROUP_CODE" val="l1-1"/>
  <p:tag name="KSO_WM_SLIDE_DIAGTYPE" val="l"/>
  <p:tag name="KSO_WM_SLIDE_SUBTYPE" val="picTxt"/>
  <p:tag name="KSO_WM_TEMPLATE_INDEX" val="20238273"/>
  <p:tag name="KSO_WM_TEMPLATE_SUBCATEGORY" val="0"/>
  <p:tag name="KSO_WM_SLIDE_INDEX" val="1"/>
  <p:tag name="KSO_WM_TAG_VERSION" val="3.0"/>
  <p:tag name="KSO_WM_SLIDE_ID" val="custom20238273_1"/>
  <p:tag name="KSO_WM_SLIDE_ITEM_CNT" val="2"/>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8273_1*i*1"/>
  <p:tag name="KSO_WM_TEMPLATE_CATEGORY" val="custom"/>
  <p:tag name="KSO_WM_TEMPLATE_INDEX" val="20238273"/>
  <p:tag name="KSO_WM_UNIT_LAYERLEVEL" val="1"/>
  <p:tag name="KSO_WM_TAG_VERSION" val="3.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96.xml><?xml version="1.0" encoding="utf-8"?>
<p:tagLst xmlns:a="http://schemas.openxmlformats.org/drawingml/2006/main" xmlns:r="http://schemas.openxmlformats.org/officeDocument/2006/relationships" xmlns:p="http://schemas.openxmlformats.org/presentationml/2006/main">
  <p:tag name="KSO_WM_UNIT_VALUE" val="1903*1780"/>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8273_1*d*1"/>
  <p:tag name="KSO_WM_TEMPLATE_CATEGORY" val="custom"/>
  <p:tag name="KSO_WM_TEMPLATE_INDEX" val="20238273"/>
  <p:tag name="KSO_WM_UNIT_LAYERLEVEL" val="1"/>
  <p:tag name="KSO_WM_TAG_VERSION" val="3.0"/>
  <p:tag name="KSO_WM_BEAUTIFY_FLAG" val="#wm#"/>
  <p:tag name="KSO_WM_UNIT_LINE_FORE_SCHEMECOLOR_INDEX" val="1"/>
  <p:tag name="KSO_WM_UNIT_LINE_FILL_TYPE" val="2"/>
  <p:tag name="KSO_WM_UNIT_USESOURCEFORMAT_APPLY" val="1"/>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8273_1*i*2"/>
  <p:tag name="KSO_WM_TEMPLATE_CATEGORY" val="custom"/>
  <p:tag name="KSO_WM_TEMPLATE_INDEX" val="20238273"/>
  <p:tag name="KSO_WM_UNIT_LAYERLEVEL" val="1"/>
  <p:tag name="KSO_WM_TAG_VERSION" val="3.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9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TEMPLATE_INDEX" val="20238273"/>
  <p:tag name="KSO_WM_UNIT_ID" val="custom20238273_1*a*1"/>
  <p:tag name="KSO_WM_UNIT_TEXT_FILL_FORE_SCHEMECOLOR_INDEX" val="13"/>
  <p:tag name="KSO_WM_UNIT_TEXT_FILL_TYPE" val="1"/>
  <p:tag name="KSO_WM_UNIT_USESOURCEFORMAT_APPLY" val="1"/>
  <p:tag name="KSO_WM_UNIT_PRESET_TEXT" val="Your title here"/>
</p:tagLst>
</file>

<file path=ppt/tags/tag99.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7931_3*l_h_f*1_1_1"/>
  <p:tag name="KSO_WM_TEMPLATE_CATEGORY" val="diagram"/>
  <p:tag name="KSO_WM_TEMPLATE_INDEX" val="20237931"/>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heme/theme1.xml><?xml version="1.0" encoding="utf-8"?>
<a:theme xmlns:a="http://schemas.openxmlformats.org/drawingml/2006/main" name="Math_16x9">
  <a:themeElements>
    <a:clrScheme name="Oranžno-rdeča">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Math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A97C96"/>
      </a:folHlink>
    </a:clrScheme>
    <a:fontScheme name="Math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A97C96"/>
      </a:folHlink>
    </a:clrScheme>
    <a:fontScheme name="Math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E599BEF-3FBD-4ADA-8BB3-EA5FF63560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Predstavitev z matematičnim motivom in črko pi (širokozaslonska)</Template>
  <TotalTime>0</TotalTime>
  <Words>16315</Words>
  <Application>Microsoft Office PowerPoint</Application>
  <PresentationFormat>Po meri</PresentationFormat>
  <Paragraphs>1939</Paragraphs>
  <Slides>328</Slides>
  <Notes>11</Notes>
  <HiddenSlides>0</HiddenSlides>
  <MMClips>0</MMClips>
  <ScaleCrop>false</ScaleCrop>
  <HeadingPairs>
    <vt:vector size="8" baseType="variant">
      <vt:variant>
        <vt:lpstr>Uporabljene pisave</vt:lpstr>
      </vt:variant>
      <vt:variant>
        <vt:i4>14</vt:i4>
      </vt:variant>
      <vt:variant>
        <vt:lpstr>Tema</vt:lpstr>
      </vt:variant>
      <vt:variant>
        <vt:i4>1</vt:i4>
      </vt:variant>
      <vt:variant>
        <vt:lpstr>Vdelani OLE strežniki</vt:lpstr>
      </vt:variant>
      <vt:variant>
        <vt:i4>0</vt:i4>
      </vt:variant>
      <vt:variant>
        <vt:lpstr>Naslovi diapozitivov</vt:lpstr>
      </vt:variant>
      <vt:variant>
        <vt:i4>328</vt:i4>
      </vt:variant>
    </vt:vector>
  </HeadingPairs>
  <TitlesOfParts>
    <vt:vector size="343" baseType="lpstr">
      <vt:lpstr>Arial</vt:lpstr>
      <vt:lpstr>Bahnschrift</vt:lpstr>
      <vt:lpstr>Calibri</vt:lpstr>
      <vt:lpstr>Constantia</vt:lpstr>
      <vt:lpstr>Euphemia</vt:lpstr>
      <vt:lpstr>Helvetica Neue</vt:lpstr>
      <vt:lpstr>Menlo</vt:lpstr>
      <vt:lpstr>Merriweather</vt:lpstr>
      <vt:lpstr>Monotype Sorts</vt:lpstr>
      <vt:lpstr>Tahoma</vt:lpstr>
      <vt:lpstr>Times New Roman</vt:lpstr>
      <vt:lpstr>Verdana</vt:lpstr>
      <vt:lpstr>Wingdings</vt:lpstr>
      <vt:lpstr>Wingdings 2</vt:lpstr>
      <vt:lpstr>Math_16x9</vt:lpstr>
      <vt:lpstr>INFORMATIKA  </vt:lpstr>
      <vt:lpstr>OSNOVNI POJMI  INFORMACIJSKE TEHNOLOGIJE</vt:lpstr>
      <vt:lpstr>TEMELJNI POJMI</vt:lpstr>
      <vt:lpstr>TEMELJNI POJMI</vt:lpstr>
      <vt:lpstr>PRIMER PODATKOV</vt:lpstr>
      <vt:lpstr>INFORMACIJA</vt:lpstr>
      <vt:lpstr>INFORMACIJA</vt:lpstr>
      <vt:lpstr>ZNANJE</vt:lpstr>
      <vt:lpstr>Sinteza znanja iz podatkov</vt:lpstr>
      <vt:lpstr>KOLIČINA INFORMACIJ</vt:lpstr>
      <vt:lpstr>KOLIČINA INFORMACIJ</vt:lpstr>
      <vt:lpstr>KOLIČINA INFORMACIJ</vt:lpstr>
      <vt:lpstr>KOLIČINA INFORMACIJ</vt:lpstr>
      <vt:lpstr>KOLIČINA INFORMACIJ</vt:lpstr>
      <vt:lpstr>RAČUNALNIK</vt:lpstr>
      <vt:lpstr>RAČUNALNIŠTVO</vt:lpstr>
      <vt:lpstr>RAČUNALNIŠKA PISMENOST</vt:lpstr>
      <vt:lpstr>INFORMATIKA</vt:lpstr>
      <vt:lpstr>INFORMACIJSKA TEHNOLOGIJA - IT</vt:lpstr>
      <vt:lpstr>DRUŽBA IN RAZVOJ INFORMACIJKIH TEHNOLOGIJ</vt:lpstr>
      <vt:lpstr>VLOGA IN POMEN INFORMACIJ V SODOBNI DRUŽBI</vt:lpstr>
      <vt:lpstr>INFORMACIJSKA DRUŽBA</vt:lpstr>
      <vt:lpstr>VPLIV INFORMACIJSKIH TEHNOLOGIJ NA RAZVOJ DRUŽBE</vt:lpstr>
      <vt:lpstr>Značilnosti informacijske družbe: VISOKA STOPNJA TEHNOLOŠKEGA RAZVOJA</vt:lpstr>
      <vt:lpstr>Značilnosti informacijske družbe: RAZVOJ STORITVENEGA GOSPODARSTVA</vt:lpstr>
      <vt:lpstr>Značilnosti informacijske družbe: PRILAGODITEV POKLICEV IN PODROČIJ DELA</vt:lpstr>
      <vt:lpstr>NEVARNOSTI INFORMACIJSKIH TEHNOLOGIJ ZA DEMOKRACIJO</vt:lpstr>
      <vt:lpstr>NEVARNOSTI INFORMACIJSKIH TEHNOLOGIJ ZA DEMOKRACIJO</vt:lpstr>
      <vt:lpstr>INFORMACIJSKA PISMENOST</vt:lpstr>
      <vt:lpstr>PowerPointova predstavitev</vt:lpstr>
      <vt:lpstr>VREDNOST INFORMACIJE</vt:lpstr>
      <vt:lpstr>VREDNOST INFORMACIJE</vt:lpstr>
      <vt:lpstr>VREDNOST INFORMACIJE</vt:lpstr>
      <vt:lpstr>INFORMACIJSKA PISMENOST</vt:lpstr>
      <vt:lpstr>INFORMACIJSKA PISMENOST</vt:lpstr>
      <vt:lpstr>INFORMACIJSKA PISMENOST</vt:lpstr>
      <vt:lpstr>INFORMACIJSKA PISMENOST</vt:lpstr>
      <vt:lpstr>INFORMACIJSKI SISTEM</vt:lpstr>
      <vt:lpstr>INFORMACIJSKI SISTEM</vt:lpstr>
      <vt:lpstr>INFORMACIJSKI SISTEM</vt:lpstr>
      <vt:lpstr>INFORMACIJSKI SISTEMI V ORGANIZACIJAH </vt:lpstr>
      <vt:lpstr>INFORMACIJSKI SISTEM </vt:lpstr>
      <vt:lpstr>OSNOVNE KOMPONENTE INFORMACIJSKIH SISTEMOV  </vt:lpstr>
      <vt:lpstr>VRSTE INFORMACIJSKIH SISTEMOV</vt:lpstr>
      <vt:lpstr>PREDNOSTI INFORMACIJSKIH SISTEMOV </vt:lpstr>
      <vt:lpstr>IZZIVI PRI IMPLEMENTACIJI</vt:lpstr>
      <vt:lpstr>TEHNOLOŠKI NAPREDEK IN PRIHODNOST INFORMACIJSKIH SISTEMOV</vt:lpstr>
      <vt:lpstr>PowerPointova predstavitev</vt:lpstr>
      <vt:lpstr>ANALOGNO IN DIGITALNO</vt:lpstr>
      <vt:lpstr>ZVEZNI ALI ANALOGNI  ZAPIS  PODATKOV</vt:lpstr>
      <vt:lpstr>ZVEZNI ALI ANALOGNI  ZAPIS  PODATKOV</vt:lpstr>
      <vt:lpstr>ZVEZNI ALI ANALOGNI  ZAPIS  PODATKOV</vt:lpstr>
      <vt:lpstr>DISKRETNI ALI DIGITALNI  ZAPIS  PODATKOV</vt:lpstr>
      <vt:lpstr>ANALOGNI V  DIGITALNO  in nazaj</vt:lpstr>
      <vt:lpstr>DISKRETNI ALI DIGITALNI  ZAPIS  PODATKOV</vt:lpstr>
      <vt:lpstr>ZAPIS PODATKOV V RAČUNALNIKU</vt:lpstr>
      <vt:lpstr>ZAPIS PODATKOV V RAČUNALNIKU</vt:lpstr>
      <vt:lpstr>DVOJIŠKI ZAPIS PODATKOV</vt:lpstr>
      <vt:lpstr>ZAPIS ZNAKOV</vt:lpstr>
      <vt:lpstr>ZAPIS ZNAKOV</vt:lpstr>
      <vt:lpstr>ZAPIS ZNAKOV</vt:lpstr>
      <vt:lpstr>UNICODE standard</vt:lpstr>
      <vt:lpstr>ZAPIS ŠTEVIL</vt:lpstr>
      <vt:lpstr>ZAPIS ŠTEVIL - primer</vt:lpstr>
      <vt:lpstr>RAČUNALNIŠKA GRAFIKA</vt:lpstr>
      <vt:lpstr>ZAPIS SLIK</vt:lpstr>
      <vt:lpstr>LASTNOSTI BITNIH SLIK</vt:lpstr>
      <vt:lpstr>ZAPIS SLIK</vt:lpstr>
      <vt:lpstr>ZAPIS SLIK</vt:lpstr>
      <vt:lpstr>ZAPIS SLIK</vt:lpstr>
      <vt:lpstr>VEKTORSKA SLIKA </vt:lpstr>
      <vt:lpstr>VEKTORSKA SLIKA </vt:lpstr>
      <vt:lpstr>VEKTORSKA SLIKA </vt:lpstr>
      <vt:lpstr>Standardni formati grafike</vt:lpstr>
      <vt:lpstr>JPEG Joint Photographic Expert Group</vt:lpstr>
      <vt:lpstr>Format GIF (Graphics Interchange Format) </vt:lpstr>
      <vt:lpstr>Format TIFF (Tagged Image File Format)</vt:lpstr>
      <vt:lpstr>WebP</vt:lpstr>
      <vt:lpstr>ZAPIS SLIK – vektorske slike</vt:lpstr>
      <vt:lpstr>BARVNI MODELI</vt:lpstr>
      <vt:lpstr>BARVNI MODEL RGB</vt:lpstr>
      <vt:lpstr>BARVNI MODEL CMYK</vt:lpstr>
      <vt:lpstr>BARVNA GLOBINA</vt:lpstr>
      <vt:lpstr>ZAPIS ZVOKA</vt:lpstr>
      <vt:lpstr>ZAPIS ZVOKA</vt:lpstr>
      <vt:lpstr>ZAPIS  ZVOKA</vt:lpstr>
      <vt:lpstr>ZAPIS VIDEA</vt:lpstr>
      <vt:lpstr>ZAPIS VIDEA</vt:lpstr>
      <vt:lpstr>ZAPIS VIDEA</vt:lpstr>
      <vt:lpstr>ZAPIS VIDEA</vt:lpstr>
      <vt:lpstr>STROJNA OPREMA</vt:lpstr>
      <vt:lpstr>ZGODOVINA RAČUNALNIŠTVA</vt:lpstr>
      <vt:lpstr>ZGODOVINA RAČUNALNIŠTVA</vt:lpstr>
      <vt:lpstr>ZGODOVINA RAČUNALNIŠTVA</vt:lpstr>
      <vt:lpstr>ZGODOVINA RAČUNALNIŠTVA</vt:lpstr>
      <vt:lpstr>ZGODOVINA RAČUNALNIŠTVA</vt:lpstr>
      <vt:lpstr>ZGODOVINA RAČUNALNIŠTVA</vt:lpstr>
      <vt:lpstr>ZGODOVINA RAČUNANIŠTVA</vt:lpstr>
      <vt:lpstr>PowerPointova predstavitev</vt:lpstr>
      <vt:lpstr>ZGODOVINA RAČUNALNIŠTVA</vt:lpstr>
      <vt:lpstr>ZGODOVINA RAČUNALNIŠTVA</vt:lpstr>
      <vt:lpstr>ZGODOVINA RAČUNALNIŠTVA</vt:lpstr>
      <vt:lpstr>GENERACIJE RAČUNALNIKOV</vt:lpstr>
      <vt:lpstr>GENERACIJE RAČUNALNIKOV</vt:lpstr>
      <vt:lpstr>DRUGA GENERACIJA – računalniki iz tranzistorjev  (1956–1963)</vt:lpstr>
      <vt:lpstr>TRETJA GENERACIJA – računalniki, ki temeljijo na integriranih vezjih (1964–1971)</vt:lpstr>
      <vt:lpstr>ČETRTA GENERACIJA – mikroprocesor (1971–zdaj) </vt:lpstr>
      <vt:lpstr>PETA GENERACIJA (prihodnost)</vt:lpstr>
      <vt:lpstr>GENERACIJE RAČUNALNIKOV</vt:lpstr>
      <vt:lpstr>ZANIMIVOST:</vt:lpstr>
      <vt:lpstr>VRSTE RAČUNALNIKOV</vt:lpstr>
      <vt:lpstr>VRSTE RAČUNALNIKOV</vt:lpstr>
      <vt:lpstr>VRSTE RAČUNALNIKOV</vt:lpstr>
      <vt:lpstr>VRSTE RAČUNALNIKOV</vt:lpstr>
      <vt:lpstr>VRSTE RAČUNALNIKOV</vt:lpstr>
      <vt:lpstr>VRSTE RAČUNALNIKOV</vt:lpstr>
      <vt:lpstr>VRSTE RAČUNALNIKOV</vt:lpstr>
      <vt:lpstr>PowerPointova predstavitev</vt:lpstr>
      <vt:lpstr>PRENOSNI RAČUNALNIK</vt:lpstr>
      <vt:lpstr>Tablični računalnik</vt:lpstr>
      <vt:lpstr>PAMETNI TELEFON</vt:lpstr>
      <vt:lpstr>RAČUNALNIŠKI SISTEMI</vt:lpstr>
      <vt:lpstr>RAČUNALNIŠKI SISTEMI</vt:lpstr>
      <vt:lpstr>RAČUNALNIŠKI SISTEMI</vt:lpstr>
      <vt:lpstr>ZGRADBA RAČUNALNIKA</vt:lpstr>
      <vt:lpstr>Von Neumannov računalnik</vt:lpstr>
      <vt:lpstr>Von Neumannov računalnik</vt:lpstr>
      <vt:lpstr>Ozko grlo Von Neumannovega računalnika</vt:lpstr>
      <vt:lpstr>ZGRADBA RAČUNALNIKA</vt:lpstr>
      <vt:lpstr>VHODNE ENOTE</vt:lpstr>
      <vt:lpstr>VHODNE ENOTE</vt:lpstr>
      <vt:lpstr>VHODNE ENOTE</vt:lpstr>
      <vt:lpstr>VHODNE ENOTE</vt:lpstr>
      <vt:lpstr>VHODNE ENOTE</vt:lpstr>
      <vt:lpstr>VHODNE ENOTE</vt:lpstr>
      <vt:lpstr>VHODNE ENOTE</vt:lpstr>
      <vt:lpstr>VHODNE ENOTE</vt:lpstr>
      <vt:lpstr>VHODNE ENOTE</vt:lpstr>
      <vt:lpstr>VHODNE ENOTE</vt:lpstr>
      <vt:lpstr>VHODNE ENOTE</vt:lpstr>
      <vt:lpstr>SKENER</vt:lpstr>
      <vt:lpstr>SKENER</vt:lpstr>
      <vt:lpstr>IZHODNE ENOTE</vt:lpstr>
      <vt:lpstr>IZHODNE ENOTE</vt:lpstr>
      <vt:lpstr>IZHODNE ENOTE</vt:lpstr>
      <vt:lpstr>IZHODNE ENOTE</vt:lpstr>
      <vt:lpstr>IZHODNE ENOTE</vt:lpstr>
      <vt:lpstr>TISKALNIKI</vt:lpstr>
      <vt:lpstr>TISKALNIKI</vt:lpstr>
      <vt:lpstr>TISKALNIKI</vt:lpstr>
      <vt:lpstr>TISKALNIKI - LASERSKI</vt:lpstr>
      <vt:lpstr>TISKALNIKI</vt:lpstr>
      <vt:lpstr>RISALNIKI</vt:lpstr>
      <vt:lpstr>MIKROPROCESOR - CPU</vt:lpstr>
      <vt:lpstr>PROCESOR</vt:lpstr>
      <vt:lpstr>CENTRALNA PROCESNA ENOTA</vt:lpstr>
      <vt:lpstr>CENTRALNA PROCESNA ENOTA</vt:lpstr>
      <vt:lpstr>Procesor</vt:lpstr>
      <vt:lpstr>Več jedrni procesor</vt:lpstr>
      <vt:lpstr>Takt delovanja procesorja</vt:lpstr>
      <vt:lpstr>Zmogljivost procesorjev</vt:lpstr>
      <vt:lpstr>PowerPointova predstavitev</vt:lpstr>
      <vt:lpstr>PowerPointova predstavitev</vt:lpstr>
      <vt:lpstr>PowerPointova predstavitev</vt:lpstr>
      <vt:lpstr>Procesor danes (2016)</vt:lpstr>
      <vt:lpstr>Predpomnilnik (cache)</vt:lpstr>
      <vt:lpstr>Predpomnilnik (cache)</vt:lpstr>
      <vt:lpstr>Predpomnilnik (cache)</vt:lpstr>
      <vt:lpstr>POJMI</vt:lpstr>
      <vt:lpstr>Matična plošča (motherboard)</vt:lpstr>
      <vt:lpstr>POMNILNIKI</vt:lpstr>
      <vt:lpstr>POMNILNIK</vt:lpstr>
      <vt:lpstr>NOTRANJI POMNILNIK</vt:lpstr>
      <vt:lpstr>RAM - Bralno-pisalni pomnilnik</vt:lpstr>
      <vt:lpstr>RAM – delovni pomnilnik –  (Random Access Memory) </vt:lpstr>
      <vt:lpstr>Dinamični RAM (DRAM)</vt:lpstr>
      <vt:lpstr>Statični RAM (SRAM)</vt:lpstr>
      <vt:lpstr>Koliko RAM-a potrebujete? </vt:lpstr>
      <vt:lpstr>Primerjava cen RAM na trgu </vt:lpstr>
      <vt:lpstr>Kako deluje RAM?</vt:lpstr>
      <vt:lpstr>ROM</vt:lpstr>
      <vt:lpstr>BIOS (Basic Input Output System)</vt:lpstr>
      <vt:lpstr>BIOS (Basic Input Output System)</vt:lpstr>
      <vt:lpstr>BIOS (Basic Input Output System)</vt:lpstr>
      <vt:lpstr>ZUNANJI POMNILNIK</vt:lpstr>
      <vt:lpstr>TRDI DISK</vt:lpstr>
      <vt:lpstr>Trdi disk</vt:lpstr>
      <vt:lpstr>Vrste trdih diskov</vt:lpstr>
      <vt:lpstr>Trdi diski (HDD)</vt:lpstr>
      <vt:lpstr>Polprevodniški pogoni (SSD)</vt:lpstr>
      <vt:lpstr>Pogoni NVMe</vt:lpstr>
      <vt:lpstr>TRDI DISK</vt:lpstr>
      <vt:lpstr>TRDI DISK</vt:lpstr>
      <vt:lpstr>TRDI DISK - vrtenje</vt:lpstr>
      <vt:lpstr>TRDI DISK – hitrost</vt:lpstr>
      <vt:lpstr>Sistem zapisa podatkov na disku</vt:lpstr>
      <vt:lpstr>FAT (File Allocation Table) tabela</vt:lpstr>
      <vt:lpstr>TRDI DISK</vt:lpstr>
      <vt:lpstr>Defragmentiranje diska </vt:lpstr>
      <vt:lpstr>ZAŠČITA PODATKOV NA DISKIH </vt:lpstr>
      <vt:lpstr>ZRCALJENJE DISKOV- DISK MIRRORING </vt:lpstr>
      <vt:lpstr>RAID (Redundant Array of Independent Disks)</vt:lpstr>
      <vt:lpstr>TRDI DISK - DANES</vt:lpstr>
      <vt:lpstr>Diski brez gibljivih delov SSD (Solid State Disk)</vt:lpstr>
      <vt:lpstr>Diski brez gibljivih delov SSD (Solid State Disk</vt:lpstr>
      <vt:lpstr>NAKUP SSD DISK DANES</vt:lpstr>
      <vt:lpstr>Kako dela trdi disk</vt:lpstr>
      <vt:lpstr>DISKETA</vt:lpstr>
      <vt:lpstr>OPTIČNE NAPRAVE za shranjevanje podatkov</vt:lpstr>
      <vt:lpstr>ZGOŠČENKA - CD</vt:lpstr>
      <vt:lpstr>ZGOŠČENKA - CD</vt:lpstr>
      <vt:lpstr>DVD</vt:lpstr>
      <vt:lpstr>PowerPointova predstavitev</vt:lpstr>
      <vt:lpstr>DVD</vt:lpstr>
      <vt:lpstr>BLU-RAY disk </vt:lpstr>
      <vt:lpstr>HD DVD DISK</vt:lpstr>
      <vt:lpstr>USB pomnilnik</vt:lpstr>
      <vt:lpstr>ZUNANJI POMNILNIK</vt:lpstr>
      <vt:lpstr>NAPAJALNIKI</vt:lpstr>
      <vt:lpstr>NAPAJALNIKI</vt:lpstr>
      <vt:lpstr>SISTEMI ZA BREZPREKINITVENO ELEKTRICNO NAPAJANJE (UPS)</vt:lpstr>
      <vt:lpstr>SISTEMI ZA BREZPREKINITVENO ELEKTRICNO NAPAJANJE (UPS)</vt:lpstr>
      <vt:lpstr>PRIKLJUČKI</vt:lpstr>
      <vt:lpstr>Serijski</vt:lpstr>
      <vt:lpstr>USB (Universal Serial Bus)</vt:lpstr>
      <vt:lpstr>FireWire - IEEE 1394 </vt:lpstr>
      <vt:lpstr>HDMI (High Definition Multimedia Interface)</vt:lpstr>
      <vt:lpstr>GRAFIČNA KARTICA</vt:lpstr>
      <vt:lpstr>Grafična kartica</vt:lpstr>
      <vt:lpstr>Grafična kartica</vt:lpstr>
      <vt:lpstr>Grafična kartica</vt:lpstr>
      <vt:lpstr>Nakup danes</vt:lpstr>
      <vt:lpstr>PROGRAMSKA OPREMA</vt:lpstr>
      <vt:lpstr>PowerPointova predstavitev</vt:lpstr>
      <vt:lpstr>PowerPointova predstavitev</vt:lpstr>
      <vt:lpstr>PROGRAMSKA OPREMA</vt:lpstr>
      <vt:lpstr>SISTEMSKA PROGRAMSKA OPREMA</vt:lpstr>
      <vt:lpstr>OPERACIJSKI SISTEM</vt:lpstr>
      <vt:lpstr>OPERACIJSKI SISTEM</vt:lpstr>
      <vt:lpstr>Vrste operacijskih sistemov </vt:lpstr>
      <vt:lpstr>Vrste operacijskih sistemov </vt:lpstr>
      <vt:lpstr>Vrste operacijskih sistemov </vt:lpstr>
      <vt:lpstr>Vrste operacijskih sistemov </vt:lpstr>
      <vt:lpstr>Vrste operacijskih sistemov </vt:lpstr>
      <vt:lpstr>GRAFIČNI UPORABNIŠKI VMESNIK</vt:lpstr>
      <vt:lpstr> GONILNIKI NAPRAV</vt:lpstr>
      <vt:lpstr>DATOTEČNI SITEM</vt:lpstr>
      <vt:lpstr>DATOTEKE</vt:lpstr>
      <vt:lpstr>NASLAVLJANJE DATOTEK IN POTI DO DATOTEKE</vt:lpstr>
      <vt:lpstr>Uporabniška programska oprema</vt:lpstr>
      <vt:lpstr>Lastništvo programske opreme</vt:lpstr>
      <vt:lpstr>ODPRTA PROGRAMSKA OPREMA: Odprtokodna programska oprema (open source software)</vt:lpstr>
      <vt:lpstr>ODPRTA PROGRAMSKA OPREMA: Odprtokodna programska oprema (open source software)</vt:lpstr>
      <vt:lpstr>Avtorji odprte kode</vt:lpstr>
      <vt:lpstr>ZAPRTA PROGRAMSKA OPREMA</vt:lpstr>
      <vt:lpstr>JAVNA PROGRAMSKA OPREMA</vt:lpstr>
      <vt:lpstr>Lastništvo programske opreme</vt:lpstr>
      <vt:lpstr>UPORABNIKI IN VARNOST</vt:lpstr>
      <vt:lpstr>UPORABNIKI IN VARNOST</vt:lpstr>
      <vt:lpstr>(I) – IDENTIFIKACIJA - predstavitev uporabnika</vt:lpstr>
      <vt:lpstr>AVTENTIKACIJA - preverjanje pristnosti uporabnika</vt:lpstr>
      <vt:lpstr>(A) – AVTORIZACIJA - ugotavljanje pravic uporabnika v sistemu</vt:lpstr>
      <vt:lpstr>(A) - BELEŽENJE (ang. accounting): pregledovanje zabeležene zgodovine dejavnosti uporabnika.</vt:lpstr>
      <vt:lpstr>RAČUNALNIŠKI VIRUSI</vt:lpstr>
      <vt:lpstr>PowerPointova predstavitev</vt:lpstr>
      <vt:lpstr>VRSTE VIRUSOV</vt:lpstr>
      <vt:lpstr>Vrste virusov</vt:lpstr>
      <vt:lpstr>Antivirusni programi</vt:lpstr>
      <vt:lpstr>Antivirusni programi</vt:lpstr>
      <vt:lpstr>Antivirusni programi</vt:lpstr>
      <vt:lpstr>Kako se zavarujemo</vt:lpstr>
      <vt:lpstr>RAČUNALNIŠKA OMREŽJA</vt:lpstr>
      <vt:lpstr>Računalniška omrežja </vt:lpstr>
      <vt:lpstr>Računalniška omrežja </vt:lpstr>
      <vt:lpstr>Računalniška omrežja </vt:lpstr>
      <vt:lpstr>Računalniška omrežja </vt:lpstr>
      <vt:lpstr>Tipi omrežij</vt:lpstr>
      <vt:lpstr>Omrežje enakovrednih partnerjev (peer-to-peer)</vt:lpstr>
      <vt:lpstr>Odjemalec-strežnik (Client-server)</vt:lpstr>
      <vt:lpstr>Odjemalec-strežnik (Client-server)</vt:lpstr>
      <vt:lpstr>Potrebna oprema za rač. mrežo</vt:lpstr>
      <vt:lpstr>Strojna oprema za mrežo</vt:lpstr>
      <vt:lpstr>Strojna oprema za mrežo</vt:lpstr>
      <vt:lpstr>Strojna oprema za mrežo</vt:lpstr>
      <vt:lpstr>Omrežni protokoli</vt:lpstr>
      <vt:lpstr>Internet</vt:lpstr>
      <vt:lpstr>Intranet</vt:lpstr>
      <vt:lpstr>INTERNET - zgodovina</vt:lpstr>
      <vt:lpstr>Zgodovina Interneta: 70-ta leta</vt:lpstr>
      <vt:lpstr>Zgodovina Interneta: 70-ta leta</vt:lpstr>
      <vt:lpstr>Zgodovina Interneta: 80-ta leta</vt:lpstr>
      <vt:lpstr>Zgodovina Interneta: 80-ta leta</vt:lpstr>
      <vt:lpstr>Zgodovina Interneta: 90-ta leta</vt:lpstr>
      <vt:lpstr>Zgodovina Interneta: 90-ta leta</vt:lpstr>
      <vt:lpstr>Zgodovina Interneta: 90-ta leta</vt:lpstr>
      <vt:lpstr>Zgodovina Interneta: 90-ta leta</vt:lpstr>
      <vt:lpstr>INTERNET - danes</vt:lpstr>
      <vt:lpstr>Priklop v Internet</vt:lpstr>
      <vt:lpstr>Splet - www</vt:lpstr>
      <vt:lpstr>Standard spleta</vt:lpstr>
      <vt:lpstr>URL</vt:lpstr>
      <vt:lpstr>Spletni naslov</vt:lpstr>
      <vt:lpstr>Brskalnik </vt:lpstr>
      <vt:lpstr>HTML jezik</vt:lpstr>
      <vt:lpstr>Delo s spletnimi stranmi</vt:lpstr>
      <vt:lpstr>ELEKTRONSKA POŠTA</vt:lpstr>
      <vt:lpstr>SPLETNA POŠTA</vt:lpstr>
      <vt:lpstr>BONTON e-pisanja</vt:lpstr>
      <vt:lpstr>Nezaželena pošta</vt:lpstr>
      <vt:lpstr>Nevarnosti interneta</vt:lpstr>
      <vt:lpstr>Varovanje</vt:lpstr>
      <vt:lpstr>Gesla</vt:lpstr>
      <vt:lpstr>Slabo geslo</vt:lpstr>
      <vt:lpstr>Dobra gesla</vt:lpstr>
      <vt:lpstr>Digitalni podpis in certifikat</vt:lpstr>
      <vt:lpstr>Digitalni podpis in certifikat</vt:lpstr>
      <vt:lpstr>INTERNET STVARI </vt:lpstr>
      <vt:lpstr>UVOD</vt:lpstr>
      <vt:lpstr>INTERNET STVARI</vt:lpstr>
      <vt:lpstr>DELOVANJE INTERNET STVARI</vt:lpstr>
      <vt:lpstr>UPORABA INTERNET STVARI</vt:lpstr>
      <vt:lpstr>UPORABA V INDUSTRIJI</vt:lpstr>
      <vt:lpstr>PREDNOSTI IN SLABOSTI</vt:lpstr>
      <vt:lpstr>UPORABA V ZDRAVSTVU</vt:lpstr>
      <vt:lpstr>PREDNOSTI IN SLABOSTI</vt:lpstr>
      <vt:lpstr>UPORABA V KMETIJSTVU</vt:lpstr>
      <vt:lpstr>PREDNOSTI IN SLABOSTI</vt:lpstr>
      <vt:lpstr>UGOTOVITVE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2016-01-17T20:43:21Z</dcterms:created>
  <dcterms:modified xsi:type="dcterms:W3CDTF">2024-11-14T11:10:10Z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TC027879479991</vt:lpwstr>
  </property>
</Properties>
</file>