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6"/>
  </p:notesMasterIdLst>
  <p:handoutMasterIdLst>
    <p:handoutMasterId r:id="rId37"/>
  </p:handoutMasterIdLst>
  <p:sldIdLst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6044"/>
    </p:cViewPr>
  </p:sorterViewPr>
  <p:notesViewPr>
    <p:cSldViewPr showGuides="1">
      <p:cViewPr varScale="1">
        <p:scale>
          <a:sx n="70" d="100"/>
          <a:sy n="70" d="100"/>
        </p:scale>
        <p:origin x="324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sl-SI" noProof="0" smtClean="0"/>
              <a:pPr/>
              <a:t>15. 03. 2016</a:t>
            </a:fld>
            <a:endParaRPr lang="sl-SI" noProof="0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sl-SI" noProof="0" smtClean="0"/>
              <a:pPr/>
              <a:t>2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3460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53D80A-5EFF-4673-9BB8-FD931A286708}" type="slidenum">
              <a:rPr lang="sl-SI" altLang="en-US">
                <a:latin typeface="Calibri" panose="020F0502020204030204" pitchFamily="34" charset="0"/>
              </a:rPr>
              <a:pPr eaLnBrk="1" hangingPunct="1"/>
              <a:t>8</a:t>
            </a:fld>
            <a:endParaRPr lang="sl-SI" altLang="en-US">
              <a:latin typeface="Calibri" panose="020F0502020204030204" pitchFamily="34" charset="0"/>
            </a:endParaRPr>
          </a:p>
        </p:txBody>
      </p:sp>
      <p:sp>
        <p:nvSpPr>
          <p:cNvPr id="27136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75" tIns="47619" rIns="91575" bIns="47619" anchor="b"/>
          <a:lstStyle>
            <a:lvl1pPr defTabSz="449263" eaLnBrk="0" hangingPunct="0"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30275" algn="l"/>
                <a:tab pos="1860550" algn="l"/>
                <a:tab pos="2790825" algn="l"/>
                <a:tab pos="3721100" algn="l"/>
                <a:tab pos="4651375" algn="l"/>
                <a:tab pos="5581650" algn="l"/>
                <a:tab pos="6511925" algn="l"/>
                <a:tab pos="7442200" algn="l"/>
                <a:tab pos="8372475" algn="l"/>
                <a:tab pos="9302750" algn="l"/>
                <a:tab pos="10233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1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Char char="•"/>
            </a:pPr>
            <a:fld id="{95FE3267-B9A4-4619-9466-7CC790C30120}" type="slidenum">
              <a:rPr lang="en-GB" altLang="en-US" sz="1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algn="r">
                <a:lnSpc>
                  <a:spcPct val="101000"/>
                </a:lnSpc>
                <a:spcBef>
                  <a:spcPts val="300"/>
                </a:spcBef>
                <a:buClr>
                  <a:srgbClr val="000000"/>
                </a:buClr>
                <a:buSzPct val="100000"/>
                <a:buFont typeface="Tahoma" panose="020B0604030504040204" pitchFamily="34" charset="0"/>
                <a:buChar char="•"/>
              </a:pPr>
              <a:t>8</a:t>
            </a:fld>
            <a:endParaRPr lang="en-GB" altLang="en-US" sz="12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136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136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351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13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0" name="Pravokotnik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1" name="Pravokotnik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2" name="Pravokotnik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13" name="Raven povezovalnik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otnik 13"/>
          <p:cNvSpPr/>
          <p:nvPr/>
        </p:nvSpPr>
        <p:spPr>
          <a:xfrm>
            <a:off x="17665" y="5631204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15" name="Raven povezovalnik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noProof="0" smtClean="0"/>
              <a:t>Uredite slog podnaslova matrice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EAD4AC-8B38-4511-BC82-73204CFD89B5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14934" y="5877272"/>
            <a:ext cx="119174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l-SI" sz="3600" dirty="0" smtClean="0">
                <a:solidFill>
                  <a:schemeClr val="bg1"/>
                </a:solidFill>
              </a:rPr>
              <a:t>Z@P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1A25-FCF3-44A7-BFB5-830738BF308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0" name="Pravokotnik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noProof="0" dirty="0"/>
          </a:p>
        </p:txBody>
      </p:sp>
      <p:cxnSp>
        <p:nvCxnSpPr>
          <p:cNvPr id="11" name="Raven povezovalnik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noProof="0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F28-A962-4AF2-A1C1-306568C3588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A25B-3714-4796-A3A6-FAD13D7C4BD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0" name="Pravokotnik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4" name="Pravokotnik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1" name="Pravokotnik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22" name="Raven povezovalnik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otnik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sl-SI" noProof="0" dirty="0"/>
          </a:p>
        </p:txBody>
      </p:sp>
      <p:cxnSp>
        <p:nvCxnSpPr>
          <p:cNvPr id="23" name="Raven povezovalni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otnik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7" name="Pravokotnik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8" name="Pravokotnik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9" name="Pravokotni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30" name="Pravokotnik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31" name="Raven povezovalnik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otnik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33" name="Raven povezovalnik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C819BF-6CD9-4C45-BBB4-97744F3D9EA7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EFB-E016-4B5A-8F59-DC6D850C0387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9476-9FC8-47A2-9FFD-F7C7E0A9DBC6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C74-83BF-4196-B8E5-BD0A8F4904BE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6" name="Pravokotnik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cxnSp>
        <p:nvCxnSpPr>
          <p:cNvPr id="7" name="Raven povezovalnik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otnik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C0BE-BF48-476A-B0C8-B78A1051D94C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6C6D-9670-4C17-BFCB-301C026596BC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CD0-687D-4371-9760-3BC55E285324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3" name="Pravokotnik 12"/>
          <p:cNvSpPr/>
          <p:nvPr/>
        </p:nvSpPr>
        <p:spPr>
          <a:xfrm>
            <a:off x="611717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noProof="0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D53237A-CCDB-4BB9-AF02-C6F6BA077A3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10" name="PoljeZBesedilom 9"/>
          <p:cNvSpPr txBox="1"/>
          <p:nvPr userDrawn="1"/>
        </p:nvSpPr>
        <p:spPr>
          <a:xfrm>
            <a:off x="624846" y="736219"/>
            <a:ext cx="59631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l-SI" sz="3200" dirty="0" smtClean="0">
                <a:solidFill>
                  <a:schemeClr val="bg1"/>
                </a:solidFill>
              </a:rPr>
              <a:t>@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bits.webhs.org/blog/World%20Smil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ourcejuice.com/2008/03/11/share-your-expertise-cameron-adair-on-purchase-order-financing/s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sl-SI" dirty="0" smtClean="0"/>
              <a:t>OSNOVNI POJMI </a:t>
            </a:r>
            <a:br>
              <a:rPr lang="sl-SI" dirty="0" smtClean="0"/>
            </a:br>
            <a:r>
              <a:rPr lang="sl-SI" dirty="0" smtClean="0"/>
              <a:t>INFORMACIJSKE TEHNOLOGIJE</a:t>
            </a:r>
            <a:endParaRPr lang="sl-SI" dirty="0"/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http://www.sc-nm.com/e-gradivo/rai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1196" y="1844824"/>
            <a:ext cx="2927829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586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KOLIČINA INFORMACIJ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Informacije merimo z biti.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Angleško = </a:t>
            </a:r>
            <a:r>
              <a:rPr lang="sl-SI" b="1" dirty="0" err="1" smtClean="0"/>
              <a:t>bi</a:t>
            </a:r>
            <a:r>
              <a:rPr lang="sl-SI" dirty="0" err="1" smtClean="0"/>
              <a:t>nary</a:t>
            </a:r>
            <a:r>
              <a:rPr lang="sl-SI" dirty="0" smtClean="0"/>
              <a:t> </a:t>
            </a:r>
            <a:r>
              <a:rPr lang="sl-SI" dirty="0" err="1" smtClean="0"/>
              <a:t>digi</a:t>
            </a:r>
            <a:r>
              <a:rPr lang="sl-SI" b="1" dirty="0" err="1" smtClean="0"/>
              <a:t>t</a:t>
            </a:r>
            <a:r>
              <a:rPr lang="sl-SI" b="1" dirty="0" smtClean="0"/>
              <a:t> = bit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1 bit je tista količina informacij, ki nam poda odgovor na vprašanje kjer sta možna dva enako verjetna odgovora.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Primer: met kovanca.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cifra, grb – 2 enako verjetna možna izida 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količina prejete informacije je 1 bit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</p:txBody>
      </p:sp>
      <p:pic>
        <p:nvPicPr>
          <p:cNvPr id="53254" name="Picture 2" descr="http://colos.fri.uni-lj.si/ERI/INFORMATIKA/Podatki_in_informacije/slike/eur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80537" y="3429000"/>
            <a:ext cx="1104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57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KOLIČINA INFORMACIJ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igralna barva naključno izbrane karte 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srce, karo, pik, križ – 4 enako verjetni izid 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količina prejete informacije je 2 bita 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Ugotovi: Koliko bitov informacij potrebuješ, da izveš v katerem nadstropju hiše živi Miha?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sl-SI" dirty="0" smtClean="0"/>
              <a:t>	(Hiša ima 8 nadstropij.)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Opazimo lahko, da je število izidov enako številu 2, potenciranemu s količino informacije.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Met kovanca: 2 = 2</a:t>
            </a:r>
            <a:r>
              <a:rPr lang="sl-SI" baseline="30000" dirty="0" smtClean="0"/>
              <a:t>1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Igralna barva kart: 4 = 2</a:t>
            </a:r>
            <a:r>
              <a:rPr lang="sl-SI" baseline="30000" dirty="0" smtClean="0"/>
              <a:t>2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razred hiša: 8 = 2</a:t>
            </a:r>
            <a:r>
              <a:rPr lang="sl-SI" baseline="30000" dirty="0" smtClean="0"/>
              <a:t>3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b="1" dirty="0" smtClean="0"/>
              <a:t>Primer 2: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Izid poskusa z 32 enakovrednimi možnostmi je vreden 5 bitov (5 enot), ker velja: 2</a:t>
            </a:r>
            <a:r>
              <a:rPr lang="sl-SI" baseline="30000" dirty="0" smtClean="0"/>
              <a:t>5</a:t>
            </a:r>
            <a:r>
              <a:rPr lang="sl-SI" dirty="0" smtClean="0"/>
              <a:t> = 32.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Če število izidov poskusa ni natančno enako potenci števila 2, ga "popravimo" na naslednjo višjo potenco števila 2.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10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KOLIČINA INFORMACIJ</a:t>
            </a:r>
          </a:p>
        </p:txBody>
      </p:sp>
      <p:sp>
        <p:nvSpPr>
          <p:cNvPr id="552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Matematično izračun:</a:t>
            </a:r>
          </a:p>
          <a:p>
            <a:pPr eaLnBrk="1" hangingPunct="1"/>
            <a:r>
              <a:rPr lang="sl-SI" altLang="en-US" smtClean="0"/>
              <a:t>Če rečemo, da je število možnih, enako verjetnih  odgovorov </a:t>
            </a:r>
            <a:r>
              <a:rPr lang="sl-SI" altLang="en-US" i="1" smtClean="0"/>
              <a:t>n, </a:t>
            </a:r>
            <a:r>
              <a:rPr lang="sl-SI" altLang="en-US" smtClean="0"/>
              <a:t>lahko količino informacije </a:t>
            </a:r>
            <a:r>
              <a:rPr lang="sl-SI" altLang="en-US" i="1" smtClean="0"/>
              <a:t>I</a:t>
            </a:r>
            <a:r>
              <a:rPr lang="sl-SI" altLang="en-US" smtClean="0"/>
              <a:t> izračunamo po enačbi: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i="1" smtClean="0"/>
              <a:t>			I = log </a:t>
            </a:r>
            <a:r>
              <a:rPr lang="sl-SI" altLang="en-US" i="1" baseline="-25000" smtClean="0"/>
              <a:t>2</a:t>
            </a:r>
            <a:r>
              <a:rPr lang="sl-SI" altLang="en-US" i="1" smtClean="0"/>
              <a:t> n</a:t>
            </a:r>
            <a:endParaRPr lang="sl-SI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 </a:t>
            </a:r>
          </a:p>
        </p:txBody>
      </p:sp>
      <p:pic>
        <p:nvPicPr>
          <p:cNvPr id="553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6787" y="5143500"/>
            <a:ext cx="72771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6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KOLIČINA INFORMACIJ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9876" y="2204864"/>
            <a:ext cx="1052757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0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RAČUNALNIK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Računalnik je stroj.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Računalnik ne zna samo računati.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Računalnik je naprava, ki dopolnjuje človekove miselne procese.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Računalnik zna iskati podatke, obdelovati podatke ter na različne načine posredovati podatke.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57350" name="Picture 2" descr="http://www.nakupovanje.net/images/T/Lenovo-ThinkCentre-A55-E4500-osebni-racunalnik-namizni-racunalnik--1157455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6037" y="928688"/>
            <a:ext cx="2801938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5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RAČUNALNIŠTVO</a:t>
            </a:r>
          </a:p>
        </p:txBody>
      </p:sp>
      <p:sp>
        <p:nvSpPr>
          <p:cNvPr id="5837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b="1" smtClean="0"/>
              <a:t>Računalništvo</a:t>
            </a:r>
            <a:r>
              <a:rPr lang="sl-SI" altLang="en-US" smtClean="0"/>
              <a:t> je veda o računalnikih in o uporabi računalnika.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58374" name="Picture 2" descr="http://flogi.blog.siol.net/files/2007/10/racunalnik_kapu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4412" y="2157413"/>
            <a:ext cx="45720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99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RAČUNALNIŠKA PISMENOST</a:t>
            </a:r>
          </a:p>
        </p:txBody>
      </p:sp>
      <p:sp>
        <p:nvSpPr>
          <p:cNvPr id="5939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Računalniška pismenost so: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	znanje in veščine, ki omogočajo učinkovito in uspešno uporabo računalnika, računalniških programov in z računalnikom povezane računalniške tehnologije.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</p:txBody>
      </p:sp>
      <p:pic>
        <p:nvPicPr>
          <p:cNvPr id="57350" name="Picture 2" descr="http://admin.mojedelo.com/upload/slike/IMG_00542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9570" y="3643314"/>
            <a:ext cx="4477222" cy="298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43328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slov 1"/>
          <p:cNvSpPr>
            <a:spLocks noGrp="1"/>
          </p:cNvSpPr>
          <p:nvPr>
            <p:ph type="title"/>
          </p:nvPr>
        </p:nvSpPr>
        <p:spPr>
          <a:xfrm>
            <a:off x="1990725" y="4762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INFORMATIKA</a:t>
            </a:r>
          </a:p>
        </p:txBody>
      </p:sp>
      <p:sp>
        <p:nvSpPr>
          <p:cNvPr id="60419" name="Ograda vsebine 2"/>
          <p:cNvSpPr>
            <a:spLocks noGrp="1"/>
          </p:cNvSpPr>
          <p:nvPr>
            <p:ph idx="1"/>
          </p:nvPr>
        </p:nvSpPr>
        <p:spPr>
          <a:xfrm>
            <a:off x="1979612" y="1600201"/>
            <a:ext cx="8229600" cy="48291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sl-SI" altLang="en-US" sz="2400"/>
              <a:t>Z informacijami si širimo znanje.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en-US" sz="2400"/>
              <a:t>Za prave informacije smo pripravljeni odšteti veliko denarja.</a:t>
            </a:r>
          </a:p>
          <a:p>
            <a:pPr eaLnBrk="1" hangingPunct="1">
              <a:lnSpc>
                <a:spcPct val="80000"/>
              </a:lnSpc>
            </a:pPr>
            <a:endParaRPr lang="sl-SI" altLang="en-US" sz="2400"/>
          </a:p>
          <a:p>
            <a:pPr eaLnBrk="1" hangingPunct="1">
              <a:lnSpc>
                <a:spcPct val="80000"/>
              </a:lnSpc>
            </a:pPr>
            <a:endParaRPr lang="sl-SI" altLang="en-US" sz="2400"/>
          </a:p>
          <a:p>
            <a:pPr eaLnBrk="1" hangingPunct="1">
              <a:lnSpc>
                <a:spcPct val="80000"/>
              </a:lnSpc>
            </a:pPr>
            <a:endParaRPr lang="sl-SI" altLang="en-US" sz="2400"/>
          </a:p>
          <a:p>
            <a:pPr eaLnBrk="1" hangingPunct="1">
              <a:lnSpc>
                <a:spcPct val="80000"/>
              </a:lnSpc>
            </a:pPr>
            <a:endParaRPr lang="sl-SI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l-SI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l-SI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l-SI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l-SI" altLang="en-US" sz="2400"/>
              <a:t>Informatika je vedo o informacijah.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en-US" sz="2400"/>
              <a:t>Informatika raziskuje vrste in značilnosti informacij.</a:t>
            </a:r>
          </a:p>
        </p:txBody>
      </p:sp>
      <p:pic>
        <p:nvPicPr>
          <p:cNvPr id="58374" name="Picture 2" descr="http://www.delo.si/assets/media/picture/iman/2007_08/sz5_borza.nemcija.epa.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8660" y="2428868"/>
            <a:ext cx="4562804" cy="307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03166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TEHNOLOGIJA - IT</a:t>
            </a:r>
          </a:p>
        </p:txBody>
      </p:sp>
      <p:sp>
        <p:nvSpPr>
          <p:cNvPr id="61443" name="Ograda vsebine 2"/>
          <p:cNvSpPr>
            <a:spLocks noGrp="1"/>
          </p:cNvSpPr>
          <p:nvPr>
            <p:ph idx="1"/>
          </p:nvPr>
        </p:nvSpPr>
        <p:spPr>
          <a:xfrm>
            <a:off x="5808662" y="1600201"/>
            <a:ext cx="4400550" cy="4525963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tehnologija je skupek postopkov in pripomočkov za hitro in učinkovito posredovanje podatkov.</a:t>
            </a:r>
          </a:p>
        </p:txBody>
      </p:sp>
      <p:pic>
        <p:nvPicPr>
          <p:cNvPr id="59398" name="Picture 2" descr="http://www.ezadar.hr/repository/image_raw/17851/large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3912" y="1643064"/>
            <a:ext cx="36004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291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/>
              <a:t>VLOGA IN POMEN INFORMACIJ V SODOBNI DRUŽBI</a:t>
            </a:r>
            <a:endParaRPr lang="sl-SI" dirty="0"/>
          </a:p>
        </p:txBody>
      </p:sp>
      <p:sp>
        <p:nvSpPr>
          <p:cNvPr id="6246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 razvoju človeške družbe so se zgodile tri velike revolucije: </a:t>
            </a:r>
          </a:p>
          <a:p>
            <a:pPr lvl="1" eaLnBrk="1" hangingPunct="1"/>
            <a:r>
              <a:rPr lang="sl-SI" altLang="en-US" smtClean="0"/>
              <a:t>agrarna, </a:t>
            </a:r>
          </a:p>
          <a:p>
            <a:pPr lvl="1" eaLnBrk="1" hangingPunct="1"/>
            <a:r>
              <a:rPr lang="sl-SI" altLang="en-US" smtClean="0"/>
              <a:t>industrijska in </a:t>
            </a:r>
          </a:p>
          <a:p>
            <a:pPr lvl="1" eaLnBrk="1" hangingPunct="1"/>
            <a:r>
              <a:rPr lang="sl-SI" altLang="en-US" smtClean="0"/>
              <a:t>informacijska. 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60422" name="Picture 2" descr="http://www.ne-odvisen.si/images/iman/str.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2810" y="2714621"/>
            <a:ext cx="5574974" cy="370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793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slov 8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TEMELJNI POJMI</a:t>
            </a:r>
          </a:p>
        </p:txBody>
      </p:sp>
      <p:sp>
        <p:nvSpPr>
          <p:cNvPr id="45059" name="Ograda vsebin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Živimo v informacijski dobi.</a:t>
            </a:r>
          </a:p>
          <a:p>
            <a:pPr eaLnBrk="1" hangingPunct="1"/>
            <a:r>
              <a:rPr lang="sl-SI" altLang="en-US" smtClean="0"/>
              <a:t>Informacije dajejo smisel današnjemu času.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Kaj je informacija? </a:t>
            </a:r>
          </a:p>
          <a:p>
            <a:pPr eaLnBrk="1" hangingPunct="1"/>
            <a:r>
              <a:rPr lang="sl-SI" altLang="en-US" smtClean="0"/>
              <a:t>Kaj podatek?</a:t>
            </a:r>
          </a:p>
          <a:p>
            <a:pPr eaLnBrk="1" hangingPunct="1"/>
            <a:r>
              <a:rPr lang="sl-SI" altLang="en-US" smtClean="0"/>
              <a:t>Kaj je informatika?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43014" name="Picture 2" descr="http://www.skole.hr/upload/new/images/newsimg/15/Image/skol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1668" y="2928934"/>
            <a:ext cx="320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02947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DRUŽBA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Agrarna družba je povzročila prehod v agrarno družbo, ko se je več kot polovica prebivalstva ukvarjala s poljedelstvom.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Industrijska revolucija je povzročila prehod v industrijsko družbo, ko je bilo največ aktivnega prebivalstva zaposlenega v industriji.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Informacijska revolucija povzroči prehod v informacijsko družbo takrat, ko se največ ljudi ukvarja z obdelavo podatkov in opravljanjem informacijskih storitev. 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75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DRUŽBA</a:t>
            </a:r>
          </a:p>
        </p:txBody>
      </p:sp>
      <p:sp>
        <p:nvSpPr>
          <p:cNvPr id="6451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Osnovna značilnost informacijske družbe je, da je največ ljudi zaposlenih v informacijskih poklicih. </a:t>
            </a:r>
          </a:p>
          <a:p>
            <a:pPr eaLnBrk="1" hangingPunct="1"/>
            <a:endParaRPr lang="sl-SI" alt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  <a:p>
            <a:pPr eaLnBrk="1" hangingPunct="1"/>
            <a:endParaRPr lang="sl-SI" altLang="en-US" smtClean="0"/>
          </a:p>
        </p:txBody>
      </p:sp>
      <p:pic>
        <p:nvPicPr>
          <p:cNvPr id="645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2662" y="3370263"/>
            <a:ext cx="3621088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5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PISMENOST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V današnjem času ni več nobena težava priti do podatkov, ki jih potrebujemo za odločanje.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Poplava podatkov, ki so včasih zastareli, popačeni, neustrezni.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Pojav </a:t>
            </a:r>
            <a:r>
              <a:rPr lang="sl-SI" b="1" dirty="0" smtClean="0"/>
              <a:t>informacijske onesnaženosti </a:t>
            </a:r>
            <a:r>
              <a:rPr lang="sl-SI" dirty="0" smtClean="0"/>
              <a:t>je eden največjih problemov sodobne informacijske družbe.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Informacijska pismenost je sposobnost, da se znajdemo na "smetišču informacij“.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073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000066"/>
                </a:solidFill>
              </a:rPr>
              <a:t>To pomeni da </a:t>
            </a:r>
            <a:r>
              <a:rPr lang="en-GB" altLang="en-US" b="1" smtClean="0">
                <a:solidFill>
                  <a:srgbClr val="000066"/>
                </a:solidFill>
              </a:rPr>
              <a:t>informacij </a:t>
            </a:r>
            <a:r>
              <a:rPr lang="en-GB" altLang="en-US" smtClean="0">
                <a:solidFill>
                  <a:srgbClr val="000066"/>
                </a:solidFill>
              </a:rPr>
              <a:t>vedno manjka </a:t>
            </a:r>
            <a:r>
              <a:rPr lang="en-GB" altLang="en-US" b="1" smtClean="0">
                <a:solidFill>
                  <a:srgbClr val="000066"/>
                </a:solidFill>
              </a:rPr>
              <a:t>ne more jih biti preveč</a:t>
            </a:r>
            <a:r>
              <a:rPr lang="en-GB" altLang="en-US" smtClean="0">
                <a:solidFill>
                  <a:srgbClr val="000066"/>
                </a:solidFill>
              </a:rPr>
              <a:t>.</a:t>
            </a:r>
          </a:p>
          <a:p>
            <a:r>
              <a:rPr lang="en-GB" altLang="en-US" smtClean="0">
                <a:solidFill>
                  <a:srgbClr val="000066"/>
                </a:solidFill>
              </a:rPr>
              <a:t>Je pa lahko preveč podatkov.</a:t>
            </a:r>
          </a:p>
          <a:p>
            <a:r>
              <a:rPr lang="en-GB" altLang="en-US" smtClean="0">
                <a:solidFill>
                  <a:srgbClr val="000066"/>
                </a:solidFill>
              </a:rPr>
              <a:t>Poplava podatkov predstavlja oviro pri odločanju, saj obremenjuje odločevalca.</a:t>
            </a:r>
            <a:endParaRPr lang="sl-SI" altLang="en-US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r>
              <a:rPr lang="sl-SI" altLang="en-US" smtClean="0"/>
              <a:t>VREDNOST INFORMACIJE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Vrednost informacije za prejemnika je odvisna od naslednjih lastnosti: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dostopnost (čas, potreben za dostop – ms, h, dnevi)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točnost (stopnja zanesljivosti – 0…1, 0%-100%)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pravočasnost (omogočanje pravočasnega odziva, =&gt;dostopnost)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kompletnost (0…1 – popolna informacija = ideal)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zgoščenost (jedrnatost)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ustreznost (relevantnost za odločitveni problem)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razumljivost (prilagojenost prejemniku)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en-GB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rgbClr val="000066"/>
                </a:solidFill>
              </a:rPr>
              <a:t>objektivnost (nepristranskost, =&gt; kompletnost)</a:t>
            </a:r>
            <a:r>
              <a:rPr lang="ar-SA" altLang="en-US" sz="2400">
                <a:solidFill>
                  <a:srgbClr val="000066"/>
                </a:solidFill>
                <a:cs typeface="Arial" panose="020B0604020202020204" pitchFamily="34" charset="0"/>
              </a:rPr>
              <a:t>‏</a:t>
            </a:r>
            <a:endParaRPr lang="sl-SI" altLang="en-US" sz="24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endParaRPr lang="sl-SI" altLang="en-US" sz="2400"/>
          </a:p>
        </p:txBody>
      </p:sp>
    </p:spTree>
    <p:extLst>
      <p:ext uri="{BB962C8B-B14F-4D97-AF65-F5344CB8AC3E}">
        <p14:creationId xmlns:p14="http://schemas.microsoft.com/office/powerpoint/2010/main" val="3969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r>
              <a:rPr lang="sl-SI" altLang="en-US" smtClean="0"/>
              <a:t>VREDNOST INFORMACIJE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000066"/>
                </a:solidFill>
              </a:rPr>
              <a:t>Vsaka informacija nekaj stane.</a:t>
            </a:r>
          </a:p>
          <a:p>
            <a:r>
              <a:rPr lang="en-GB" altLang="en-US" smtClean="0">
                <a:solidFill>
                  <a:srgbClr val="000066"/>
                </a:solidFill>
              </a:rPr>
              <a:t>Nekatere informacije (oz. rafinirane podatke) je možno tudi kupiti na trgu: storitve svetovalnih firm, “insiderske” informacije, …</a:t>
            </a:r>
          </a:p>
          <a:p>
            <a:r>
              <a:rPr lang="en-GB" altLang="en-US" smtClean="0">
                <a:solidFill>
                  <a:srgbClr val="000066"/>
                </a:solidFill>
              </a:rPr>
              <a:t>Informacijo je smiselno pridobiti (plačati), če je pričakovani </a:t>
            </a:r>
            <a:r>
              <a:rPr lang="en-GB" altLang="en-US" b="1" smtClean="0">
                <a:solidFill>
                  <a:srgbClr val="000066"/>
                </a:solidFill>
              </a:rPr>
              <a:t>dobiček</a:t>
            </a:r>
            <a:r>
              <a:rPr lang="en-GB" altLang="en-US" smtClean="0">
                <a:solidFill>
                  <a:srgbClr val="000066"/>
                </a:solidFill>
              </a:rPr>
              <a:t> večji od </a:t>
            </a:r>
            <a:r>
              <a:rPr lang="en-GB" altLang="en-US" b="1" smtClean="0">
                <a:solidFill>
                  <a:srgbClr val="000066"/>
                </a:solidFill>
              </a:rPr>
              <a:t>stroška pridobivanja informacije.</a:t>
            </a:r>
            <a:endParaRPr lang="sl-SI" altLang="en-US" b="1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r>
              <a:rPr lang="sl-SI" altLang="en-US" smtClean="0"/>
              <a:t>VREDNOST INFORMACIJE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08163" y="1857375"/>
          <a:ext cx="800576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3" imgW="1250280" imgH="738360" progId="">
                  <p:embed/>
                </p:oleObj>
              </mc:Choice>
              <mc:Fallback>
                <p:oleObj r:id="rId3" imgW="1250280" imgH="738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1857375"/>
                        <a:ext cx="800576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8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PISMENOST</a:t>
            </a:r>
          </a:p>
        </p:txBody>
      </p:sp>
      <p:sp>
        <p:nvSpPr>
          <p:cNvPr id="6963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b="1" smtClean="0"/>
              <a:t>Kdaj je informacija potrebna?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Nekatere odločitve lahko sprejmemo kar tako – mimogrede.</a:t>
            </a:r>
          </a:p>
          <a:p>
            <a:pPr eaLnBrk="1" hangingPunct="1"/>
            <a:r>
              <a:rPr lang="sl-SI" altLang="en-US" smtClean="0"/>
              <a:t>Nekatere odločitve pa po tehtnem premisleku in po pridobitvi veliko informacij.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</p:txBody>
      </p:sp>
    </p:spTree>
    <p:extLst>
      <p:ext uri="{BB962C8B-B14F-4D97-AF65-F5344CB8AC3E}">
        <p14:creationId xmlns:p14="http://schemas.microsoft.com/office/powerpoint/2010/main" val="111054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PISMENOST</a:t>
            </a:r>
          </a:p>
        </p:txBody>
      </p:sp>
      <p:sp>
        <p:nvSpPr>
          <p:cNvPr id="7065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Vsak, ki se ima za informacijsko pismenega, mora vedeti, kje dobi potrebne podatke, in kako lahko do njih pride.</a:t>
            </a:r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/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In sicer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v čim krajšem času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in z čim manj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denarja.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70662" name="Picture 2" descr="http://www.iso.org/iso/i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3763" y="3000376"/>
            <a:ext cx="554672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51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PISMENOST</a:t>
            </a:r>
          </a:p>
        </p:txBody>
      </p:sp>
      <p:sp>
        <p:nvSpPr>
          <p:cNvPr id="7168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Dobljene podatke človek pretvori v informacije v glavi.</a:t>
            </a:r>
          </a:p>
          <a:p>
            <a:pPr eaLnBrk="1" hangingPunct="1"/>
            <a:r>
              <a:rPr lang="sl-SI" altLang="en-US" smtClean="0"/>
              <a:t>Informacijsko pismen posameznik mora imeti dovolj znanja, da podatke prebere, razume in z njimi nadgradi svoje znanje ter sprejeme prave odločitve.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71686" name="Picture 2" descr="http://tbn0.google.com/images?q=tbn:0rbONwzrIGYxDM:http://bits.webhs.org/blog/World%2520Sm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475" y="4143376"/>
            <a:ext cx="3744912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56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TEMELJNI POJMI</a:t>
            </a:r>
          </a:p>
        </p:txBody>
      </p:sp>
      <p:sp>
        <p:nvSpPr>
          <p:cNvPr id="4608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b="1" smtClean="0"/>
              <a:t>Podatek</a:t>
            </a:r>
            <a:r>
              <a:rPr lang="sl-SI" altLang="en-US" smtClean="0"/>
              <a:t> je sporočilo o določeni stvari oziroma opis njihovega dejanskega stanja. </a:t>
            </a:r>
          </a:p>
          <a:p>
            <a:pPr eaLnBrk="1" hangingPunct="1"/>
            <a:r>
              <a:rPr lang="sl-SI" altLang="en-US" smtClean="0"/>
              <a:t>Oblika sporočila je lahko numerična, alfanumerična, govorna ali grafična.</a:t>
            </a:r>
          </a:p>
          <a:p>
            <a:pPr eaLnBrk="1" hangingPunct="1"/>
            <a:r>
              <a:rPr lang="sl-SI" altLang="en-US" smtClean="0"/>
              <a:t>Podatek potuje od </a:t>
            </a:r>
            <a:r>
              <a:rPr lang="sl-SI" altLang="en-US" b="1" smtClean="0"/>
              <a:t>pošiljatelja</a:t>
            </a:r>
            <a:r>
              <a:rPr lang="sl-SI" altLang="en-US" smtClean="0"/>
              <a:t> (oddajnika) do </a:t>
            </a:r>
            <a:r>
              <a:rPr lang="sl-SI" altLang="en-US" b="1" smtClean="0"/>
              <a:t>prejemnika</a:t>
            </a:r>
            <a:r>
              <a:rPr lang="sl-SI" altLang="en-US" smtClean="0"/>
              <a:t>.</a:t>
            </a:r>
          </a:p>
          <a:p>
            <a:pPr eaLnBrk="1" hangingPunct="1"/>
            <a:r>
              <a:rPr lang="sl-SI" altLang="en-US" smtClean="0"/>
              <a:t>Sredstvo prenosa podatka imenujemo </a:t>
            </a:r>
            <a:r>
              <a:rPr lang="sl-SI" altLang="en-US" b="1" smtClean="0"/>
              <a:t>medij</a:t>
            </a:r>
            <a:r>
              <a:rPr lang="sl-SI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83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INFORMACIJSKA PISMENOST</a:t>
            </a:r>
          </a:p>
        </p:txBody>
      </p:sp>
      <p:pic>
        <p:nvPicPr>
          <p:cNvPr id="7" name="Picture 14" descr="http://www.gimvic.org/predmeti/informatika/ravn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9703" y="2428869"/>
            <a:ext cx="6429419" cy="35656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449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INFORMACIJSKI SISTEM</a:t>
            </a:r>
          </a:p>
        </p:txBody>
      </p:sp>
      <p:sp>
        <p:nvSpPr>
          <p:cNvPr id="7373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Informacijski sistem je sistem kjer se pretakajo podatki in informacije.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V organizacijah (podjetje, šola, knjižnica,..) nastaja ogromna količina podatkov.  Sistem, ki podatke zbira, ureja obdeluje in posreduje znanje je informacijski sistem.</a:t>
            </a:r>
          </a:p>
        </p:txBody>
      </p:sp>
    </p:spTree>
    <p:extLst>
      <p:ext uri="{BB962C8B-B14F-4D97-AF65-F5344CB8AC3E}">
        <p14:creationId xmlns:p14="http://schemas.microsoft.com/office/powerpoint/2010/main" val="98753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INFORMACIJSKI SISTEM</a:t>
            </a:r>
          </a:p>
        </p:txBody>
      </p:sp>
      <p:sp>
        <p:nvSpPr>
          <p:cNvPr id="65539" name="Ograda vsebine 2"/>
          <p:cNvSpPr>
            <a:spLocks noGrp="1"/>
          </p:cNvSpPr>
          <p:nvPr>
            <p:ph idx="1"/>
          </p:nvPr>
        </p:nvSpPr>
        <p:spPr>
          <a:xfrm>
            <a:off x="1979612" y="1935164"/>
            <a:ext cx="4762500" cy="3438525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sl-SI" smtClean="0"/>
          </a:p>
          <a:p>
            <a:pPr eaLnBrk="1" hangingPunct="1">
              <a:defRPr/>
            </a:pPr>
            <a:r>
              <a:rPr lang="sl-SI" smtClean="0"/>
              <a:t>Naloga informacijskega sistema je:</a:t>
            </a:r>
          </a:p>
          <a:p>
            <a:pPr lvl="1" eaLnBrk="1" hangingPunct="1">
              <a:defRPr/>
            </a:pPr>
            <a:r>
              <a:rPr lang="sl-SI" smtClean="0"/>
              <a:t>zbiranje podatkov</a:t>
            </a:r>
          </a:p>
          <a:p>
            <a:pPr lvl="1" eaLnBrk="1" hangingPunct="1">
              <a:defRPr/>
            </a:pPr>
            <a:r>
              <a:rPr lang="sl-SI" smtClean="0"/>
              <a:t>obdelava in shranjevanje podatkov</a:t>
            </a:r>
          </a:p>
          <a:p>
            <a:pPr lvl="1" eaLnBrk="1" hangingPunct="1">
              <a:defRPr/>
            </a:pPr>
            <a:r>
              <a:rPr lang="sl-SI" smtClean="0"/>
              <a:t>posredovanje informacij</a:t>
            </a:r>
          </a:p>
          <a:p>
            <a:pPr eaLnBrk="1" hangingPunct="1">
              <a:defRPr/>
            </a:pPr>
            <a:endParaRPr lang="sl-SI" smtClean="0"/>
          </a:p>
        </p:txBody>
      </p:sp>
      <p:pic>
        <p:nvPicPr>
          <p:cNvPr id="65542" name="Picture 2" descr="http://www.minicom.si/slike/omrezja/omrezje_prim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5" y="3644901"/>
            <a:ext cx="4032250" cy="2703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06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slov 1"/>
          <p:cNvSpPr>
            <a:spLocks noGrp="1"/>
          </p:cNvSpPr>
          <p:nvPr>
            <p:ph type="title"/>
          </p:nvPr>
        </p:nvSpPr>
        <p:spPr>
          <a:xfrm>
            <a:off x="2998788" y="333375"/>
            <a:ext cx="7508875" cy="86360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INFORMACIJSKI SISTEM</a:t>
            </a:r>
          </a:p>
        </p:txBody>
      </p:sp>
      <p:sp>
        <p:nvSpPr>
          <p:cNvPr id="75779" name="Ograda vsebine 2"/>
          <p:cNvSpPr>
            <a:spLocks noGrp="1"/>
          </p:cNvSpPr>
          <p:nvPr>
            <p:ph idx="1"/>
          </p:nvPr>
        </p:nvSpPr>
        <p:spPr>
          <a:xfrm>
            <a:off x="1701800" y="1484313"/>
            <a:ext cx="8229600" cy="4138612"/>
          </a:xfrm>
        </p:spPr>
        <p:txBody>
          <a:bodyPr/>
          <a:lstStyle/>
          <a:p>
            <a:pPr eaLnBrk="1" hangingPunct="1"/>
            <a:r>
              <a:rPr lang="sl-SI" altLang="en-US" sz="2200"/>
              <a:t>Razmisli.</a:t>
            </a:r>
          </a:p>
          <a:p>
            <a:pPr eaLnBrk="1" hangingPunct="1"/>
            <a:r>
              <a:rPr lang="sl-SI" altLang="en-US" sz="2200"/>
              <a:t>Ali so stari Egipčani pri gradnji piramid poznali informacijski sistem?</a:t>
            </a:r>
          </a:p>
          <a:p>
            <a:pPr eaLnBrk="1" hangingPunct="1"/>
            <a:r>
              <a:rPr lang="sl-SI" altLang="en-US" sz="2200"/>
              <a:t>Ali je informacijski sistem vedno računalniško podprt?</a:t>
            </a:r>
          </a:p>
        </p:txBody>
      </p:sp>
      <p:pic>
        <p:nvPicPr>
          <p:cNvPr id="75782" name="Picture 2" descr="http://www.zurnal24.si/export/sites/z24/_data/images/potovanja/egipt_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2412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27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PRIMER PODATKOV</a:t>
            </a:r>
          </a:p>
        </p:txBody>
      </p:sp>
      <p:sp>
        <p:nvSpPr>
          <p:cNvPr id="4710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temperatura zraka – 35  </a:t>
            </a:r>
            <a:r>
              <a:rPr lang="sl-SI" altLang="en-US" baseline="30000" smtClean="0"/>
              <a:t>0</a:t>
            </a:r>
            <a:r>
              <a:rPr lang="sl-SI" altLang="en-US" smtClean="0"/>
              <a:t>C</a:t>
            </a:r>
          </a:p>
          <a:p>
            <a:pPr eaLnBrk="1" hangingPunct="1"/>
            <a:r>
              <a:rPr lang="sl-SI" altLang="en-US" smtClean="0"/>
              <a:t>velikost čevljev – 46</a:t>
            </a:r>
          </a:p>
          <a:p>
            <a:pPr eaLnBrk="1" hangingPunct="1"/>
            <a:r>
              <a:rPr lang="sl-SI" altLang="en-US" smtClean="0"/>
              <a:t>hitrost avtomobila – 180 km/h</a:t>
            </a:r>
          </a:p>
          <a:p>
            <a:pPr eaLnBrk="1" hangingPunct="1"/>
            <a:r>
              <a:rPr lang="sl-SI" altLang="en-US" smtClean="0"/>
              <a:t>prometni znak -   </a:t>
            </a:r>
          </a:p>
          <a:p>
            <a:pPr eaLnBrk="1" hangingPunct="1"/>
            <a:r>
              <a:rPr lang="sl-SI" altLang="en-US" smtClean="0"/>
              <a:t>nadmorska višina vrha gore – 2864 m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47110" name="Picture 2" descr="Prepovedano_kajenj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7163" y="3429001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4" descr="http://www.edusatis.si/preprostost/wp-content/gallery/hribi/petelinjek-obdelan-smal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8226" y="4619626"/>
            <a:ext cx="2714625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5064" name="Picture 2" descr="http://colos.fri.uni-lj.si/ERI/INFORMATIKA/Podatki_in_informacije/slike/informacij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1662" y="4500563"/>
            <a:ext cx="257175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7078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INFORMACIJA</a:t>
            </a:r>
          </a:p>
        </p:txBody>
      </p:sp>
      <p:sp>
        <p:nvSpPr>
          <p:cNvPr id="4813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Informacija je podatek (sporočilo), ki nam pove nekaj novega.</a:t>
            </a:r>
          </a:p>
          <a:p>
            <a:pPr eaLnBrk="1" hangingPunct="1"/>
            <a:r>
              <a:rPr lang="sl-SI" altLang="en-US" smtClean="0"/>
              <a:t>Ko prejemnik dobi sporočilo in iz njega nekaj razbere (ugotovi) je s tem izvedel nekaj novega. </a:t>
            </a:r>
          </a:p>
          <a:p>
            <a:pPr eaLnBrk="1" hangingPunct="1"/>
            <a:r>
              <a:rPr lang="sl-SI" altLang="en-US" smtClean="0"/>
              <a:t>Dobil je informacijo.</a:t>
            </a:r>
          </a:p>
          <a:p>
            <a:pPr eaLnBrk="1" hangingPunct="1"/>
            <a:r>
              <a:rPr lang="sl-SI" altLang="en-US" smtClean="0"/>
              <a:t>Informacija nastane samo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v glavah ljudi.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46086" name="Picture 2" descr="http://www.zurnal24.si/export/sites/z24/_data/images/tenis/federer_slavje_action.jpg_12639018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010" y="3786190"/>
            <a:ext cx="3640452" cy="2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53932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INFORMACIJA</a:t>
            </a:r>
          </a:p>
        </p:txBody>
      </p:sp>
      <p:sp>
        <p:nvSpPr>
          <p:cNvPr id="4915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b="1" smtClean="0"/>
              <a:t>Podatek:</a:t>
            </a:r>
            <a:r>
              <a:rPr lang="sl-SI" altLang="en-US" smtClean="0"/>
              <a:t>        </a:t>
            </a:r>
            <a:br>
              <a:rPr lang="sl-SI" altLang="en-US" smtClean="0"/>
            </a:br>
            <a:r>
              <a:rPr lang="sl-SI" altLang="en-US" smtClean="0"/>
              <a:t>Termometer kaže 40°C.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b="1" smtClean="0"/>
              <a:t>Informacija: </a:t>
            </a:r>
            <a:r>
              <a:rPr lang="sl-SI" altLang="en-US" smtClean="0"/>
              <a:t>  </a:t>
            </a:r>
            <a:br>
              <a:rPr lang="sl-SI" altLang="en-US" smtClean="0"/>
            </a:br>
            <a:r>
              <a:rPr lang="sl-SI" altLang="en-US" smtClean="0"/>
              <a:t>Zunaj  je resnična vročina. </a:t>
            </a:r>
            <a:br>
              <a:rPr lang="sl-SI" altLang="en-US" smtClean="0"/>
            </a:br>
            <a:r>
              <a:rPr lang="sl-SI" altLang="en-US" i="1" smtClean="0"/>
              <a:t>ali</a:t>
            </a:r>
            <a:r>
              <a:rPr lang="sl-SI" altLang="en-US" smtClean="0"/>
              <a:t/>
            </a:r>
            <a:br>
              <a:rPr lang="sl-SI" altLang="en-US" smtClean="0"/>
            </a:br>
            <a:r>
              <a:rPr lang="sl-SI" altLang="en-US" smtClean="0"/>
              <a:t>Nekdo je hudo bolan.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49158" name="Picture 2" descr="termo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8375" y="1516064"/>
            <a:ext cx="252095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6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slov 1"/>
          <p:cNvSpPr>
            <a:spLocks noGrp="1"/>
          </p:cNvSpPr>
          <p:nvPr>
            <p:ph type="title"/>
          </p:nvPr>
        </p:nvSpPr>
        <p:spPr>
          <a:xfrm>
            <a:off x="2206625" y="2603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ZNANJE</a:t>
            </a:r>
          </a:p>
        </p:txBody>
      </p:sp>
      <p:sp>
        <p:nvSpPr>
          <p:cNvPr id="50179" name="Ograda vsebine 2"/>
          <p:cNvSpPr>
            <a:spLocks noGrp="1"/>
          </p:cNvSpPr>
          <p:nvPr>
            <p:ph idx="1"/>
          </p:nvPr>
        </p:nvSpPr>
        <p:spPr>
          <a:xfrm>
            <a:off x="1990725" y="1557339"/>
            <a:ext cx="3382962" cy="43894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l-SI" altLang="en-US" smtClean="0"/>
              <a:t>Informacije, ki jih človek dobiva, zmanjšujejo njegovo stopnjo neznanja. </a:t>
            </a:r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/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sl-SI" altLang="en-US" b="1" smtClean="0"/>
              <a:t>Znanje</a:t>
            </a:r>
            <a:r>
              <a:rPr lang="sl-SI" altLang="en-US" smtClean="0"/>
              <a:t> je torej zbirka informacij, ki smo jih pridobili, in s katerimi si sestavljamo našo sliko realnosti. 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48134" name="Picture 2" descr="SourceJuice porazdeliti va� strokovno znanje ">
            <a:hlinkClick r:id="rId2" tooltip="SourceJuice - Share Your Expertis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9588" y="1597026"/>
            <a:ext cx="4860925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78140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 txBox="1">
            <a:spLocks noGrp="1"/>
          </p:cNvSpPr>
          <p:nvPr/>
        </p:nvSpPr>
        <p:spPr bwMode="auto">
          <a:xfrm>
            <a:off x="1763713" y="6299201"/>
            <a:ext cx="21320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797973A-4ECF-4122-B3D2-8C5FE37B2392}" type="datetime1">
              <a:rPr lang="sl-SI" altLang="en-US" sz="2400">
                <a:solidFill>
                  <a:schemeClr val="bg1"/>
                </a:solidFill>
                <a:cs typeface="Arial" panose="020B0604020202020204" pitchFamily="34" charset="0"/>
              </a:rPr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15. 03. 2016</a:t>
            </a:fld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3" name="Slide Number Placeholder 5"/>
          <p:cNvSpPr txBox="1">
            <a:spLocks noGrp="1"/>
          </p:cNvSpPr>
          <p:nvPr/>
        </p:nvSpPr>
        <p:spPr bwMode="auto">
          <a:xfrm>
            <a:off x="8534400" y="1"/>
            <a:ext cx="21320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1B25E96-6AAD-431A-938C-11CD5C0C631B}" type="slidenum">
              <a:rPr lang="en-GB" altLang="en-US" sz="1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8</a:t>
            </a:fld>
            <a:endParaRPr lang="en-GB" altLang="en-US" sz="14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0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14662" y="274639"/>
            <a:ext cx="7651750" cy="866775"/>
          </a:xfrm>
        </p:spPr>
        <p:txBody>
          <a:bodyPr vert="horz" lIns="92160" tIns="46080" rIns="92160" bIns="46080" rtlCol="0" anchor="b">
            <a:norm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>
                <a:solidFill>
                  <a:srgbClr val="000066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Sinteza znanja iz podatkov</a:t>
            </a:r>
          </a:p>
        </p:txBody>
      </p:sp>
      <p:sp>
        <p:nvSpPr>
          <p:cNvPr id="51205" name="Text Box 2"/>
          <p:cNvSpPr txBox="1">
            <a:spLocks noChangeArrowheads="1"/>
          </p:cNvSpPr>
          <p:nvPr/>
        </p:nvSpPr>
        <p:spPr bwMode="auto">
          <a:xfrm rot="-5400000">
            <a:off x="5616576" y="3434198"/>
            <a:ext cx="5845175" cy="97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500"/>
              </a:spcBef>
              <a:buClr>
                <a:srgbClr val="000000"/>
              </a:buClr>
              <a:buSzPct val="100000"/>
            </a:pPr>
            <a:r>
              <a:rPr lang="en-GB" altLang="en-US" sz="240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SINTEZA INFORMACIJ</a:t>
            </a:r>
          </a:p>
          <a:p>
            <a:pPr algn="ctr">
              <a:lnSpc>
                <a:spcPct val="93000"/>
              </a:lnSpc>
              <a:spcBef>
                <a:spcPts val="1500"/>
              </a:spcBef>
              <a:buClr>
                <a:srgbClr val="000000"/>
              </a:buClr>
              <a:buSzPct val="100000"/>
            </a:pPr>
            <a:r>
              <a:rPr lang="en-GB" altLang="en-US" sz="240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podatki &gt; informacije &gt; znanje</a:t>
            </a:r>
          </a:p>
        </p:txBody>
      </p:sp>
      <p:sp>
        <p:nvSpPr>
          <p:cNvPr id="51206" name="AutoShape 3"/>
          <p:cNvSpPr>
            <a:spLocks noChangeArrowheads="1"/>
          </p:cNvSpPr>
          <p:nvPr/>
        </p:nvSpPr>
        <p:spPr bwMode="auto">
          <a:xfrm>
            <a:off x="8426451" y="1358901"/>
            <a:ext cx="860425" cy="4797425"/>
          </a:xfrm>
          <a:prstGeom prst="upArrow">
            <a:avLst>
              <a:gd name="adj1" fmla="val 49815"/>
              <a:gd name="adj2" fmla="val 90191"/>
            </a:avLst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07" name="AutoShape 4"/>
          <p:cNvSpPr>
            <a:spLocks noChangeArrowheads="1"/>
          </p:cNvSpPr>
          <p:nvPr/>
        </p:nvSpPr>
        <p:spPr bwMode="auto">
          <a:xfrm>
            <a:off x="3105151" y="2017713"/>
            <a:ext cx="4852987" cy="3656012"/>
          </a:xfrm>
          <a:prstGeom prst="triangle">
            <a:avLst>
              <a:gd name="adj" fmla="val 50000"/>
            </a:avLst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08" name="Line 5"/>
          <p:cNvSpPr>
            <a:spLocks noChangeShapeType="1"/>
          </p:cNvSpPr>
          <p:nvPr/>
        </p:nvSpPr>
        <p:spPr bwMode="auto">
          <a:xfrm>
            <a:off x="4597400" y="3406775"/>
            <a:ext cx="18669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6"/>
          <p:cNvSpPr>
            <a:spLocks noChangeShapeType="1"/>
          </p:cNvSpPr>
          <p:nvPr/>
        </p:nvSpPr>
        <p:spPr bwMode="auto">
          <a:xfrm>
            <a:off x="3775076" y="4649789"/>
            <a:ext cx="35083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7"/>
          <p:cNvSpPr txBox="1">
            <a:spLocks noChangeArrowheads="1"/>
          </p:cNvSpPr>
          <p:nvPr/>
        </p:nvSpPr>
        <p:spPr bwMode="auto">
          <a:xfrm>
            <a:off x="4792663" y="5235575"/>
            <a:ext cx="1357313" cy="43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1500"/>
              </a:spcBef>
              <a:buClr>
                <a:srgbClr val="000000"/>
              </a:buClr>
              <a:buSzPct val="100000"/>
            </a:pPr>
            <a:r>
              <a:rPr lang="en-GB" altLang="en-US" sz="2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podatki</a:t>
            </a:r>
          </a:p>
        </p:txBody>
      </p:sp>
      <p:sp>
        <p:nvSpPr>
          <p:cNvPr id="51211" name="Text Box 8"/>
          <p:cNvSpPr txBox="1">
            <a:spLocks noChangeArrowheads="1"/>
          </p:cNvSpPr>
          <p:nvPr/>
        </p:nvSpPr>
        <p:spPr bwMode="auto">
          <a:xfrm>
            <a:off x="4581525" y="3992563"/>
            <a:ext cx="1973262" cy="43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1500"/>
              </a:spcBef>
              <a:buClr>
                <a:srgbClr val="000000"/>
              </a:buClr>
              <a:buSzPct val="100000"/>
            </a:pPr>
            <a:r>
              <a:rPr lang="en-GB" altLang="en-US" sz="2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informacije</a:t>
            </a:r>
          </a:p>
        </p:txBody>
      </p:sp>
      <p:sp>
        <p:nvSpPr>
          <p:cNvPr id="51212" name="Text Box 9"/>
          <p:cNvSpPr txBox="1">
            <a:spLocks noChangeArrowheads="1"/>
          </p:cNvSpPr>
          <p:nvPr/>
        </p:nvSpPr>
        <p:spPr bwMode="auto">
          <a:xfrm>
            <a:off x="4970463" y="2749550"/>
            <a:ext cx="1230313" cy="43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1500"/>
              </a:spcBef>
              <a:buClr>
                <a:srgbClr val="000000"/>
              </a:buClr>
              <a:buSzPct val="100000"/>
            </a:pPr>
            <a:r>
              <a:rPr lang="en-GB" altLang="en-US" sz="2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znanje</a:t>
            </a:r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 flipV="1">
            <a:off x="4972050" y="3179763"/>
            <a:ext cx="393700" cy="666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1"/>
          <p:cNvSpPr>
            <a:spLocks noChangeShapeType="1"/>
          </p:cNvSpPr>
          <p:nvPr/>
        </p:nvSpPr>
        <p:spPr bwMode="auto">
          <a:xfrm flipV="1">
            <a:off x="5468937" y="3167063"/>
            <a:ext cx="1588" cy="679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2"/>
          <p:cNvSpPr>
            <a:spLocks noChangeShapeType="1"/>
          </p:cNvSpPr>
          <p:nvPr/>
        </p:nvSpPr>
        <p:spPr bwMode="auto">
          <a:xfrm flipH="1" flipV="1">
            <a:off x="5567362" y="3186113"/>
            <a:ext cx="452438" cy="660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3"/>
          <p:cNvSpPr>
            <a:spLocks noChangeShapeType="1"/>
          </p:cNvSpPr>
          <p:nvPr/>
        </p:nvSpPr>
        <p:spPr bwMode="auto">
          <a:xfrm flipV="1">
            <a:off x="4922838" y="4454525"/>
            <a:ext cx="392113" cy="655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4"/>
          <p:cNvSpPr>
            <a:spLocks noChangeShapeType="1"/>
          </p:cNvSpPr>
          <p:nvPr/>
        </p:nvSpPr>
        <p:spPr bwMode="auto">
          <a:xfrm flipH="1" flipV="1">
            <a:off x="5416550" y="4429125"/>
            <a:ext cx="12700" cy="6810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5"/>
          <p:cNvSpPr>
            <a:spLocks noChangeShapeType="1"/>
          </p:cNvSpPr>
          <p:nvPr/>
        </p:nvSpPr>
        <p:spPr bwMode="auto">
          <a:xfrm flipH="1" flipV="1">
            <a:off x="5516562" y="4448175"/>
            <a:ext cx="452438" cy="661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2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KOLIČINA INFORMACIJ</a:t>
            </a:r>
          </a:p>
        </p:txBody>
      </p:sp>
      <p:sp>
        <p:nvSpPr>
          <p:cNvPr id="5222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Informacija je nekaj abstraktnega. </a:t>
            </a:r>
          </a:p>
          <a:p>
            <a:pPr eaLnBrk="1" hangingPunct="1"/>
            <a:r>
              <a:rPr lang="sl-SI" altLang="en-US" smtClean="0"/>
              <a:t>Ne moremo je prijeti. </a:t>
            </a:r>
          </a:p>
          <a:p>
            <a:pPr eaLnBrk="1" hangingPunct="1"/>
            <a:r>
              <a:rPr lang="sl-SI" altLang="en-US" smtClean="0"/>
              <a:t>Informacija nastane, ko jo zvemo prvič.</a:t>
            </a:r>
          </a:p>
          <a:p>
            <a:pPr eaLnBrk="1" hangingPunct="1"/>
            <a:r>
              <a:rPr lang="sl-SI" altLang="en-US" smtClean="0"/>
              <a:t>Ko jo slišimo drugič, tretjič nismo zvedeli nič novega – ti ni več informacija.</a:t>
            </a:r>
          </a:p>
          <a:p>
            <a:pPr eaLnBrk="1" hangingPunct="1"/>
            <a:r>
              <a:rPr lang="sl-SI" altLang="en-US" smtClean="0"/>
              <a:t>Kako informacije izmerimo?</a:t>
            </a:r>
          </a:p>
        </p:txBody>
      </p:sp>
      <p:pic>
        <p:nvPicPr>
          <p:cNvPr id="52230" name="Picture 2" descr="http://www.vaughns-1-pagers.com/science/geiger-counters/meter-fac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1663" y="4643438"/>
            <a:ext cx="2151063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78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599BEF-3FBD-4ADA-8BB3-EA5FF63560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z matematičnim motivom in črko pi (širokozaslonska)</Template>
  <TotalTime>0</TotalTime>
  <Words>952</Words>
  <Application>Microsoft Office PowerPoint</Application>
  <PresentationFormat>Po meri</PresentationFormat>
  <Paragraphs>183</Paragraphs>
  <Slides>33</Slides>
  <Notes>2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0</vt:i4>
      </vt:variant>
      <vt:variant>
        <vt:lpstr>Naslovi diapozitivov</vt:lpstr>
      </vt:variant>
      <vt:variant>
        <vt:i4>33</vt:i4>
      </vt:variant>
    </vt:vector>
  </HeadingPairs>
  <TitlesOfParts>
    <vt:vector size="41" baseType="lpstr">
      <vt:lpstr>Arial</vt:lpstr>
      <vt:lpstr>Arial Unicode MS</vt:lpstr>
      <vt:lpstr>Calibri</vt:lpstr>
      <vt:lpstr>Euphemia</vt:lpstr>
      <vt:lpstr>Tahoma</vt:lpstr>
      <vt:lpstr>Times New Roman</vt:lpstr>
      <vt:lpstr>Wingdings 2</vt:lpstr>
      <vt:lpstr>Math_16x9</vt:lpstr>
      <vt:lpstr>OSNOVNI POJMI  INFORMACIJSKE TEHNOLOGIJE</vt:lpstr>
      <vt:lpstr>TEMELJNI POJMI</vt:lpstr>
      <vt:lpstr>TEMELJNI POJMI</vt:lpstr>
      <vt:lpstr>PRIMER PODATKOV</vt:lpstr>
      <vt:lpstr>INFORMACIJA</vt:lpstr>
      <vt:lpstr>INFORMACIJA</vt:lpstr>
      <vt:lpstr>ZNANJE</vt:lpstr>
      <vt:lpstr>Sinteza znanja iz podatkov</vt:lpstr>
      <vt:lpstr>KOLIČINA INFORMACIJ</vt:lpstr>
      <vt:lpstr>KOLIČINA INFORMACIJ</vt:lpstr>
      <vt:lpstr>KOLIČINA INFORMACIJ</vt:lpstr>
      <vt:lpstr>KOLIČINA INFORMACIJ</vt:lpstr>
      <vt:lpstr>KOLIČINA INFORMACIJ</vt:lpstr>
      <vt:lpstr>RAČUNALNIK</vt:lpstr>
      <vt:lpstr>RAČUNALNIŠTVO</vt:lpstr>
      <vt:lpstr>RAČUNALNIŠKA PISMENOST</vt:lpstr>
      <vt:lpstr>INFORMATIKA</vt:lpstr>
      <vt:lpstr>INFORMACIJSKA TEHNOLOGIJA - IT</vt:lpstr>
      <vt:lpstr>VLOGA IN POMEN INFORMACIJ V SODOBNI DRUŽBI</vt:lpstr>
      <vt:lpstr>INFORMACIJSKA DRUŽBA</vt:lpstr>
      <vt:lpstr>INFORMACIJSKA DRUŽBA</vt:lpstr>
      <vt:lpstr>INFORMACIJSKA PISMENOST</vt:lpstr>
      <vt:lpstr>PowerPointova predstavitev</vt:lpstr>
      <vt:lpstr>VREDNOST INFORMACIJE</vt:lpstr>
      <vt:lpstr>VREDNOST INFORMACIJE</vt:lpstr>
      <vt:lpstr>VREDNOST INFORMACIJE</vt:lpstr>
      <vt:lpstr>INFORMACIJSKA PISMENOST</vt:lpstr>
      <vt:lpstr>INFORMACIJSKA PISMENOST</vt:lpstr>
      <vt:lpstr>INFORMACIJSKA PISMENOST</vt:lpstr>
      <vt:lpstr>INFORMACIJSKA PISMENOST</vt:lpstr>
      <vt:lpstr>INFORMACIJSKI SISTEM</vt:lpstr>
      <vt:lpstr>INFORMACIJSKI SISTEM</vt:lpstr>
      <vt:lpstr>INFORMACIJSKI SISTEM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2016-01-17T20:43:21Z</dcterms:created>
  <dcterms:modified xsi:type="dcterms:W3CDTF">2016-03-15T14:38:46Z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