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35"/>
  </p:notesMasterIdLst>
  <p:handoutMasterIdLst>
    <p:handoutMasterId r:id="rId36"/>
  </p:handoutMasterIdLst>
  <p:sldIdLst>
    <p:sldId id="34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349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7" r:id="rId28"/>
    <p:sldId id="288" r:id="rId29"/>
    <p:sldId id="286" r:id="rId30"/>
    <p:sldId id="290" r:id="rId31"/>
    <p:sldId id="293" r:id="rId32"/>
    <p:sldId id="294" r:id="rId33"/>
    <p:sldId id="295" r:id="rId3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4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432" y="84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0" d="100"/>
          <a:sy n="70" d="100"/>
        </p:scale>
        <p:origin x="324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sl-SI" noProof="0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sl-SI" noProof="0" smtClean="0"/>
              <a:pPr/>
              <a:t>15. 03. 2016</a:t>
            </a:fld>
            <a:endParaRPr lang="sl-SI" noProof="0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dirty="0" smtClean="0"/>
              <a:t>Uredite sloge besedila matrice</a:t>
            </a:r>
          </a:p>
          <a:p>
            <a:pPr lvl="1"/>
            <a:r>
              <a:rPr lang="sl-SI" noProof="0" dirty="0" smtClean="0"/>
              <a:t>Druga raven</a:t>
            </a:r>
          </a:p>
          <a:p>
            <a:pPr lvl="2"/>
            <a:r>
              <a:rPr lang="sl-SI" noProof="0" dirty="0" smtClean="0"/>
              <a:t>Tretja raven</a:t>
            </a:r>
          </a:p>
          <a:p>
            <a:pPr lvl="3"/>
            <a:r>
              <a:rPr lang="sl-SI" noProof="0" dirty="0" smtClean="0"/>
              <a:t>Četrta raven</a:t>
            </a:r>
          </a:p>
          <a:p>
            <a:pPr lvl="4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sl-SI" noProof="0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sl-SI" noProof="0" smtClean="0"/>
              <a:pPr/>
              <a:t>10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4240066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9" name="Pravokotnik 8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10" name="Pravokotnik 9"/>
          <p:cNvSpPr/>
          <p:nvPr/>
        </p:nvSpPr>
        <p:spPr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11" name="Pravokotnik 10"/>
          <p:cNvSpPr/>
          <p:nvPr/>
        </p:nvSpPr>
        <p:spPr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12" name="Pravokotnik 11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cxnSp>
        <p:nvCxnSpPr>
          <p:cNvPr id="13" name="Raven povezovalnik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avokotnik 13"/>
          <p:cNvSpPr/>
          <p:nvPr/>
        </p:nvSpPr>
        <p:spPr>
          <a:xfrm>
            <a:off x="17665" y="5631204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cxnSp>
        <p:nvCxnSpPr>
          <p:cNvPr id="15" name="Raven povezovalnik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noProof="0" smtClean="0"/>
              <a:t>Uredite slog podnaslova matrice</a:t>
            </a:r>
            <a:endParaRPr lang="sl-SI" noProof="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EAD4AC-8B38-4511-BC82-73204CFD89B5}" type="datetime1">
              <a:rPr lang="sl-SI" noProof="0" smtClean="0"/>
              <a:t>15. 03. 2016</a:t>
            </a:fld>
            <a:endParaRPr lang="sl-SI" noProof="0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l-SI" noProof="0" smtClean="0"/>
              <a:t>Zdenko Potočar</a:t>
            </a:r>
            <a:endParaRPr lang="sl-SI" noProof="0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7" name="PoljeZBesedilom 6"/>
          <p:cNvSpPr txBox="1"/>
          <p:nvPr userDrawn="1"/>
        </p:nvSpPr>
        <p:spPr>
          <a:xfrm>
            <a:off x="14934" y="5877272"/>
            <a:ext cx="119174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3600" dirty="0" smtClean="0">
                <a:solidFill>
                  <a:schemeClr val="bg1"/>
                </a:solidFill>
              </a:rPr>
              <a:t>Z@P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1A25-FCF3-44A7-BFB5-830738BF308D}" type="datetime1">
              <a:rPr lang="sl-SI" noProof="0" smtClean="0"/>
              <a:t>15. 03. 2016</a:t>
            </a:fld>
            <a:endParaRPr lang="sl-SI" noProof="0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noProof="0" smtClean="0"/>
              <a:t>Zdenko Potočar</a:t>
            </a:r>
            <a:endParaRPr lang="sl-SI" noProof="0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l-SI" noProof="0" dirty="0"/>
          </a:p>
        </p:txBody>
      </p:sp>
      <p:sp>
        <p:nvSpPr>
          <p:cNvPr id="8" name="Pravokotnik 7"/>
          <p:cNvSpPr/>
          <p:nvPr/>
        </p:nvSpPr>
        <p:spPr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9" name="Pravokotnik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10" name="Pravokotnik 9"/>
          <p:cNvSpPr/>
          <p:nvPr/>
        </p:nvSpPr>
        <p:spPr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noProof="0" dirty="0"/>
          </a:p>
        </p:txBody>
      </p:sp>
      <p:cxnSp>
        <p:nvCxnSpPr>
          <p:cNvPr id="11" name="Raven povezovalnik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ovezovalnik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noProof="0" dirty="0"/>
          </a:p>
        </p:txBody>
      </p:sp>
      <p:cxnSp>
        <p:nvCxnSpPr>
          <p:cNvPr id="14" name="Raven povezovalnik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0F28-A962-4AF2-A1C1-306568C3588D}" type="datetime1">
              <a:rPr lang="sl-SI" noProof="0" smtClean="0"/>
              <a:t>15. 03. 2016</a:t>
            </a:fld>
            <a:endParaRPr lang="sl-SI" noProof="0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noProof="0" smtClean="0"/>
              <a:t>Zdenko Potočar</a:t>
            </a:r>
            <a:endParaRPr lang="sl-SI" noProof="0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A25B-3714-4796-A3A6-FAD13D7C4BDD}" type="datetime1">
              <a:rPr lang="sl-SI" noProof="0" smtClean="0"/>
              <a:t>15. 03. 2016</a:t>
            </a:fld>
            <a:endParaRPr lang="sl-SI" noProof="0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noProof="0" smtClean="0"/>
              <a:t>Zdenko Potočar</a:t>
            </a:r>
            <a:endParaRPr lang="sl-SI" noProof="0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otnik 18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20" name="Pravokotnik 19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24" name="Pravokotnik 23"/>
          <p:cNvSpPr/>
          <p:nvPr/>
        </p:nvSpPr>
        <p:spPr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21" name="Pravokotnik 20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cxnSp>
        <p:nvCxnSpPr>
          <p:cNvPr id="22" name="Raven povezovalnik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avokotnik 15"/>
          <p:cNvSpPr/>
          <p:nvPr/>
        </p:nvSpPr>
        <p:spPr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lang="sl-SI" noProof="0" dirty="0"/>
          </a:p>
        </p:txBody>
      </p:sp>
      <p:cxnSp>
        <p:nvCxnSpPr>
          <p:cNvPr id="23" name="Raven povezovalnik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ravokotnik 25"/>
          <p:cNvSpPr/>
          <p:nvPr/>
        </p:nvSpPr>
        <p:spPr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27" name="Pravokotnik 26"/>
          <p:cNvSpPr/>
          <p:nvPr/>
        </p:nvSpPr>
        <p:spPr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28" name="Pravokotnik 27"/>
          <p:cNvSpPr/>
          <p:nvPr/>
        </p:nvSpPr>
        <p:spPr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29" name="Pravokotnik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30" name="Pravokotnik 29"/>
          <p:cNvSpPr/>
          <p:nvPr/>
        </p:nvSpPr>
        <p:spPr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cxnSp>
        <p:nvCxnSpPr>
          <p:cNvPr id="31" name="Raven povezovalnik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ravokotnik 31"/>
          <p:cNvSpPr/>
          <p:nvPr/>
        </p:nvSpPr>
        <p:spPr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cxnSp>
        <p:nvCxnSpPr>
          <p:cNvPr id="33" name="Raven povezovalnik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819BF-6CD9-4C45-BBB4-97744F3D9EA7}" type="datetime1">
              <a:rPr lang="sl-SI" noProof="0" smtClean="0"/>
              <a:t>15. 03. 2016</a:t>
            </a:fld>
            <a:endParaRPr lang="sl-SI" noProof="0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l-SI" noProof="0" smtClean="0"/>
              <a:t>Zdenko Potočar</a:t>
            </a:r>
            <a:endParaRPr lang="sl-SI" noProof="0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noProof="0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6EFB-E016-4B5A-8F59-DC6D850C0387}" type="datetime1">
              <a:rPr lang="sl-SI" noProof="0" smtClean="0"/>
              <a:t>15. 03. 2016</a:t>
            </a:fld>
            <a:endParaRPr lang="sl-SI" noProof="0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noProof="0" smtClean="0"/>
              <a:t>Zdenko Potočar</a:t>
            </a:r>
            <a:endParaRPr lang="sl-SI" noProof="0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/>
          <a:lstStyle>
            <a:lvl1pPr>
              <a:defRPr/>
            </a:lvl1pPr>
          </a:lstStyle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noProof="0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noProof="0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9476-9FC8-47A2-9FFD-F7C7E0A9DBC6}" type="datetime1">
              <a:rPr lang="sl-SI" noProof="0" smtClean="0"/>
              <a:t>15. 03. 2016</a:t>
            </a:fld>
            <a:endParaRPr lang="sl-SI" noProof="0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noProof="0" smtClean="0"/>
              <a:t>Zdenko Potočar</a:t>
            </a:r>
            <a:endParaRPr lang="sl-SI" noProof="0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AC74-83BF-4196-B8E5-BD0A8F4904BE}" type="datetime1">
              <a:rPr lang="sl-SI" noProof="0" smtClean="0"/>
              <a:t>15. 03. 2016</a:t>
            </a:fld>
            <a:endParaRPr lang="sl-SI" noProof="0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noProof="0" smtClean="0"/>
              <a:t>Zdenko Potočar</a:t>
            </a:r>
            <a:endParaRPr lang="sl-SI" noProof="0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l-SI" noProof="0" dirty="0"/>
          </a:p>
        </p:txBody>
      </p:sp>
      <p:sp>
        <p:nvSpPr>
          <p:cNvPr id="6" name="Pravokotnik 5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l-SI" noProof="0" dirty="0"/>
          </a:p>
        </p:txBody>
      </p:sp>
      <p:cxnSp>
        <p:nvCxnSpPr>
          <p:cNvPr id="7" name="Raven povezovalnik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avokotnik 7"/>
          <p:cNvSpPr/>
          <p:nvPr/>
        </p:nvSpPr>
        <p:spPr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l-SI" noProof="0" dirty="0"/>
          </a:p>
        </p:txBody>
      </p:sp>
      <p:sp>
        <p:nvSpPr>
          <p:cNvPr id="9" name="Pravokotnik 8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l-SI" noProof="0" dirty="0"/>
          </a:p>
        </p:txBody>
      </p:sp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C0BE-BF48-476A-B0C8-B78A1051D94C}" type="datetime1">
              <a:rPr lang="sl-SI" noProof="0" smtClean="0"/>
              <a:t>15. 03. 2016</a:t>
            </a:fld>
            <a:endParaRPr lang="sl-SI" noProof="0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noProof="0" smtClean="0"/>
              <a:t>Zdenko Potočar</a:t>
            </a:r>
            <a:endParaRPr lang="sl-SI" noProof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l-SI" noProof="0" dirty="0"/>
          </a:p>
        </p:txBody>
      </p:sp>
      <p:sp>
        <p:nvSpPr>
          <p:cNvPr id="9" name="Pravokotnik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l-SI" noProof="0" dirty="0"/>
          </a:p>
        </p:txBody>
      </p:sp>
      <p:cxnSp>
        <p:nvCxnSpPr>
          <p:cNvPr id="10" name="Raven povezovalnik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avokotnik 10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noProof="0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6C6D-9670-4C17-BFCB-301C026596BC}" type="datetime1">
              <a:rPr lang="sl-SI" noProof="0" smtClean="0"/>
              <a:t>15. 03. 2016</a:t>
            </a:fld>
            <a:endParaRPr lang="sl-SI" noProof="0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noProof="0" smtClean="0"/>
              <a:t>Zdenko Potočar</a:t>
            </a:r>
            <a:endParaRPr lang="sl-SI" noProof="0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l-SI" noProof="0" dirty="0"/>
          </a:p>
        </p:txBody>
      </p:sp>
      <p:sp>
        <p:nvSpPr>
          <p:cNvPr id="8" name="Pravokotnik 7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l-SI" noProof="0" dirty="0"/>
          </a:p>
        </p:txBody>
      </p:sp>
      <p:sp>
        <p:nvSpPr>
          <p:cNvPr id="9" name="Pravokotnik 8"/>
          <p:cNvSpPr/>
          <p:nvPr/>
        </p:nvSpPr>
        <p:spPr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noProof="0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7CD0-687D-4371-9760-3BC55E285324}" type="datetime1">
              <a:rPr lang="sl-SI" noProof="0" smtClean="0"/>
              <a:t>15. 03. 2016</a:t>
            </a:fld>
            <a:endParaRPr lang="sl-SI" noProof="0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noProof="0" smtClean="0"/>
              <a:t>Zdenko Potočar</a:t>
            </a:r>
            <a:endParaRPr lang="sl-SI" noProof="0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sl-SI" noProof="0" smtClean="0"/>
              <a:t>‹#›</a:t>
            </a:fld>
            <a:endParaRPr lang="sl-SI" noProof="0" dirty="0"/>
          </a:p>
        </p:txBody>
      </p:sp>
      <p:cxnSp>
        <p:nvCxnSpPr>
          <p:cNvPr id="10" name="Raven povezovalnik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l-SI" noProof="0" dirty="0"/>
          </a:p>
        </p:txBody>
      </p:sp>
      <p:sp>
        <p:nvSpPr>
          <p:cNvPr id="8" name="Pravokotnik 7"/>
          <p:cNvSpPr/>
          <p:nvPr/>
        </p:nvSpPr>
        <p:spPr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9" name="Pravokotnik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13" name="Pravokotnik 12"/>
          <p:cNvSpPr/>
          <p:nvPr/>
        </p:nvSpPr>
        <p:spPr>
          <a:xfrm>
            <a:off x="611717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noProof="0" dirty="0"/>
          </a:p>
        </p:txBody>
      </p:sp>
      <p:cxnSp>
        <p:nvCxnSpPr>
          <p:cNvPr id="14" name="Raven povezovalnik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ovezovalnik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dirty="0" smtClean="0"/>
              <a:t>Uredite sloge besedila matrice</a:t>
            </a:r>
          </a:p>
          <a:p>
            <a:pPr lvl="1"/>
            <a:r>
              <a:rPr lang="sl-SI" noProof="0" dirty="0" smtClean="0"/>
              <a:t>Druga raven</a:t>
            </a:r>
          </a:p>
          <a:p>
            <a:pPr lvl="2"/>
            <a:r>
              <a:rPr lang="sl-SI" noProof="0" dirty="0" smtClean="0"/>
              <a:t>Tretja raven</a:t>
            </a:r>
          </a:p>
          <a:p>
            <a:pPr lvl="3"/>
            <a:r>
              <a:rPr lang="sl-SI" noProof="0" dirty="0" smtClean="0"/>
              <a:t>Četrta raven</a:t>
            </a:r>
          </a:p>
          <a:p>
            <a:pPr lvl="4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D53237A-CCDB-4BB9-AF02-C6F6BA077A3D}" type="datetime1">
              <a:rPr lang="sl-SI" noProof="0" smtClean="0"/>
              <a:t>15. 03. 2016</a:t>
            </a:fld>
            <a:endParaRPr lang="sl-SI" noProof="0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l-SI" noProof="0" smtClean="0"/>
              <a:t>Zdenko Potočar</a:t>
            </a:r>
            <a:endParaRPr lang="sl-SI" noProof="0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7DC1BBB0-96F0-4077-A278-0F3FB5C104D3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10" name="PoljeZBesedilom 9"/>
          <p:cNvSpPr txBox="1"/>
          <p:nvPr userDrawn="1"/>
        </p:nvSpPr>
        <p:spPr>
          <a:xfrm>
            <a:off x="624846" y="736219"/>
            <a:ext cx="59631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l-SI" sz="3200" dirty="0" smtClean="0">
                <a:solidFill>
                  <a:schemeClr val="bg1"/>
                </a:solidFill>
              </a:rPr>
              <a:t>@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l.wikipedia.org/wiki/Aba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8/80/Arts_et_Metiers_Pascaline_dsc03869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c/c4/Calculator_walther_hg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ZGODOVINA RAČUNALNIŠTVA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1989956" y="6021288"/>
            <a:ext cx="7516442" cy="3600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Euphemia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altLang="en-US" sz="2000" b="1" smtClean="0"/>
              <a:t>ZDENKO POTOČAR, univ.dipl.org</a:t>
            </a:r>
            <a:r>
              <a:rPr lang="sl-SI" altLang="en-US" sz="2000" smtClean="0"/>
              <a:t>.</a:t>
            </a:r>
            <a:endParaRPr lang="sl-SI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6806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pPr eaLnBrk="1" hangingPunct="1"/>
            <a:r>
              <a:rPr lang="sl-SI" altLang="en-US" smtClean="0"/>
              <a:t>ZGODOVINA RAČUNALNIŠTVA</a:t>
            </a:r>
          </a:p>
        </p:txBody>
      </p:sp>
      <p:sp>
        <p:nvSpPr>
          <p:cNvPr id="118787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en-US" smtClean="0"/>
              <a:t>1975	Pojavijo se prvi mikroračunalniki (ALTAIR).</a:t>
            </a:r>
          </a:p>
          <a:p>
            <a:pPr eaLnBrk="1" hangingPunct="1"/>
            <a:r>
              <a:rPr lang="sl-SI" altLang="en-US" smtClean="0"/>
              <a:t>1981	IBM predstavi prvi osebni računalnik.</a:t>
            </a:r>
          </a:p>
          <a:p>
            <a:pPr eaLnBrk="1" hangingPunct="1"/>
            <a:endParaRPr lang="sl-SI" altLang="en-US" smtClean="0"/>
          </a:p>
        </p:txBody>
      </p:sp>
      <p:pic>
        <p:nvPicPr>
          <p:cNvPr id="118790" name="Slika 5" descr="ibm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2726" y="3143251"/>
            <a:ext cx="395922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77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r>
              <a:rPr lang="sl-SI" altLang="en-US" smtClean="0"/>
              <a:t>ZGODOVINA RAČUNALNIŠTVA</a:t>
            </a:r>
          </a:p>
        </p:txBody>
      </p:sp>
      <p:sp>
        <p:nvSpPr>
          <p:cNvPr id="119811" name="Ograda vsebine 2"/>
          <p:cNvSpPr>
            <a:spLocks noGrp="1"/>
          </p:cNvSpPr>
          <p:nvPr>
            <p:ph idx="1"/>
          </p:nvPr>
        </p:nvSpPr>
        <p:spPr>
          <a:xfrm>
            <a:off x="1593437" y="1600200"/>
            <a:ext cx="7165272" cy="4637112"/>
          </a:xfrm>
        </p:spPr>
        <p:txBody>
          <a:bodyPr/>
          <a:lstStyle/>
          <a:p>
            <a:r>
              <a:rPr lang="sl-SI" altLang="en-US" dirty="0" smtClean="0"/>
              <a:t>IBM Personal </a:t>
            </a:r>
            <a:r>
              <a:rPr lang="sl-SI" altLang="en-US" dirty="0" err="1" smtClean="0"/>
              <a:t>Computer</a:t>
            </a:r>
            <a:r>
              <a:rPr lang="sl-SI" altLang="en-US" dirty="0" smtClean="0"/>
              <a:t> XT, </a:t>
            </a:r>
          </a:p>
          <a:p>
            <a:r>
              <a:rPr lang="sl-SI" altLang="en-US" dirty="0" smtClean="0"/>
              <a:t>krajše IBM PC XT. je bil objavljen 1983. </a:t>
            </a:r>
          </a:p>
          <a:p>
            <a:r>
              <a:rPr lang="sl-SI" altLang="en-US" dirty="0" smtClean="0"/>
              <a:t>To je bil eden prvih računalnikov s standardnim trdim diskom (10MB). Imel je 128 kB pomnilnika, 360 kB dvostranskim disketnim pogonom, </a:t>
            </a:r>
          </a:p>
          <a:p>
            <a:r>
              <a:rPr lang="sl-SI" altLang="en-US" dirty="0" smtClean="0"/>
              <a:t>mikroprocesorjem  Intel 8088 frekvence 4.77 MHz. Imel je lahko matematični </a:t>
            </a:r>
            <a:r>
              <a:rPr lang="sl-SI" altLang="en-US" dirty="0" err="1" smtClean="0"/>
              <a:t>koprocesor</a:t>
            </a:r>
            <a:r>
              <a:rPr lang="sl-SI" altLang="en-US" dirty="0" smtClean="0"/>
              <a:t> 8087); Operacijski sistem je bil  PC-DOS 2.0</a:t>
            </a:r>
          </a:p>
        </p:txBody>
      </p:sp>
      <p:pic>
        <p:nvPicPr>
          <p:cNvPr id="119814" name="Ograda vsebine 5" descr="pc x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9049" y="1630660"/>
            <a:ext cx="2600325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97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GENERACIJE RAČUNALNIKOV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9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pPr eaLnBrk="1" hangingPunct="1"/>
            <a:r>
              <a:rPr lang="sl-SI" altLang="en-US" smtClean="0"/>
              <a:t>GENERACIJE RAČUNALNIKOV</a:t>
            </a:r>
          </a:p>
        </p:txBody>
      </p:sp>
      <p:sp>
        <p:nvSpPr>
          <p:cNvPr id="121859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en-US" smtClean="0"/>
              <a:t>Prva generacija –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en-US" smtClean="0"/>
              <a:t>	računalniki, ki temeljijo </a:t>
            </a:r>
            <a:r>
              <a:rPr lang="sl-SI" altLang="en-US" b="1" smtClean="0"/>
              <a:t>relejih in elektronkah</a:t>
            </a:r>
          </a:p>
          <a:p>
            <a:pPr eaLnBrk="1" hangingPunct="1"/>
            <a:endParaRPr lang="sl-SI" altLang="en-US" smtClean="0"/>
          </a:p>
          <a:p>
            <a:pPr eaLnBrk="1" hangingPunct="1"/>
            <a:r>
              <a:rPr lang="sl-SI" altLang="en-US" smtClean="0"/>
              <a:t>Začetni razvoj je temeljil na relejih, ki so elektromagnetna stikala, zato jim pravimo elektromehanski računalniki. </a:t>
            </a:r>
          </a:p>
        </p:txBody>
      </p:sp>
      <p:pic>
        <p:nvPicPr>
          <p:cNvPr id="121862" name="Slika 8" descr="re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6850" y="4786314"/>
            <a:ext cx="200025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3" name="Slika 9" descr="elektron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5976" y="4714875"/>
            <a:ext cx="1214437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14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pPr eaLnBrk="1" hangingPunct="1"/>
            <a:r>
              <a:rPr lang="sl-SI" altLang="en-US" dirty="0" smtClean="0"/>
              <a:t>GENERACIJE RAČUNALNIKOV</a:t>
            </a:r>
          </a:p>
        </p:txBody>
      </p:sp>
      <p:sp>
        <p:nvSpPr>
          <p:cNvPr id="122883" name="Ograda vsebine 2"/>
          <p:cNvSpPr>
            <a:spLocks noGrp="1"/>
          </p:cNvSpPr>
          <p:nvPr>
            <p:ph idx="1"/>
          </p:nvPr>
        </p:nvSpPr>
        <p:spPr>
          <a:xfrm>
            <a:off x="1979613" y="1935164"/>
            <a:ext cx="8329613" cy="17795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sl-SI" altLang="en-US" dirty="0" smtClean="0"/>
              <a:t>Druga generacija – </a:t>
            </a:r>
            <a:r>
              <a:rPr lang="sl-SI" altLang="en-US" b="1" dirty="0" smtClean="0"/>
              <a:t>računalniki iz tranzistorjev</a:t>
            </a:r>
          </a:p>
          <a:p>
            <a:pPr eaLnBrk="1" hangingPunct="1"/>
            <a:r>
              <a:rPr lang="sl-SI" altLang="en-US" dirty="0" smtClean="0"/>
              <a:t>Odkritje polprevodnikov, ki so pomenili zaradi manjše velikosti in porabe električne energije nov preskok v razvoju. </a:t>
            </a:r>
          </a:p>
          <a:p>
            <a:pPr eaLnBrk="1" hangingPunct="1"/>
            <a:endParaRPr lang="sl-SI" altLang="en-US" dirty="0" smtClean="0"/>
          </a:p>
        </p:txBody>
      </p:sp>
      <p:pic>
        <p:nvPicPr>
          <p:cNvPr id="122886" name="Slika 5" descr="tranzis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1600" y="3714751"/>
            <a:ext cx="2582862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7" name="PoljeZBesedilom 6"/>
          <p:cNvSpPr txBox="1">
            <a:spLocks noChangeArrowheads="1"/>
          </p:cNvSpPr>
          <p:nvPr/>
        </p:nvSpPr>
        <p:spPr bwMode="auto">
          <a:xfrm>
            <a:off x="2522537" y="4500564"/>
            <a:ext cx="37147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en-US"/>
              <a:t>Tranzistorji so hitrejši od relejev in elektronk, prav tako porabijo za svoje delovanje manj električnega toka, se manj segrevajo in se ne pokvarijo zlahka</a:t>
            </a:r>
          </a:p>
          <a:p>
            <a:pPr eaLnBrk="1" hangingPunct="1"/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81756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pPr eaLnBrk="1" hangingPunct="1"/>
            <a:r>
              <a:rPr lang="sl-SI" altLang="en-US" smtClean="0"/>
              <a:t>GENERACIJE RAČUNALNIKOV</a:t>
            </a:r>
          </a:p>
        </p:txBody>
      </p:sp>
      <p:sp>
        <p:nvSpPr>
          <p:cNvPr id="123907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en-US" b="1" smtClean="0"/>
              <a:t>Tretja generacija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en-US" b="1" smtClean="0"/>
              <a:t>– računalniki, ki temeljijo na integriranih vezjih </a:t>
            </a:r>
          </a:p>
          <a:p>
            <a:pPr eaLnBrk="1" hangingPunct="1"/>
            <a:r>
              <a:rPr lang="sl-SI" altLang="en-US" smtClean="0"/>
              <a:t>Računalniki se sestavljajo iz integriranih vezij – čipov.</a:t>
            </a:r>
          </a:p>
          <a:p>
            <a:pPr eaLnBrk="1" hangingPunct="1"/>
            <a:r>
              <a:rPr lang="sl-SI" altLang="en-US" smtClean="0"/>
              <a:t> Začetek uporabe je v letu 1965.</a:t>
            </a:r>
          </a:p>
          <a:p>
            <a:pPr eaLnBrk="1" hangingPunct="1"/>
            <a:r>
              <a:rPr lang="sl-SI" altLang="en-US" smtClean="0"/>
              <a:t> Hitrost delovanja se poveča – meri se v nanosekundah..</a:t>
            </a:r>
          </a:p>
          <a:p>
            <a:pPr eaLnBrk="1" hangingPunct="1"/>
            <a:endParaRPr lang="sl-SI" altLang="en-US" smtClean="0"/>
          </a:p>
        </p:txBody>
      </p:sp>
      <p:pic>
        <p:nvPicPr>
          <p:cNvPr id="123910" name="Slika 7" descr="či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1101" y="4832350"/>
            <a:ext cx="1785937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05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pPr eaLnBrk="1" hangingPunct="1"/>
            <a:r>
              <a:rPr lang="sl-SI" altLang="en-US" smtClean="0"/>
              <a:t>GENERACIJE RAČUNALNIKOV</a:t>
            </a:r>
          </a:p>
        </p:txBody>
      </p:sp>
      <p:sp>
        <p:nvSpPr>
          <p:cNvPr id="124931" name="Ograda vsebine 2"/>
          <p:cNvSpPr>
            <a:spLocks noGrp="1"/>
          </p:cNvSpPr>
          <p:nvPr>
            <p:ph idx="1"/>
          </p:nvPr>
        </p:nvSpPr>
        <p:spPr>
          <a:xfrm>
            <a:off x="2093912" y="1928814"/>
            <a:ext cx="5543550" cy="4708525"/>
          </a:xfrm>
        </p:spPr>
        <p:txBody>
          <a:bodyPr/>
          <a:lstStyle/>
          <a:p>
            <a:pPr eaLnBrk="1" hangingPunct="1"/>
            <a:r>
              <a:rPr lang="sl-SI" altLang="en-US" b="1" smtClean="0"/>
              <a:t>Četrta generacija – mikroprocesor </a:t>
            </a:r>
          </a:p>
          <a:p>
            <a:pPr eaLnBrk="1" hangingPunct="1"/>
            <a:r>
              <a:rPr lang="sl-SI" altLang="en-US" sz="2000"/>
              <a:t>Intel je z izdelavo prvega mikroprocesorja leta 1974 povzročil nezadržen plaz izdelave računalnikov, ki so bili poceni in primerni za osebno rabo doma. </a:t>
            </a:r>
          </a:p>
          <a:p>
            <a:pPr eaLnBrk="1" hangingPunct="1"/>
            <a:r>
              <a:rPr lang="sl-SI" altLang="en-US" sz="2000"/>
              <a:t>IBM izdela prvi PC (</a:t>
            </a:r>
            <a:r>
              <a:rPr lang="sl-SI" altLang="en-US" sz="2000" i="1"/>
              <a:t>Personal Computer</a:t>
            </a:r>
            <a:r>
              <a:rPr lang="sl-SI" altLang="en-US" sz="2000"/>
              <a:t>), ki je vzpodbudil s svojo enostavnostjo izdelavo programske opreme za skoraj vsa področja. </a:t>
            </a:r>
          </a:p>
          <a:p>
            <a:pPr eaLnBrk="1" hangingPunct="1"/>
            <a:r>
              <a:rPr lang="sl-SI" altLang="en-US" sz="2000"/>
              <a:t>Pojavijo se različni pisarniški paketi, ki so pomagali oblikovati besedilo in preglednice, programi so pomagali pri risanju, začele so se pojavljati prve komercialne igrice.</a:t>
            </a:r>
          </a:p>
          <a:p>
            <a:pPr eaLnBrk="1" hangingPunct="1"/>
            <a:endParaRPr lang="sl-SI" altLang="en-US" sz="2000"/>
          </a:p>
        </p:txBody>
      </p:sp>
      <p:pic>
        <p:nvPicPr>
          <p:cNvPr id="124934" name="Picture 2" descr="c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8975" y="4071938"/>
            <a:ext cx="20193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5" name="Slika 6" descr="či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6100" y="1571625"/>
            <a:ext cx="22669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99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pPr eaLnBrk="1" hangingPunct="1"/>
            <a:r>
              <a:rPr lang="sl-SI" altLang="en-US" smtClean="0"/>
              <a:t>GENERACIJE RAČUNALNIKOV</a:t>
            </a:r>
          </a:p>
        </p:txBody>
      </p:sp>
      <p:sp>
        <p:nvSpPr>
          <p:cNvPr id="125955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en-US" b="1" smtClean="0"/>
              <a:t>Peta generacija – večprocesorski sistemi</a:t>
            </a:r>
          </a:p>
          <a:p>
            <a:pPr eaLnBrk="1" hangingPunct="1"/>
            <a:r>
              <a:rPr lang="sl-SI" altLang="en-US" smtClean="0"/>
              <a:t>Peto generacijo računalnikov zaznamuje čedalje večja hitrost procesorjev, računalniki so sposobni obdelovati človeški govor in obdelovati podatke s paralelnim delovanjem več procesorjev.</a:t>
            </a:r>
          </a:p>
          <a:p>
            <a:pPr eaLnBrk="1" hangingPunct="1"/>
            <a:endParaRPr lang="sl-SI" altLang="en-US" smtClean="0"/>
          </a:p>
        </p:txBody>
      </p:sp>
    </p:spTree>
    <p:extLst>
      <p:ext uri="{BB962C8B-B14F-4D97-AF65-F5344CB8AC3E}">
        <p14:creationId xmlns:p14="http://schemas.microsoft.com/office/powerpoint/2010/main" val="86332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pPr eaLnBrk="1" hangingPunct="1"/>
            <a:r>
              <a:rPr lang="sl-SI" altLang="en-US" smtClean="0"/>
              <a:t>GENERACIJE RAČUNALNIKOV</a:t>
            </a:r>
          </a:p>
        </p:txBody>
      </p:sp>
      <p:sp>
        <p:nvSpPr>
          <p:cNvPr id="126979" name="Ograda vsebine 2"/>
          <p:cNvSpPr>
            <a:spLocks noGrp="1"/>
          </p:cNvSpPr>
          <p:nvPr>
            <p:ph idx="1"/>
          </p:nvPr>
        </p:nvSpPr>
        <p:spPr>
          <a:xfrm>
            <a:off x="1979612" y="1935164"/>
            <a:ext cx="4972050" cy="4389437"/>
          </a:xfrm>
        </p:spPr>
        <p:txBody>
          <a:bodyPr/>
          <a:lstStyle/>
          <a:p>
            <a:pPr eaLnBrk="1" hangingPunct="1"/>
            <a:r>
              <a:rPr lang="sl-SI" altLang="en-US" smtClean="0"/>
              <a:t>Šesta generacija ?</a:t>
            </a:r>
          </a:p>
          <a:p>
            <a:pPr eaLnBrk="1" hangingPunct="1"/>
            <a:r>
              <a:rPr lang="sl-SI" altLang="en-US" smtClean="0"/>
              <a:t>Šesta generacija naj bi preskočila pomanjkljivosti Von Neumannovega modela, ki so se pojavile v teku časa. </a:t>
            </a:r>
          </a:p>
          <a:p>
            <a:pPr eaLnBrk="1" hangingPunct="1"/>
            <a:r>
              <a:rPr lang="sl-SI" altLang="en-US" smtClean="0"/>
              <a:t>Govori se o nevronskih in bio računalnikih.</a:t>
            </a:r>
          </a:p>
        </p:txBody>
      </p:sp>
      <p:pic>
        <p:nvPicPr>
          <p:cNvPr id="126982" name="Picture 4" descr="dem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3100" y="2071689"/>
            <a:ext cx="3357562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63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sl-SI" smtClean="0"/>
              <a:t>VRSTE RAČUNALNIKOV</a:t>
            </a:r>
            <a:endParaRPr lang="sl-SI"/>
          </a:p>
        </p:txBody>
      </p:sp>
      <p:sp>
        <p:nvSpPr>
          <p:cNvPr id="128003" name="Ograda besedila 6"/>
          <p:cNvSpPr>
            <a:spLocks noGrp="1"/>
          </p:cNvSpPr>
          <p:nvPr>
            <p:ph type="body" idx="1"/>
          </p:nvPr>
        </p:nvSpPr>
        <p:spPr>
          <a:xfrm>
            <a:off x="2052637" y="2705101"/>
            <a:ext cx="7772400" cy="1509713"/>
          </a:xfrm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730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pPr eaLnBrk="1" hangingPunct="1"/>
            <a:r>
              <a:rPr lang="sl-SI" altLang="en-US" smtClean="0"/>
              <a:t>ZGODOVINA RAČUNALNIŠTVA</a:t>
            </a:r>
          </a:p>
        </p:txBody>
      </p:sp>
      <p:sp>
        <p:nvSpPr>
          <p:cNvPr id="110595" name="Ograda vsebine 2"/>
          <p:cNvSpPr>
            <a:spLocks noGrp="1"/>
          </p:cNvSpPr>
          <p:nvPr>
            <p:ph idx="1"/>
          </p:nvPr>
        </p:nvSpPr>
        <p:spPr>
          <a:xfrm>
            <a:off x="1979613" y="1935164"/>
            <a:ext cx="8258175" cy="4708525"/>
          </a:xfrm>
        </p:spPr>
        <p:txBody>
          <a:bodyPr/>
          <a:lstStyle/>
          <a:p>
            <a:r>
              <a:rPr lang="sl-SI" altLang="en-US" sz="2000" dirty="0"/>
              <a:t>Človek je začel že zelo zgodaj razmišljati, kako bi si poenostavil </a:t>
            </a:r>
            <a:r>
              <a:rPr lang="sl-SI" altLang="en-US" sz="2000" dirty="0" smtClean="0"/>
              <a:t>računske </a:t>
            </a:r>
            <a:r>
              <a:rPr lang="sl-SI" altLang="en-US" sz="2000" dirty="0"/>
              <a:t>operacije.</a:t>
            </a:r>
          </a:p>
          <a:p>
            <a:r>
              <a:rPr lang="sl-SI" altLang="en-US" sz="2000" dirty="0" smtClean="0"/>
              <a:t>Prva </a:t>
            </a:r>
            <a:r>
              <a:rPr lang="sl-SI" altLang="en-US" sz="2000" dirty="0"/>
              <a:t>računala so verjetno iznašli Babilonci okoli leta 2400 pr. n. št. </a:t>
            </a:r>
          </a:p>
          <a:p>
            <a:pPr eaLnBrk="1" hangingPunct="1"/>
            <a:r>
              <a:rPr lang="sl-SI" altLang="en-US" sz="2000" dirty="0"/>
              <a:t>Računali so tako, da so premikali kamenčke (kroglice) po gladki površini </a:t>
            </a:r>
            <a:r>
              <a:rPr lang="sl-SI" altLang="en-US" sz="2000" dirty="0" smtClean="0"/>
              <a:t>oziroma </a:t>
            </a:r>
            <a:r>
              <a:rPr lang="sl-SI" altLang="en-US" sz="2000" dirty="0"/>
              <a:t>po posebej za to narejenih žlebičkih. </a:t>
            </a:r>
          </a:p>
          <a:p>
            <a:pPr eaLnBrk="1" hangingPunct="1"/>
            <a:r>
              <a:rPr lang="sl-SI" altLang="en-US" sz="2000" dirty="0"/>
              <a:t>Tako računalo imenujemo </a:t>
            </a:r>
            <a:r>
              <a:rPr lang="sl-SI" altLang="en-US" sz="2000" dirty="0">
                <a:hlinkClick r:id="rId2" action="ppaction://hlinkfile" tooltip="Abak"/>
              </a:rPr>
              <a:t>abak</a:t>
            </a:r>
            <a:r>
              <a:rPr lang="sl-SI" altLang="en-US" sz="2000" dirty="0"/>
              <a:t>. Pozneje so začeli kroglice natikati na žice, da je bilo računaje lažje.</a:t>
            </a:r>
          </a:p>
        </p:txBody>
      </p:sp>
      <p:pic>
        <p:nvPicPr>
          <p:cNvPr id="110598" name="Picture 2" descr="http://upload.wikimedia.org/wikipedia/commons/c/c6/Abax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972" y="4531988"/>
            <a:ext cx="2664296" cy="211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47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r>
              <a:rPr lang="sl-SI" altLang="en-US" smtClean="0"/>
              <a:t>VRSTE RAČUNALNIKOV</a:t>
            </a:r>
          </a:p>
        </p:txBody>
      </p:sp>
      <p:sp>
        <p:nvSpPr>
          <p:cNvPr id="129027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en-US" smtClean="0"/>
              <a:t>Vrste računalnikov:</a:t>
            </a:r>
          </a:p>
          <a:p>
            <a:r>
              <a:rPr lang="sl-SI" altLang="en-US" smtClean="0"/>
              <a:t> </a:t>
            </a:r>
          </a:p>
          <a:p>
            <a:pPr lvl="1"/>
            <a:r>
              <a:rPr lang="sl-SI" altLang="en-US" smtClean="0"/>
              <a:t>super računalniki (supercomputer, number cruncher) </a:t>
            </a:r>
          </a:p>
          <a:p>
            <a:pPr lvl="1"/>
            <a:r>
              <a:rPr lang="sl-SI" altLang="en-US" smtClean="0"/>
              <a:t>veliki računalnik (mainframe, osrednji računalnik) </a:t>
            </a:r>
          </a:p>
          <a:p>
            <a:pPr lvl="1"/>
            <a:r>
              <a:rPr lang="sl-SI" altLang="en-US" smtClean="0"/>
              <a:t>Mini računalnik (minicomputer, strežnik in delovne postaje) </a:t>
            </a:r>
          </a:p>
          <a:p>
            <a:pPr lvl="1"/>
            <a:r>
              <a:rPr lang="sl-SI" altLang="en-US" smtClean="0"/>
              <a:t>mikroračunalnik (osebni računalnik) </a:t>
            </a:r>
          </a:p>
          <a:p>
            <a:endParaRPr lang="sl-SI" altLang="en-US" smtClean="0"/>
          </a:p>
        </p:txBody>
      </p:sp>
    </p:spTree>
    <p:extLst>
      <p:ext uri="{BB962C8B-B14F-4D97-AF65-F5344CB8AC3E}">
        <p14:creationId xmlns:p14="http://schemas.microsoft.com/office/powerpoint/2010/main" val="216366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r>
              <a:rPr lang="sl-SI" altLang="en-US" smtClean="0"/>
              <a:t>VRSTE RAČUNALNIKOV</a:t>
            </a:r>
          </a:p>
        </p:txBody>
      </p:sp>
      <p:sp>
        <p:nvSpPr>
          <p:cNvPr id="130051" name="Ograda vsebine 2"/>
          <p:cNvSpPr>
            <a:spLocks noGrp="1"/>
          </p:cNvSpPr>
          <p:nvPr>
            <p:ph idx="1"/>
          </p:nvPr>
        </p:nvSpPr>
        <p:spPr>
          <a:xfrm>
            <a:off x="1979613" y="1500188"/>
            <a:ext cx="5114925" cy="4824412"/>
          </a:xfrm>
        </p:spPr>
        <p:txBody>
          <a:bodyPr>
            <a:normAutofit lnSpcReduction="10000"/>
          </a:bodyPr>
          <a:lstStyle/>
          <a:p>
            <a:r>
              <a:rPr lang="sl-SI" altLang="en-US" b="1" smtClean="0"/>
              <a:t>Super računalniki:</a:t>
            </a:r>
            <a:r>
              <a:rPr lang="sl-SI" altLang="en-US" smtClean="0"/>
              <a:t> </a:t>
            </a:r>
          </a:p>
          <a:p>
            <a:endParaRPr lang="sl-SI" altLang="en-US" smtClean="0"/>
          </a:p>
          <a:p>
            <a:r>
              <a:rPr lang="sl-SI" altLang="en-US" sz="2000"/>
              <a:t>so najzmogljivejši računalniki na svetu; </a:t>
            </a:r>
          </a:p>
          <a:p>
            <a:r>
              <a:rPr lang="sl-SI" altLang="en-US" sz="2000"/>
              <a:t>gre za računalniški sistem, sposoben obdelati velike količine podatkov v zelo kratkem času; </a:t>
            </a:r>
          </a:p>
          <a:p>
            <a:r>
              <a:rPr lang="sl-SI" altLang="en-US" sz="2000"/>
              <a:t>večina ima večje število mikroprocesorjev; </a:t>
            </a:r>
          </a:p>
          <a:p>
            <a:r>
              <a:rPr lang="sl-SI" altLang="en-US" sz="2000"/>
              <a:t>največkrat rešujejo z njimi zahtevne numerične probleme v znanosti (fizika, kemija, jedrska znanost, astronomija), grafične simulacije, animacije; </a:t>
            </a:r>
          </a:p>
          <a:p>
            <a:r>
              <a:rPr lang="sl-SI" altLang="en-US" sz="2000"/>
              <a:t>izdelovalci: CDC, Cray Research, Fujitsu. </a:t>
            </a:r>
            <a:endParaRPr lang="sl-SI" altLang="en-US"/>
          </a:p>
          <a:p>
            <a:endParaRPr lang="sl-SI" altLang="en-US" smtClean="0"/>
          </a:p>
        </p:txBody>
      </p:sp>
      <p:pic>
        <p:nvPicPr>
          <p:cNvPr id="130054" name="Picture 2" descr="http://www.sc-nm.com/e-gradivo/KIT/superracunal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1785939"/>
            <a:ext cx="3084513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33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r>
              <a:rPr lang="sl-SI" altLang="en-US" smtClean="0"/>
              <a:t>VRSTE RAČUNALNIKOV</a:t>
            </a:r>
          </a:p>
        </p:txBody>
      </p:sp>
      <p:sp>
        <p:nvSpPr>
          <p:cNvPr id="131075" name="Ograda vsebine 2"/>
          <p:cNvSpPr>
            <a:spLocks noGrp="1"/>
          </p:cNvSpPr>
          <p:nvPr>
            <p:ph idx="1"/>
          </p:nvPr>
        </p:nvSpPr>
        <p:spPr>
          <a:xfrm>
            <a:off x="1979612" y="1935164"/>
            <a:ext cx="4114800" cy="4389437"/>
          </a:xfrm>
        </p:spPr>
        <p:txBody>
          <a:bodyPr/>
          <a:lstStyle/>
          <a:p>
            <a:r>
              <a:rPr lang="sl-SI" altLang="en-US" b="1" smtClean="0"/>
              <a:t>Veliki računalniki</a:t>
            </a:r>
            <a:r>
              <a:rPr lang="sl-SI" altLang="en-US" smtClean="0"/>
              <a:t> </a:t>
            </a:r>
            <a:r>
              <a:rPr lang="sl-SI" altLang="en-US" sz="1800"/>
              <a:t>(osrednji računalniki, mainframe):</a:t>
            </a:r>
          </a:p>
          <a:p>
            <a:endParaRPr lang="sl-SI" altLang="en-US" sz="1800"/>
          </a:p>
          <a:p>
            <a:r>
              <a:rPr lang="sl-SI" altLang="en-US" sz="2000"/>
              <a:t>so prevladovail do začetka 70. let prejšnjega stoletja</a:t>
            </a:r>
          </a:p>
          <a:p>
            <a:endParaRPr lang="sl-SI" altLang="en-US" sz="2000"/>
          </a:p>
          <a:p>
            <a:r>
              <a:rPr lang="sl-SI" altLang="en-US" sz="2000"/>
              <a:t>imajo velika ohišja (velikost omare ali večji) in so bili namenjeni paketni obdelavi podatkov in za obsežne operacije</a:t>
            </a:r>
          </a:p>
          <a:p>
            <a:endParaRPr lang="sl-SI" altLang="en-US" sz="2000"/>
          </a:p>
          <a:p>
            <a:endParaRPr lang="sl-SI" altLang="en-US" smtClean="0"/>
          </a:p>
        </p:txBody>
      </p:sp>
      <p:pic>
        <p:nvPicPr>
          <p:cNvPr id="131078" name="Picture 2" descr="http://www.governmentauctions.org/uploaded_images/mainframe-781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4476" y="1357313"/>
            <a:ext cx="3667125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9" name="PoljeZBesedilom 9"/>
          <p:cNvSpPr txBox="1">
            <a:spLocks noChangeArrowheads="1"/>
          </p:cNvSpPr>
          <p:nvPr/>
        </p:nvSpPr>
        <p:spPr bwMode="auto">
          <a:xfrm>
            <a:off x="1665288" y="5715001"/>
            <a:ext cx="4786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en-US"/>
              <a:t>izdelovalci: IBM, Amdahl, Fujitsu in Hitachi</a:t>
            </a:r>
          </a:p>
          <a:p>
            <a:pPr eaLnBrk="1" hangingPunct="1"/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993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r>
              <a:rPr lang="sl-SI" altLang="en-US" smtClean="0"/>
              <a:t>VRSTE RAČUNALNIKOV</a:t>
            </a:r>
          </a:p>
        </p:txBody>
      </p:sp>
      <p:sp>
        <p:nvSpPr>
          <p:cNvPr id="132099" name="Ograda vsebine 2"/>
          <p:cNvSpPr>
            <a:spLocks noGrp="1"/>
          </p:cNvSpPr>
          <p:nvPr>
            <p:ph idx="1"/>
          </p:nvPr>
        </p:nvSpPr>
        <p:spPr>
          <a:xfrm>
            <a:off x="1979613" y="1935164"/>
            <a:ext cx="5186363" cy="4389437"/>
          </a:xfrm>
        </p:spPr>
        <p:txBody>
          <a:bodyPr/>
          <a:lstStyle/>
          <a:p>
            <a:r>
              <a:rPr lang="sl-SI" altLang="en-US" b="1" smtClean="0"/>
              <a:t>Mini računalniki:</a:t>
            </a:r>
            <a:r>
              <a:rPr lang="sl-SI" altLang="en-US" smtClean="0"/>
              <a:t> </a:t>
            </a:r>
          </a:p>
          <a:p>
            <a:r>
              <a:rPr lang="sl-SI" altLang="en-US" sz="2400"/>
              <a:t>so iz 70. in 80. let prejšnjega stoletja, so manjši in manj zmogljivi od osrednjih računalnikov, vendar tudi bistveno cenejši; </a:t>
            </a:r>
          </a:p>
          <a:p>
            <a:r>
              <a:rPr lang="sl-SI" altLang="en-US" sz="2400"/>
              <a:t>namenjeni so bili zahtevnejšim nalogam kot mikroračunalniki ali osebni računalniki; </a:t>
            </a:r>
          </a:p>
          <a:p>
            <a:r>
              <a:rPr lang="sl-SI" altLang="en-US" sz="2400"/>
              <a:t>v 80. letih so se prelevili v strežnike in delovne postaje. </a:t>
            </a:r>
          </a:p>
          <a:p>
            <a:endParaRPr lang="sl-SI" altLang="en-US" smtClean="0"/>
          </a:p>
        </p:txBody>
      </p:sp>
      <p:pic>
        <p:nvPicPr>
          <p:cNvPr id="132102" name="Picture 2" descr="http://img.alibaba.com/photo/203455084/Fan_Less_Thin_Client_mini_compute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4537" y="1357313"/>
            <a:ext cx="2890838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55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r>
              <a:rPr lang="sl-SI" altLang="en-US" smtClean="0"/>
              <a:t>VRSTE RAČUNALNIKOV</a:t>
            </a:r>
          </a:p>
        </p:txBody>
      </p:sp>
      <p:sp>
        <p:nvSpPr>
          <p:cNvPr id="13312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en-US" b="1" smtClean="0"/>
              <a:t>Mikro računalniki</a:t>
            </a:r>
            <a:endParaRPr lang="sl-SI" altLang="en-US" smtClean="0"/>
          </a:p>
          <a:p>
            <a:r>
              <a:rPr lang="sl-SI" altLang="en-US" smtClean="0"/>
              <a:t>osrednja obdelovalna enota je en čip – mikroprocesor; </a:t>
            </a:r>
          </a:p>
          <a:p>
            <a:r>
              <a:rPr lang="sl-SI" altLang="en-US" smtClean="0"/>
              <a:t>nastali so v 70. letih in so bili predhodniki današnjih osebnih računalnikov.</a:t>
            </a:r>
          </a:p>
          <a:p>
            <a:endParaRPr lang="sl-SI" altLang="en-US" smtClean="0"/>
          </a:p>
        </p:txBody>
      </p:sp>
      <p:pic>
        <p:nvPicPr>
          <p:cNvPr id="133126" name="Picture 2" descr="http://www.nakupovanje.net/images/T/Lenovo-ThinkCentre-A55-E6320-osebni-racunalnik-114506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4413" y="3857626"/>
            <a:ext cx="338137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66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r>
              <a:rPr lang="sl-SI" altLang="en-US" smtClean="0"/>
              <a:t>VRSTE RAČUNALNIKOV</a:t>
            </a:r>
          </a:p>
        </p:txBody>
      </p:sp>
      <p:sp>
        <p:nvSpPr>
          <p:cNvPr id="134147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en-US" b="1" dirty="0" smtClean="0"/>
              <a:t>Vrste osebnih računalnikov:</a:t>
            </a:r>
            <a:r>
              <a:rPr lang="sl-SI" altLang="en-US" dirty="0" smtClean="0"/>
              <a:t> </a:t>
            </a:r>
          </a:p>
          <a:p>
            <a:pPr lvl="1"/>
            <a:r>
              <a:rPr lang="sl-SI" altLang="en-US" b="1" dirty="0" smtClean="0"/>
              <a:t>tablični računalnik </a:t>
            </a:r>
            <a:endParaRPr lang="sl-SI" altLang="en-US" dirty="0" smtClean="0"/>
          </a:p>
          <a:p>
            <a:pPr lvl="1"/>
            <a:r>
              <a:rPr lang="sl-SI" altLang="en-US" b="1" dirty="0" smtClean="0"/>
              <a:t>namizni računalniki</a:t>
            </a:r>
            <a:r>
              <a:rPr lang="sl-SI" altLang="en-US" dirty="0" smtClean="0"/>
              <a:t> </a:t>
            </a:r>
          </a:p>
          <a:p>
            <a:pPr lvl="1"/>
            <a:r>
              <a:rPr lang="sl-SI" altLang="en-US" b="1" dirty="0" smtClean="0"/>
              <a:t>prenosni računalniki</a:t>
            </a:r>
          </a:p>
          <a:p>
            <a:pPr lvl="1"/>
            <a:r>
              <a:rPr lang="sl-SI" altLang="en-US" b="1" dirty="0"/>
              <a:t>tablični računalnik </a:t>
            </a:r>
            <a:r>
              <a:rPr lang="sl-SI" altLang="en-US" b="1" dirty="0" smtClean="0"/>
              <a:t>- dlančniki </a:t>
            </a:r>
            <a:r>
              <a:rPr lang="sl-SI" altLang="en-US" b="1" dirty="0"/>
              <a:t>–- </a:t>
            </a:r>
            <a:r>
              <a:rPr lang="sl-SI" altLang="en-US" b="1" dirty="0" smtClean="0"/>
              <a:t>pametni telefoni</a:t>
            </a:r>
            <a:endParaRPr lang="sl-SI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398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136195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en-US" dirty="0" smtClean="0"/>
              <a:t>NAMIZNI RAČUNALNIK</a:t>
            </a:r>
          </a:p>
        </p:txBody>
      </p:sp>
      <p:pic>
        <p:nvPicPr>
          <p:cNvPr id="136198" name="Picture 2" descr="http://www.eurodeal.net/docs/images/pc_compaq_Deskpro_EX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4413" y="2428875"/>
            <a:ext cx="3286125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15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r>
              <a:rPr lang="sl-SI" altLang="en-US" smtClean="0"/>
              <a:t>PRENOSNI RAČUNALNIK</a:t>
            </a:r>
          </a:p>
        </p:txBody>
      </p:sp>
      <p:sp>
        <p:nvSpPr>
          <p:cNvPr id="137219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l-SI" altLang="en-US" dirty="0" smtClean="0"/>
              <a:t>Notesnik (</a:t>
            </a:r>
            <a:r>
              <a:rPr lang="sl-SI" altLang="en-US" dirty="0" err="1" smtClean="0"/>
              <a:t>notebook</a:t>
            </a:r>
            <a:r>
              <a:rPr lang="sl-SI" altLang="en-US" dirty="0" smtClean="0"/>
              <a:t>); danes vsakdanji prenosni računalnik, velik kot veliki zvezek. Odlikuje ga nizka teža, delo z baterijami in ploščat zaslon. </a:t>
            </a:r>
          </a:p>
          <a:p>
            <a:pPr lvl="1">
              <a:buFont typeface="Wingdings 2" panose="05020102010507070707" pitchFamily="18" charset="2"/>
              <a:buNone/>
            </a:pPr>
            <a:endParaRPr lang="sl-SI" altLang="en-US" dirty="0" smtClean="0"/>
          </a:p>
          <a:p>
            <a:endParaRPr lang="sl-SI" altLang="en-US" dirty="0" smtClean="0"/>
          </a:p>
        </p:txBody>
      </p:sp>
      <p:pic>
        <p:nvPicPr>
          <p:cNvPr id="137222" name="Picture 2" descr="http://d-nexus.com/images/acer_aspire_4710_noteboo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8662" y="3929063"/>
            <a:ext cx="32385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63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en-US" dirty="0" err="1"/>
              <a:t>Tablični</a:t>
            </a:r>
            <a:r>
              <a:rPr lang="en-US" altLang="en-US" dirty="0"/>
              <a:t> </a:t>
            </a:r>
            <a:r>
              <a:rPr lang="en-US" altLang="en-US" dirty="0" err="1" smtClean="0"/>
              <a:t>računalnik</a:t>
            </a:r>
            <a:endParaRPr lang="en-US" altLang="en-US" dirty="0" smtClean="0"/>
          </a:p>
        </p:txBody>
      </p:sp>
      <p:sp>
        <p:nvSpPr>
          <p:cNvPr id="135171" name="Ograda vsebine 2"/>
          <p:cNvSpPr>
            <a:spLocks noGrp="1"/>
          </p:cNvSpPr>
          <p:nvPr>
            <p:ph idx="1"/>
          </p:nvPr>
        </p:nvSpPr>
        <p:spPr>
          <a:xfrm>
            <a:off x="1979612" y="1412876"/>
            <a:ext cx="5626968" cy="4911725"/>
          </a:xfrm>
        </p:spPr>
        <p:txBody>
          <a:bodyPr/>
          <a:lstStyle/>
          <a:p>
            <a:r>
              <a:rPr lang="sl-SI" altLang="en-US" dirty="0" smtClean="0"/>
              <a:t>Prenosni mobilni računalnik, ki ima zaslon na dotik.</a:t>
            </a:r>
          </a:p>
          <a:p>
            <a:r>
              <a:rPr lang="sl-SI" altLang="en-US" dirty="0" smtClean="0"/>
              <a:t>Za vnos podatkov uporablja prste ali digitalno pero. </a:t>
            </a:r>
          </a:p>
          <a:p>
            <a:endParaRPr lang="sl-SI" altLang="en-US" dirty="0" smtClean="0"/>
          </a:p>
        </p:txBody>
      </p:sp>
      <p:pic>
        <p:nvPicPr>
          <p:cNvPr id="1026" name="Picture 2" descr="http://img.enaa.com/oddelki/racunalnistvo/assets/product_images/najvecje/novitab_9_7__tablicni_racunalnik_ET38IJZMHEAB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0596" y="1557263"/>
            <a:ext cx="3706589" cy="386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r>
              <a:rPr lang="sl-SI" altLang="en-US" dirty="0" smtClean="0"/>
              <a:t>PAMETNI TELEFON</a:t>
            </a:r>
          </a:p>
        </p:txBody>
      </p:sp>
      <p:sp>
        <p:nvSpPr>
          <p:cNvPr id="139267" name="Ograda vsebine 2"/>
          <p:cNvSpPr>
            <a:spLocks noGrp="1"/>
          </p:cNvSpPr>
          <p:nvPr>
            <p:ph idx="1"/>
          </p:nvPr>
        </p:nvSpPr>
        <p:spPr>
          <a:xfrm>
            <a:off x="1979612" y="1412876"/>
            <a:ext cx="5626968" cy="4683125"/>
          </a:xfrm>
        </p:spPr>
        <p:txBody>
          <a:bodyPr/>
          <a:lstStyle/>
          <a:p>
            <a:r>
              <a:rPr lang="sl-SI" altLang="en-US" dirty="0" smtClean="0"/>
              <a:t>Majhen računalnik, ki je združljiv z osebnim računalnikom in je namenjen obdelavi in hranjenju osebnih in poslovnih podatkov.</a:t>
            </a:r>
            <a:br>
              <a:rPr lang="sl-SI" altLang="en-US" dirty="0" smtClean="0"/>
            </a:br>
            <a:endParaRPr lang="sl-SI" altLang="en-US" dirty="0" smtClean="0"/>
          </a:p>
          <a:p>
            <a:endParaRPr lang="sl-SI" altLang="en-US" dirty="0" smtClean="0"/>
          </a:p>
        </p:txBody>
      </p:sp>
      <p:pic>
        <p:nvPicPr>
          <p:cNvPr id="2052" name="Picture 4" descr="http://store.storeimages.cdn-apple.com/4948/as-images.apple.com/is/image/AppleInc/aos/published/images/i/ph/iphone6s/plus/iphone6s-plus-box-gray-2015_GEO_US?wid=478&amp;hei=595&amp;fmt=jpeg&amp;qlt=95&amp;op_sharpen=0&amp;resMode=bicub&amp;op_usm=0.5,0.5,0,0&amp;iccEmbed=0&amp;layer=comp&amp;.v=144180250919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22604" y="260648"/>
            <a:ext cx="3096344" cy="56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39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pPr eaLnBrk="1" hangingPunct="1"/>
            <a:r>
              <a:rPr lang="sl-SI" altLang="en-US" smtClean="0"/>
              <a:t>ZGODOVINA RAČUNALNIŠTVA</a:t>
            </a:r>
          </a:p>
        </p:txBody>
      </p:sp>
      <p:sp>
        <p:nvSpPr>
          <p:cNvPr id="111619" name="Ograda vsebine 2"/>
          <p:cNvSpPr>
            <a:spLocks noGrp="1"/>
          </p:cNvSpPr>
          <p:nvPr>
            <p:ph idx="1"/>
          </p:nvPr>
        </p:nvSpPr>
        <p:spPr>
          <a:xfrm>
            <a:off x="1979612" y="1935164"/>
            <a:ext cx="5614988" cy="4389437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en-US" dirty="0" smtClean="0"/>
              <a:t>1645: </a:t>
            </a:r>
            <a:r>
              <a:rPr lang="sl-SI" altLang="en-US" dirty="0" err="1" smtClean="0"/>
              <a:t>Blaise</a:t>
            </a:r>
            <a:r>
              <a:rPr lang="sl-SI" altLang="en-US" dirty="0" smtClean="0"/>
              <a:t> Pascal (1623-1662) – </a:t>
            </a:r>
          </a:p>
          <a:p>
            <a:pPr eaLnBrk="1" hangingPunct="1"/>
            <a:r>
              <a:rPr lang="sl-SI" altLang="en-US" dirty="0" smtClean="0"/>
              <a:t>prva naprava za računati, ki se je tudi prodajala</a:t>
            </a:r>
          </a:p>
          <a:p>
            <a:r>
              <a:rPr lang="sl-SI" altLang="en-US" dirty="0"/>
              <a:t>Pascalov seštevalni stroj je sestavljen iz vzvodov in koles na oseh. Lahko je sešteval </a:t>
            </a:r>
            <a:r>
              <a:rPr lang="sl-SI" altLang="en-US" dirty="0" smtClean="0"/>
              <a:t>5-mestna števila</a:t>
            </a:r>
            <a:r>
              <a:rPr lang="sl-SI" altLang="en-US" dirty="0"/>
              <a:t>. </a:t>
            </a:r>
            <a:endParaRPr lang="sl-SI" altLang="en-US" dirty="0" smtClean="0"/>
          </a:p>
        </p:txBody>
      </p:sp>
      <p:pic>
        <p:nvPicPr>
          <p:cNvPr id="111623" name="Picture 4" descr="Image:Arts et Metiers Pascaline dsc0386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6620" y="3717032"/>
            <a:ext cx="355030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r>
              <a:rPr lang="sl-SI" altLang="en-US" smtClean="0"/>
              <a:t>RAČUNALNIŠKI SISTEMI</a:t>
            </a:r>
          </a:p>
        </p:txBody>
      </p:sp>
      <p:sp>
        <p:nvSpPr>
          <p:cNvPr id="142339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en-US" smtClean="0"/>
              <a:t>Računalniški sistemi</a:t>
            </a:r>
          </a:p>
          <a:p>
            <a:pPr lvl="1"/>
            <a:r>
              <a:rPr lang="sl-SI" altLang="en-US" smtClean="0"/>
              <a:t>ENO uporabniški</a:t>
            </a:r>
          </a:p>
          <a:p>
            <a:pPr lvl="1"/>
            <a:r>
              <a:rPr lang="sl-SI" altLang="en-US" smtClean="0"/>
              <a:t>VEČ uporabniški</a:t>
            </a:r>
          </a:p>
        </p:txBody>
      </p:sp>
    </p:spTree>
    <p:extLst>
      <p:ext uri="{BB962C8B-B14F-4D97-AF65-F5344CB8AC3E}">
        <p14:creationId xmlns:p14="http://schemas.microsoft.com/office/powerpoint/2010/main" val="1895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r>
              <a:rPr lang="sl-SI" altLang="en-US" smtClean="0"/>
              <a:t>RAČUNALNIŠKI SISTEMI</a:t>
            </a:r>
          </a:p>
        </p:txBody>
      </p:sp>
      <p:sp>
        <p:nvSpPr>
          <p:cNvPr id="14336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1" indent="-273050">
              <a:buClr>
                <a:srgbClr val="0BD0D9"/>
              </a:buClr>
              <a:buSzPct val="95000"/>
            </a:pPr>
            <a:r>
              <a:rPr lang="sl-SI" altLang="en-US" smtClean="0"/>
              <a:t>ENO uporabniški</a:t>
            </a:r>
          </a:p>
          <a:p>
            <a:endParaRPr lang="sl-SI" altLang="en-US" smtClean="0"/>
          </a:p>
        </p:txBody>
      </p:sp>
      <p:pic>
        <p:nvPicPr>
          <p:cNvPr id="143366" name="Picture 4" descr="http://www.digibarn.com/stories/ibm-pc-25/images/IBM-PC-PerCon-8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5788" y="2114551"/>
            <a:ext cx="3008313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47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r>
              <a:rPr lang="sl-SI" altLang="en-US" smtClean="0"/>
              <a:t>RAČUNALNIŠKI SISTEMI</a:t>
            </a:r>
          </a:p>
        </p:txBody>
      </p:sp>
      <p:sp>
        <p:nvSpPr>
          <p:cNvPr id="144387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en-US" b="1" smtClean="0"/>
              <a:t>VEČ UPORABNIŠKI</a:t>
            </a:r>
          </a:p>
        </p:txBody>
      </p:sp>
      <p:pic>
        <p:nvPicPr>
          <p:cNvPr id="144390" name="Picture 2" descr="http://www.web-d-signer.at/zit/images/tokenr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3913" y="4214813"/>
            <a:ext cx="2500313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1" name="Picture 6" descr="http://www.compucon.com.au/officestation/Conceptual-Dia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0037" y="4143376"/>
            <a:ext cx="47704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2" name="Picture 2" descr="http://files.gsobar.uni.cc/GRADIVA_informatika_omrezja_baze/colos/informatika/INFORMATIKA/RACUNALNISKA_OMREZJA/slike/client-ser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3037" y="1428751"/>
            <a:ext cx="28575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50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pPr eaLnBrk="1" hangingPunct="1"/>
            <a:r>
              <a:rPr lang="sl-SI" altLang="en-US" dirty="0" smtClean="0"/>
              <a:t>ZGODOVINA RAČUNALNIŠTVA</a:t>
            </a:r>
          </a:p>
        </p:txBody>
      </p:sp>
      <p:sp>
        <p:nvSpPr>
          <p:cNvPr id="112643" name="Ograda vsebine 2"/>
          <p:cNvSpPr>
            <a:spLocks noGrp="1"/>
          </p:cNvSpPr>
          <p:nvPr>
            <p:ph idx="1"/>
          </p:nvPr>
        </p:nvSpPr>
        <p:spPr>
          <a:xfrm>
            <a:off x="1979612" y="1935164"/>
            <a:ext cx="5900738" cy="4389437"/>
          </a:xfrm>
        </p:spPr>
        <p:txBody>
          <a:bodyPr/>
          <a:lstStyle/>
          <a:p>
            <a:pPr eaLnBrk="1" hangingPunct="1"/>
            <a:r>
              <a:rPr lang="sl-SI" altLang="en-US" dirty="0" smtClean="0"/>
              <a:t>1834 Charles </a:t>
            </a:r>
            <a:r>
              <a:rPr lang="sl-SI" altLang="en-US" dirty="0" err="1" smtClean="0"/>
              <a:t>Babbage</a:t>
            </a:r>
            <a:r>
              <a:rPr lang="sl-SI" altLang="en-US" dirty="0" smtClean="0"/>
              <a:t> izdela zasnovo mehanske naprave, ki naj bi računala, imela pomnilnik, ter sprejemala ukaze na karticah. Ker je bila tehnična izvedba za tisti čas  prezahtevna, ni bila dokončana. </a:t>
            </a:r>
          </a:p>
          <a:p>
            <a:pPr eaLnBrk="1" hangingPunct="1"/>
            <a:r>
              <a:rPr lang="sl-SI" altLang="en-US" dirty="0" smtClean="0"/>
              <a:t>Izdelali so jo po originalnih načrtih leta 1991 in je delovala brez napak!</a:t>
            </a:r>
          </a:p>
          <a:p>
            <a:pPr eaLnBrk="1" hangingPunct="1"/>
            <a:endParaRPr lang="sl-SI" altLang="en-US" dirty="0" smtClean="0"/>
          </a:p>
        </p:txBody>
      </p:sp>
      <p:pic>
        <p:nvPicPr>
          <p:cNvPr id="112646" name="Slika 6" descr="babd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7538" y="2071689"/>
            <a:ext cx="2100263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51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pPr eaLnBrk="1" hangingPunct="1"/>
            <a:r>
              <a:rPr lang="sl-SI" altLang="en-US" smtClean="0"/>
              <a:t>ZGODOVINA RAČUNALNIŠTVA</a:t>
            </a:r>
          </a:p>
        </p:txBody>
      </p:sp>
      <p:sp>
        <p:nvSpPr>
          <p:cNvPr id="113667" name="Ograda vsebine 2"/>
          <p:cNvSpPr>
            <a:spLocks noGrp="1"/>
          </p:cNvSpPr>
          <p:nvPr>
            <p:ph idx="1"/>
          </p:nvPr>
        </p:nvSpPr>
        <p:spPr>
          <a:xfrm>
            <a:off x="1979612" y="1935164"/>
            <a:ext cx="5257800" cy="4389437"/>
          </a:xfrm>
        </p:spPr>
        <p:txBody>
          <a:bodyPr/>
          <a:lstStyle/>
          <a:p>
            <a:pPr eaLnBrk="1" hangingPunct="1"/>
            <a:r>
              <a:rPr lang="sl-SI" altLang="en-US" sz="2000"/>
              <a:t>1890	Herman Hollerith izdela električni mehanski stroj, ki je uporabljal luknjane kartice (tabulator). </a:t>
            </a:r>
          </a:p>
          <a:p>
            <a:pPr eaLnBrk="1" hangingPunct="1"/>
            <a:endParaRPr lang="sl-SI" altLang="en-US" sz="2000"/>
          </a:p>
          <a:p>
            <a:pPr eaLnBrk="1" hangingPunct="1"/>
            <a:r>
              <a:rPr lang="sl-SI" altLang="en-US" sz="2000"/>
              <a:t>Za osnovo je vzel modele tkalskih strojev, ki so za tkanje uporabljali luknjane kartice. </a:t>
            </a:r>
          </a:p>
          <a:p>
            <a:pPr eaLnBrk="1" hangingPunct="1"/>
            <a:endParaRPr lang="sl-SI" altLang="en-US" sz="2000"/>
          </a:p>
          <a:p>
            <a:pPr eaLnBrk="1" hangingPunct="1"/>
            <a:r>
              <a:rPr lang="sl-SI" altLang="en-US" sz="2000"/>
              <a:t>S pomočjo tega stroja so v ZDA občutno zmanjšali čas, potreben za obdelavo popisa prebivalstva. Herman Hollerith je tudi ustanovitelj podjetje IBM.</a:t>
            </a:r>
          </a:p>
          <a:p>
            <a:pPr eaLnBrk="1" hangingPunct="1"/>
            <a:endParaRPr lang="sl-SI" altLang="en-US" smtClean="0"/>
          </a:p>
        </p:txBody>
      </p:sp>
      <p:pic>
        <p:nvPicPr>
          <p:cNvPr id="113670" name="Slika 5" descr="Hollerith%20Tab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3162" y="2357438"/>
            <a:ext cx="281305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25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pPr eaLnBrk="1" hangingPunct="1"/>
            <a:r>
              <a:rPr lang="sl-SI" altLang="en-US" smtClean="0"/>
              <a:t>ZGODOVINA RAČUNALNIŠTVA</a:t>
            </a:r>
          </a:p>
        </p:txBody>
      </p:sp>
      <p:sp>
        <p:nvSpPr>
          <p:cNvPr id="114691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en-US" dirty="0" smtClean="0"/>
              <a:t>1945	Nastanek von Neumannovega modela računalnika, ki ima </a:t>
            </a:r>
            <a:r>
              <a:rPr lang="sl-SI" altLang="en-US" u="sng" dirty="0" smtClean="0"/>
              <a:t>pomnilnik,</a:t>
            </a:r>
            <a:r>
              <a:rPr lang="sl-SI" altLang="en-US" dirty="0" smtClean="0"/>
              <a:t> </a:t>
            </a:r>
            <a:r>
              <a:rPr lang="sl-SI" altLang="en-US" u="sng" dirty="0" smtClean="0"/>
              <a:t>procesno</a:t>
            </a:r>
            <a:r>
              <a:rPr lang="sl-SI" altLang="en-US" dirty="0" smtClean="0"/>
              <a:t> in </a:t>
            </a:r>
            <a:r>
              <a:rPr lang="sl-SI" altLang="en-US" u="sng" dirty="0" smtClean="0"/>
              <a:t>vhodno/izhodno</a:t>
            </a:r>
            <a:r>
              <a:rPr lang="sl-SI" altLang="en-US" dirty="0" smtClean="0"/>
              <a:t> enoto. </a:t>
            </a:r>
          </a:p>
          <a:p>
            <a:pPr eaLnBrk="1" hangingPunct="1"/>
            <a:r>
              <a:rPr lang="sl-SI" altLang="en-US" dirty="0" smtClean="0"/>
              <a:t>Model velja še danes.</a:t>
            </a:r>
          </a:p>
          <a:p>
            <a:pPr eaLnBrk="1" hangingPunct="1"/>
            <a:endParaRPr lang="sl-SI" altLang="en-US" dirty="0" smtClean="0"/>
          </a:p>
        </p:txBody>
      </p:sp>
      <p:pic>
        <p:nvPicPr>
          <p:cNvPr id="114694" name="Picture 7" descr="http://colos.fri.uni-lj.si/ERI/INFORMATIKA/Informacijska_tehnologija/slike/vonNeumannovMod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6" y="3571876"/>
            <a:ext cx="57816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82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pPr eaLnBrk="1" hangingPunct="1"/>
            <a:r>
              <a:rPr lang="sl-SI" altLang="en-US" smtClean="0"/>
              <a:t>ZGODOVINA RAČUNANIŠTVA</a:t>
            </a:r>
          </a:p>
        </p:txBody>
      </p:sp>
      <p:sp>
        <p:nvSpPr>
          <p:cNvPr id="115715" name="Ograda vsebine 2"/>
          <p:cNvSpPr>
            <a:spLocks noGrp="1"/>
          </p:cNvSpPr>
          <p:nvPr>
            <p:ph idx="1"/>
          </p:nvPr>
        </p:nvSpPr>
        <p:spPr>
          <a:xfrm>
            <a:off x="1736725" y="1935164"/>
            <a:ext cx="3929062" cy="4389437"/>
          </a:xfrm>
        </p:spPr>
        <p:txBody>
          <a:bodyPr/>
          <a:lstStyle/>
          <a:p>
            <a:pPr eaLnBrk="1" hangingPunct="1"/>
            <a:r>
              <a:rPr lang="sl-SI" altLang="en-US" sz="1400"/>
              <a:t>1946	Ameriška vojska izdela prvi povsem elektronski računalnik z imenom ENIAC, sestavljen iz 18.000 elektronk. </a:t>
            </a:r>
          </a:p>
          <a:p>
            <a:pPr eaLnBrk="1" hangingPunct="1"/>
            <a:endParaRPr lang="sl-SI" altLang="en-US" sz="1400"/>
          </a:p>
          <a:p>
            <a:pPr eaLnBrk="1" hangingPunct="1"/>
            <a:r>
              <a:rPr lang="sl-SI" altLang="en-US" sz="1400"/>
              <a:t>Tehtal je več kot 25 ton, zavzemal je 167 m</a:t>
            </a:r>
            <a:r>
              <a:rPr lang="sl-SI" altLang="en-US" sz="1400" baseline="30000"/>
              <a:t>2</a:t>
            </a:r>
            <a:r>
              <a:rPr lang="sl-SI" altLang="en-US" sz="1400"/>
              <a:t>. Za svoje delovanje je rabil 150 kW električnega toka. </a:t>
            </a:r>
          </a:p>
          <a:p>
            <a:pPr eaLnBrk="1" hangingPunct="1"/>
            <a:endParaRPr lang="sl-SI" altLang="en-US" sz="1400"/>
          </a:p>
          <a:p>
            <a:pPr eaLnBrk="1" hangingPunct="1"/>
            <a:r>
              <a:rPr lang="sl-SI" altLang="en-US" sz="1400"/>
              <a:t>V povprečju je odpovedovala 1 elektronka na dva dni, najdaljši čas neprekinjenega delovanja je znašal 116 ur. </a:t>
            </a:r>
          </a:p>
          <a:p>
            <a:pPr eaLnBrk="1" hangingPunct="1"/>
            <a:endParaRPr lang="sl-SI" altLang="en-US" sz="1400"/>
          </a:p>
          <a:p>
            <a:pPr eaLnBrk="1" hangingPunct="1"/>
            <a:r>
              <a:rPr lang="sl-SI" altLang="en-US" sz="1400"/>
              <a:t>Narejen je bil za potrebe ameriške vojske – z njim so izdelali balistične tablice za topništvo. Programiralo ga je šest žensk, ki so premikale stikala in žice na panelih.</a:t>
            </a:r>
          </a:p>
          <a:p>
            <a:pPr eaLnBrk="1" hangingPunct="1"/>
            <a:endParaRPr lang="sl-SI" altLang="en-US" smtClean="0"/>
          </a:p>
        </p:txBody>
      </p:sp>
      <p:pic>
        <p:nvPicPr>
          <p:cNvPr id="115718" name="Slika 5" descr="eniac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8038" y="1785938"/>
            <a:ext cx="4564063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43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6739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l-SI" altLang="en-US" smtClean="0"/>
          </a:p>
          <a:p>
            <a:pPr eaLnBrk="1" hangingPunct="1"/>
            <a:r>
              <a:rPr lang="sl-SI" altLang="en-US" smtClean="0"/>
              <a:t>Mehansko namizno računalo iz sredine 20. stoletja, po domače imenovano "kofemaln"</a:t>
            </a:r>
          </a:p>
          <a:p>
            <a:pPr eaLnBrk="1" hangingPunct="1"/>
            <a:endParaRPr lang="sl-SI" altLang="en-US" smtClean="0"/>
          </a:p>
        </p:txBody>
      </p:sp>
      <p:pic>
        <p:nvPicPr>
          <p:cNvPr id="116742" name="Picture 2" descr="Slika:Calculator walther h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4412" y="3643314"/>
            <a:ext cx="3500438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pPr eaLnBrk="1" hangingPunct="1"/>
            <a:r>
              <a:rPr lang="sl-SI" altLang="en-US" smtClean="0"/>
              <a:t>ZGODOVINA RAČUNALNIŠTVA</a:t>
            </a:r>
          </a:p>
        </p:txBody>
      </p:sp>
      <p:sp>
        <p:nvSpPr>
          <p:cNvPr id="11776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en-US" smtClean="0"/>
              <a:t>1971	V podjetju Intel izumijo mikroprocesor – čip, ki vsebuje večino logičnih sestavin računalnika. </a:t>
            </a:r>
          </a:p>
          <a:p>
            <a:pPr eaLnBrk="1" hangingPunct="1"/>
            <a:endParaRPr lang="sl-SI" altLang="en-US" smtClean="0"/>
          </a:p>
        </p:txBody>
      </p:sp>
      <p:pic>
        <p:nvPicPr>
          <p:cNvPr id="117766" name="Slika 5" descr="Intel_19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7225" y="3214689"/>
            <a:ext cx="351790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16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_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Math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Math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Math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E599BEF-3FBD-4ADA-8BB3-EA5FF63560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Predstavitev z matematičnim motivom in črko pi (širokozaslonska)</Template>
  <TotalTime>0</TotalTime>
  <Words>793</Words>
  <Application>Microsoft Office PowerPoint</Application>
  <PresentationFormat>Po meri</PresentationFormat>
  <Paragraphs>126</Paragraphs>
  <Slides>32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32</vt:i4>
      </vt:variant>
    </vt:vector>
  </HeadingPairs>
  <TitlesOfParts>
    <vt:vector size="36" baseType="lpstr">
      <vt:lpstr>Arial</vt:lpstr>
      <vt:lpstr>Euphemia</vt:lpstr>
      <vt:lpstr>Wingdings 2</vt:lpstr>
      <vt:lpstr>Math_16x9</vt:lpstr>
      <vt:lpstr>ZGODOVINA RAČUNALNIŠTVA</vt:lpstr>
      <vt:lpstr>ZGODOVINA RAČUNALNIŠTVA</vt:lpstr>
      <vt:lpstr>ZGODOVINA RAČUNALNIŠTVA</vt:lpstr>
      <vt:lpstr>ZGODOVINA RAČUNALNIŠTVA</vt:lpstr>
      <vt:lpstr>ZGODOVINA RAČUNALNIŠTVA</vt:lpstr>
      <vt:lpstr>ZGODOVINA RAČUNALNIŠTVA</vt:lpstr>
      <vt:lpstr>ZGODOVINA RAČUNANIŠTVA</vt:lpstr>
      <vt:lpstr>PowerPointova predstavitev</vt:lpstr>
      <vt:lpstr>ZGODOVINA RAČUNALNIŠTVA</vt:lpstr>
      <vt:lpstr>ZGODOVINA RAČUNALNIŠTVA</vt:lpstr>
      <vt:lpstr>ZGODOVINA RAČUNALNIŠTVA</vt:lpstr>
      <vt:lpstr>GENERACIJE RAČUNALNIKOV</vt:lpstr>
      <vt:lpstr>GENERACIJE RAČUNALNIKOV</vt:lpstr>
      <vt:lpstr>GENERACIJE RAČUNALNIKOV</vt:lpstr>
      <vt:lpstr>GENERACIJE RAČUNALNIKOV</vt:lpstr>
      <vt:lpstr>GENERACIJE RAČUNALNIKOV</vt:lpstr>
      <vt:lpstr>GENERACIJE RAČUNALNIKOV</vt:lpstr>
      <vt:lpstr>GENERACIJE RAČUNALNIKOV</vt:lpstr>
      <vt:lpstr>VRSTE RAČUNALNIKOV</vt:lpstr>
      <vt:lpstr>VRSTE RAČUNALNIKOV</vt:lpstr>
      <vt:lpstr>VRSTE RAČUNALNIKOV</vt:lpstr>
      <vt:lpstr>VRSTE RAČUNALNIKOV</vt:lpstr>
      <vt:lpstr>VRSTE RAČUNALNIKOV</vt:lpstr>
      <vt:lpstr>VRSTE RAČUNALNIKOV</vt:lpstr>
      <vt:lpstr>VRSTE RAČUNALNIKOV</vt:lpstr>
      <vt:lpstr>PowerPointova predstavitev</vt:lpstr>
      <vt:lpstr>PRENOSNI RAČUNALNIK</vt:lpstr>
      <vt:lpstr>Tablični računalnik</vt:lpstr>
      <vt:lpstr>PAMETNI TELEFON</vt:lpstr>
      <vt:lpstr>RAČUNALNIŠKI SISTEMI</vt:lpstr>
      <vt:lpstr>RAČUNALNIŠKI SISTEMI</vt:lpstr>
      <vt:lpstr>RAČUNALNIŠKI SISTEMI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2016-01-17T20:43:21Z</dcterms:created>
  <dcterms:modified xsi:type="dcterms:W3CDTF">2016-03-15T14:41:04Z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TC027879479991</vt:lpwstr>
  </property>
</Properties>
</file>