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107"/>
  </p:notesMasterIdLst>
  <p:handoutMasterIdLst>
    <p:handoutMasterId r:id="rId108"/>
  </p:handoutMasterIdLst>
  <p:sldIdLst>
    <p:sldId id="350" r:id="rId3"/>
    <p:sldId id="351" r:id="rId4"/>
    <p:sldId id="355" r:id="rId5"/>
    <p:sldId id="380" r:id="rId6"/>
    <p:sldId id="299" r:id="rId7"/>
    <p:sldId id="359" r:id="rId8"/>
    <p:sldId id="360" r:id="rId9"/>
    <p:sldId id="361" r:id="rId10"/>
    <p:sldId id="362" r:id="rId11"/>
    <p:sldId id="363"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67" r:id="rId37"/>
    <p:sldId id="377" r:id="rId38"/>
    <p:sldId id="324" r:id="rId39"/>
    <p:sldId id="378" r:id="rId40"/>
    <p:sldId id="368" r:id="rId41"/>
    <p:sldId id="370" r:id="rId42"/>
    <p:sldId id="372" r:id="rId43"/>
    <p:sldId id="373" r:id="rId44"/>
    <p:sldId id="365" r:id="rId45"/>
    <p:sldId id="386" r:id="rId46"/>
    <p:sldId id="561" r:id="rId47"/>
    <p:sldId id="387" r:id="rId48"/>
    <p:sldId id="532" r:id="rId49"/>
    <p:sldId id="374" r:id="rId50"/>
    <p:sldId id="375" r:id="rId51"/>
    <p:sldId id="376" r:id="rId52"/>
    <p:sldId id="366" r:id="rId53"/>
    <p:sldId id="371" r:id="rId54"/>
    <p:sldId id="379" r:id="rId55"/>
    <p:sldId id="329" r:id="rId56"/>
    <p:sldId id="328" r:id="rId57"/>
    <p:sldId id="535" r:id="rId58"/>
    <p:sldId id="381" r:id="rId59"/>
    <p:sldId id="533" r:id="rId60"/>
    <p:sldId id="534" r:id="rId61"/>
    <p:sldId id="536" r:id="rId62"/>
    <p:sldId id="537" r:id="rId63"/>
    <p:sldId id="331" r:id="rId64"/>
    <p:sldId id="529" r:id="rId65"/>
    <p:sldId id="530" r:id="rId66"/>
    <p:sldId id="531" r:id="rId67"/>
    <p:sldId id="332" r:id="rId68"/>
    <p:sldId id="538" r:id="rId69"/>
    <p:sldId id="551" r:id="rId70"/>
    <p:sldId id="554" r:id="rId71"/>
    <p:sldId id="541" r:id="rId72"/>
    <p:sldId id="542" r:id="rId73"/>
    <p:sldId id="543" r:id="rId74"/>
    <p:sldId id="544" r:id="rId75"/>
    <p:sldId id="545" r:id="rId76"/>
    <p:sldId id="546" r:id="rId77"/>
    <p:sldId id="548" r:id="rId78"/>
    <p:sldId id="549" r:id="rId79"/>
    <p:sldId id="550" r:id="rId80"/>
    <p:sldId id="556" r:id="rId81"/>
    <p:sldId id="552" r:id="rId82"/>
    <p:sldId id="553" r:id="rId83"/>
    <p:sldId id="555" r:id="rId84"/>
    <p:sldId id="388" r:id="rId85"/>
    <p:sldId id="335" r:id="rId86"/>
    <p:sldId id="559" r:id="rId87"/>
    <p:sldId id="336" r:id="rId88"/>
    <p:sldId id="337" r:id="rId89"/>
    <p:sldId id="338" r:id="rId90"/>
    <p:sldId id="558" r:id="rId91"/>
    <p:sldId id="339" r:id="rId92"/>
    <p:sldId id="340" r:id="rId93"/>
    <p:sldId id="560" r:id="rId94"/>
    <p:sldId id="341" r:id="rId95"/>
    <p:sldId id="342" r:id="rId96"/>
    <p:sldId id="562" r:id="rId97"/>
    <p:sldId id="563" r:id="rId98"/>
    <p:sldId id="564" r:id="rId99"/>
    <p:sldId id="565" r:id="rId100"/>
    <p:sldId id="566" r:id="rId101"/>
    <p:sldId id="567" r:id="rId102"/>
    <p:sldId id="568" r:id="rId103"/>
    <p:sldId id="569" r:id="rId104"/>
    <p:sldId id="571" r:id="rId105"/>
    <p:sldId id="570" r:id="rId10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howGuides="1">
      <p:cViewPr varScale="1">
        <p:scale>
          <a:sx n="115" d="100"/>
          <a:sy n="115" d="100"/>
        </p:scale>
        <p:origin x="432" y="84"/>
      </p:cViewPr>
      <p:guideLst>
        <p:guide orient="horz" pos="2160"/>
        <p:guide orient="horz" pos="1008"/>
        <p:guide orient="horz" pos="3888"/>
        <p:guide orient="horz" pos="321"/>
        <p:guide pos="3839"/>
        <p:guide pos="1007"/>
        <p:guide pos="7173"/>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70" d="100"/>
          <a:sy n="70" d="100"/>
        </p:scale>
        <p:origin x="324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notesMaster" Target="notesMasters/notes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handoutMaster" Target="handoutMasters/handout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3/15/2016</a:t>
            </a:fld>
            <a:endParaRPr lang="en-US"/>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sl-SI" noProof="0" dirty="0"/>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sl-SI" noProof="0" smtClean="0"/>
              <a:pPr/>
              <a:t>15. 03. 2016</a:t>
            </a:fld>
            <a:endParaRPr lang="sl-SI" noProof="0" dirty="0"/>
          </a:p>
        </p:txBody>
      </p:sp>
      <p:sp>
        <p:nvSpPr>
          <p:cNvPr id="4" name="Ograda stranske slik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sl-SI" noProof="0" dirty="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noProof="0" dirty="0" smtClean="0"/>
              <a:t>Uredite sloge besedila matrice</a:t>
            </a:r>
          </a:p>
          <a:p>
            <a:pPr lvl="1"/>
            <a:r>
              <a:rPr lang="sl-SI" noProof="0" dirty="0" smtClean="0"/>
              <a:t>Druga raven</a:t>
            </a:r>
          </a:p>
          <a:p>
            <a:pPr lvl="2"/>
            <a:r>
              <a:rPr lang="sl-SI" noProof="0" dirty="0" smtClean="0"/>
              <a:t>Tretja raven</a:t>
            </a:r>
          </a:p>
          <a:p>
            <a:pPr lvl="3"/>
            <a:r>
              <a:rPr lang="sl-SI" noProof="0" dirty="0" smtClean="0"/>
              <a:t>Četrta raven</a:t>
            </a:r>
          </a:p>
          <a:p>
            <a:pPr lvl="4"/>
            <a:r>
              <a:rPr lang="sl-SI" noProof="0" dirty="0" smtClean="0"/>
              <a:t>Peta raven</a:t>
            </a:r>
            <a:endParaRPr lang="sl-SI" noProof="0" dirty="0"/>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sl-SI" noProof="0" dirty="0"/>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sl-SI" noProof="0" smtClean="0"/>
              <a:pPr/>
              <a:t>‹#›</a:t>
            </a:fld>
            <a:endParaRPr lang="sl-SI"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10"/>
          </p:nvPr>
        </p:nvSpPr>
        <p:spPr/>
        <p:txBody>
          <a:bodyPr/>
          <a:lstStyle/>
          <a:p>
            <a:fld id="{841221E5-7225-48EB-A4EE-420E7BFCF705}" type="slidenum">
              <a:rPr lang="sl-SI" noProof="0" smtClean="0"/>
              <a:pPr/>
              <a:t>96</a:t>
            </a:fld>
            <a:endParaRPr lang="sl-SI" noProof="0" dirty="0"/>
          </a:p>
        </p:txBody>
      </p:sp>
    </p:spTree>
    <p:extLst>
      <p:ext uri="{BB962C8B-B14F-4D97-AF65-F5344CB8AC3E}">
        <p14:creationId xmlns:p14="http://schemas.microsoft.com/office/powerpoint/2010/main" val="84446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8" name="Pravokotnik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9" name="Pravokotnik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10" name="Pravokotnik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11" name="Pravokotnik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12" name="Pravokotnik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cxnSp>
        <p:nvCxnSpPr>
          <p:cNvPr id="13" name="Raven povezovalnik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ravokotnik 13"/>
          <p:cNvSpPr/>
          <p:nvPr/>
        </p:nvSpPr>
        <p:spPr>
          <a:xfrm>
            <a:off x="17665" y="5631204"/>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cxnSp>
        <p:nvCxnSpPr>
          <p:cNvPr id="15" name="Raven povezovalnik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ven povezovalnik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Naslov 1"/>
          <p:cNvSpPr>
            <a:spLocks noGrp="1"/>
          </p:cNvSpPr>
          <p:nvPr>
            <p:ph type="ctrTitle"/>
          </p:nvPr>
        </p:nvSpPr>
        <p:spPr>
          <a:xfrm>
            <a:off x="2428669" y="1600200"/>
            <a:ext cx="8329031" cy="2680127"/>
          </a:xfrm>
        </p:spPr>
        <p:txBody>
          <a:bodyPr>
            <a:noAutofit/>
          </a:bodyPr>
          <a:lstStyle>
            <a:lvl1pPr>
              <a:defRPr sz="5400"/>
            </a:lvl1pPr>
          </a:lstStyle>
          <a:p>
            <a:r>
              <a:rPr lang="sl-SI" noProof="0" smtClean="0"/>
              <a:t>Uredite slog naslova matrice</a:t>
            </a:r>
            <a:endParaRPr lang="sl-SI" noProof="0" dirty="0"/>
          </a:p>
        </p:txBody>
      </p:sp>
      <p:sp>
        <p:nvSpPr>
          <p:cNvPr id="3" name="Podnaslov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noProof="0" smtClean="0"/>
              <a:t>Uredite slog podnaslova matrice</a:t>
            </a:r>
            <a:endParaRPr lang="sl-SI" noProof="0" dirty="0"/>
          </a:p>
        </p:txBody>
      </p:sp>
      <p:sp>
        <p:nvSpPr>
          <p:cNvPr id="4" name="Ograda datuma 3"/>
          <p:cNvSpPr>
            <a:spLocks noGrp="1"/>
          </p:cNvSpPr>
          <p:nvPr>
            <p:ph type="dt" sz="half" idx="10"/>
          </p:nvPr>
        </p:nvSpPr>
        <p:spPr/>
        <p:txBody>
          <a:bodyPr/>
          <a:lstStyle>
            <a:lvl1pPr>
              <a:defRPr>
                <a:solidFill>
                  <a:schemeClr val="bg1"/>
                </a:solidFill>
              </a:defRPr>
            </a:lvl1pPr>
          </a:lstStyle>
          <a:p>
            <a:fld id="{07EAD4AC-8B38-4511-BC82-73204CFD89B5}" type="datetime1">
              <a:rPr lang="sl-SI" noProof="0" smtClean="0"/>
              <a:t>15. 03. 2016</a:t>
            </a:fld>
            <a:endParaRPr lang="sl-SI" noProof="0" dirty="0"/>
          </a:p>
        </p:txBody>
      </p:sp>
      <p:sp>
        <p:nvSpPr>
          <p:cNvPr id="5" name="Ograda noge 4"/>
          <p:cNvSpPr>
            <a:spLocks noGrp="1"/>
          </p:cNvSpPr>
          <p:nvPr>
            <p:ph type="ftr" sz="quarter" idx="11"/>
          </p:nvPr>
        </p:nvSpPr>
        <p:spPr/>
        <p:txBody>
          <a:bodyPr/>
          <a:lstStyle>
            <a:lvl1pPr>
              <a:defRPr>
                <a:solidFill>
                  <a:schemeClr val="bg1"/>
                </a:solidFill>
              </a:defRPr>
            </a:lvl1pPr>
          </a:lstStyle>
          <a:p>
            <a:r>
              <a:rPr lang="sl-SI" noProof="0" smtClean="0"/>
              <a:t>Zdenko Potočar</a:t>
            </a:r>
            <a:endParaRPr lang="sl-SI" noProof="0" dirty="0"/>
          </a:p>
        </p:txBody>
      </p:sp>
      <p:sp>
        <p:nvSpPr>
          <p:cNvPr id="6" name="Ograda številke diapozitiva 5"/>
          <p:cNvSpPr>
            <a:spLocks noGrp="1"/>
          </p:cNvSpPr>
          <p:nvPr>
            <p:ph type="sldNum" sz="quarter" idx="12"/>
          </p:nvPr>
        </p:nvSpPr>
        <p:spPr/>
        <p:txBody>
          <a:bodyPr/>
          <a:lstStyle>
            <a:lvl1pPr>
              <a:defRPr>
                <a:solidFill>
                  <a:schemeClr val="bg1"/>
                </a:solidFill>
              </a:defRPr>
            </a:lvl1pPr>
          </a:lstStyle>
          <a:p>
            <a:fld id="{7DC1BBB0-96F0-4077-A278-0F3FB5C104D3}" type="slidenum">
              <a:rPr lang="sl-SI" noProof="0" smtClean="0"/>
              <a:pPr/>
              <a:t>‹#›</a:t>
            </a:fld>
            <a:endParaRPr lang="sl-SI" noProof="0" dirty="0"/>
          </a:p>
        </p:txBody>
      </p:sp>
      <p:sp>
        <p:nvSpPr>
          <p:cNvPr id="7" name="PoljeZBesedilom 6"/>
          <p:cNvSpPr txBox="1"/>
          <p:nvPr userDrawn="1"/>
        </p:nvSpPr>
        <p:spPr>
          <a:xfrm>
            <a:off x="14934" y="5877272"/>
            <a:ext cx="1191748" cy="590931"/>
          </a:xfrm>
          <a:prstGeom prst="rect">
            <a:avLst/>
          </a:prstGeom>
          <a:noFill/>
        </p:spPr>
        <p:txBody>
          <a:bodyPr wrap="square" rtlCol="0">
            <a:spAutoFit/>
          </a:bodyPr>
          <a:lstStyle/>
          <a:p>
            <a:pPr>
              <a:lnSpc>
                <a:spcPct val="90000"/>
              </a:lnSpc>
            </a:pPr>
            <a:r>
              <a:rPr lang="sl-SI" sz="3600" dirty="0" smtClean="0">
                <a:solidFill>
                  <a:schemeClr val="bg1"/>
                </a:solidFill>
              </a:rPr>
              <a:t>Z@P</a:t>
            </a:r>
            <a:endParaRPr lang="en-US" sz="3600" dirty="0">
              <a:solidFill>
                <a:schemeClr val="bg1"/>
              </a:solidFill>
            </a:endParaRP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noProof="0" smtClean="0"/>
              <a:t>Uredite slog naslova matrice</a:t>
            </a:r>
            <a:endParaRPr lang="sl-SI" noProof="0" dirty="0"/>
          </a:p>
        </p:txBody>
      </p:sp>
      <p:sp>
        <p:nvSpPr>
          <p:cNvPr id="3" name="Ograda navpičnega besedila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4" name="Ograda datuma 3"/>
          <p:cNvSpPr>
            <a:spLocks noGrp="1"/>
          </p:cNvSpPr>
          <p:nvPr>
            <p:ph type="dt" sz="half" idx="10"/>
          </p:nvPr>
        </p:nvSpPr>
        <p:spPr/>
        <p:txBody>
          <a:bodyPr/>
          <a:lstStyle/>
          <a:p>
            <a:fld id="{F9F01A25-FCF3-44A7-BFB5-830738BF308D}" type="datetime1">
              <a:rPr lang="sl-SI" noProof="0" smtClean="0"/>
              <a:t>15. 03. 2016</a:t>
            </a:fld>
            <a:endParaRPr lang="sl-SI" noProof="0" dirty="0"/>
          </a:p>
        </p:txBody>
      </p:sp>
      <p:sp>
        <p:nvSpPr>
          <p:cNvPr id="5" name="Ograda noge 4"/>
          <p:cNvSpPr>
            <a:spLocks noGrp="1"/>
          </p:cNvSpPr>
          <p:nvPr>
            <p:ph type="ftr" sz="quarter" idx="11"/>
          </p:nvPr>
        </p:nvSpPr>
        <p:spPr/>
        <p:txBody>
          <a:bodyPr/>
          <a:lstStyle/>
          <a:p>
            <a:r>
              <a:rPr lang="sl-SI" noProof="0" smtClean="0"/>
              <a:t>Zdenko Potočar</a:t>
            </a:r>
            <a:endParaRPr lang="sl-SI" noProof="0" dirty="0"/>
          </a:p>
        </p:txBody>
      </p:sp>
      <p:sp>
        <p:nvSpPr>
          <p:cNvPr id="6" name="Ograda številke diapozitiva 5"/>
          <p:cNvSpPr>
            <a:spLocks noGrp="1"/>
          </p:cNvSpPr>
          <p:nvPr>
            <p:ph type="sldNum" sz="quarter" idx="12"/>
          </p:nvPr>
        </p:nvSpPr>
        <p:spPr/>
        <p:txBody>
          <a:bodyPr/>
          <a:lstStyle/>
          <a:p>
            <a:fld id="{7DC1BBB0-96F0-4077-A278-0F3FB5C104D3}" type="slidenum">
              <a:rPr lang="sl-SI" noProof="0" smtClean="0"/>
              <a:t>‹#›</a:t>
            </a:fld>
            <a:endParaRPr lang="sl-SI" noProof="0"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Pravokotnik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sp>
        <p:nvSpPr>
          <p:cNvPr id="8" name="Pravokotnik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9" name="Pravokotnik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10" name="Pravokotnik 9"/>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noProof="0" dirty="0"/>
          </a:p>
        </p:txBody>
      </p:sp>
      <p:cxnSp>
        <p:nvCxnSpPr>
          <p:cNvPr id="11" name="Raven povezovalnik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aven povezovalnik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sl-SI" noProof="0" dirty="0"/>
          </a:p>
        </p:txBody>
      </p:sp>
      <p:cxnSp>
        <p:nvCxnSpPr>
          <p:cNvPr id="14" name="Raven povezovalnik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Navpični naslov 1"/>
          <p:cNvSpPr>
            <a:spLocks noGrp="1"/>
          </p:cNvSpPr>
          <p:nvPr>
            <p:ph type="title" orient="vert"/>
          </p:nvPr>
        </p:nvSpPr>
        <p:spPr>
          <a:xfrm>
            <a:off x="9599612" y="685800"/>
            <a:ext cx="1787526" cy="5486400"/>
          </a:xfrm>
        </p:spPr>
        <p:txBody>
          <a:bodyPr vert="eaVert"/>
          <a:lstStyle/>
          <a:p>
            <a:r>
              <a:rPr lang="sl-SI" noProof="0" smtClean="0"/>
              <a:t>Uredite slog naslova matrice</a:t>
            </a:r>
            <a:endParaRPr lang="sl-SI" noProof="0" dirty="0"/>
          </a:p>
        </p:txBody>
      </p:sp>
      <p:sp>
        <p:nvSpPr>
          <p:cNvPr id="3" name="Ograda navpičnega besedila 2"/>
          <p:cNvSpPr>
            <a:spLocks noGrp="1"/>
          </p:cNvSpPr>
          <p:nvPr>
            <p:ph type="body" orient="vert" idx="1"/>
          </p:nvPr>
        </p:nvSpPr>
        <p:spPr>
          <a:xfrm>
            <a:off x="1598613" y="685800"/>
            <a:ext cx="7848599" cy="5486400"/>
          </a:xfrm>
        </p:spPr>
        <p:txBody>
          <a:bodyPr vert="eaVert"/>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4" name="Ograda datuma 3"/>
          <p:cNvSpPr>
            <a:spLocks noGrp="1"/>
          </p:cNvSpPr>
          <p:nvPr>
            <p:ph type="dt" sz="half" idx="10"/>
          </p:nvPr>
        </p:nvSpPr>
        <p:spPr/>
        <p:txBody>
          <a:bodyPr/>
          <a:lstStyle/>
          <a:p>
            <a:fld id="{60AF0F28-A962-4AF2-A1C1-306568C3588D}" type="datetime1">
              <a:rPr lang="sl-SI" noProof="0" smtClean="0"/>
              <a:t>15. 03. 2016</a:t>
            </a:fld>
            <a:endParaRPr lang="sl-SI" noProof="0" dirty="0"/>
          </a:p>
        </p:txBody>
      </p:sp>
      <p:sp>
        <p:nvSpPr>
          <p:cNvPr id="5" name="Ograda noge 4"/>
          <p:cNvSpPr>
            <a:spLocks noGrp="1"/>
          </p:cNvSpPr>
          <p:nvPr>
            <p:ph type="ftr" sz="quarter" idx="11"/>
          </p:nvPr>
        </p:nvSpPr>
        <p:spPr/>
        <p:txBody>
          <a:bodyPr/>
          <a:lstStyle/>
          <a:p>
            <a:r>
              <a:rPr lang="sl-SI" noProof="0" smtClean="0"/>
              <a:t>Zdenko Potočar</a:t>
            </a:r>
            <a:endParaRPr lang="sl-SI" noProof="0" dirty="0"/>
          </a:p>
        </p:txBody>
      </p:sp>
      <p:sp>
        <p:nvSpPr>
          <p:cNvPr id="6" name="Ograda številke diapozitiva 5"/>
          <p:cNvSpPr>
            <a:spLocks noGrp="1"/>
          </p:cNvSpPr>
          <p:nvPr>
            <p:ph type="sldNum" sz="quarter" idx="12"/>
          </p:nvPr>
        </p:nvSpPr>
        <p:spPr/>
        <p:txBody>
          <a:bodyPr/>
          <a:lstStyle/>
          <a:p>
            <a:fld id="{7DC1BBB0-96F0-4077-A278-0F3FB5C104D3}" type="slidenum">
              <a:rPr lang="sl-SI" noProof="0" smtClean="0"/>
              <a:t>‹#›</a:t>
            </a:fld>
            <a:endParaRPr lang="sl-SI" noProof="0"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noProof="0" smtClean="0"/>
              <a:t>Uredite slog naslova matrice</a:t>
            </a:r>
            <a:endParaRPr lang="sl-SI" noProof="0" dirty="0"/>
          </a:p>
        </p:txBody>
      </p:sp>
      <p:sp>
        <p:nvSpPr>
          <p:cNvPr id="3" name="Ograda vsebine 2"/>
          <p:cNvSpPr>
            <a:spLocks noGrp="1"/>
          </p:cNvSpPr>
          <p:nvPr>
            <p:ph idx="1"/>
          </p:nvPr>
        </p:nvSpPr>
        <p:spPr/>
        <p:txBody>
          <a:bodyPr/>
          <a:lstStyle>
            <a:lvl5pPr>
              <a:defRPr/>
            </a:lvl5pPr>
            <a:lvl6pPr>
              <a:defRPr/>
            </a:lvl6pPr>
            <a:lvl7pPr>
              <a:defRPr/>
            </a:lvl7pPr>
            <a:lvl8pPr>
              <a:defRPr/>
            </a:lvl8pPr>
            <a:lvl9pPr>
              <a:defRPr/>
            </a:lvl9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4" name="Ograda datuma 3"/>
          <p:cNvSpPr>
            <a:spLocks noGrp="1"/>
          </p:cNvSpPr>
          <p:nvPr>
            <p:ph type="dt" sz="half" idx="10"/>
          </p:nvPr>
        </p:nvSpPr>
        <p:spPr/>
        <p:txBody>
          <a:bodyPr/>
          <a:lstStyle/>
          <a:p>
            <a:fld id="{201DA25B-3714-4796-A3A6-FAD13D7C4BDD}" type="datetime1">
              <a:rPr lang="sl-SI" noProof="0" smtClean="0"/>
              <a:t>15. 03. 2016</a:t>
            </a:fld>
            <a:endParaRPr lang="sl-SI" noProof="0" dirty="0"/>
          </a:p>
        </p:txBody>
      </p:sp>
      <p:sp>
        <p:nvSpPr>
          <p:cNvPr id="5" name="Ograda noge 4"/>
          <p:cNvSpPr>
            <a:spLocks noGrp="1"/>
          </p:cNvSpPr>
          <p:nvPr>
            <p:ph type="ftr" sz="quarter" idx="11"/>
          </p:nvPr>
        </p:nvSpPr>
        <p:spPr/>
        <p:txBody>
          <a:bodyPr/>
          <a:lstStyle/>
          <a:p>
            <a:r>
              <a:rPr lang="sl-SI" noProof="0" smtClean="0"/>
              <a:t>Zdenko Potočar</a:t>
            </a:r>
            <a:endParaRPr lang="sl-SI" noProof="0" dirty="0"/>
          </a:p>
        </p:txBody>
      </p:sp>
      <p:sp>
        <p:nvSpPr>
          <p:cNvPr id="6" name="Ograda številke diapozitiva 5"/>
          <p:cNvSpPr>
            <a:spLocks noGrp="1"/>
          </p:cNvSpPr>
          <p:nvPr>
            <p:ph type="sldNum" sz="quarter" idx="12"/>
          </p:nvPr>
        </p:nvSpPr>
        <p:spPr/>
        <p:txBody>
          <a:bodyPr/>
          <a:lstStyle/>
          <a:p>
            <a:fld id="{7DC1BBB0-96F0-4077-A278-0F3FB5C104D3}" type="slidenum">
              <a:rPr lang="sl-SI" noProof="0" smtClean="0"/>
              <a:t>‹#›</a:t>
            </a:fld>
            <a:endParaRPr lang="sl-SI" noProof="0"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19" name="Pravokotnik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20" name="Pravokotnik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24" name="Pravokotnik 23"/>
          <p:cNvSpPr/>
          <p:nvPr/>
        </p:nvSpPr>
        <p:spPr>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21" name="Pravokotnik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cxnSp>
        <p:nvCxnSpPr>
          <p:cNvPr id="22" name="Raven povezovalnik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ravokotnik 15"/>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lang="sl-SI" noProof="0" dirty="0"/>
          </a:p>
        </p:txBody>
      </p:sp>
      <p:cxnSp>
        <p:nvCxnSpPr>
          <p:cNvPr id="23" name="Raven povezovalnik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Pravokotnik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27" name="Pravokotnik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28" name="Pravokotnik 27"/>
          <p:cNvSpPr/>
          <p:nvPr/>
        </p:nvSpPr>
        <p:spPr>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29" name="Pravokotnik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30" name="Pravokotnik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cxnSp>
        <p:nvCxnSpPr>
          <p:cNvPr id="31" name="Raven povezovalnik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Pravokotnik 31"/>
          <p:cNvSpPr/>
          <p:nvPr/>
        </p:nvSpPr>
        <p:spPr>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cxnSp>
        <p:nvCxnSpPr>
          <p:cNvPr id="33" name="Raven povezovalnik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Ograda datuma 3"/>
          <p:cNvSpPr>
            <a:spLocks noGrp="1"/>
          </p:cNvSpPr>
          <p:nvPr>
            <p:ph type="dt" sz="half" idx="10"/>
          </p:nvPr>
        </p:nvSpPr>
        <p:spPr/>
        <p:txBody>
          <a:bodyPr/>
          <a:lstStyle>
            <a:lvl1pPr>
              <a:defRPr>
                <a:solidFill>
                  <a:schemeClr val="bg1"/>
                </a:solidFill>
              </a:defRPr>
            </a:lvl1pPr>
          </a:lstStyle>
          <a:p>
            <a:fld id="{09C819BF-6CD9-4C45-BBB4-97744F3D9EA7}" type="datetime1">
              <a:rPr lang="sl-SI" noProof="0" smtClean="0"/>
              <a:t>15. 03. 2016</a:t>
            </a:fld>
            <a:endParaRPr lang="sl-SI" noProof="0" dirty="0"/>
          </a:p>
        </p:txBody>
      </p:sp>
      <p:sp>
        <p:nvSpPr>
          <p:cNvPr id="5" name="Ograda noge 4"/>
          <p:cNvSpPr>
            <a:spLocks noGrp="1"/>
          </p:cNvSpPr>
          <p:nvPr>
            <p:ph type="ftr" sz="quarter" idx="11"/>
          </p:nvPr>
        </p:nvSpPr>
        <p:spPr/>
        <p:txBody>
          <a:bodyPr/>
          <a:lstStyle>
            <a:lvl1pPr>
              <a:defRPr>
                <a:solidFill>
                  <a:schemeClr val="bg1"/>
                </a:solidFill>
              </a:defRPr>
            </a:lvl1pPr>
          </a:lstStyle>
          <a:p>
            <a:r>
              <a:rPr lang="sl-SI" noProof="0" smtClean="0"/>
              <a:t>Zdenko Potočar</a:t>
            </a:r>
            <a:endParaRPr lang="sl-SI" noProof="0" dirty="0"/>
          </a:p>
        </p:txBody>
      </p:sp>
      <p:sp>
        <p:nvSpPr>
          <p:cNvPr id="6" name="Ograda številke diapozitiva 5"/>
          <p:cNvSpPr>
            <a:spLocks noGrp="1"/>
          </p:cNvSpPr>
          <p:nvPr>
            <p:ph type="sldNum" sz="quarter" idx="12"/>
          </p:nvPr>
        </p:nvSpPr>
        <p:spPr/>
        <p:txBody>
          <a:bodyPr/>
          <a:lstStyle>
            <a:lvl1pPr>
              <a:defRPr>
                <a:solidFill>
                  <a:schemeClr val="bg1"/>
                </a:solidFill>
              </a:defRPr>
            </a:lvl1pPr>
          </a:lstStyle>
          <a:p>
            <a:fld id="{7DC1BBB0-96F0-4077-A278-0F3FB5C104D3}" type="slidenum">
              <a:rPr lang="sl-SI" noProof="0" smtClean="0"/>
              <a:pPr/>
              <a:t>‹#›</a:t>
            </a:fld>
            <a:endParaRPr lang="sl-SI" noProof="0" dirty="0"/>
          </a:p>
        </p:txBody>
      </p:sp>
      <p:sp>
        <p:nvSpPr>
          <p:cNvPr id="2" name="Naslov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sl-SI" noProof="0" smtClean="0"/>
              <a:t>Uredite slog naslova matrice</a:t>
            </a:r>
            <a:endParaRPr lang="sl-SI" noProof="0" dirty="0"/>
          </a:p>
        </p:txBody>
      </p:sp>
      <p:sp>
        <p:nvSpPr>
          <p:cNvPr id="3" name="Ograda besedila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noProof="0" smtClean="0"/>
              <a:t>Uredite sloge besedila matrice</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noProof="0" smtClean="0"/>
              <a:t>Uredite slog naslova matrice</a:t>
            </a:r>
            <a:endParaRPr lang="sl-SI" noProof="0" dirty="0"/>
          </a:p>
        </p:txBody>
      </p:sp>
      <p:sp>
        <p:nvSpPr>
          <p:cNvPr id="3" name="Ograda vsebine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4" name="Ograda vsebine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5" name="Ograda datuma 4"/>
          <p:cNvSpPr>
            <a:spLocks noGrp="1"/>
          </p:cNvSpPr>
          <p:nvPr>
            <p:ph type="dt" sz="half" idx="10"/>
          </p:nvPr>
        </p:nvSpPr>
        <p:spPr/>
        <p:txBody>
          <a:bodyPr/>
          <a:lstStyle/>
          <a:p>
            <a:fld id="{82496EFB-E016-4B5A-8F59-DC6D850C0387}" type="datetime1">
              <a:rPr lang="sl-SI" noProof="0" smtClean="0"/>
              <a:t>15. 03. 2016</a:t>
            </a:fld>
            <a:endParaRPr lang="sl-SI" noProof="0" dirty="0"/>
          </a:p>
        </p:txBody>
      </p:sp>
      <p:sp>
        <p:nvSpPr>
          <p:cNvPr id="6" name="Ograda noge 5"/>
          <p:cNvSpPr>
            <a:spLocks noGrp="1"/>
          </p:cNvSpPr>
          <p:nvPr>
            <p:ph type="ftr" sz="quarter" idx="11"/>
          </p:nvPr>
        </p:nvSpPr>
        <p:spPr/>
        <p:txBody>
          <a:bodyPr/>
          <a:lstStyle/>
          <a:p>
            <a:r>
              <a:rPr lang="sl-SI" noProof="0" smtClean="0"/>
              <a:t>Zdenko Potočar</a:t>
            </a:r>
            <a:endParaRPr lang="sl-SI" noProof="0" dirty="0"/>
          </a:p>
        </p:txBody>
      </p:sp>
      <p:sp>
        <p:nvSpPr>
          <p:cNvPr id="7" name="Ograda številke diapozitiva 6"/>
          <p:cNvSpPr>
            <a:spLocks noGrp="1"/>
          </p:cNvSpPr>
          <p:nvPr>
            <p:ph type="sldNum" sz="quarter" idx="12"/>
          </p:nvPr>
        </p:nvSpPr>
        <p:spPr/>
        <p:txBody>
          <a:bodyPr/>
          <a:lstStyle/>
          <a:p>
            <a:fld id="{7DC1BBB0-96F0-4077-A278-0F3FB5C104D3}" type="slidenum">
              <a:rPr lang="sl-SI" noProof="0" smtClean="0"/>
              <a:t>‹#›</a:t>
            </a:fld>
            <a:endParaRPr lang="sl-SI" noProof="0"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593436" y="177800"/>
            <a:ext cx="9782801" cy="1239837"/>
          </a:xfrm>
        </p:spPr>
        <p:txBody>
          <a:bodyPr/>
          <a:lstStyle>
            <a:lvl1pPr>
              <a:defRPr/>
            </a:lvl1pPr>
          </a:lstStyle>
          <a:p>
            <a:r>
              <a:rPr lang="sl-SI" noProof="0" smtClean="0"/>
              <a:t>Uredite slog naslova matrice</a:t>
            </a:r>
            <a:endParaRPr lang="sl-SI" noProof="0" dirty="0"/>
          </a:p>
        </p:txBody>
      </p:sp>
      <p:sp>
        <p:nvSpPr>
          <p:cNvPr id="3" name="Ograda besedila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noProof="0" smtClean="0"/>
              <a:t>Uredite sloge besedila matrice</a:t>
            </a:r>
          </a:p>
        </p:txBody>
      </p:sp>
      <p:sp>
        <p:nvSpPr>
          <p:cNvPr id="4" name="Ograda vsebine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5" name="Ograda besedila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noProof="0" smtClean="0"/>
              <a:t>Uredite sloge besedila matrice</a:t>
            </a:r>
          </a:p>
        </p:txBody>
      </p:sp>
      <p:sp>
        <p:nvSpPr>
          <p:cNvPr id="6" name="Ograda vsebine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7" name="Ograda datuma 6"/>
          <p:cNvSpPr>
            <a:spLocks noGrp="1"/>
          </p:cNvSpPr>
          <p:nvPr>
            <p:ph type="dt" sz="half" idx="10"/>
          </p:nvPr>
        </p:nvSpPr>
        <p:spPr/>
        <p:txBody>
          <a:bodyPr/>
          <a:lstStyle/>
          <a:p>
            <a:fld id="{B1F79476-9FC8-47A2-9FFD-F7C7E0A9DBC6}" type="datetime1">
              <a:rPr lang="sl-SI" noProof="0" smtClean="0"/>
              <a:t>15. 03. 2016</a:t>
            </a:fld>
            <a:endParaRPr lang="sl-SI" noProof="0" dirty="0"/>
          </a:p>
        </p:txBody>
      </p:sp>
      <p:sp>
        <p:nvSpPr>
          <p:cNvPr id="8" name="Ograda noge 7"/>
          <p:cNvSpPr>
            <a:spLocks noGrp="1"/>
          </p:cNvSpPr>
          <p:nvPr>
            <p:ph type="ftr" sz="quarter" idx="11"/>
          </p:nvPr>
        </p:nvSpPr>
        <p:spPr/>
        <p:txBody>
          <a:bodyPr/>
          <a:lstStyle/>
          <a:p>
            <a:r>
              <a:rPr lang="sl-SI" noProof="0" smtClean="0"/>
              <a:t>Zdenko Potočar</a:t>
            </a:r>
            <a:endParaRPr lang="sl-SI" noProof="0" dirty="0"/>
          </a:p>
        </p:txBody>
      </p:sp>
      <p:sp>
        <p:nvSpPr>
          <p:cNvPr id="9" name="Ograda številke diapozitiva 8"/>
          <p:cNvSpPr>
            <a:spLocks noGrp="1"/>
          </p:cNvSpPr>
          <p:nvPr>
            <p:ph type="sldNum" sz="quarter" idx="12"/>
          </p:nvPr>
        </p:nvSpPr>
        <p:spPr/>
        <p:txBody>
          <a:bodyPr/>
          <a:lstStyle/>
          <a:p>
            <a:fld id="{7DC1BBB0-96F0-4077-A278-0F3FB5C104D3}" type="slidenum">
              <a:rPr lang="sl-SI" noProof="0" smtClean="0"/>
              <a:t>‹#›</a:t>
            </a:fld>
            <a:endParaRPr lang="sl-SI" noProof="0"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noProof="0" smtClean="0"/>
              <a:t>Uredite slog naslova matrice</a:t>
            </a:r>
            <a:endParaRPr lang="sl-SI" noProof="0" dirty="0"/>
          </a:p>
        </p:txBody>
      </p:sp>
      <p:sp>
        <p:nvSpPr>
          <p:cNvPr id="3" name="Ograda datuma 2"/>
          <p:cNvSpPr>
            <a:spLocks noGrp="1"/>
          </p:cNvSpPr>
          <p:nvPr>
            <p:ph type="dt" sz="half" idx="10"/>
          </p:nvPr>
        </p:nvSpPr>
        <p:spPr/>
        <p:txBody>
          <a:bodyPr/>
          <a:lstStyle/>
          <a:p>
            <a:fld id="{F059AC74-83BF-4196-B8E5-BD0A8F4904BE}" type="datetime1">
              <a:rPr lang="sl-SI" noProof="0" smtClean="0"/>
              <a:t>15. 03. 2016</a:t>
            </a:fld>
            <a:endParaRPr lang="sl-SI" noProof="0" dirty="0"/>
          </a:p>
        </p:txBody>
      </p:sp>
      <p:sp>
        <p:nvSpPr>
          <p:cNvPr id="4" name="Ograda noge 3"/>
          <p:cNvSpPr>
            <a:spLocks noGrp="1"/>
          </p:cNvSpPr>
          <p:nvPr>
            <p:ph type="ftr" sz="quarter" idx="11"/>
          </p:nvPr>
        </p:nvSpPr>
        <p:spPr/>
        <p:txBody>
          <a:bodyPr/>
          <a:lstStyle/>
          <a:p>
            <a:r>
              <a:rPr lang="sl-SI" noProof="0" smtClean="0"/>
              <a:t>Zdenko Potočar</a:t>
            </a:r>
            <a:endParaRPr lang="sl-SI" noProof="0" dirty="0"/>
          </a:p>
        </p:txBody>
      </p:sp>
      <p:sp>
        <p:nvSpPr>
          <p:cNvPr id="5" name="Ograda številke diapozitiva 4"/>
          <p:cNvSpPr>
            <a:spLocks noGrp="1"/>
          </p:cNvSpPr>
          <p:nvPr>
            <p:ph type="sldNum" sz="quarter" idx="12"/>
          </p:nvPr>
        </p:nvSpPr>
        <p:spPr/>
        <p:txBody>
          <a:bodyPr/>
          <a:lstStyle/>
          <a:p>
            <a:fld id="{7DC1BBB0-96F0-4077-A278-0F3FB5C104D3}" type="slidenum">
              <a:rPr lang="sl-SI" noProof="0" smtClean="0"/>
              <a:t>‹#›</a:t>
            </a:fld>
            <a:endParaRPr lang="sl-SI" noProof="0"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Pravokotnik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sp>
        <p:nvSpPr>
          <p:cNvPr id="6" name="Pravokotnik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cxnSp>
        <p:nvCxnSpPr>
          <p:cNvPr id="7" name="Raven povezovalnik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ravokotnik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sp>
        <p:nvSpPr>
          <p:cNvPr id="9" name="Pravokotnik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sp>
        <p:nvSpPr>
          <p:cNvPr id="2" name="Ograda datuma 1"/>
          <p:cNvSpPr>
            <a:spLocks noGrp="1"/>
          </p:cNvSpPr>
          <p:nvPr>
            <p:ph type="dt" sz="half" idx="10"/>
          </p:nvPr>
        </p:nvSpPr>
        <p:spPr/>
        <p:txBody>
          <a:bodyPr/>
          <a:lstStyle/>
          <a:p>
            <a:fld id="{6787C0BE-BF48-476A-B0C8-B78A1051D94C}" type="datetime1">
              <a:rPr lang="sl-SI" noProof="0" smtClean="0"/>
              <a:t>15. 03. 2016</a:t>
            </a:fld>
            <a:endParaRPr lang="sl-SI" noProof="0" dirty="0"/>
          </a:p>
        </p:txBody>
      </p:sp>
      <p:sp>
        <p:nvSpPr>
          <p:cNvPr id="3" name="Ograda noge 2"/>
          <p:cNvSpPr>
            <a:spLocks noGrp="1"/>
          </p:cNvSpPr>
          <p:nvPr>
            <p:ph type="ftr" sz="quarter" idx="11"/>
          </p:nvPr>
        </p:nvSpPr>
        <p:spPr/>
        <p:txBody>
          <a:bodyPr/>
          <a:lstStyle/>
          <a:p>
            <a:r>
              <a:rPr lang="sl-SI" noProof="0" smtClean="0"/>
              <a:t>Zdenko Potočar</a:t>
            </a:r>
            <a:endParaRPr lang="sl-SI" noProof="0" dirty="0"/>
          </a:p>
        </p:txBody>
      </p:sp>
      <p:sp>
        <p:nvSpPr>
          <p:cNvPr id="4" name="Ograda številke diapozitiva 3"/>
          <p:cNvSpPr>
            <a:spLocks noGrp="1"/>
          </p:cNvSpPr>
          <p:nvPr>
            <p:ph type="sldNum" sz="quarter" idx="12"/>
          </p:nvPr>
        </p:nvSpPr>
        <p:spPr/>
        <p:txBody>
          <a:bodyPr/>
          <a:lstStyle>
            <a:lvl1pPr>
              <a:defRPr>
                <a:solidFill>
                  <a:schemeClr val="bg1"/>
                </a:solidFill>
              </a:defRPr>
            </a:lvl1pPr>
          </a:lstStyle>
          <a:p>
            <a:fld id="{7DC1BBB0-96F0-4077-A278-0F3FB5C104D3}" type="slidenum">
              <a:rPr lang="sl-SI" noProof="0" smtClean="0"/>
              <a:pPr/>
              <a:t>‹#›</a:t>
            </a:fld>
            <a:endParaRPr lang="sl-SI" noProof="0"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aslov in vsebina">
    <p:spTree>
      <p:nvGrpSpPr>
        <p:cNvPr id="1" name=""/>
        <p:cNvGrpSpPr/>
        <p:nvPr/>
      </p:nvGrpSpPr>
      <p:grpSpPr>
        <a:xfrm>
          <a:off x="0" y="0"/>
          <a:ext cx="0" cy="0"/>
          <a:chOff x="0" y="0"/>
          <a:chExt cx="0" cy="0"/>
        </a:xfrm>
      </p:grpSpPr>
      <p:sp>
        <p:nvSpPr>
          <p:cNvPr id="8" name="Pravokotnik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sp>
        <p:nvSpPr>
          <p:cNvPr id="9" name="Pravokotnik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cxnSp>
        <p:nvCxnSpPr>
          <p:cNvPr id="10" name="Raven povezovalnik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ravokotnik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sp>
        <p:nvSpPr>
          <p:cNvPr id="2" name="Naslov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sl-SI" noProof="0" smtClean="0"/>
              <a:t>Uredite slog naslova matrice</a:t>
            </a:r>
            <a:endParaRPr lang="sl-SI" noProof="0" dirty="0"/>
          </a:p>
        </p:txBody>
      </p:sp>
      <p:sp>
        <p:nvSpPr>
          <p:cNvPr id="3" name="Ograda vsebine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4" name="Ograda besedila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smtClean="0"/>
              <a:t>Uredite sloge besedila matrice</a:t>
            </a:r>
          </a:p>
        </p:txBody>
      </p:sp>
      <p:sp>
        <p:nvSpPr>
          <p:cNvPr id="5" name="Ograda datuma 4"/>
          <p:cNvSpPr>
            <a:spLocks noGrp="1"/>
          </p:cNvSpPr>
          <p:nvPr>
            <p:ph type="dt" sz="half" idx="10"/>
          </p:nvPr>
        </p:nvSpPr>
        <p:spPr/>
        <p:txBody>
          <a:bodyPr/>
          <a:lstStyle/>
          <a:p>
            <a:fld id="{93456C6D-9670-4C17-BFCB-301C026596BC}" type="datetime1">
              <a:rPr lang="sl-SI" noProof="0" smtClean="0"/>
              <a:t>15. 03. 2016</a:t>
            </a:fld>
            <a:endParaRPr lang="sl-SI" noProof="0" dirty="0"/>
          </a:p>
        </p:txBody>
      </p:sp>
      <p:sp>
        <p:nvSpPr>
          <p:cNvPr id="6" name="Ograda noge 5"/>
          <p:cNvSpPr>
            <a:spLocks noGrp="1"/>
          </p:cNvSpPr>
          <p:nvPr>
            <p:ph type="ftr" sz="quarter" idx="11"/>
          </p:nvPr>
        </p:nvSpPr>
        <p:spPr/>
        <p:txBody>
          <a:bodyPr/>
          <a:lstStyle/>
          <a:p>
            <a:r>
              <a:rPr lang="sl-SI" noProof="0" smtClean="0"/>
              <a:t>Zdenko Potočar</a:t>
            </a:r>
            <a:endParaRPr lang="sl-SI" noProof="0" dirty="0"/>
          </a:p>
        </p:txBody>
      </p:sp>
      <p:sp>
        <p:nvSpPr>
          <p:cNvPr id="7" name="Ograda številke diapozitiva 6"/>
          <p:cNvSpPr>
            <a:spLocks noGrp="1"/>
          </p:cNvSpPr>
          <p:nvPr>
            <p:ph type="sldNum" sz="quarter" idx="12"/>
          </p:nvPr>
        </p:nvSpPr>
        <p:spPr/>
        <p:txBody>
          <a:bodyPr/>
          <a:lstStyle/>
          <a:p>
            <a:fld id="{7DC1BBB0-96F0-4077-A278-0F3FB5C104D3}" type="slidenum">
              <a:rPr lang="sl-SI" noProof="0" smtClean="0"/>
              <a:t>‹#›</a:t>
            </a:fld>
            <a:endParaRPr lang="sl-SI" noProof="0"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1" name="Pravokotnik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sp>
        <p:nvSpPr>
          <p:cNvPr id="8" name="Pravokotnik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sp>
        <p:nvSpPr>
          <p:cNvPr id="9" name="Pravokotnik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sp>
        <p:nvSpPr>
          <p:cNvPr id="2" name="Naslov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sl-SI" noProof="0" smtClean="0"/>
              <a:t>Uredite slog naslova matrice</a:t>
            </a:r>
            <a:endParaRPr lang="sl-SI" noProof="0" dirty="0"/>
          </a:p>
        </p:txBody>
      </p:sp>
      <p:sp>
        <p:nvSpPr>
          <p:cNvPr id="3" name="Ograda slike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noProof="0" smtClean="0"/>
              <a:t>Kliknite ikono, če želite dodati sliko</a:t>
            </a:r>
            <a:endParaRPr lang="sl-SI" noProof="0" dirty="0"/>
          </a:p>
        </p:txBody>
      </p:sp>
      <p:sp>
        <p:nvSpPr>
          <p:cNvPr id="4" name="Ograda besedila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smtClean="0"/>
              <a:t>Uredite sloge besedila matrice</a:t>
            </a:r>
          </a:p>
        </p:txBody>
      </p:sp>
      <p:sp>
        <p:nvSpPr>
          <p:cNvPr id="5" name="Ograda datuma 4"/>
          <p:cNvSpPr>
            <a:spLocks noGrp="1"/>
          </p:cNvSpPr>
          <p:nvPr>
            <p:ph type="dt" sz="half" idx="10"/>
          </p:nvPr>
        </p:nvSpPr>
        <p:spPr/>
        <p:txBody>
          <a:bodyPr/>
          <a:lstStyle/>
          <a:p>
            <a:fld id="{F2037CD0-687D-4371-9760-3BC55E285324}" type="datetime1">
              <a:rPr lang="sl-SI" noProof="0" smtClean="0"/>
              <a:t>15. 03. 2016</a:t>
            </a:fld>
            <a:endParaRPr lang="sl-SI" noProof="0" dirty="0"/>
          </a:p>
        </p:txBody>
      </p:sp>
      <p:sp>
        <p:nvSpPr>
          <p:cNvPr id="6" name="Ograda noge 5"/>
          <p:cNvSpPr>
            <a:spLocks noGrp="1"/>
          </p:cNvSpPr>
          <p:nvPr>
            <p:ph type="ftr" sz="quarter" idx="11"/>
          </p:nvPr>
        </p:nvSpPr>
        <p:spPr/>
        <p:txBody>
          <a:bodyPr/>
          <a:lstStyle/>
          <a:p>
            <a:r>
              <a:rPr lang="sl-SI" noProof="0" smtClean="0"/>
              <a:t>Zdenko Potočar</a:t>
            </a:r>
            <a:endParaRPr lang="sl-SI" noProof="0" dirty="0"/>
          </a:p>
        </p:txBody>
      </p:sp>
      <p:sp>
        <p:nvSpPr>
          <p:cNvPr id="7" name="Ograda številke diapozitiva 6"/>
          <p:cNvSpPr>
            <a:spLocks noGrp="1"/>
          </p:cNvSpPr>
          <p:nvPr>
            <p:ph type="sldNum" sz="quarter" idx="12"/>
          </p:nvPr>
        </p:nvSpPr>
        <p:spPr/>
        <p:txBody>
          <a:bodyPr/>
          <a:lstStyle/>
          <a:p>
            <a:fld id="{7DC1BBB0-96F0-4077-A278-0F3FB5C104D3}" type="slidenum">
              <a:rPr lang="sl-SI" noProof="0" smtClean="0"/>
              <a:t>‹#›</a:t>
            </a:fld>
            <a:endParaRPr lang="sl-SI" noProof="0" dirty="0"/>
          </a:p>
        </p:txBody>
      </p:sp>
      <p:cxnSp>
        <p:nvCxnSpPr>
          <p:cNvPr id="10" name="Raven povezovalnik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ravokotnik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sl-SI" noProof="0" dirty="0"/>
          </a:p>
        </p:txBody>
      </p:sp>
      <p:sp>
        <p:nvSpPr>
          <p:cNvPr id="8" name="Pravokotnik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9" name="Pravokotnik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l-SI" noProof="0" dirty="0"/>
          </a:p>
        </p:txBody>
      </p:sp>
      <p:sp>
        <p:nvSpPr>
          <p:cNvPr id="13" name="Pravokotnik 12"/>
          <p:cNvSpPr/>
          <p:nvPr/>
        </p:nvSpPr>
        <p:spPr>
          <a:xfrm>
            <a:off x="611717"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noProof="0" dirty="0"/>
          </a:p>
        </p:txBody>
      </p:sp>
      <p:cxnSp>
        <p:nvCxnSpPr>
          <p:cNvPr id="14" name="Raven povezovalnik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ven povezovalnik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ven povezovalnik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grada naslova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sl-SI" noProof="0" dirty="0" smtClean="0"/>
              <a:t>Uredite slog naslova matrice</a:t>
            </a:r>
            <a:endParaRPr lang="sl-SI" noProof="0" dirty="0"/>
          </a:p>
        </p:txBody>
      </p:sp>
      <p:sp>
        <p:nvSpPr>
          <p:cNvPr id="3" name="Ograda besedila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sl-SI" noProof="0" dirty="0" smtClean="0"/>
              <a:t>Uredite sloge besedila matrice</a:t>
            </a:r>
          </a:p>
          <a:p>
            <a:pPr lvl="1"/>
            <a:r>
              <a:rPr lang="sl-SI" noProof="0" dirty="0" smtClean="0"/>
              <a:t>Druga raven</a:t>
            </a:r>
          </a:p>
          <a:p>
            <a:pPr lvl="2"/>
            <a:r>
              <a:rPr lang="sl-SI" noProof="0" dirty="0" smtClean="0"/>
              <a:t>Tretja raven</a:t>
            </a:r>
          </a:p>
          <a:p>
            <a:pPr lvl="3"/>
            <a:r>
              <a:rPr lang="sl-SI" noProof="0" dirty="0" smtClean="0"/>
              <a:t>Četrta raven</a:t>
            </a:r>
          </a:p>
          <a:p>
            <a:pPr lvl="4"/>
            <a:r>
              <a:rPr lang="sl-SI" noProof="0" dirty="0" smtClean="0"/>
              <a:t>Peta raven</a:t>
            </a:r>
            <a:endParaRPr lang="sl-SI" noProof="0" dirty="0"/>
          </a:p>
        </p:txBody>
      </p:sp>
      <p:sp>
        <p:nvSpPr>
          <p:cNvPr id="4" name="Ograda datuma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0D53237A-CCDB-4BB9-AF02-C6F6BA077A3D}" type="datetime1">
              <a:rPr lang="sl-SI" noProof="0" smtClean="0"/>
              <a:t>15. 03. 2016</a:t>
            </a:fld>
            <a:endParaRPr lang="sl-SI" noProof="0" dirty="0"/>
          </a:p>
        </p:txBody>
      </p:sp>
      <p:sp>
        <p:nvSpPr>
          <p:cNvPr id="5" name="Ograda noge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r>
              <a:rPr lang="sl-SI" noProof="0" smtClean="0"/>
              <a:t>Zdenko Potočar</a:t>
            </a:r>
            <a:endParaRPr lang="sl-SI" noProof="0" dirty="0"/>
          </a:p>
        </p:txBody>
      </p:sp>
      <p:sp>
        <p:nvSpPr>
          <p:cNvPr id="6" name="Ograda številke diapozitiva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sl-SI" noProof="0" smtClean="0"/>
              <a:pPr/>
              <a:t>‹#›</a:t>
            </a:fld>
            <a:endParaRPr lang="sl-SI" noProof="0" dirty="0"/>
          </a:p>
        </p:txBody>
      </p:sp>
      <p:sp>
        <p:nvSpPr>
          <p:cNvPr id="10" name="PoljeZBesedilom 9"/>
          <p:cNvSpPr txBox="1"/>
          <p:nvPr userDrawn="1"/>
        </p:nvSpPr>
        <p:spPr>
          <a:xfrm>
            <a:off x="624846" y="736219"/>
            <a:ext cx="596311" cy="535531"/>
          </a:xfrm>
          <a:prstGeom prst="rect">
            <a:avLst/>
          </a:prstGeom>
          <a:noFill/>
        </p:spPr>
        <p:txBody>
          <a:bodyPr wrap="square" rtlCol="0">
            <a:spAutoFit/>
          </a:bodyPr>
          <a:lstStyle/>
          <a:p>
            <a:pPr algn="ctr">
              <a:lnSpc>
                <a:spcPct val="90000"/>
              </a:lnSpc>
            </a:pPr>
            <a:r>
              <a:rPr lang="sl-SI"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iki.fmf.uni-lj.si/wiki/Slika:Citalec_kod.jp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CFuNd3LqsIc"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MDLM5fMFyA4"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Y_CyVj-oT7Y"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4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upload.wikimedia.org/wikipedia/sl/b/be/Mbo.jp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kdmLvl1n82U" TargetMode="External"/><Relationship Id="rId2" Type="http://schemas.openxmlformats.org/officeDocument/2006/relationships/hyperlink" Target="https://www.youtube.com/watch?v=3owqvmMf6No" TargetMode="Externa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hyperlink" Target="https://www.youtube.com/watch?v=wteUW2sL7bc"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www.youtube.com/watch?v=ESpL4a08kV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97.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en-US" dirty="0"/>
              <a:t>ZGRADBA RAČUNALNIKA</a:t>
            </a:r>
          </a:p>
        </p:txBody>
      </p:sp>
      <p:sp>
        <p:nvSpPr>
          <p:cNvPr id="3" name="Podnaslov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603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smtClean="0"/>
              <a:t>SISTEMI </a:t>
            </a:r>
            <a:r>
              <a:rPr lang="en-US" b="1" dirty="0"/>
              <a:t>ZA BREZPREKINITVENO </a:t>
            </a:r>
            <a:r>
              <a:rPr lang="en-US" b="1" dirty="0" smtClean="0"/>
              <a:t>ELEKTRI</a:t>
            </a:r>
            <a:r>
              <a:rPr lang="sl-SI" dirty="0"/>
              <a:t>Č</a:t>
            </a:r>
            <a:r>
              <a:rPr lang="en-US" b="1" dirty="0" smtClean="0"/>
              <a:t>NO NAPAJANJE</a:t>
            </a:r>
            <a:r>
              <a:rPr lang="sl-SI" b="1" dirty="0" smtClean="0"/>
              <a:t> (UPS)</a:t>
            </a:r>
            <a:endParaRPr lang="en-US" dirty="0"/>
          </a:p>
        </p:txBody>
      </p:sp>
      <p:sp>
        <p:nvSpPr>
          <p:cNvPr id="3" name="Označba mesta vsebine 2"/>
          <p:cNvSpPr>
            <a:spLocks noGrp="1"/>
          </p:cNvSpPr>
          <p:nvPr>
            <p:ph idx="1"/>
          </p:nvPr>
        </p:nvSpPr>
        <p:spPr>
          <a:xfrm>
            <a:off x="1593436" y="1600200"/>
            <a:ext cx="6517199" cy="4572000"/>
          </a:xfrm>
        </p:spPr>
        <p:txBody>
          <a:bodyPr>
            <a:normAutofit lnSpcReduction="10000"/>
          </a:bodyPr>
          <a:lstStyle/>
          <a:p>
            <a:r>
              <a:rPr lang="sl-SI" dirty="0" smtClean="0"/>
              <a:t>Moderni </a:t>
            </a:r>
            <a:r>
              <a:rPr lang="sl-SI" dirty="0"/>
              <a:t>sistemi UPS opravljajo poleg osnovne </a:t>
            </a:r>
            <a:r>
              <a:rPr lang="sl-SI" dirty="0" smtClean="0"/>
              <a:t>naloge nepretrganega </a:t>
            </a:r>
            <a:r>
              <a:rPr lang="sl-SI" dirty="0"/>
              <a:t>zagotavljanja </a:t>
            </a:r>
            <a:r>
              <a:rPr lang="sl-SI" dirty="0" smtClean="0"/>
              <a:t>električne </a:t>
            </a:r>
            <a:r>
              <a:rPr lang="sl-SI" dirty="0"/>
              <a:t>energije </a:t>
            </a:r>
            <a:r>
              <a:rPr lang="sl-SI" dirty="0" smtClean="0"/>
              <a:t>še </a:t>
            </a:r>
            <a:r>
              <a:rPr lang="sl-SI" dirty="0"/>
              <a:t>tri dodatna opravila:</a:t>
            </a:r>
          </a:p>
          <a:p>
            <a:pPr lvl="1"/>
            <a:r>
              <a:rPr lang="sl-SI" dirty="0" smtClean="0"/>
              <a:t>preprečujejo </a:t>
            </a:r>
            <a:r>
              <a:rPr lang="sl-SI" dirty="0"/>
              <a:t>prevelike odmike izhodne napetosti od nazivne vrednosti (230V</a:t>
            </a:r>
            <a:r>
              <a:rPr lang="sl-SI" dirty="0" smtClean="0"/>
              <a:t>),</a:t>
            </a:r>
          </a:p>
          <a:p>
            <a:pPr lvl="1"/>
            <a:r>
              <a:rPr lang="sl-SI" dirty="0" smtClean="0"/>
              <a:t>vzdržujejo </a:t>
            </a:r>
            <a:r>
              <a:rPr lang="sl-SI" dirty="0"/>
              <a:t>stalno frekvenco </a:t>
            </a:r>
            <a:r>
              <a:rPr lang="sl-SI" dirty="0" smtClean="0"/>
              <a:t>izmeničnega </a:t>
            </a:r>
            <a:r>
              <a:rPr lang="sl-SI" dirty="0"/>
              <a:t>toka (50 Hz</a:t>
            </a:r>
            <a:r>
              <a:rPr lang="sl-SI" dirty="0" smtClean="0"/>
              <a:t>),</a:t>
            </a:r>
          </a:p>
          <a:p>
            <a:pPr lvl="1"/>
            <a:r>
              <a:rPr lang="sl-SI" dirty="0" smtClean="0"/>
              <a:t>nudijo </a:t>
            </a:r>
            <a:r>
              <a:rPr lang="sl-SI" dirty="0"/>
              <a:t>prenapetostno </a:t>
            </a:r>
            <a:r>
              <a:rPr lang="sl-SI" dirty="0" smtClean="0"/>
              <a:t>zaščito.</a:t>
            </a:r>
          </a:p>
          <a:p>
            <a:pPr marL="365760" lvl="1" indent="0">
              <a:buNone/>
            </a:pPr>
            <a:r>
              <a:rPr lang="sl-SI" dirty="0" smtClean="0"/>
              <a:t>Da </a:t>
            </a:r>
            <a:r>
              <a:rPr lang="sl-SI" dirty="0"/>
              <a:t>bi zagotovili nemoteno oskrbo tudi pri </a:t>
            </a:r>
            <a:r>
              <a:rPr lang="sl-SI" dirty="0" smtClean="0"/>
              <a:t>večurnih </a:t>
            </a:r>
            <a:r>
              <a:rPr lang="sl-SI" dirty="0"/>
              <a:t>prekinitvah delovanja </a:t>
            </a:r>
            <a:r>
              <a:rPr lang="sl-SI" dirty="0" smtClean="0"/>
              <a:t>javnega električnega </a:t>
            </a:r>
            <a:r>
              <a:rPr lang="sl-SI" dirty="0"/>
              <a:t>omrežja, moramo uporabiti generatorje </a:t>
            </a:r>
            <a:r>
              <a:rPr lang="sl-SI" dirty="0" smtClean="0"/>
              <a:t>električnega </a:t>
            </a:r>
            <a:r>
              <a:rPr lang="sl-SI" dirty="0"/>
              <a:t>toka</a:t>
            </a:r>
            <a:r>
              <a:rPr lang="sl-SI" dirty="0" smtClean="0"/>
              <a:t>.</a:t>
            </a:r>
          </a:p>
          <a:p>
            <a:endParaRPr lang="en-US" dirty="0"/>
          </a:p>
        </p:txBody>
      </p:sp>
      <p:pic>
        <p:nvPicPr>
          <p:cNvPr id="7170" name="Picture 2" descr="https://i.cdn.nrholding.net/16811531/450/45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26660" y="1885949"/>
            <a:ext cx="3422154" cy="319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42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GRAFIČNA KARTICA</a:t>
            </a:r>
            <a:endParaRPr lang="en-US" dirty="0"/>
          </a:p>
        </p:txBody>
      </p:sp>
      <p:sp>
        <p:nvSpPr>
          <p:cNvPr id="3" name="Podnaslov 2"/>
          <p:cNvSpPr>
            <a:spLocks noGrp="1"/>
          </p:cNvSpPr>
          <p:nvPr>
            <p:ph type="subTitle" idx="1"/>
          </p:nvPr>
        </p:nvSpPr>
        <p:spPr/>
        <p:txBody>
          <a:bodyPr/>
          <a:lstStyle/>
          <a:p>
            <a:endParaRPr lang="en-US"/>
          </a:p>
        </p:txBody>
      </p:sp>
      <p:pic>
        <p:nvPicPr>
          <p:cNvPr id="4" name="Picture 2" descr="http://img.enaa.com/oddelki/racunalnistvo/assets/product_images/najvecje/asus_graficna_kartica_hd_5450__1gb_gddr3__pci_e_2_1___eah5450_silent_di_1gd3_lp__ET3CP76EYK8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084413" y="559794"/>
            <a:ext cx="3721395"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0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Grafična </a:t>
            </a:r>
            <a:r>
              <a:rPr lang="sl-SI" dirty="0" smtClean="0"/>
              <a:t>kartica</a:t>
            </a:r>
            <a:endParaRPr lang="en-US" dirty="0"/>
          </a:p>
        </p:txBody>
      </p:sp>
      <p:sp>
        <p:nvSpPr>
          <p:cNvPr id="3" name="Označba mesta vsebine 2"/>
          <p:cNvSpPr>
            <a:spLocks noGrp="1"/>
          </p:cNvSpPr>
          <p:nvPr>
            <p:ph idx="1"/>
          </p:nvPr>
        </p:nvSpPr>
        <p:spPr/>
        <p:txBody>
          <a:bodyPr/>
          <a:lstStyle/>
          <a:p>
            <a:r>
              <a:rPr lang="sl-SI" dirty="0"/>
              <a:t>je strojna oprema oziroma del računalnika, ki skrbi za prikaz slike na zaslonu. </a:t>
            </a:r>
            <a:endParaRPr lang="sl-SI" dirty="0" smtClean="0"/>
          </a:p>
          <a:p>
            <a:r>
              <a:rPr lang="sl-SI" dirty="0" smtClean="0"/>
              <a:t>Nekateri </a:t>
            </a:r>
            <a:r>
              <a:rPr lang="sl-SI" dirty="0"/>
              <a:t>računalniki jo imajo integrirano na matični plošči, ostalim pa jo dodamo preko razširitvenih rež (ISA, PCI, AGP, PCI-Express</a:t>
            </a:r>
            <a:r>
              <a:rPr lang="sl-SI" dirty="0" smtClean="0"/>
              <a:t>,...).</a:t>
            </a:r>
          </a:p>
          <a:p>
            <a:r>
              <a:rPr lang="sl-SI" dirty="0" smtClean="0"/>
              <a:t>Prvo </a:t>
            </a:r>
            <a:r>
              <a:rPr lang="sl-SI" dirty="0"/>
              <a:t>podjetje, ki je </a:t>
            </a:r>
            <a:r>
              <a:rPr lang="sl-SI" dirty="0" smtClean="0"/>
              <a:t>začelo </a:t>
            </a:r>
            <a:r>
              <a:rPr lang="sl-SI" dirty="0"/>
              <a:t>vgrajevati </a:t>
            </a:r>
            <a:r>
              <a:rPr lang="sl-SI" dirty="0" smtClean="0"/>
              <a:t>grafične </a:t>
            </a:r>
            <a:r>
              <a:rPr lang="sl-SI" dirty="0"/>
              <a:t>kartice na osnovno </a:t>
            </a:r>
            <a:r>
              <a:rPr lang="sl-SI" dirty="0" smtClean="0"/>
              <a:t>ploščo je </a:t>
            </a:r>
            <a:r>
              <a:rPr lang="sl-SI" dirty="0"/>
              <a:t>podjetje </a:t>
            </a:r>
            <a:r>
              <a:rPr lang="sl-SI" dirty="0" smtClean="0"/>
              <a:t>VIA, sledili </a:t>
            </a:r>
            <a:r>
              <a:rPr lang="sl-SI" dirty="0"/>
              <a:t>so mu Intel, </a:t>
            </a:r>
            <a:r>
              <a:rPr lang="sl-SI" dirty="0" err="1"/>
              <a:t>Nvidia</a:t>
            </a:r>
            <a:r>
              <a:rPr lang="sl-SI" dirty="0"/>
              <a:t> in SIS.</a:t>
            </a:r>
          </a:p>
        </p:txBody>
      </p:sp>
      <p:pic>
        <p:nvPicPr>
          <p:cNvPr id="4098" name="Picture 2" descr="http://img.enaa.com/oddelki/racunalnistvo/assets/product_images/najvecje/asus_graficna_kartica_hd_5450__1gb_gddr3__pci_e_2_1___eah5450_silent_di_1gd3_lp__ET3CP76EYK8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944000" y="4725144"/>
            <a:ext cx="3721395"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Grafična kartica</a:t>
            </a:r>
            <a:endParaRPr lang="en-US" dirty="0"/>
          </a:p>
        </p:txBody>
      </p:sp>
      <p:sp>
        <p:nvSpPr>
          <p:cNvPr id="3" name="Označba mesta vsebine 2"/>
          <p:cNvSpPr>
            <a:spLocks noGrp="1"/>
          </p:cNvSpPr>
          <p:nvPr>
            <p:ph idx="1"/>
          </p:nvPr>
        </p:nvSpPr>
        <p:spPr/>
        <p:txBody>
          <a:bodyPr/>
          <a:lstStyle/>
          <a:p>
            <a:r>
              <a:rPr lang="sl-SI" dirty="0" smtClean="0"/>
              <a:t>Vsaka grafična kartica </a:t>
            </a:r>
            <a:r>
              <a:rPr lang="sl-SI" dirty="0"/>
              <a:t>je sestavljena </a:t>
            </a:r>
            <a:r>
              <a:rPr lang="sl-SI" dirty="0" smtClean="0"/>
              <a:t>iz:</a:t>
            </a:r>
            <a:endParaRPr lang="sl-SI" dirty="0"/>
          </a:p>
          <a:p>
            <a:pPr lvl="1"/>
            <a:r>
              <a:rPr lang="sl-SI" dirty="0" smtClean="0"/>
              <a:t>video </a:t>
            </a:r>
            <a:r>
              <a:rPr lang="sl-SI" dirty="0"/>
              <a:t>BIOS,</a:t>
            </a:r>
          </a:p>
          <a:p>
            <a:pPr lvl="1"/>
            <a:r>
              <a:rPr lang="sl-SI" dirty="0" smtClean="0"/>
              <a:t>Grafični procesor</a:t>
            </a:r>
            <a:r>
              <a:rPr lang="sl-SI" dirty="0"/>
              <a:t>,</a:t>
            </a:r>
          </a:p>
          <a:p>
            <a:pPr lvl="1"/>
            <a:r>
              <a:rPr lang="sl-SI" dirty="0" smtClean="0"/>
              <a:t>Grafični pomnilnik</a:t>
            </a:r>
            <a:r>
              <a:rPr lang="sl-SI" dirty="0"/>
              <a:t>,</a:t>
            </a:r>
          </a:p>
          <a:p>
            <a:pPr lvl="1"/>
            <a:r>
              <a:rPr lang="sl-SI" dirty="0" err="1" smtClean="0"/>
              <a:t>konektor</a:t>
            </a:r>
            <a:r>
              <a:rPr lang="sl-SI" dirty="0" smtClean="0"/>
              <a:t> </a:t>
            </a:r>
            <a:r>
              <a:rPr lang="sl-SI" dirty="0"/>
              <a:t>za vodilo,</a:t>
            </a:r>
          </a:p>
          <a:p>
            <a:pPr lvl="1"/>
            <a:r>
              <a:rPr lang="sl-SI" dirty="0" smtClean="0"/>
              <a:t>hladilni </a:t>
            </a:r>
            <a:r>
              <a:rPr lang="sl-SI" dirty="0"/>
              <a:t>mehanizem,</a:t>
            </a:r>
          </a:p>
          <a:p>
            <a:pPr lvl="1"/>
            <a:r>
              <a:rPr lang="sl-SI" dirty="0" smtClean="0"/>
              <a:t>gonilnik </a:t>
            </a:r>
            <a:r>
              <a:rPr lang="sl-SI" dirty="0"/>
              <a:t>za operacijski sistem.</a:t>
            </a:r>
            <a:endParaRPr lang="en-US" dirty="0"/>
          </a:p>
        </p:txBody>
      </p:sp>
      <p:pic>
        <p:nvPicPr>
          <p:cNvPr id="5" name="Slika 4"/>
          <p:cNvPicPr>
            <a:picLocks noChangeAspect="1"/>
          </p:cNvPicPr>
          <p:nvPr/>
        </p:nvPicPr>
        <p:blipFill rotWithShape="1">
          <a:blip r:embed="rId2"/>
          <a:srcRect l="27792" t="34880" r="32990" b="13881"/>
          <a:stretch/>
        </p:blipFill>
        <p:spPr>
          <a:xfrm>
            <a:off x="7291289" y="2924944"/>
            <a:ext cx="4114936" cy="3024230"/>
          </a:xfrm>
          <a:prstGeom prst="rect">
            <a:avLst/>
          </a:prstGeom>
        </p:spPr>
      </p:pic>
    </p:spTree>
    <p:extLst>
      <p:ext uri="{BB962C8B-B14F-4D97-AF65-F5344CB8AC3E}">
        <p14:creationId xmlns:p14="http://schemas.microsoft.com/office/powerpoint/2010/main" val="11008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Grafična kartica</a:t>
            </a:r>
            <a:endParaRPr lang="en-US" dirty="0"/>
          </a:p>
        </p:txBody>
      </p:sp>
      <p:sp>
        <p:nvSpPr>
          <p:cNvPr id="3" name="Označba mesta vsebine 2"/>
          <p:cNvSpPr>
            <a:spLocks noGrp="1"/>
          </p:cNvSpPr>
          <p:nvPr>
            <p:ph idx="1"/>
          </p:nvPr>
        </p:nvSpPr>
        <p:spPr/>
        <p:txBody>
          <a:bodyPr/>
          <a:lstStyle/>
          <a:p>
            <a:r>
              <a:rPr lang="sl-SI" dirty="0" smtClean="0"/>
              <a:t>Naloga grafične kartice je </a:t>
            </a:r>
            <a:r>
              <a:rPr lang="sl-SI" dirty="0"/>
              <a:t>prikazovati sliko na zaslonu. Zato mora opraviti veliko število operacij </a:t>
            </a:r>
            <a:r>
              <a:rPr lang="sl-SI" dirty="0" smtClean="0"/>
              <a:t>in imeti </a:t>
            </a:r>
            <a:r>
              <a:rPr lang="sl-SI" dirty="0"/>
              <a:t>tudi precej velik pomnilnik. </a:t>
            </a:r>
            <a:endParaRPr lang="sl-SI" dirty="0" smtClean="0"/>
          </a:p>
          <a:p>
            <a:r>
              <a:rPr lang="sl-SI" dirty="0" smtClean="0"/>
              <a:t>Da </a:t>
            </a:r>
            <a:r>
              <a:rPr lang="sl-SI" dirty="0"/>
              <a:t>s temi opravili ne bi obremenjevali glavnega procesorja., </a:t>
            </a:r>
            <a:r>
              <a:rPr lang="sl-SI" dirty="0" smtClean="0"/>
              <a:t>imamo na </a:t>
            </a:r>
            <a:r>
              <a:rPr lang="sl-SI" dirty="0"/>
              <a:t>grafični kartici poseben grafični procesor in pomnilnik. </a:t>
            </a:r>
            <a:endParaRPr lang="sl-SI" dirty="0" smtClean="0"/>
          </a:p>
          <a:p>
            <a:r>
              <a:rPr lang="sl-SI" dirty="0" smtClean="0"/>
              <a:t>Pred </a:t>
            </a:r>
            <a:r>
              <a:rPr lang="sl-SI" dirty="0"/>
              <a:t>izhodom na zaslon imamo še </a:t>
            </a:r>
            <a:r>
              <a:rPr lang="sl-SI" dirty="0" smtClean="0"/>
              <a:t>slikovni pomnilnik </a:t>
            </a:r>
            <a:r>
              <a:rPr lang="sl-SI" dirty="0"/>
              <a:t>in </a:t>
            </a:r>
            <a:r>
              <a:rPr lang="sl-SI" dirty="0" smtClean="0"/>
              <a:t>krmilnik, </a:t>
            </a:r>
            <a:r>
              <a:rPr lang="sl-SI" dirty="0"/>
              <a:t>ki poskrbi zato, da se slika iz slikovnega pomnilnika prenese na zaslon in </a:t>
            </a:r>
            <a:r>
              <a:rPr lang="sl-SI" dirty="0" smtClean="0"/>
              <a:t>tudi ustrezno </a:t>
            </a:r>
            <a:r>
              <a:rPr lang="sl-SI" dirty="0"/>
              <a:t>osvežuje.</a:t>
            </a:r>
            <a:endParaRPr lang="en-US" dirty="0"/>
          </a:p>
        </p:txBody>
      </p:sp>
    </p:spTree>
    <p:extLst>
      <p:ext uri="{BB962C8B-B14F-4D97-AF65-F5344CB8AC3E}">
        <p14:creationId xmlns:p14="http://schemas.microsoft.com/office/powerpoint/2010/main" val="357308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Nakup danes</a:t>
            </a:r>
            <a:endParaRPr lang="en-US" dirty="0"/>
          </a:p>
        </p:txBody>
      </p:sp>
      <p:pic>
        <p:nvPicPr>
          <p:cNvPr id="4" name="Označba mesta vsebine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593436" y="1700808"/>
            <a:ext cx="4019052" cy="2160240"/>
          </a:xfrm>
          <a:prstGeom prst="rect">
            <a:avLst/>
          </a:prstGeom>
        </p:spPr>
      </p:pic>
      <p:pic>
        <p:nvPicPr>
          <p:cNvPr id="5" name="Slika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3436" y="4365104"/>
            <a:ext cx="4019052" cy="2140015"/>
          </a:xfrm>
          <a:prstGeom prst="rect">
            <a:avLst/>
          </a:prstGeom>
        </p:spPr>
      </p:pic>
      <p:pic>
        <p:nvPicPr>
          <p:cNvPr id="6" name="Slika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317" y="368660"/>
            <a:ext cx="5328592" cy="2664296"/>
          </a:xfrm>
          <a:prstGeom prst="rect">
            <a:avLst/>
          </a:prstGeom>
        </p:spPr>
      </p:pic>
      <p:pic>
        <p:nvPicPr>
          <p:cNvPr id="7" name="Slika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33041" y="2624620"/>
            <a:ext cx="5173855" cy="4188756"/>
          </a:xfrm>
          <a:prstGeom prst="rect">
            <a:avLst/>
          </a:prstGeom>
        </p:spPr>
      </p:pic>
    </p:spTree>
    <p:extLst>
      <p:ext uri="{BB962C8B-B14F-4D97-AF65-F5344CB8AC3E}">
        <p14:creationId xmlns:p14="http://schemas.microsoft.com/office/powerpoint/2010/main" val="198526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Naslov 1"/>
          <p:cNvSpPr>
            <a:spLocks noGrp="1"/>
          </p:cNvSpPr>
          <p:nvPr>
            <p:ph type="title"/>
          </p:nvPr>
        </p:nvSpPr>
        <p:spPr>
          <a:xfrm>
            <a:off x="1979612" y="428625"/>
            <a:ext cx="8229600" cy="1143000"/>
          </a:xfrm>
        </p:spPr>
        <p:txBody>
          <a:bodyPr/>
          <a:lstStyle/>
          <a:p>
            <a:r>
              <a:rPr lang="sl-SI" altLang="en-US" smtClean="0"/>
              <a:t>VHODNE ENOTE</a:t>
            </a:r>
          </a:p>
        </p:txBody>
      </p:sp>
      <p:sp>
        <p:nvSpPr>
          <p:cNvPr id="149507" name="Ograda vsebine 2"/>
          <p:cNvSpPr>
            <a:spLocks noGrp="1"/>
          </p:cNvSpPr>
          <p:nvPr>
            <p:ph type="body" sz="half" idx="1"/>
          </p:nvPr>
        </p:nvSpPr>
        <p:spPr>
          <a:xfrm>
            <a:off x="1979612" y="2708276"/>
            <a:ext cx="4038600" cy="3616325"/>
          </a:xfrm>
        </p:spPr>
        <p:txBody>
          <a:bodyPr/>
          <a:lstStyle/>
          <a:p>
            <a:r>
              <a:rPr lang="sl-SI" altLang="en-US" sz="2000"/>
              <a:t>TIPKOVNICA</a:t>
            </a:r>
          </a:p>
          <a:p>
            <a:r>
              <a:rPr lang="sl-SI" altLang="en-US" sz="2000"/>
              <a:t>MIŠKA</a:t>
            </a:r>
          </a:p>
          <a:p>
            <a:r>
              <a:rPr lang="sl-SI" altLang="en-US" sz="2000"/>
              <a:t>IGRALNA PALICA</a:t>
            </a:r>
          </a:p>
          <a:p>
            <a:r>
              <a:rPr lang="sl-SI" altLang="en-US" sz="2000"/>
              <a:t>MIKROFON </a:t>
            </a:r>
          </a:p>
          <a:p>
            <a:r>
              <a:rPr lang="sl-SI" altLang="en-US" sz="2000"/>
              <a:t>SKENER</a:t>
            </a:r>
          </a:p>
          <a:p>
            <a:r>
              <a:rPr lang="sl-SI" altLang="en-US" sz="2000"/>
              <a:t>FOTOAPARAT, KAMERA</a:t>
            </a:r>
          </a:p>
          <a:p>
            <a:r>
              <a:rPr lang="sl-SI" altLang="en-US" sz="2000"/>
              <a:t>ČITALEC ČRTNE KODE</a:t>
            </a:r>
            <a:endParaRPr lang="sl-SI" altLang="en-US" sz="2400" b="1"/>
          </a:p>
          <a:p>
            <a:pPr lvl="1"/>
            <a:endParaRPr lang="sl-SI" altLang="en-US" sz="1800"/>
          </a:p>
          <a:p>
            <a:pPr lvl="1"/>
            <a:endParaRPr lang="sl-SI" altLang="en-US" sz="1800"/>
          </a:p>
          <a:p>
            <a:pPr>
              <a:buFont typeface="Wingdings 2" panose="05020102010507070707" pitchFamily="18" charset="2"/>
              <a:buNone/>
            </a:pPr>
            <a:endParaRPr lang="sl-SI" altLang="en-US" sz="2200"/>
          </a:p>
        </p:txBody>
      </p:sp>
      <p:sp>
        <p:nvSpPr>
          <p:cNvPr id="149508" name="Rectangle 7"/>
          <p:cNvSpPr>
            <a:spLocks noGrp="1"/>
          </p:cNvSpPr>
          <p:nvPr>
            <p:ph type="body" sz="half" idx="2"/>
          </p:nvPr>
        </p:nvSpPr>
        <p:spPr>
          <a:xfrm>
            <a:off x="6170612" y="2565400"/>
            <a:ext cx="4038600" cy="3759200"/>
          </a:xfrm>
        </p:spPr>
        <p:txBody>
          <a:bodyPr/>
          <a:lstStyle/>
          <a:p>
            <a:r>
              <a:rPr lang="sl-SI" altLang="en-US" sz="2000"/>
              <a:t>GRAFIČNA TABLICA</a:t>
            </a:r>
          </a:p>
          <a:p>
            <a:r>
              <a:rPr lang="sl-SI" altLang="en-US" sz="2000"/>
              <a:t>SLEDILNA PLOŠČICA, KROGLICA</a:t>
            </a:r>
          </a:p>
          <a:p>
            <a:r>
              <a:rPr lang="sl-SI" altLang="en-US" sz="2000"/>
              <a:t>ČITALEC KARTIC</a:t>
            </a:r>
          </a:p>
          <a:p>
            <a:r>
              <a:rPr lang="sl-SI" altLang="en-US" sz="2000"/>
              <a:t>EKRAN NA DOTIK (VHODNO-IZHODNA)</a:t>
            </a:r>
          </a:p>
          <a:p>
            <a:endParaRPr lang="sl-SI" altLang="en-US" sz="2200"/>
          </a:p>
        </p:txBody>
      </p:sp>
      <p:sp>
        <p:nvSpPr>
          <p:cNvPr id="4" name="Ograda noge 3"/>
          <p:cNvSpPr txBox="1">
            <a:spLocks noGrp="1"/>
          </p:cNvSpPr>
          <p:nvPr/>
        </p:nvSpPr>
        <p:spPr>
          <a:xfrm>
            <a:off x="4189412" y="6356351"/>
            <a:ext cx="3352800" cy="365125"/>
          </a:xfrm>
          <a:prstGeom prst="rect">
            <a:avLst/>
          </a:prstGeom>
          <a:noFill/>
        </p:spPr>
        <p:txBody>
          <a:bodyPr lIns="0" tIns="0" rIns="0" bIns="0" anchor="b"/>
          <a:lstStyle/>
          <a:p>
            <a:pPr>
              <a:defRPr/>
            </a:pPr>
            <a:r>
              <a:rPr lang="sl-SI" sz="1200">
                <a:solidFill>
                  <a:schemeClr val="tx2">
                    <a:shade val="90000"/>
                  </a:schemeClr>
                </a:solidFill>
              </a:rPr>
              <a:t>Zdenko Potočar</a:t>
            </a:r>
          </a:p>
        </p:txBody>
      </p:sp>
      <p:sp>
        <p:nvSpPr>
          <p:cNvPr id="5" name="Ograda številke diapozitiva 4"/>
          <p:cNvSpPr txBox="1">
            <a:spLocks noGrp="1"/>
          </p:cNvSpPr>
          <p:nvPr/>
        </p:nvSpPr>
        <p:spPr>
          <a:xfrm>
            <a:off x="9447212" y="6356351"/>
            <a:ext cx="762000" cy="365125"/>
          </a:xfrm>
          <a:prstGeom prst="rect">
            <a:avLst/>
          </a:prstGeom>
          <a:noFill/>
        </p:spPr>
        <p:txBody>
          <a:bodyPr lIns="0" tIns="0" rIns="0" bIns="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9FF7B95-FABB-40DD-8EE9-76F9D5910C32}" type="slidenum">
              <a:rPr lang="sl-SI" altLang="en-US" sz="1200">
                <a:solidFill>
                  <a:srgbClr val="045C75"/>
                </a:solidFill>
                <a:latin typeface="Constantia" panose="02030602050306030303" pitchFamily="18" charset="0"/>
              </a:rPr>
              <a:pPr algn="r" eaLnBrk="1" hangingPunct="1"/>
              <a:t>11</a:t>
            </a:fld>
            <a:endParaRPr lang="sl-SI" altLang="en-US" sz="1200">
              <a:solidFill>
                <a:srgbClr val="045C75"/>
              </a:solidFill>
              <a:latin typeface="Constantia" panose="02030602050306030303" pitchFamily="18" charset="0"/>
            </a:endParaRPr>
          </a:p>
        </p:txBody>
      </p:sp>
      <p:sp>
        <p:nvSpPr>
          <p:cNvPr id="149511" name="Rectangle 8"/>
          <p:cNvSpPr>
            <a:spLocks noChangeArrowheads="1"/>
          </p:cNvSpPr>
          <p:nvPr/>
        </p:nvSpPr>
        <p:spPr bwMode="auto">
          <a:xfrm>
            <a:off x="2709862" y="1916113"/>
            <a:ext cx="6153150" cy="3667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en-US" b="1"/>
              <a:t>So naprave, ki omogočajo vnos podatkov v računalnik.</a:t>
            </a:r>
          </a:p>
        </p:txBody>
      </p:sp>
    </p:spTree>
    <p:extLst>
      <p:ext uri="{BB962C8B-B14F-4D97-AF65-F5344CB8AC3E}">
        <p14:creationId xmlns:p14="http://schemas.microsoft.com/office/powerpoint/2010/main" val="291951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Naslov 1"/>
          <p:cNvSpPr>
            <a:spLocks noGrp="1"/>
          </p:cNvSpPr>
          <p:nvPr>
            <p:ph type="title"/>
          </p:nvPr>
        </p:nvSpPr>
        <p:spPr>
          <a:xfrm>
            <a:off x="1979612" y="428625"/>
            <a:ext cx="8229600" cy="857250"/>
          </a:xfrm>
        </p:spPr>
        <p:txBody>
          <a:bodyPr/>
          <a:lstStyle/>
          <a:p>
            <a:r>
              <a:rPr lang="sl-SI" altLang="en-US" smtClean="0"/>
              <a:t>VHODNE ENOTE</a:t>
            </a:r>
          </a:p>
        </p:txBody>
      </p:sp>
      <p:sp>
        <p:nvSpPr>
          <p:cNvPr id="150531" name="Ograda vsebine 2"/>
          <p:cNvSpPr>
            <a:spLocks noGrp="1"/>
          </p:cNvSpPr>
          <p:nvPr>
            <p:ph idx="1"/>
          </p:nvPr>
        </p:nvSpPr>
        <p:spPr>
          <a:xfrm>
            <a:off x="1979612" y="1928814"/>
            <a:ext cx="8229600" cy="4389437"/>
          </a:xfrm>
        </p:spPr>
        <p:txBody>
          <a:bodyPr/>
          <a:lstStyle/>
          <a:p>
            <a:r>
              <a:rPr lang="sl-SI" altLang="en-US" b="1"/>
              <a:t>TIPKOVNICA</a:t>
            </a:r>
          </a:p>
          <a:p>
            <a:pPr lvl="1"/>
            <a:r>
              <a:rPr lang="sl-SI" altLang="en-US" u="sng" smtClean="0"/>
              <a:t>Alfanumerični del</a:t>
            </a:r>
            <a:r>
              <a:rPr lang="sl-SI" altLang="en-US" smtClean="0"/>
              <a:t>:</a:t>
            </a:r>
            <a:br>
              <a:rPr lang="sl-SI" altLang="en-US" smtClean="0"/>
            </a:br>
            <a:r>
              <a:rPr lang="sl-SI" altLang="en-US" u="sng" smtClean="0"/>
              <a:t>Numerični del</a:t>
            </a:r>
            <a:r>
              <a:rPr lang="sl-SI" altLang="en-US" sz="2000"/>
              <a:t> </a:t>
            </a:r>
          </a:p>
          <a:p>
            <a:pPr lvl="1"/>
            <a:r>
              <a:rPr lang="sl-SI" altLang="en-US" u="sng" smtClean="0"/>
              <a:t>Funkcijske tipke</a:t>
            </a:r>
            <a:endParaRPr lang="sl-SI" altLang="en-US" sz="2000"/>
          </a:p>
          <a:p>
            <a:pPr lvl="1"/>
            <a:r>
              <a:rPr lang="sl-SI" altLang="en-US" u="sng" smtClean="0"/>
              <a:t>Posebne tipke</a:t>
            </a:r>
            <a:r>
              <a:rPr lang="sl-SI" altLang="en-US" smtClean="0"/>
              <a:t> (Tabulator, ENTER, dvigovalka, vračalka...)</a:t>
            </a:r>
            <a:r>
              <a:rPr lang="sl-SI" altLang="en-US" sz="2000"/>
              <a:t> </a:t>
            </a:r>
          </a:p>
          <a:p>
            <a:pPr>
              <a:buFont typeface="Wingdings 2" panose="05020102010507070707" pitchFamily="18" charset="2"/>
              <a:buNone/>
            </a:pPr>
            <a:endParaRPr lang="sl-SI" altLang="en-US" smtClean="0"/>
          </a:p>
        </p:txBody>
      </p:sp>
      <p:pic>
        <p:nvPicPr>
          <p:cNvPr id="150534" name="Picture 2" descr="http://www.techtradecenter.si/jpg/LOGRET0368.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523037" y="4214814"/>
            <a:ext cx="3970338"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26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Naslov 1"/>
          <p:cNvSpPr>
            <a:spLocks noGrp="1"/>
          </p:cNvSpPr>
          <p:nvPr>
            <p:ph type="title"/>
          </p:nvPr>
        </p:nvSpPr>
        <p:spPr>
          <a:xfrm>
            <a:off x="1979612" y="428625"/>
            <a:ext cx="8229600" cy="857250"/>
          </a:xfrm>
        </p:spPr>
        <p:txBody>
          <a:bodyPr/>
          <a:lstStyle/>
          <a:p>
            <a:r>
              <a:rPr lang="sl-SI" altLang="en-US" smtClean="0"/>
              <a:t>VHODNE ENOTE</a:t>
            </a:r>
          </a:p>
        </p:txBody>
      </p:sp>
      <p:sp>
        <p:nvSpPr>
          <p:cNvPr id="151555" name="Ograda vsebine 2"/>
          <p:cNvSpPr>
            <a:spLocks noGrp="1"/>
          </p:cNvSpPr>
          <p:nvPr>
            <p:ph idx="1"/>
          </p:nvPr>
        </p:nvSpPr>
        <p:spPr/>
        <p:txBody>
          <a:bodyPr/>
          <a:lstStyle/>
          <a:p>
            <a:r>
              <a:rPr lang="sl-SI" altLang="en-US" b="1" smtClean="0"/>
              <a:t>MIŠKA</a:t>
            </a:r>
          </a:p>
          <a:p>
            <a:r>
              <a:rPr lang="sl-SI" altLang="en-US" smtClean="0"/>
              <a:t>z miško "pokažemo" na predmet na zaslonu in s tem podamo računalniku ukaz za določeno akcijo.</a:t>
            </a:r>
          </a:p>
          <a:p>
            <a:endParaRPr lang="sl-SI" altLang="en-US" smtClean="0"/>
          </a:p>
        </p:txBody>
      </p:sp>
      <p:pic>
        <p:nvPicPr>
          <p:cNvPr id="151558" name="Picture 2" descr="http://pc.enakupi.com/files/341/l_1819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36788" y="3929064"/>
            <a:ext cx="25431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9" name="Picture 4" descr="http://www.jrwhipple.com/images/cat_mous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0063" y="4000501"/>
            <a:ext cx="30638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8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Naslov 1"/>
          <p:cNvSpPr>
            <a:spLocks noGrp="1"/>
          </p:cNvSpPr>
          <p:nvPr>
            <p:ph type="title"/>
          </p:nvPr>
        </p:nvSpPr>
        <p:spPr>
          <a:xfrm>
            <a:off x="1979612" y="428625"/>
            <a:ext cx="8229600" cy="857250"/>
          </a:xfrm>
        </p:spPr>
        <p:txBody>
          <a:bodyPr/>
          <a:lstStyle/>
          <a:p>
            <a:r>
              <a:rPr lang="sl-SI" altLang="en-US" smtClean="0"/>
              <a:t>VHODNE ENOTE</a:t>
            </a:r>
          </a:p>
        </p:txBody>
      </p:sp>
      <p:sp>
        <p:nvSpPr>
          <p:cNvPr id="152579" name="Ograda vsebine 2"/>
          <p:cNvSpPr>
            <a:spLocks noGrp="1"/>
          </p:cNvSpPr>
          <p:nvPr>
            <p:ph idx="1"/>
          </p:nvPr>
        </p:nvSpPr>
        <p:spPr/>
        <p:txBody>
          <a:bodyPr/>
          <a:lstStyle/>
          <a:p>
            <a:r>
              <a:rPr lang="sl-SI" altLang="en-US" b="1" smtClean="0"/>
              <a:t>IGRALNA PALICA</a:t>
            </a:r>
            <a:endParaRPr lang="sl-SI" altLang="en-US" smtClean="0"/>
          </a:p>
          <a:p>
            <a:pPr>
              <a:buFont typeface="Wingdings 2" panose="05020102010507070707" pitchFamily="18" charset="2"/>
              <a:buNone/>
            </a:pPr>
            <a:r>
              <a:rPr lang="sl-SI" altLang="en-US" smtClean="0"/>
              <a:t>	podobno kot miška pomika kazalec na zaslonu v želeno smer, poleg tega izvaja še nekatere druge funkcije </a:t>
            </a:r>
          </a:p>
        </p:txBody>
      </p:sp>
      <p:pic>
        <p:nvPicPr>
          <p:cNvPr id="152582" name="Picture 2" descr="http://www.rolan.si/Slike_artikli/3602_0_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51101" y="3786189"/>
            <a:ext cx="18573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3" name="Picture 4" descr="http://www.techtradecenter.si/jpgbig/LOGRET010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3100" y="328612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4" name="PoljeZBesedilom 7"/>
          <p:cNvSpPr txBox="1">
            <a:spLocks noChangeArrowheads="1"/>
          </p:cNvSpPr>
          <p:nvPr/>
        </p:nvSpPr>
        <p:spPr bwMode="auto">
          <a:xfrm>
            <a:off x="7666037" y="5929314"/>
            <a:ext cx="2643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en-US"/>
              <a:t>Igralna konzola</a:t>
            </a:r>
          </a:p>
        </p:txBody>
      </p:sp>
    </p:spTree>
    <p:extLst>
      <p:ext uri="{BB962C8B-B14F-4D97-AF65-F5344CB8AC3E}">
        <p14:creationId xmlns:p14="http://schemas.microsoft.com/office/powerpoint/2010/main" val="302675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Naslov 1"/>
          <p:cNvSpPr>
            <a:spLocks noGrp="1"/>
          </p:cNvSpPr>
          <p:nvPr>
            <p:ph type="title"/>
          </p:nvPr>
        </p:nvSpPr>
        <p:spPr>
          <a:xfrm>
            <a:off x="1979612" y="428625"/>
            <a:ext cx="8229600" cy="857250"/>
          </a:xfrm>
        </p:spPr>
        <p:txBody>
          <a:bodyPr/>
          <a:lstStyle/>
          <a:p>
            <a:r>
              <a:rPr lang="sl-SI" altLang="en-US" smtClean="0"/>
              <a:t>VHODNE ENOTE</a:t>
            </a:r>
          </a:p>
        </p:txBody>
      </p:sp>
      <p:sp>
        <p:nvSpPr>
          <p:cNvPr id="153603" name="Ograda vsebine 2"/>
          <p:cNvSpPr>
            <a:spLocks noGrp="1"/>
          </p:cNvSpPr>
          <p:nvPr>
            <p:ph idx="1"/>
          </p:nvPr>
        </p:nvSpPr>
        <p:spPr>
          <a:xfrm>
            <a:off x="1979612" y="1487489"/>
            <a:ext cx="8229600" cy="4389437"/>
          </a:xfrm>
        </p:spPr>
        <p:txBody>
          <a:bodyPr/>
          <a:lstStyle/>
          <a:p>
            <a:r>
              <a:rPr lang="sl-SI" altLang="en-US" b="1" smtClean="0"/>
              <a:t>MIKROFON</a:t>
            </a:r>
            <a:r>
              <a:rPr lang="sl-SI" altLang="en-US" smtClean="0"/>
              <a:t> </a:t>
            </a:r>
          </a:p>
          <a:p>
            <a:r>
              <a:rPr lang="sl-SI" altLang="en-US" smtClean="0"/>
              <a:t>uporabljamo za zajemanje zvoka. </a:t>
            </a:r>
          </a:p>
          <a:p>
            <a:r>
              <a:rPr lang="sl-SI" altLang="en-US" smtClean="0"/>
              <a:t>Enota pretvori zvočno valovanje v električne impulze, ki jh prepozna zvočna kartica in jih pretvori v binarni zapis. </a:t>
            </a:r>
          </a:p>
        </p:txBody>
      </p:sp>
      <p:pic>
        <p:nvPicPr>
          <p:cNvPr id="153606" name="Picture 2" descr="http://www.global-b2b-network.com/direct/dbimage/50211375/FM_Wire___Wireless_Microphon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73932" y="4208276"/>
            <a:ext cx="2376264"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4" descr="http://www.germes-online.com/direct/dbimage/50214891/Headset_Earphone_with_Microphone_Boo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34051" y="3573464"/>
            <a:ext cx="302418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5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Naslov 1"/>
          <p:cNvSpPr>
            <a:spLocks noGrp="1"/>
          </p:cNvSpPr>
          <p:nvPr>
            <p:ph type="title"/>
          </p:nvPr>
        </p:nvSpPr>
        <p:spPr>
          <a:xfrm>
            <a:off x="1979612" y="428625"/>
            <a:ext cx="8229600" cy="857250"/>
          </a:xfrm>
        </p:spPr>
        <p:txBody>
          <a:bodyPr/>
          <a:lstStyle/>
          <a:p>
            <a:r>
              <a:rPr lang="sl-SI" altLang="en-US" smtClean="0"/>
              <a:t>VHODNE ENOTE</a:t>
            </a:r>
          </a:p>
        </p:txBody>
      </p:sp>
      <p:sp>
        <p:nvSpPr>
          <p:cNvPr id="154627" name="Ograda vsebine 2"/>
          <p:cNvSpPr>
            <a:spLocks noGrp="1"/>
          </p:cNvSpPr>
          <p:nvPr>
            <p:ph idx="1"/>
          </p:nvPr>
        </p:nvSpPr>
        <p:spPr>
          <a:xfrm>
            <a:off x="1979612" y="2205038"/>
            <a:ext cx="8229600" cy="4119562"/>
          </a:xfrm>
        </p:spPr>
        <p:txBody>
          <a:bodyPr/>
          <a:lstStyle/>
          <a:p>
            <a:r>
              <a:rPr lang="sl-SI" altLang="en-US" smtClean="0"/>
              <a:t>S fotoaparatom in videokamero v posnamemo statične in gibljive slike in jih prenesemo v računalnik.</a:t>
            </a:r>
            <a:br>
              <a:rPr lang="sl-SI" altLang="en-US" smtClean="0"/>
            </a:br>
            <a:endParaRPr lang="sl-SI" altLang="en-US" smtClean="0"/>
          </a:p>
        </p:txBody>
      </p:sp>
      <p:pic>
        <p:nvPicPr>
          <p:cNvPr id="154630" name="Picture 2" descr="http://www.zdnet.co.uk/i/z/rv/2003/04/canon-eos-10d-i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36726" y="4160838"/>
            <a:ext cx="3214687"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1" name="Picture 4" descr="http://www.tech.si/tech/slikeart/kamer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94351" y="4500564"/>
            <a:ext cx="13684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2" name="Picture 8" descr="http://www.superstore.si/productimages/320x260/59643-digitalna_kamera_dcrsr75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85063" y="3429001"/>
            <a:ext cx="2608263"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3" name="Rectangle 10"/>
          <p:cNvSpPr>
            <a:spLocks noChangeArrowheads="1"/>
          </p:cNvSpPr>
          <p:nvPr/>
        </p:nvSpPr>
        <p:spPr bwMode="auto">
          <a:xfrm>
            <a:off x="2206626" y="1412876"/>
            <a:ext cx="6194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rgbClr val="0BD0D9"/>
              </a:buClr>
              <a:buSzPct val="95000"/>
              <a:buFont typeface="Wingdings 2" panose="05020102010507070707" pitchFamily="18" charset="2"/>
              <a:buNone/>
            </a:pPr>
            <a:r>
              <a:rPr lang="sl-SI" altLang="en-US" sz="2000" b="1"/>
              <a:t>FOTOAPARAT IN VIDEOKAMERA</a:t>
            </a:r>
          </a:p>
        </p:txBody>
      </p:sp>
    </p:spTree>
    <p:extLst>
      <p:ext uri="{BB962C8B-B14F-4D97-AF65-F5344CB8AC3E}">
        <p14:creationId xmlns:p14="http://schemas.microsoft.com/office/powerpoint/2010/main" val="268747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Naslov 1"/>
          <p:cNvSpPr>
            <a:spLocks noGrp="1"/>
          </p:cNvSpPr>
          <p:nvPr>
            <p:ph type="title"/>
          </p:nvPr>
        </p:nvSpPr>
        <p:spPr>
          <a:xfrm>
            <a:off x="1979612" y="428625"/>
            <a:ext cx="8229600" cy="857250"/>
          </a:xfrm>
        </p:spPr>
        <p:txBody>
          <a:bodyPr/>
          <a:lstStyle/>
          <a:p>
            <a:r>
              <a:rPr lang="sl-SI" altLang="en-US" smtClean="0"/>
              <a:t>VHODNE ENOTE</a:t>
            </a:r>
          </a:p>
        </p:txBody>
      </p:sp>
      <p:sp>
        <p:nvSpPr>
          <p:cNvPr id="155651" name="Ograda vsebine 2"/>
          <p:cNvSpPr>
            <a:spLocks noGrp="1"/>
          </p:cNvSpPr>
          <p:nvPr>
            <p:ph idx="1"/>
          </p:nvPr>
        </p:nvSpPr>
        <p:spPr/>
        <p:txBody>
          <a:bodyPr/>
          <a:lstStyle/>
          <a:p>
            <a:r>
              <a:rPr lang="sl-SI" altLang="en-US" b="1" smtClean="0"/>
              <a:t>ČITALEC ČRTNE KODE</a:t>
            </a:r>
          </a:p>
        </p:txBody>
      </p:sp>
      <p:pic>
        <p:nvPicPr>
          <p:cNvPr id="155654" name="Picture 2" descr="http://www.fiver.si/trgovina/images/avtera/05324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4413" y="3306764"/>
            <a:ext cx="3313113"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5" name="Picture 4" descr="http://www.seeingwithsound.com/barcode.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8226" y="4143375"/>
            <a:ext cx="3151187"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40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p:nvPr>
        </p:nvSpPr>
        <p:spPr>
          <a:xfrm>
            <a:off x="1979612" y="428625"/>
            <a:ext cx="8229600" cy="1143000"/>
          </a:xfrm>
        </p:spPr>
        <p:txBody>
          <a:bodyPr/>
          <a:lstStyle/>
          <a:p>
            <a:r>
              <a:rPr lang="sl-SI" altLang="en-US" smtClean="0"/>
              <a:t>VHODNE ENOTE</a:t>
            </a:r>
          </a:p>
        </p:txBody>
      </p:sp>
      <p:sp>
        <p:nvSpPr>
          <p:cNvPr id="156675" name="Rectangle 3"/>
          <p:cNvSpPr>
            <a:spLocks noGrp="1"/>
          </p:cNvSpPr>
          <p:nvPr>
            <p:ph type="body" idx="1"/>
          </p:nvPr>
        </p:nvSpPr>
        <p:spPr/>
        <p:txBody>
          <a:bodyPr/>
          <a:lstStyle/>
          <a:p>
            <a:pPr>
              <a:buFont typeface="Wingdings 2" panose="05020102010507070707" pitchFamily="18" charset="2"/>
              <a:buNone/>
            </a:pPr>
            <a:r>
              <a:rPr lang="sl-SI" altLang="en-US" b="1" smtClean="0"/>
              <a:t>GRAFIČNA TABLICA</a:t>
            </a:r>
            <a:r>
              <a:rPr lang="sl-SI" altLang="en-US" smtClean="0"/>
              <a:t> </a:t>
            </a:r>
          </a:p>
          <a:p>
            <a:r>
              <a:rPr lang="sl-SI" altLang="en-US" smtClean="0"/>
              <a:t>po ravni površini premikamo pero ali kazalec</a:t>
            </a:r>
          </a:p>
          <a:p>
            <a:r>
              <a:rPr lang="sl-SI" altLang="en-US" smtClean="0"/>
              <a:t>Računalnik spremlja položaj peresa, kar uporabniku omogoča vnašanje (običajno slik)</a:t>
            </a:r>
          </a:p>
        </p:txBody>
      </p:sp>
      <p:pic>
        <p:nvPicPr>
          <p:cNvPr id="156676" name="Picture 5" descr="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43788" y="3573463"/>
            <a:ext cx="27971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7" descr="imgBigArticle_2_6035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2413" y="4211639"/>
            <a:ext cx="3635375"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06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p:nvPr>
        </p:nvSpPr>
        <p:spPr>
          <a:xfrm>
            <a:off x="1979612" y="428625"/>
            <a:ext cx="8229600" cy="1143000"/>
          </a:xfrm>
        </p:spPr>
        <p:txBody>
          <a:bodyPr/>
          <a:lstStyle/>
          <a:p>
            <a:r>
              <a:rPr lang="sl-SI" altLang="en-US" smtClean="0"/>
              <a:t>VHODNE ENOTE</a:t>
            </a:r>
          </a:p>
        </p:txBody>
      </p:sp>
      <p:sp>
        <p:nvSpPr>
          <p:cNvPr id="157699" name="Rectangle 3"/>
          <p:cNvSpPr>
            <a:spLocks noGrp="1"/>
          </p:cNvSpPr>
          <p:nvPr>
            <p:ph type="body" idx="1"/>
          </p:nvPr>
        </p:nvSpPr>
        <p:spPr/>
        <p:txBody>
          <a:bodyPr/>
          <a:lstStyle/>
          <a:p>
            <a:pPr>
              <a:buFont typeface="Wingdings 2" panose="05020102010507070707" pitchFamily="18" charset="2"/>
              <a:buNone/>
            </a:pPr>
            <a:r>
              <a:rPr lang="sl-SI" altLang="en-US" b="1" smtClean="0"/>
              <a:t>SLEDILNA PLOŠČICA, SLEDILNA KROGLICA</a:t>
            </a:r>
          </a:p>
          <a:p>
            <a:endParaRPr lang="sl-SI" altLang="en-US" smtClean="0"/>
          </a:p>
        </p:txBody>
      </p:sp>
      <p:pic>
        <p:nvPicPr>
          <p:cNvPr id="157700" name="Picture 5" descr="asus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3429000"/>
            <a:ext cx="3333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AutoShape 6"/>
          <p:cNvSpPr>
            <a:spLocks noChangeArrowheads="1"/>
          </p:cNvSpPr>
          <p:nvPr/>
        </p:nvSpPr>
        <p:spPr bwMode="auto">
          <a:xfrm rot="-2415662">
            <a:off x="4064001" y="4635501"/>
            <a:ext cx="2376487" cy="360363"/>
          </a:xfrm>
          <a:prstGeom prst="leftArrow">
            <a:avLst>
              <a:gd name="adj1" fmla="val 50000"/>
              <a:gd name="adj2" fmla="val 164868"/>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74721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Von </a:t>
            </a:r>
            <a:r>
              <a:rPr lang="en-US" dirty="0" err="1"/>
              <a:t>Neumannov</a:t>
            </a:r>
            <a:r>
              <a:rPr lang="en-US" dirty="0"/>
              <a:t> </a:t>
            </a:r>
            <a:r>
              <a:rPr lang="en-US" dirty="0" err="1" smtClean="0"/>
              <a:t>ra</a:t>
            </a:r>
            <a:r>
              <a:rPr lang="sl-SI" dirty="0" smtClean="0"/>
              <a:t>č</a:t>
            </a:r>
            <a:r>
              <a:rPr lang="en-US" dirty="0" err="1" smtClean="0"/>
              <a:t>unalnik</a:t>
            </a:r>
            <a:endParaRPr lang="en-US" dirty="0"/>
          </a:p>
        </p:txBody>
      </p:sp>
      <p:sp>
        <p:nvSpPr>
          <p:cNvPr id="3" name="Označba mesta vsebine 2"/>
          <p:cNvSpPr>
            <a:spLocks noGrp="1"/>
          </p:cNvSpPr>
          <p:nvPr>
            <p:ph idx="1"/>
          </p:nvPr>
        </p:nvSpPr>
        <p:spPr>
          <a:xfrm>
            <a:off x="1413892" y="1600200"/>
            <a:ext cx="5037375" cy="4572000"/>
          </a:xfrm>
        </p:spPr>
        <p:txBody>
          <a:bodyPr>
            <a:normAutofit fontScale="92500" lnSpcReduction="10000"/>
          </a:bodyPr>
          <a:lstStyle/>
          <a:p>
            <a:r>
              <a:rPr lang="sl-SI" dirty="0"/>
              <a:t>Leta 1945 je Von Neumann napisal predlog za gradnjo novega elektronskega računalnika s točno določeno arhitekturno strukturo.</a:t>
            </a:r>
          </a:p>
          <a:p>
            <a:endParaRPr lang="sl-SI" dirty="0" smtClean="0"/>
          </a:p>
          <a:p>
            <a:r>
              <a:rPr lang="sl-SI" dirty="0" smtClean="0"/>
              <a:t>Von </a:t>
            </a:r>
            <a:r>
              <a:rPr lang="sl-SI" dirty="0"/>
              <a:t>Neumannov </a:t>
            </a:r>
            <a:r>
              <a:rPr lang="sl-SI" dirty="0" smtClean="0"/>
              <a:t>računalnik </a:t>
            </a:r>
            <a:r>
              <a:rPr lang="sl-SI" dirty="0"/>
              <a:t>je sestavljen iz treh sestavnih delov:</a:t>
            </a:r>
          </a:p>
          <a:p>
            <a:pPr lvl="1"/>
            <a:r>
              <a:rPr lang="sl-SI" dirty="0" smtClean="0"/>
              <a:t>centralno-procesne </a:t>
            </a:r>
            <a:r>
              <a:rPr lang="sl-SI" dirty="0"/>
              <a:t>enote,</a:t>
            </a:r>
          </a:p>
          <a:p>
            <a:pPr lvl="1"/>
            <a:r>
              <a:rPr lang="sl-SI" dirty="0" smtClean="0"/>
              <a:t>vhodno-izhodnih </a:t>
            </a:r>
            <a:r>
              <a:rPr lang="sl-SI" dirty="0"/>
              <a:t>enot,</a:t>
            </a:r>
          </a:p>
          <a:p>
            <a:pPr lvl="1"/>
            <a:r>
              <a:rPr lang="sl-SI" dirty="0" smtClean="0"/>
              <a:t>pomnilnika</a:t>
            </a:r>
            <a:r>
              <a:rPr lang="sl-SI" dirty="0"/>
              <a:t>.</a:t>
            </a:r>
            <a:endParaRPr lang="sl-SI" dirty="0" smtClean="0"/>
          </a:p>
        </p:txBody>
      </p:sp>
      <p:pic>
        <p:nvPicPr>
          <p:cNvPr id="5" name="Slika 4"/>
          <p:cNvPicPr>
            <a:picLocks noChangeAspect="1"/>
          </p:cNvPicPr>
          <p:nvPr/>
        </p:nvPicPr>
        <p:blipFill>
          <a:blip r:embed="rId2"/>
          <a:stretch>
            <a:fillRect/>
          </a:stretch>
        </p:blipFill>
        <p:spPr>
          <a:xfrm>
            <a:off x="6451267" y="1939557"/>
            <a:ext cx="5279915" cy="4421088"/>
          </a:xfrm>
          <a:prstGeom prst="rect">
            <a:avLst/>
          </a:prstGeom>
        </p:spPr>
      </p:pic>
    </p:spTree>
    <p:extLst>
      <p:ext uri="{BB962C8B-B14F-4D97-AF65-F5344CB8AC3E}">
        <p14:creationId xmlns:p14="http://schemas.microsoft.com/office/powerpoint/2010/main" val="163462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a:xfrm>
            <a:off x="1979612" y="428625"/>
            <a:ext cx="8229600" cy="1143000"/>
          </a:xfrm>
        </p:spPr>
        <p:txBody>
          <a:bodyPr/>
          <a:lstStyle/>
          <a:p>
            <a:r>
              <a:rPr lang="sl-SI" altLang="en-US" smtClean="0"/>
              <a:t>VHODNE ENOTE</a:t>
            </a:r>
          </a:p>
        </p:txBody>
      </p:sp>
      <p:sp>
        <p:nvSpPr>
          <p:cNvPr id="158723" name="Rectangle 3"/>
          <p:cNvSpPr>
            <a:spLocks noGrp="1"/>
          </p:cNvSpPr>
          <p:nvPr>
            <p:ph type="body" idx="1"/>
          </p:nvPr>
        </p:nvSpPr>
        <p:spPr/>
        <p:txBody>
          <a:bodyPr/>
          <a:lstStyle/>
          <a:p>
            <a:r>
              <a:rPr lang="sl-SI" altLang="en-US" b="1" smtClean="0"/>
              <a:t>ČITALEC KARTIC (spominskih)</a:t>
            </a:r>
          </a:p>
          <a:p>
            <a:endParaRPr lang="sl-SI" altLang="en-US" b="1" smtClean="0"/>
          </a:p>
        </p:txBody>
      </p:sp>
      <p:pic>
        <p:nvPicPr>
          <p:cNvPr id="158724" name="Picture 5" descr="CitFoxxconn7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73237" y="4941888"/>
            <a:ext cx="20891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5" name="Picture 7" descr="370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94187" y="3933826"/>
            <a:ext cx="23050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Picture 9" descr="Slika:Citalec_kod.jpg">
            <a:hlinkClick r:id="rId4" tooltip="Slika:Citalec_kod.jpg"/>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15138" y="3429001"/>
            <a:ext cx="35909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3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Naslov 1"/>
          <p:cNvSpPr>
            <a:spLocks noGrp="1"/>
          </p:cNvSpPr>
          <p:nvPr>
            <p:ph type="title" idx="4294967295"/>
          </p:nvPr>
        </p:nvSpPr>
        <p:spPr>
          <a:xfrm>
            <a:off x="1979612" y="428625"/>
            <a:ext cx="8229600" cy="857250"/>
          </a:xfrm>
        </p:spPr>
        <p:txBody>
          <a:bodyPr/>
          <a:lstStyle/>
          <a:p>
            <a:r>
              <a:rPr lang="sl-SI" altLang="en-US" smtClean="0"/>
              <a:t>VHODNE ENOTE</a:t>
            </a:r>
          </a:p>
        </p:txBody>
      </p:sp>
      <p:sp>
        <p:nvSpPr>
          <p:cNvPr id="159747" name="Ograda vsebine 2"/>
          <p:cNvSpPr>
            <a:spLocks noGrp="1"/>
          </p:cNvSpPr>
          <p:nvPr>
            <p:ph idx="4294967295"/>
          </p:nvPr>
        </p:nvSpPr>
        <p:spPr/>
        <p:txBody>
          <a:bodyPr/>
          <a:lstStyle/>
          <a:p>
            <a:pPr>
              <a:buFont typeface="Wingdings 2" panose="05020102010507070707" pitchFamily="18" charset="2"/>
              <a:buNone/>
            </a:pPr>
            <a:r>
              <a:rPr lang="sl-SI" altLang="en-US" b="1" smtClean="0"/>
              <a:t>OPTIČNI BRALNIK (scanner)</a:t>
            </a:r>
            <a:endParaRPr lang="sl-SI" altLang="en-US" b="1" smtClean="0">
              <a:latin typeface="Arial" panose="020B0604020202020204" pitchFamily="34" charset="0"/>
            </a:endParaRPr>
          </a:p>
          <a:p>
            <a:pPr>
              <a:buFont typeface="Wingdings 2" panose="05020102010507070707" pitchFamily="18" charset="2"/>
              <a:buNone/>
            </a:pPr>
            <a:endParaRPr lang="sl-SI" altLang="en-US" b="1" smtClean="0">
              <a:latin typeface="Arial" panose="020B0604020202020204" pitchFamily="34" charset="0"/>
            </a:endParaRPr>
          </a:p>
          <a:p>
            <a:pPr>
              <a:buFont typeface="Wingdings 2" panose="05020102010507070707" pitchFamily="18" charset="2"/>
              <a:buNone/>
            </a:pPr>
            <a:r>
              <a:rPr lang="sl-SI" altLang="en-US" b="1" smtClean="0">
                <a:latin typeface="Arial" panose="020B0604020202020204" pitchFamily="34" charset="0"/>
              </a:rPr>
              <a:t>	</a:t>
            </a:r>
            <a:r>
              <a:rPr lang="sl-SI" altLang="en-US" smtClean="0"/>
              <a:t>S pomočjo optičnega čitalca lahko neposredno vnašamo podatke v tiskani obliki (fotografije, tekst,...)</a:t>
            </a:r>
          </a:p>
          <a:p>
            <a:endParaRPr lang="sl-SI" altLang="en-US" smtClean="0"/>
          </a:p>
        </p:txBody>
      </p:sp>
      <p:sp>
        <p:nvSpPr>
          <p:cNvPr id="4" name="Ograda noge 3"/>
          <p:cNvSpPr txBox="1">
            <a:spLocks noGrp="1"/>
          </p:cNvSpPr>
          <p:nvPr/>
        </p:nvSpPr>
        <p:spPr>
          <a:xfrm>
            <a:off x="4189412" y="6356351"/>
            <a:ext cx="3352800" cy="365125"/>
          </a:xfrm>
          <a:prstGeom prst="rect">
            <a:avLst/>
          </a:prstGeom>
          <a:noFill/>
        </p:spPr>
        <p:txBody>
          <a:bodyPr lIns="0" tIns="0" rIns="0" bIns="0" anchor="b"/>
          <a:lstStyle/>
          <a:p>
            <a:pPr>
              <a:defRPr/>
            </a:pPr>
            <a:r>
              <a:rPr lang="sl-SI" sz="1200">
                <a:solidFill>
                  <a:schemeClr val="tx2">
                    <a:shade val="90000"/>
                  </a:schemeClr>
                </a:solidFill>
              </a:rPr>
              <a:t>Zdenko Potočar</a:t>
            </a:r>
          </a:p>
        </p:txBody>
      </p:sp>
      <p:sp>
        <p:nvSpPr>
          <p:cNvPr id="5" name="Ograda številke diapozitiva 4"/>
          <p:cNvSpPr txBox="1">
            <a:spLocks noGrp="1"/>
          </p:cNvSpPr>
          <p:nvPr/>
        </p:nvSpPr>
        <p:spPr>
          <a:xfrm>
            <a:off x="9447212" y="6356351"/>
            <a:ext cx="762000" cy="365125"/>
          </a:xfrm>
          <a:prstGeom prst="rect">
            <a:avLst/>
          </a:prstGeom>
          <a:noFill/>
        </p:spPr>
        <p:txBody>
          <a:bodyPr lIns="0" tIns="0" rIns="0" bIns="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FE04BF1-C6F7-4F35-9F66-45456466B494}" type="slidenum">
              <a:rPr lang="sl-SI" altLang="en-US" sz="1200">
                <a:solidFill>
                  <a:srgbClr val="045C75"/>
                </a:solidFill>
                <a:latin typeface="Constantia" panose="02030602050306030303" pitchFamily="18" charset="0"/>
              </a:rPr>
              <a:pPr algn="r" eaLnBrk="1" hangingPunct="1"/>
              <a:t>21</a:t>
            </a:fld>
            <a:endParaRPr lang="sl-SI" altLang="en-US" sz="1200">
              <a:solidFill>
                <a:srgbClr val="045C75"/>
              </a:solidFill>
              <a:latin typeface="Constantia" panose="02030602050306030303" pitchFamily="18" charset="0"/>
            </a:endParaRPr>
          </a:p>
        </p:txBody>
      </p:sp>
      <p:pic>
        <p:nvPicPr>
          <p:cNvPr id="159750" name="Picture 2" descr="http://www.banwaeng.org/media/link/wbi_com/images/scaner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36726" y="3857625"/>
            <a:ext cx="471487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02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Naslov 1"/>
          <p:cNvSpPr>
            <a:spLocks noGrp="1"/>
          </p:cNvSpPr>
          <p:nvPr>
            <p:ph type="title" idx="4294967295"/>
          </p:nvPr>
        </p:nvSpPr>
        <p:spPr>
          <a:xfrm>
            <a:off x="1979612" y="428625"/>
            <a:ext cx="8229600" cy="857250"/>
          </a:xfrm>
        </p:spPr>
        <p:txBody>
          <a:bodyPr/>
          <a:lstStyle/>
          <a:p>
            <a:r>
              <a:rPr lang="sl-SI" altLang="en-US" smtClean="0">
                <a:latin typeface="Arial" panose="020B0604020202020204" pitchFamily="34" charset="0"/>
              </a:rPr>
              <a:t>SKENER</a:t>
            </a:r>
          </a:p>
        </p:txBody>
      </p:sp>
      <p:sp>
        <p:nvSpPr>
          <p:cNvPr id="160771" name="Ograda vsebine 2"/>
          <p:cNvSpPr>
            <a:spLocks noGrp="1"/>
          </p:cNvSpPr>
          <p:nvPr>
            <p:ph idx="4294967295"/>
          </p:nvPr>
        </p:nvSpPr>
        <p:spPr>
          <a:xfrm>
            <a:off x="1979612" y="1628776"/>
            <a:ext cx="8229600" cy="4695825"/>
          </a:xfrm>
        </p:spPr>
        <p:txBody>
          <a:bodyPr/>
          <a:lstStyle/>
          <a:p>
            <a:pPr>
              <a:buFont typeface="Wingdings 2" panose="05020102010507070707" pitchFamily="18" charset="2"/>
              <a:buNone/>
            </a:pPr>
            <a:r>
              <a:rPr lang="sl-SI" altLang="en-US" b="1" smtClean="0"/>
              <a:t>Optični bralnik (scanner)</a:t>
            </a:r>
            <a:endParaRPr lang="sl-SI" altLang="en-US" b="1" smtClean="0">
              <a:latin typeface="Arial" panose="020B0604020202020204" pitchFamily="34" charset="0"/>
            </a:endParaRPr>
          </a:p>
          <a:p>
            <a:pPr>
              <a:buFont typeface="Wingdings 2" panose="05020102010507070707" pitchFamily="18" charset="2"/>
              <a:buNone/>
            </a:pPr>
            <a:endParaRPr lang="sl-SI" altLang="en-US" b="1" smtClean="0">
              <a:latin typeface="Arial" panose="020B0604020202020204" pitchFamily="34" charset="0"/>
            </a:endParaRPr>
          </a:p>
          <a:p>
            <a:r>
              <a:rPr lang="sl-SI" altLang="en-US" b="1" smtClean="0"/>
              <a:t>Tehnične  značilnosti:</a:t>
            </a:r>
          </a:p>
          <a:p>
            <a:pPr marL="742950" lvl="1" indent="-285750"/>
            <a:r>
              <a:rPr lang="sl-SI" altLang="en-US" sz="2000" b="1"/>
              <a:t>LOČLJIVOST BRANJA – pomeni velikost zajemanja slike. Podana je v številu slikovnih pik (dots) na določeni razdalji (inch – 2.45 cm) = dots per inch</a:t>
            </a:r>
          </a:p>
          <a:p>
            <a:pPr marL="742950" lvl="1" indent="-285750"/>
            <a:r>
              <a:rPr lang="sl-SI" altLang="en-US" sz="2000" b="1"/>
              <a:t>Od ločljivosti je odvisna velikost datoteke, ki jo dobimo</a:t>
            </a:r>
          </a:p>
          <a:p>
            <a:pPr marL="742950" lvl="1" indent="-285750"/>
            <a:r>
              <a:rPr lang="sl-SI" altLang="en-US" sz="2000" b="1"/>
              <a:t>Barvna slika A4 pri ločljivosti 300 pik na palec (dots per inch) zasede 25 MB prostora. </a:t>
            </a:r>
          </a:p>
          <a:p>
            <a:pPr marL="742950" lvl="1" indent="-285750"/>
            <a:r>
              <a:rPr lang="sl-SI" altLang="en-US" sz="2000" b="1"/>
              <a:t>Ločljivost 300 pik na palec je večinoma zadovoljiva.</a:t>
            </a:r>
          </a:p>
          <a:p>
            <a:endParaRPr lang="sl-SI" altLang="en-US" sz="2200"/>
          </a:p>
          <a:p>
            <a:endParaRPr lang="sl-SI" altLang="en-US" smtClean="0"/>
          </a:p>
        </p:txBody>
      </p:sp>
      <p:sp>
        <p:nvSpPr>
          <p:cNvPr id="4" name="Ograda noge 3"/>
          <p:cNvSpPr txBox="1">
            <a:spLocks noGrp="1"/>
          </p:cNvSpPr>
          <p:nvPr/>
        </p:nvSpPr>
        <p:spPr>
          <a:xfrm>
            <a:off x="4189412" y="6356351"/>
            <a:ext cx="3352800" cy="365125"/>
          </a:xfrm>
          <a:prstGeom prst="rect">
            <a:avLst/>
          </a:prstGeom>
          <a:noFill/>
        </p:spPr>
        <p:txBody>
          <a:bodyPr lIns="0" tIns="0" rIns="0" bIns="0" anchor="b"/>
          <a:lstStyle/>
          <a:p>
            <a:pPr>
              <a:defRPr/>
            </a:pPr>
            <a:r>
              <a:rPr lang="sl-SI" sz="1200">
                <a:solidFill>
                  <a:schemeClr val="tx2">
                    <a:shade val="90000"/>
                  </a:schemeClr>
                </a:solidFill>
              </a:rPr>
              <a:t>Zdenko Potočar</a:t>
            </a:r>
          </a:p>
        </p:txBody>
      </p:sp>
      <p:sp>
        <p:nvSpPr>
          <p:cNvPr id="5" name="Ograda številke diapozitiva 4"/>
          <p:cNvSpPr txBox="1">
            <a:spLocks noGrp="1"/>
          </p:cNvSpPr>
          <p:nvPr/>
        </p:nvSpPr>
        <p:spPr>
          <a:xfrm>
            <a:off x="9447212" y="6356351"/>
            <a:ext cx="762000" cy="365125"/>
          </a:xfrm>
          <a:prstGeom prst="rect">
            <a:avLst/>
          </a:prstGeom>
          <a:noFill/>
        </p:spPr>
        <p:txBody>
          <a:bodyPr lIns="0" tIns="0" rIns="0" bIns="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CD5CF95-9460-44AD-BDE8-F8774F3E038B}" type="slidenum">
              <a:rPr lang="sl-SI" altLang="en-US" sz="1200">
                <a:solidFill>
                  <a:srgbClr val="045C75"/>
                </a:solidFill>
                <a:latin typeface="Constantia" panose="02030602050306030303" pitchFamily="18" charset="0"/>
              </a:rPr>
              <a:pPr algn="r" eaLnBrk="1" hangingPunct="1"/>
              <a:t>22</a:t>
            </a:fld>
            <a:endParaRPr lang="sl-SI" altLang="en-US" sz="1200">
              <a:solidFill>
                <a:srgbClr val="045C75"/>
              </a:solidFill>
              <a:latin typeface="Constantia" panose="02030602050306030303" pitchFamily="18" charset="0"/>
            </a:endParaRPr>
          </a:p>
        </p:txBody>
      </p:sp>
      <p:pic>
        <p:nvPicPr>
          <p:cNvPr id="160774" name="Picture 2" descr="http://www.banwaeng.org/media/link/wbi_com/images/scaner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35495" y="404812"/>
            <a:ext cx="3983217" cy="223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9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Naslov 1"/>
          <p:cNvSpPr>
            <a:spLocks noGrp="1"/>
          </p:cNvSpPr>
          <p:nvPr>
            <p:ph type="title" idx="4294967295"/>
          </p:nvPr>
        </p:nvSpPr>
        <p:spPr>
          <a:xfrm>
            <a:off x="1979612" y="428625"/>
            <a:ext cx="8229600" cy="857250"/>
          </a:xfrm>
        </p:spPr>
        <p:txBody>
          <a:bodyPr/>
          <a:lstStyle/>
          <a:p>
            <a:r>
              <a:rPr lang="sl-SI" altLang="en-US" smtClean="0">
                <a:latin typeface="Arial" panose="020B0604020202020204" pitchFamily="34" charset="0"/>
              </a:rPr>
              <a:t>SKENER</a:t>
            </a:r>
          </a:p>
        </p:txBody>
      </p:sp>
      <p:sp>
        <p:nvSpPr>
          <p:cNvPr id="161795" name="Ograda vsebine 2"/>
          <p:cNvSpPr>
            <a:spLocks noGrp="1"/>
          </p:cNvSpPr>
          <p:nvPr>
            <p:ph idx="4294967295"/>
          </p:nvPr>
        </p:nvSpPr>
        <p:spPr>
          <a:xfrm>
            <a:off x="1979612" y="1484314"/>
            <a:ext cx="8229600" cy="4840287"/>
          </a:xfrm>
        </p:spPr>
        <p:txBody>
          <a:bodyPr/>
          <a:lstStyle/>
          <a:p>
            <a:pPr>
              <a:buFont typeface="Wingdings 2" panose="05020102010507070707" pitchFamily="18" charset="2"/>
              <a:buNone/>
            </a:pPr>
            <a:r>
              <a:rPr lang="sl-SI" altLang="en-US" b="1" dirty="0" smtClean="0"/>
              <a:t>Optični bralnik (</a:t>
            </a:r>
            <a:r>
              <a:rPr lang="sl-SI" altLang="en-US" b="1" dirty="0" err="1" smtClean="0"/>
              <a:t>scanner</a:t>
            </a:r>
            <a:r>
              <a:rPr lang="sl-SI" altLang="en-US" b="1" dirty="0" smtClean="0"/>
              <a:t>)</a:t>
            </a:r>
          </a:p>
          <a:p>
            <a:endParaRPr lang="sl-SI" altLang="en-US" b="1" dirty="0" smtClean="0"/>
          </a:p>
          <a:p>
            <a:r>
              <a:rPr lang="sl-SI" altLang="en-US" b="1" dirty="0" smtClean="0"/>
              <a:t>Tehnične  značilnosti:</a:t>
            </a:r>
          </a:p>
          <a:p>
            <a:pPr marL="742950" lvl="1" indent="-285750"/>
            <a:r>
              <a:rPr lang="sl-SI" altLang="en-US" sz="2000" b="1" dirty="0"/>
              <a:t>BARVNA GLOBINA - 	pomeni maksimalno število barv, ki jih lahko neka skenirana slika vsebuje. </a:t>
            </a:r>
          </a:p>
          <a:p>
            <a:pPr marL="742950" lvl="1" indent="-285750"/>
            <a:r>
              <a:rPr lang="sl-SI" altLang="en-US" sz="2000" b="1" dirty="0"/>
              <a:t>Višja kot je barvna </a:t>
            </a:r>
            <a:r>
              <a:rPr lang="sl-SI" altLang="en-US" sz="2000" b="1" dirty="0" err="1"/>
              <a:t>globina,več</a:t>
            </a:r>
            <a:r>
              <a:rPr lang="sl-SI" altLang="en-US" sz="2000" b="1" dirty="0"/>
              <a:t> barv bo slika vsebovala – bolj kvalitetna bo slika.</a:t>
            </a:r>
          </a:p>
          <a:p>
            <a:pPr marL="742950" lvl="1" indent="-285750">
              <a:buNone/>
            </a:pPr>
            <a:endParaRPr lang="sl-SI" altLang="en-US" sz="2000" b="1" dirty="0"/>
          </a:p>
          <a:p>
            <a:pPr marL="742950" lvl="1" indent="-285750"/>
            <a:r>
              <a:rPr lang="sl-SI" altLang="en-US" sz="2000" b="1" dirty="0"/>
              <a:t>OCR – </a:t>
            </a:r>
            <a:r>
              <a:rPr lang="sl-SI" altLang="en-US" sz="2000" b="1" dirty="0" err="1"/>
              <a:t>Optical</a:t>
            </a:r>
            <a:r>
              <a:rPr lang="sl-SI" altLang="en-US" sz="2000" b="1" dirty="0"/>
              <a:t> </a:t>
            </a:r>
            <a:r>
              <a:rPr lang="sl-SI" altLang="en-US" sz="2000" b="1" dirty="0" err="1"/>
              <a:t>Character</a:t>
            </a:r>
            <a:r>
              <a:rPr lang="sl-SI" altLang="en-US" sz="2000" b="1" dirty="0"/>
              <a:t> </a:t>
            </a:r>
            <a:r>
              <a:rPr lang="sl-SI" altLang="en-US" sz="2000" b="1" dirty="0" err="1"/>
              <a:t>Recognition</a:t>
            </a:r>
            <a:r>
              <a:rPr lang="sl-SI" altLang="en-US" sz="2000" b="1" dirty="0"/>
              <a:t> – je namenski program za optično prepoznavanje znakov. Omogoča skeniranje besedila tako, da ga lahko kasneje urejamo (ne samo kot sliko).</a:t>
            </a:r>
            <a:endParaRPr lang="sl-SI" altLang="en-US" sz="2000" dirty="0"/>
          </a:p>
          <a:p>
            <a:endParaRPr lang="sl-SI" altLang="en-US" sz="2200" dirty="0"/>
          </a:p>
        </p:txBody>
      </p:sp>
      <p:sp>
        <p:nvSpPr>
          <p:cNvPr id="4" name="Ograda noge 3"/>
          <p:cNvSpPr txBox="1">
            <a:spLocks noGrp="1"/>
          </p:cNvSpPr>
          <p:nvPr/>
        </p:nvSpPr>
        <p:spPr>
          <a:xfrm>
            <a:off x="4189412" y="6356351"/>
            <a:ext cx="3352800" cy="365125"/>
          </a:xfrm>
          <a:prstGeom prst="rect">
            <a:avLst/>
          </a:prstGeom>
          <a:noFill/>
        </p:spPr>
        <p:txBody>
          <a:bodyPr lIns="0" tIns="0" rIns="0" bIns="0" anchor="b"/>
          <a:lstStyle/>
          <a:p>
            <a:pPr>
              <a:defRPr/>
            </a:pPr>
            <a:r>
              <a:rPr lang="sl-SI" sz="1200">
                <a:solidFill>
                  <a:schemeClr val="tx2">
                    <a:shade val="90000"/>
                  </a:schemeClr>
                </a:solidFill>
              </a:rPr>
              <a:t>Zdenko Potočar</a:t>
            </a:r>
          </a:p>
        </p:txBody>
      </p:sp>
      <p:sp>
        <p:nvSpPr>
          <p:cNvPr id="5" name="Ograda številke diapozitiva 4"/>
          <p:cNvSpPr txBox="1">
            <a:spLocks noGrp="1"/>
          </p:cNvSpPr>
          <p:nvPr/>
        </p:nvSpPr>
        <p:spPr>
          <a:xfrm>
            <a:off x="9447212" y="6356351"/>
            <a:ext cx="762000" cy="365125"/>
          </a:xfrm>
          <a:prstGeom prst="rect">
            <a:avLst/>
          </a:prstGeom>
          <a:noFill/>
        </p:spPr>
        <p:txBody>
          <a:bodyPr lIns="0" tIns="0" rIns="0" bIns="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B96E9A0-75D1-4E2D-9615-FC2067BBD2D9}" type="slidenum">
              <a:rPr lang="sl-SI" altLang="en-US" sz="1200">
                <a:solidFill>
                  <a:srgbClr val="045C75"/>
                </a:solidFill>
                <a:latin typeface="Constantia" panose="02030602050306030303" pitchFamily="18" charset="0"/>
              </a:rPr>
              <a:pPr algn="r" eaLnBrk="1" hangingPunct="1"/>
              <a:t>23</a:t>
            </a:fld>
            <a:endParaRPr lang="sl-SI" altLang="en-US" sz="1200">
              <a:solidFill>
                <a:srgbClr val="045C75"/>
              </a:solidFill>
              <a:latin typeface="Constantia" panose="02030602050306030303" pitchFamily="18" charset="0"/>
            </a:endParaRPr>
          </a:p>
        </p:txBody>
      </p:sp>
      <p:pic>
        <p:nvPicPr>
          <p:cNvPr id="161798" name="Picture 2" descr="http://www.banwaeng.org/media/link/wbi_com/images/scaner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06491" y="404812"/>
            <a:ext cx="3212221" cy="18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20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a:xfrm>
            <a:off x="1979612" y="428625"/>
            <a:ext cx="8229600" cy="1143000"/>
          </a:xfrm>
        </p:spPr>
        <p:txBody>
          <a:bodyPr/>
          <a:lstStyle/>
          <a:p>
            <a:r>
              <a:rPr lang="sl-SI" altLang="en-US" smtClean="0"/>
              <a:t>IZHODNE ENOTE</a:t>
            </a:r>
          </a:p>
        </p:txBody>
      </p:sp>
      <p:sp>
        <p:nvSpPr>
          <p:cNvPr id="162819" name="Rectangle 3"/>
          <p:cNvSpPr>
            <a:spLocks noGrp="1"/>
          </p:cNvSpPr>
          <p:nvPr>
            <p:ph type="body" idx="1"/>
          </p:nvPr>
        </p:nvSpPr>
        <p:spPr/>
        <p:txBody>
          <a:bodyPr/>
          <a:lstStyle/>
          <a:p>
            <a:r>
              <a:rPr lang="sl-SI" altLang="en-US" smtClean="0"/>
              <a:t>IZHODNE ENOTE so naprave, ki omogočajo prikaz podatkov iz računalnika.</a:t>
            </a:r>
          </a:p>
          <a:p>
            <a:endParaRPr lang="sl-SI" altLang="en-US" smtClean="0"/>
          </a:p>
          <a:p>
            <a:r>
              <a:rPr lang="sl-SI" altLang="en-US" smtClean="0"/>
              <a:t>Monitor</a:t>
            </a:r>
          </a:p>
          <a:p>
            <a:r>
              <a:rPr lang="sl-SI" altLang="en-US" smtClean="0"/>
              <a:t>Tiskalnik</a:t>
            </a:r>
          </a:p>
          <a:p>
            <a:r>
              <a:rPr lang="sl-SI" altLang="en-US" smtClean="0"/>
              <a:t>Risalniki</a:t>
            </a:r>
          </a:p>
          <a:p>
            <a:r>
              <a:rPr lang="sl-SI" altLang="en-US" smtClean="0"/>
              <a:t>Zvočniki</a:t>
            </a:r>
          </a:p>
          <a:p>
            <a:r>
              <a:rPr lang="sl-SI" altLang="en-US" smtClean="0"/>
              <a:t>….</a:t>
            </a:r>
          </a:p>
          <a:p>
            <a:pPr>
              <a:buFont typeface="Wingdings 2" panose="05020102010507070707" pitchFamily="18" charset="2"/>
              <a:buNone/>
            </a:pPr>
            <a:endParaRPr lang="sl-SI" altLang="en-US" smtClean="0"/>
          </a:p>
          <a:p>
            <a:endParaRPr lang="sl-SI" altLang="en-US" smtClean="0"/>
          </a:p>
          <a:p>
            <a:endParaRPr lang="sl-SI" altLang="en-US" smtClean="0"/>
          </a:p>
        </p:txBody>
      </p:sp>
    </p:spTree>
    <p:extLst>
      <p:ext uri="{BB962C8B-B14F-4D97-AF65-F5344CB8AC3E}">
        <p14:creationId xmlns:p14="http://schemas.microsoft.com/office/powerpoint/2010/main" val="8704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title"/>
          </p:nvPr>
        </p:nvSpPr>
        <p:spPr>
          <a:xfrm>
            <a:off x="1979612" y="428625"/>
            <a:ext cx="8229600" cy="1143000"/>
          </a:xfrm>
        </p:spPr>
        <p:txBody>
          <a:bodyPr/>
          <a:lstStyle/>
          <a:p>
            <a:r>
              <a:rPr lang="sl-SI" altLang="en-US" smtClean="0"/>
              <a:t>IZHODNE ENOTE</a:t>
            </a:r>
          </a:p>
        </p:txBody>
      </p:sp>
      <p:sp>
        <p:nvSpPr>
          <p:cNvPr id="163843" name="Rectangle 3"/>
          <p:cNvSpPr>
            <a:spLocks noGrp="1"/>
          </p:cNvSpPr>
          <p:nvPr>
            <p:ph type="body" idx="1"/>
          </p:nvPr>
        </p:nvSpPr>
        <p:spPr>
          <a:xfrm>
            <a:off x="1979612" y="1700214"/>
            <a:ext cx="8229600" cy="4624387"/>
          </a:xfrm>
        </p:spPr>
        <p:txBody>
          <a:bodyPr/>
          <a:lstStyle/>
          <a:p>
            <a:pPr>
              <a:buFont typeface="Wingdings 2" panose="05020102010507070707" pitchFamily="18" charset="2"/>
              <a:buNone/>
            </a:pPr>
            <a:r>
              <a:rPr lang="sl-SI" altLang="en-US" b="1" smtClean="0"/>
              <a:t>MONITOR</a:t>
            </a:r>
          </a:p>
          <a:p>
            <a:r>
              <a:rPr lang="sl-SI" altLang="en-US" smtClean="0"/>
              <a:t>je naprava namenjena prikazovanju podatkov iz računalnika</a:t>
            </a:r>
          </a:p>
          <a:p>
            <a:pPr lvl="1"/>
            <a:r>
              <a:rPr lang="sl-SI" altLang="en-US" smtClean="0"/>
              <a:t>VRSTE MONITORJEV:</a:t>
            </a:r>
          </a:p>
          <a:p>
            <a:pPr lvl="2"/>
            <a:r>
              <a:rPr lang="sl-SI" altLang="en-US" smtClean="0"/>
              <a:t>Monitor s katodno cevjo – CRT </a:t>
            </a:r>
          </a:p>
          <a:p>
            <a:pPr lvl="2"/>
            <a:r>
              <a:rPr lang="sl-SI" altLang="en-US" smtClean="0"/>
              <a:t>Monitor s tekočimi kristali – LCD – </a:t>
            </a:r>
            <a:r>
              <a:rPr lang="sl-SI" altLang="en-US" sz="1100"/>
              <a:t>(Liquid Crystal Display)</a:t>
            </a:r>
          </a:p>
          <a:p>
            <a:endParaRPr lang="sl-SI" altLang="en-US" smtClean="0"/>
          </a:p>
        </p:txBody>
      </p:sp>
      <p:pic>
        <p:nvPicPr>
          <p:cNvPr id="163844" name="Picture 5" descr="monitor-lg-l204w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86575" y="3429000"/>
            <a:ext cx="357981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5" name="Picture 7" descr="monitor_CRT_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1" y="4121150"/>
            <a:ext cx="27273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86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p:cNvSpPr>
          <p:nvPr>
            <p:ph type="title"/>
          </p:nvPr>
        </p:nvSpPr>
        <p:spPr>
          <a:xfrm>
            <a:off x="1979612" y="260350"/>
            <a:ext cx="8229600" cy="1143000"/>
          </a:xfrm>
        </p:spPr>
        <p:txBody>
          <a:bodyPr/>
          <a:lstStyle/>
          <a:p>
            <a:r>
              <a:rPr lang="sl-SI" altLang="en-US" smtClean="0"/>
              <a:t>IZHODNE ENOTE</a:t>
            </a:r>
          </a:p>
        </p:txBody>
      </p:sp>
      <p:sp>
        <p:nvSpPr>
          <p:cNvPr id="164867" name="Rectangle 3"/>
          <p:cNvSpPr>
            <a:spLocks noGrp="1"/>
          </p:cNvSpPr>
          <p:nvPr>
            <p:ph type="body" idx="1"/>
          </p:nvPr>
        </p:nvSpPr>
        <p:spPr>
          <a:xfrm>
            <a:off x="1979612" y="1557338"/>
            <a:ext cx="8229600" cy="4767262"/>
          </a:xfrm>
        </p:spPr>
        <p:txBody>
          <a:bodyPr/>
          <a:lstStyle/>
          <a:p>
            <a:pPr>
              <a:buFont typeface="Wingdings 2" panose="05020102010507070707" pitchFamily="18" charset="2"/>
              <a:buNone/>
            </a:pPr>
            <a:r>
              <a:rPr lang="sl-SI" altLang="en-US" b="1" smtClean="0"/>
              <a:t>MONITOR S KATODNO CEVJO – CRT</a:t>
            </a:r>
          </a:p>
          <a:p>
            <a:endParaRPr lang="sl-SI" altLang="en-US" sz="2200"/>
          </a:p>
          <a:p>
            <a:r>
              <a:rPr lang="sl-SI" altLang="en-US" sz="2200"/>
              <a:t>Elektronski topovi izstreljujejo elektrone v treh snopih (rdeč, zelen in moder) v piko na zaslonu, ki zažari v določeni barvi. Posamezne barvne pike skupaj tvorijo ekransko sliko.</a:t>
            </a:r>
          </a:p>
        </p:txBody>
      </p:sp>
      <p:pic>
        <p:nvPicPr>
          <p:cNvPr id="164868" name="Picture 5" descr="crtmonito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49500" y="3781426"/>
            <a:ext cx="3744912"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9" name="Text Box 6"/>
          <p:cNvSpPr txBox="1">
            <a:spLocks noChangeArrowheads="1"/>
          </p:cNvSpPr>
          <p:nvPr/>
        </p:nvSpPr>
        <p:spPr bwMode="auto">
          <a:xfrm>
            <a:off x="6381751" y="4076701"/>
            <a:ext cx="4033837" cy="7794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sl-SI" altLang="en-US" b="1"/>
              <a:t>VELIKOST:</a:t>
            </a:r>
          </a:p>
          <a:p>
            <a:pPr algn="ctr" eaLnBrk="1" hangingPunct="1">
              <a:spcBef>
                <a:spcPct val="50000"/>
              </a:spcBef>
            </a:pPr>
            <a:r>
              <a:rPr lang="sl-SI" altLang="en-US" b="1"/>
              <a:t>15”, 17”, 19”, 21”</a:t>
            </a:r>
          </a:p>
        </p:txBody>
      </p:sp>
      <p:sp>
        <p:nvSpPr>
          <p:cNvPr id="164870" name="Text Box 7"/>
          <p:cNvSpPr txBox="1">
            <a:spLocks noChangeArrowheads="1"/>
          </p:cNvSpPr>
          <p:nvPr/>
        </p:nvSpPr>
        <p:spPr bwMode="auto">
          <a:xfrm>
            <a:off x="6310313" y="5157789"/>
            <a:ext cx="4176713" cy="132873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sl-SI" altLang="en-US" b="1"/>
              <a:t>OSVEŽEVANJE ZASLONA:</a:t>
            </a:r>
          </a:p>
          <a:p>
            <a:pPr algn="ctr" eaLnBrk="1" hangingPunct="1">
              <a:spcBef>
                <a:spcPct val="50000"/>
              </a:spcBef>
            </a:pPr>
            <a:r>
              <a:rPr lang="sl-SI" altLang="en-US" b="1"/>
              <a:t>Pomeni kolikokrat na sekundo monitor osveži sliko. </a:t>
            </a:r>
            <a:br>
              <a:rPr lang="sl-SI" altLang="en-US" b="1"/>
            </a:br>
            <a:r>
              <a:rPr lang="sl-SI" altLang="en-US" b="1"/>
              <a:t>Priporočeno: 85 Hz.</a:t>
            </a:r>
          </a:p>
        </p:txBody>
      </p:sp>
      <p:pic>
        <p:nvPicPr>
          <p:cNvPr id="164871" name="Picture 8" descr="monitor_CRT_1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34426" y="0"/>
            <a:ext cx="19319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59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p:nvPr>
        </p:nvSpPr>
        <p:spPr>
          <a:xfrm>
            <a:off x="1979612" y="333375"/>
            <a:ext cx="8229600" cy="1143000"/>
          </a:xfrm>
        </p:spPr>
        <p:txBody>
          <a:bodyPr/>
          <a:lstStyle/>
          <a:p>
            <a:r>
              <a:rPr lang="sl-SI" altLang="en-US" smtClean="0"/>
              <a:t>IZHODNE ENOTE</a:t>
            </a:r>
          </a:p>
        </p:txBody>
      </p:sp>
      <p:sp>
        <p:nvSpPr>
          <p:cNvPr id="165891" name="Rectangle 3"/>
          <p:cNvSpPr>
            <a:spLocks noGrp="1"/>
          </p:cNvSpPr>
          <p:nvPr>
            <p:ph type="body" idx="1"/>
          </p:nvPr>
        </p:nvSpPr>
        <p:spPr/>
        <p:txBody>
          <a:bodyPr/>
          <a:lstStyle/>
          <a:p>
            <a:pPr>
              <a:buFont typeface="Wingdings 2" panose="05020102010507070707" pitchFamily="18" charset="2"/>
              <a:buNone/>
            </a:pPr>
            <a:r>
              <a:rPr lang="sl-SI" altLang="en-US" sz="2200" b="1"/>
              <a:t>MONITOR – LCD (tekoči kristali)</a:t>
            </a:r>
          </a:p>
          <a:p>
            <a:r>
              <a:rPr lang="sl-SI" altLang="en-US" sz="2200"/>
              <a:t>Srečamo tudi pri televizijah, digitalnih fotoaparatih, kamerah, …</a:t>
            </a:r>
          </a:p>
          <a:p>
            <a:r>
              <a:rPr lang="sl-SI" altLang="en-US" sz="2200"/>
              <a:t>Ima svojo značilno tanko obliko. </a:t>
            </a:r>
          </a:p>
          <a:p>
            <a:r>
              <a:rPr lang="sl-SI" altLang="en-US" sz="2200"/>
              <a:t>Slika LCD je sestavljena iz mnogih pik ali pikslov. </a:t>
            </a:r>
          </a:p>
          <a:p>
            <a:r>
              <a:rPr lang="sl-SI" altLang="en-US" sz="2200"/>
              <a:t>V primerjavi z CRT zasloni porablja bistveno manj energije, ter prikaže razločnejšo in bolj kontrastno sliko.</a:t>
            </a:r>
          </a:p>
          <a:p>
            <a:r>
              <a:rPr lang="sl-SI" altLang="en-US" sz="2200"/>
              <a:t>LCD zaslon za prikaz slike izkorišča lastnost tekočih kristalov, da ob prisotnosti električnega polja spremenijo prepustnost svetlobe iz ozadja. </a:t>
            </a:r>
          </a:p>
        </p:txBody>
      </p:sp>
      <p:pic>
        <p:nvPicPr>
          <p:cNvPr id="165892" name="Picture 5" descr="lcd_monito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62838" y="404813"/>
            <a:ext cx="27146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Text Box 6"/>
          <p:cNvSpPr txBox="1">
            <a:spLocks noChangeArrowheads="1"/>
          </p:cNvSpPr>
          <p:nvPr/>
        </p:nvSpPr>
        <p:spPr bwMode="auto">
          <a:xfrm>
            <a:off x="6094412" y="5373689"/>
            <a:ext cx="4248150" cy="11906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l-SI" altLang="en-US"/>
              <a:t>Razmerje med višino in širino zaslona je lahko različno. Včasih je prevladovalo razmerje 3:4, danes pa je vedno več zaslonov v razmerju 9:16 .</a:t>
            </a:r>
          </a:p>
        </p:txBody>
      </p:sp>
      <p:sp>
        <p:nvSpPr>
          <p:cNvPr id="165894" name="Text Box 7"/>
          <p:cNvSpPr txBox="1">
            <a:spLocks noChangeArrowheads="1"/>
          </p:cNvSpPr>
          <p:nvPr/>
        </p:nvSpPr>
        <p:spPr bwMode="auto">
          <a:xfrm>
            <a:off x="1846263" y="5516564"/>
            <a:ext cx="3527425" cy="11906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sl-SI" altLang="en-US"/>
              <a:t>GRAFIČNA KARTICA – je naprava v računalniku, ki omogoča prikaz slik iz računalnika na zaslon.</a:t>
            </a:r>
          </a:p>
        </p:txBody>
      </p:sp>
    </p:spTree>
    <p:extLst>
      <p:ext uri="{BB962C8B-B14F-4D97-AF65-F5344CB8AC3E}">
        <p14:creationId xmlns:p14="http://schemas.microsoft.com/office/powerpoint/2010/main" val="188244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p:cNvSpPr>
          <p:nvPr>
            <p:ph type="title"/>
          </p:nvPr>
        </p:nvSpPr>
        <p:spPr>
          <a:xfrm>
            <a:off x="1979612" y="260350"/>
            <a:ext cx="8229600" cy="1143000"/>
          </a:xfrm>
        </p:spPr>
        <p:txBody>
          <a:bodyPr/>
          <a:lstStyle/>
          <a:p>
            <a:r>
              <a:rPr lang="sl-SI" altLang="en-US" smtClean="0"/>
              <a:t>IZHODNE ENOTE</a:t>
            </a:r>
          </a:p>
        </p:txBody>
      </p:sp>
      <p:sp>
        <p:nvSpPr>
          <p:cNvPr id="166915" name="Rectangle 3"/>
          <p:cNvSpPr>
            <a:spLocks noGrp="1"/>
          </p:cNvSpPr>
          <p:nvPr>
            <p:ph type="body" idx="1"/>
          </p:nvPr>
        </p:nvSpPr>
        <p:spPr>
          <a:xfrm>
            <a:off x="1979612" y="1773238"/>
            <a:ext cx="8229600" cy="4551362"/>
          </a:xfrm>
        </p:spPr>
        <p:txBody>
          <a:bodyPr/>
          <a:lstStyle/>
          <a:p>
            <a:r>
              <a:rPr lang="sl-SI" altLang="en-US" smtClean="0"/>
              <a:t>TISKALNIK</a:t>
            </a:r>
          </a:p>
          <a:p>
            <a:r>
              <a:rPr lang="sl-SI" altLang="en-US" smtClean="0"/>
              <a:t>je naprava,ki omogoča izpis računalniških podatkov na papir</a:t>
            </a:r>
          </a:p>
          <a:p>
            <a:endParaRPr lang="sl-SI" altLang="en-US" smtClean="0"/>
          </a:p>
          <a:p>
            <a:r>
              <a:rPr lang="sl-SI" altLang="en-US" smtClean="0"/>
              <a:t>VRSTE TISKALNIKOV</a:t>
            </a:r>
          </a:p>
          <a:p>
            <a:pPr lvl="1"/>
            <a:r>
              <a:rPr lang="sl-SI" altLang="en-US" smtClean="0"/>
              <a:t>Iglični ali matrični</a:t>
            </a:r>
          </a:p>
          <a:p>
            <a:pPr lvl="1"/>
            <a:r>
              <a:rPr lang="sl-SI" altLang="en-US" smtClean="0"/>
              <a:t>Brizgalni (InkJet)</a:t>
            </a:r>
          </a:p>
          <a:p>
            <a:pPr lvl="1"/>
            <a:r>
              <a:rPr lang="sl-SI" altLang="en-US" smtClean="0"/>
              <a:t>Laserski</a:t>
            </a:r>
          </a:p>
          <a:p>
            <a:pPr lvl="1"/>
            <a:r>
              <a:rPr lang="sl-SI" altLang="en-US" smtClean="0"/>
              <a:t>Sublimacijski foto tiskalnik</a:t>
            </a:r>
          </a:p>
        </p:txBody>
      </p:sp>
      <p:pic>
        <p:nvPicPr>
          <p:cNvPr id="166916" name="Picture 5" descr="0,1425,sz=1&amp;i=102600,0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50175" y="1"/>
            <a:ext cx="2411412"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83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p:cNvSpPr>
          <p:nvPr>
            <p:ph type="title"/>
          </p:nvPr>
        </p:nvSpPr>
        <p:spPr>
          <a:xfrm>
            <a:off x="1979612" y="428625"/>
            <a:ext cx="8229600" cy="1143000"/>
          </a:xfrm>
        </p:spPr>
        <p:txBody>
          <a:bodyPr/>
          <a:lstStyle/>
          <a:p>
            <a:r>
              <a:rPr lang="sl-SI" altLang="en-US" smtClean="0"/>
              <a:t>TISKALNIKI</a:t>
            </a:r>
          </a:p>
        </p:txBody>
      </p:sp>
      <p:sp>
        <p:nvSpPr>
          <p:cNvPr id="167939" name="Rectangle 3"/>
          <p:cNvSpPr>
            <a:spLocks noGrp="1"/>
          </p:cNvSpPr>
          <p:nvPr>
            <p:ph type="body" idx="1"/>
          </p:nvPr>
        </p:nvSpPr>
        <p:spPr>
          <a:xfrm>
            <a:off x="1979612" y="3644900"/>
            <a:ext cx="8229600" cy="2679700"/>
          </a:xfrm>
        </p:spPr>
        <p:txBody>
          <a:bodyPr>
            <a:normAutofit fontScale="92500" lnSpcReduction="20000"/>
          </a:bodyPr>
          <a:lstStyle/>
          <a:p>
            <a:pPr>
              <a:lnSpc>
                <a:spcPct val="90000"/>
              </a:lnSpc>
            </a:pPr>
            <a:r>
              <a:rPr lang="sl-SI" altLang="en-US" sz="2200"/>
              <a:t>Tiska s pomočjo iglic, ki so v pisalni glavi.</a:t>
            </a:r>
          </a:p>
          <a:p>
            <a:pPr>
              <a:lnSpc>
                <a:spcPct val="90000"/>
              </a:lnSpc>
            </a:pPr>
            <a:r>
              <a:rPr lang="sl-SI" altLang="en-US" sz="2200"/>
              <a:t>Iglice preko pisalnega traku odtisnejo piko na papirju.</a:t>
            </a:r>
          </a:p>
          <a:p>
            <a:pPr>
              <a:lnSpc>
                <a:spcPct val="90000"/>
              </a:lnSpc>
            </a:pPr>
            <a:endParaRPr lang="sl-SI" altLang="en-US" sz="2200"/>
          </a:p>
          <a:p>
            <a:pPr>
              <a:lnSpc>
                <a:spcPct val="90000"/>
              </a:lnSpc>
            </a:pPr>
            <a:r>
              <a:rPr lang="sl-SI" altLang="en-US" sz="2200"/>
              <a:t>Se še redko uporabljajo.</a:t>
            </a:r>
          </a:p>
          <a:p>
            <a:pPr>
              <a:lnSpc>
                <a:spcPct val="90000"/>
              </a:lnSpc>
            </a:pPr>
            <a:r>
              <a:rPr lang="sl-SI" altLang="en-US" sz="2200"/>
              <a:t>PREDNOST:</a:t>
            </a:r>
          </a:p>
          <a:p>
            <a:pPr>
              <a:lnSpc>
                <a:spcPct val="90000"/>
              </a:lnSpc>
            </a:pPr>
            <a:r>
              <a:rPr lang="sl-SI" altLang="en-US" sz="2200"/>
              <a:t>Tiskanje na brezkončni papir</a:t>
            </a:r>
          </a:p>
          <a:p>
            <a:pPr>
              <a:lnSpc>
                <a:spcPct val="90000"/>
              </a:lnSpc>
            </a:pPr>
            <a:r>
              <a:rPr lang="sl-SI" altLang="en-US" sz="2200"/>
              <a:t>Tiskanje v kopijah (položnice)</a:t>
            </a:r>
          </a:p>
          <a:p>
            <a:pPr>
              <a:lnSpc>
                <a:spcPct val="90000"/>
              </a:lnSpc>
            </a:pPr>
            <a:endParaRPr lang="sl-SI" altLang="en-US" sz="2200"/>
          </a:p>
        </p:txBody>
      </p:sp>
      <p:pic>
        <p:nvPicPr>
          <p:cNvPr id="167940" name="Picture 5" descr="4590457492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99238" y="260351"/>
            <a:ext cx="3763963"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1" name="Rectangle 6"/>
          <p:cNvSpPr>
            <a:spLocks noChangeArrowheads="1"/>
          </p:cNvSpPr>
          <p:nvPr/>
        </p:nvSpPr>
        <p:spPr bwMode="auto">
          <a:xfrm>
            <a:off x="2062162" y="2636839"/>
            <a:ext cx="30099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rgbClr val="0BD0D9"/>
              </a:buClr>
              <a:buSzPct val="95000"/>
              <a:buFont typeface="Wingdings 2" panose="05020102010507070707" pitchFamily="18" charset="2"/>
              <a:buNone/>
            </a:pPr>
            <a:r>
              <a:rPr lang="sl-SI" altLang="en-US" sz="2400" b="1"/>
              <a:t>IGLIČNI TISKLANIK</a:t>
            </a:r>
          </a:p>
        </p:txBody>
      </p:sp>
    </p:spTree>
    <p:extLst>
      <p:ext uri="{BB962C8B-B14F-4D97-AF65-F5344CB8AC3E}">
        <p14:creationId xmlns:p14="http://schemas.microsoft.com/office/powerpoint/2010/main" val="348311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Von </a:t>
            </a:r>
            <a:r>
              <a:rPr lang="en-US" dirty="0" err="1"/>
              <a:t>Neumannov</a:t>
            </a:r>
            <a:r>
              <a:rPr lang="en-US" dirty="0"/>
              <a:t> </a:t>
            </a:r>
            <a:r>
              <a:rPr lang="en-US" dirty="0" err="1"/>
              <a:t>ra</a:t>
            </a:r>
            <a:r>
              <a:rPr lang="sl-SI" dirty="0"/>
              <a:t>č</a:t>
            </a:r>
            <a:r>
              <a:rPr lang="en-US" dirty="0" err="1"/>
              <a:t>unalnik</a:t>
            </a:r>
            <a:endParaRPr lang="en-US" dirty="0"/>
          </a:p>
        </p:txBody>
      </p:sp>
      <p:sp>
        <p:nvSpPr>
          <p:cNvPr id="3" name="Označba mesta vsebine 2"/>
          <p:cNvSpPr>
            <a:spLocks noGrp="1"/>
          </p:cNvSpPr>
          <p:nvPr>
            <p:ph idx="1"/>
          </p:nvPr>
        </p:nvSpPr>
        <p:spPr>
          <a:xfrm>
            <a:off x="1593436" y="1600200"/>
            <a:ext cx="6308803" cy="4572000"/>
          </a:xfrm>
        </p:spPr>
        <p:txBody>
          <a:bodyPr>
            <a:normAutofit/>
          </a:bodyPr>
          <a:lstStyle/>
          <a:p>
            <a:r>
              <a:rPr lang="sl-SI" dirty="0" smtClean="0"/>
              <a:t>Centralno </a:t>
            </a:r>
            <a:r>
              <a:rPr lang="sl-SI" dirty="0"/>
              <a:t>procesna enota izvaja </a:t>
            </a:r>
            <a:r>
              <a:rPr lang="sl-SI" dirty="0" smtClean="0"/>
              <a:t>ukaze</a:t>
            </a:r>
            <a:r>
              <a:rPr lang="sl-SI" dirty="0"/>
              <a:t> </a:t>
            </a:r>
            <a:r>
              <a:rPr lang="sl-SI" dirty="0" smtClean="0"/>
              <a:t>in prenaša podatke.</a:t>
            </a:r>
            <a:endParaRPr lang="sl-SI" dirty="0"/>
          </a:p>
          <a:p>
            <a:r>
              <a:rPr lang="sl-SI" dirty="0"/>
              <a:t>Pomnilnik je namenjen hrambi podatkov ali </a:t>
            </a:r>
            <a:r>
              <a:rPr lang="sl-SI" dirty="0" smtClean="0"/>
              <a:t>pomnjenju</a:t>
            </a:r>
            <a:r>
              <a:rPr lang="sl-SI" dirty="0"/>
              <a:t>. </a:t>
            </a:r>
            <a:endParaRPr lang="sl-SI" dirty="0" smtClean="0"/>
          </a:p>
          <a:p>
            <a:r>
              <a:rPr lang="sl-SI" dirty="0"/>
              <a:t>Vhodno-izhodne enote služijo za prenos podatkov med zunanjim svetom, centralno procesno </a:t>
            </a:r>
            <a:r>
              <a:rPr lang="sl-SI" dirty="0" smtClean="0"/>
              <a:t>enoto (CPE) </a:t>
            </a:r>
            <a:r>
              <a:rPr lang="sl-SI" dirty="0"/>
              <a:t>in pomnilnikom. </a:t>
            </a:r>
          </a:p>
          <a:p>
            <a:endParaRPr lang="en-US" dirty="0"/>
          </a:p>
        </p:txBody>
      </p:sp>
      <p:pic>
        <p:nvPicPr>
          <p:cNvPr id="5" name="Slika 4"/>
          <p:cNvPicPr>
            <a:picLocks noChangeAspect="1"/>
          </p:cNvPicPr>
          <p:nvPr/>
        </p:nvPicPr>
        <p:blipFill>
          <a:blip r:embed="rId2"/>
          <a:stretch>
            <a:fillRect/>
          </a:stretch>
        </p:blipFill>
        <p:spPr>
          <a:xfrm>
            <a:off x="7902239" y="2564904"/>
            <a:ext cx="3473998" cy="2908920"/>
          </a:xfrm>
          <a:prstGeom prst="rect">
            <a:avLst/>
          </a:prstGeom>
        </p:spPr>
      </p:pic>
    </p:spTree>
    <p:extLst>
      <p:ext uri="{BB962C8B-B14F-4D97-AF65-F5344CB8AC3E}">
        <p14:creationId xmlns:p14="http://schemas.microsoft.com/office/powerpoint/2010/main" val="33358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p:cNvSpPr>
          <p:nvPr>
            <p:ph type="title"/>
          </p:nvPr>
        </p:nvSpPr>
        <p:spPr>
          <a:xfrm>
            <a:off x="1979612" y="428625"/>
            <a:ext cx="8229600" cy="1143000"/>
          </a:xfrm>
        </p:spPr>
        <p:txBody>
          <a:bodyPr/>
          <a:lstStyle/>
          <a:p>
            <a:r>
              <a:rPr lang="sl-SI" altLang="en-US" smtClean="0"/>
              <a:t>TISKALNIKI</a:t>
            </a:r>
          </a:p>
        </p:txBody>
      </p:sp>
      <p:sp>
        <p:nvSpPr>
          <p:cNvPr id="168963" name="Rectangle 3"/>
          <p:cNvSpPr>
            <a:spLocks noGrp="1"/>
          </p:cNvSpPr>
          <p:nvPr>
            <p:ph type="body" idx="1"/>
          </p:nvPr>
        </p:nvSpPr>
        <p:spPr>
          <a:xfrm>
            <a:off x="1979612" y="2708276"/>
            <a:ext cx="8229600" cy="3616325"/>
          </a:xfrm>
        </p:spPr>
        <p:txBody>
          <a:bodyPr/>
          <a:lstStyle/>
          <a:p>
            <a:endParaRPr lang="sl-SI" altLang="en-US" smtClean="0"/>
          </a:p>
          <a:p>
            <a:r>
              <a:rPr lang="sl-SI" altLang="en-US" smtClean="0"/>
              <a:t>Tiskalna glava ima množico miniaturnih šob</a:t>
            </a:r>
          </a:p>
          <a:p>
            <a:r>
              <a:rPr lang="sl-SI" altLang="en-US" smtClean="0"/>
              <a:t>Skozi šobe brizga črnilo na papir</a:t>
            </a:r>
          </a:p>
          <a:p>
            <a:r>
              <a:rPr lang="sl-SI" altLang="en-US" smtClean="0"/>
              <a:t>Lahko so barvni (črna, svetlo modra, rumena, vijolična)</a:t>
            </a:r>
          </a:p>
          <a:p>
            <a:r>
              <a:rPr lang="sl-SI" altLang="en-US" smtClean="0"/>
              <a:t>Hitrost brizganih kapljic je zelo velika - 20.000 kapljic na sekundo</a:t>
            </a:r>
          </a:p>
        </p:txBody>
      </p:sp>
      <p:pic>
        <p:nvPicPr>
          <p:cNvPr id="168964" name="Picture 5" descr="Epson-Stylus-Photo-875DC-Inkjet-Prin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14492" y="428625"/>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5" name="Rectangle 6"/>
          <p:cNvSpPr>
            <a:spLocks noChangeArrowheads="1"/>
          </p:cNvSpPr>
          <p:nvPr/>
        </p:nvSpPr>
        <p:spPr bwMode="auto">
          <a:xfrm>
            <a:off x="2801938" y="2005014"/>
            <a:ext cx="2836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en-US" sz="2000" b="1"/>
              <a:t>BRIZGALNIKI – InkJet</a:t>
            </a:r>
          </a:p>
        </p:txBody>
      </p:sp>
      <p:sp>
        <p:nvSpPr>
          <p:cNvPr id="2" name="Pravokotnik 1"/>
          <p:cNvSpPr/>
          <p:nvPr/>
        </p:nvSpPr>
        <p:spPr>
          <a:xfrm>
            <a:off x="6382444" y="59293"/>
            <a:ext cx="5411353" cy="369332"/>
          </a:xfrm>
          <a:prstGeom prst="rect">
            <a:avLst/>
          </a:prstGeom>
        </p:spPr>
        <p:txBody>
          <a:bodyPr wrap="none">
            <a:spAutoFit/>
          </a:bodyPr>
          <a:lstStyle/>
          <a:p>
            <a:r>
              <a:rPr lang="en-US" dirty="0">
                <a:hlinkClick r:id="rId3"/>
              </a:rPr>
              <a:t>https://www.youtube.com/watch?v=CFuNd3LqsIc</a:t>
            </a:r>
            <a:endParaRPr lang="en-US" dirty="0"/>
          </a:p>
        </p:txBody>
      </p:sp>
    </p:spTree>
    <p:extLst>
      <p:ext uri="{BB962C8B-B14F-4D97-AF65-F5344CB8AC3E}">
        <p14:creationId xmlns:p14="http://schemas.microsoft.com/office/powerpoint/2010/main" val="428576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p:cNvSpPr>
          <p:nvPr>
            <p:ph type="title"/>
          </p:nvPr>
        </p:nvSpPr>
        <p:spPr>
          <a:xfrm>
            <a:off x="1979612" y="428625"/>
            <a:ext cx="8229600" cy="1143000"/>
          </a:xfrm>
        </p:spPr>
        <p:txBody>
          <a:bodyPr/>
          <a:lstStyle/>
          <a:p>
            <a:r>
              <a:rPr lang="sl-SI" altLang="en-US" smtClean="0"/>
              <a:t>TISKALNIKI</a:t>
            </a:r>
          </a:p>
        </p:txBody>
      </p:sp>
      <p:sp>
        <p:nvSpPr>
          <p:cNvPr id="169987" name="Rectangle 3"/>
          <p:cNvSpPr>
            <a:spLocks noGrp="1"/>
          </p:cNvSpPr>
          <p:nvPr>
            <p:ph type="body" idx="1"/>
          </p:nvPr>
        </p:nvSpPr>
        <p:spPr>
          <a:xfrm>
            <a:off x="1979612" y="2924176"/>
            <a:ext cx="8229600" cy="3400425"/>
          </a:xfrm>
        </p:spPr>
        <p:txBody>
          <a:bodyPr>
            <a:normAutofit lnSpcReduction="10000"/>
          </a:bodyPr>
          <a:lstStyle/>
          <a:p>
            <a:r>
              <a:rPr lang="sl-SI" altLang="en-US" smtClean="0"/>
              <a:t>HITRI</a:t>
            </a:r>
          </a:p>
          <a:p>
            <a:r>
              <a:rPr lang="sl-SI" altLang="en-US" smtClean="0"/>
              <a:t>TIHI</a:t>
            </a:r>
          </a:p>
          <a:p>
            <a:r>
              <a:rPr lang="sl-SI" altLang="en-US" smtClean="0"/>
              <a:t>KVALITETEN IZPIS</a:t>
            </a:r>
          </a:p>
          <a:p>
            <a:r>
              <a:rPr lang="sl-SI" altLang="en-US" smtClean="0"/>
              <a:t>ČRNO/BELI, BARVNI </a:t>
            </a:r>
          </a:p>
          <a:p>
            <a:r>
              <a:rPr lang="sl-SI" altLang="en-US" smtClean="0"/>
              <a:t>LOČLJIVOST - je podana v pikah na inčo – 600 pik na inčo (palec)</a:t>
            </a:r>
          </a:p>
          <a:p>
            <a:r>
              <a:rPr lang="sl-SI" altLang="en-US" smtClean="0"/>
              <a:t>HITROST - je podana v straneh na minuto</a:t>
            </a:r>
          </a:p>
        </p:txBody>
      </p:sp>
      <p:sp>
        <p:nvSpPr>
          <p:cNvPr id="169988" name="Rectangle 4"/>
          <p:cNvSpPr>
            <a:spLocks noChangeArrowheads="1"/>
          </p:cNvSpPr>
          <p:nvPr/>
        </p:nvSpPr>
        <p:spPr bwMode="auto">
          <a:xfrm>
            <a:off x="2206625" y="2133601"/>
            <a:ext cx="3382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rgbClr val="0BD0D9"/>
              </a:buClr>
              <a:buSzPct val="95000"/>
              <a:buFont typeface="Wingdings 2" panose="05020102010507070707" pitchFamily="18" charset="2"/>
              <a:buNone/>
            </a:pPr>
            <a:r>
              <a:rPr lang="sl-SI" altLang="en-US" sz="2000" b="1"/>
              <a:t>LASERSKI TISKALNIKI</a:t>
            </a:r>
          </a:p>
        </p:txBody>
      </p:sp>
      <p:pic>
        <p:nvPicPr>
          <p:cNvPr id="169989" name="Picture 5" descr="dat_492_Samsung_crno-beli_laserski_tiskalnik_ML-3470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31037" y="836613"/>
            <a:ext cx="27686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98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p:cNvSpPr>
          <p:nvPr>
            <p:ph type="title"/>
          </p:nvPr>
        </p:nvSpPr>
        <p:spPr>
          <a:xfrm>
            <a:off x="1979612" y="428625"/>
            <a:ext cx="8229600" cy="1143000"/>
          </a:xfrm>
        </p:spPr>
        <p:txBody>
          <a:bodyPr/>
          <a:lstStyle/>
          <a:p>
            <a:r>
              <a:rPr lang="sl-SI" altLang="en-US" dirty="0"/>
              <a:t>TISKALNIKI - LASERSKI</a:t>
            </a:r>
          </a:p>
        </p:txBody>
      </p:sp>
      <p:pic>
        <p:nvPicPr>
          <p:cNvPr id="171011" name="Picture 10" descr="la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17700" y="1738314"/>
            <a:ext cx="7129462"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p:cNvSpPr/>
          <p:nvPr/>
        </p:nvSpPr>
        <p:spPr>
          <a:xfrm>
            <a:off x="6382444" y="162412"/>
            <a:ext cx="5568447" cy="369332"/>
          </a:xfrm>
          <a:prstGeom prst="rect">
            <a:avLst/>
          </a:prstGeom>
        </p:spPr>
        <p:txBody>
          <a:bodyPr wrap="none">
            <a:spAutoFit/>
          </a:bodyPr>
          <a:lstStyle/>
          <a:p>
            <a:r>
              <a:rPr lang="en-US" dirty="0">
                <a:hlinkClick r:id="rId3"/>
              </a:rPr>
              <a:t>https://www.youtube.com/watch?v=MDLM5fMFyA4</a:t>
            </a:r>
            <a:endParaRPr lang="en-US" dirty="0"/>
          </a:p>
        </p:txBody>
      </p:sp>
    </p:spTree>
    <p:extLst>
      <p:ext uri="{BB962C8B-B14F-4D97-AF65-F5344CB8AC3E}">
        <p14:creationId xmlns:p14="http://schemas.microsoft.com/office/powerpoint/2010/main" val="130432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p:nvPr>
        </p:nvSpPr>
        <p:spPr>
          <a:xfrm>
            <a:off x="1979612" y="428625"/>
            <a:ext cx="8229600" cy="1143000"/>
          </a:xfrm>
        </p:spPr>
        <p:txBody>
          <a:bodyPr/>
          <a:lstStyle/>
          <a:p>
            <a:r>
              <a:rPr lang="sl-SI" altLang="en-US" smtClean="0">
                <a:latin typeface="Arial" panose="020B0604020202020204" pitchFamily="34" charset="0"/>
              </a:rPr>
              <a:t>TISKALNIKI</a:t>
            </a:r>
          </a:p>
        </p:txBody>
      </p:sp>
      <p:sp>
        <p:nvSpPr>
          <p:cNvPr id="172035" name="Rectangle 3"/>
          <p:cNvSpPr>
            <a:spLocks noGrp="1"/>
          </p:cNvSpPr>
          <p:nvPr>
            <p:ph type="body" idx="1"/>
          </p:nvPr>
        </p:nvSpPr>
        <p:spPr>
          <a:xfrm>
            <a:off x="1979612" y="2708276"/>
            <a:ext cx="8229600" cy="3616325"/>
          </a:xfrm>
        </p:spPr>
        <p:txBody>
          <a:bodyPr/>
          <a:lstStyle/>
          <a:p>
            <a:r>
              <a:rPr lang="sl-SI" altLang="en-US" smtClean="0">
                <a:latin typeface="Arial" panose="020B0604020202020204" pitchFamily="34" charset="0"/>
              </a:rPr>
              <a:t>Uporablja za tiskanje fotografij</a:t>
            </a:r>
          </a:p>
          <a:p>
            <a:r>
              <a:rPr lang="sl-SI" altLang="en-US" smtClean="0">
                <a:latin typeface="Arial" panose="020B0604020202020204" pitchFamily="34" charset="0"/>
              </a:rPr>
              <a:t>Tiskalnik uporablja tekoča barvila, ki jih v obliki kapljic brizga na papir</a:t>
            </a:r>
          </a:p>
          <a:p>
            <a:r>
              <a:rPr lang="sl-SI" altLang="en-US" smtClean="0">
                <a:latin typeface="Arial" panose="020B0604020202020204" pitchFamily="34" charset="0"/>
              </a:rPr>
              <a:t>Majhni</a:t>
            </a:r>
          </a:p>
          <a:p>
            <a:r>
              <a:rPr lang="sl-SI" altLang="en-US" smtClean="0">
                <a:latin typeface="Arial" panose="020B0604020202020204" pitchFamily="34" charset="0"/>
              </a:rPr>
              <a:t>Namenjeni le tiskanju fotografij</a:t>
            </a:r>
          </a:p>
          <a:p>
            <a:endParaRPr lang="sl-SI" altLang="en-US" smtClean="0">
              <a:latin typeface="Arial" panose="020B0604020202020204" pitchFamily="34" charset="0"/>
            </a:endParaRPr>
          </a:p>
        </p:txBody>
      </p:sp>
      <p:pic>
        <p:nvPicPr>
          <p:cNvPr id="172036" name="Picture 5" descr="selphy_cp400_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73912" y="4019550"/>
            <a:ext cx="34925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Rectangle 6"/>
          <p:cNvSpPr>
            <a:spLocks noChangeArrowheads="1"/>
          </p:cNvSpPr>
          <p:nvPr/>
        </p:nvSpPr>
        <p:spPr bwMode="auto">
          <a:xfrm>
            <a:off x="2062163" y="1989138"/>
            <a:ext cx="5356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rgbClr val="0BD0D9"/>
              </a:buClr>
              <a:buSzPct val="95000"/>
              <a:buFont typeface="Wingdings 2" panose="05020102010507070707" pitchFamily="18" charset="2"/>
              <a:buChar char=""/>
            </a:pPr>
            <a:r>
              <a:rPr lang="sl-SI" altLang="en-US" sz="2400" b="1"/>
              <a:t>SUBLIMACIJSKI FOTO TISKALNIK</a:t>
            </a:r>
          </a:p>
        </p:txBody>
      </p:sp>
    </p:spTree>
    <p:extLst>
      <p:ext uri="{BB962C8B-B14F-4D97-AF65-F5344CB8AC3E}">
        <p14:creationId xmlns:p14="http://schemas.microsoft.com/office/powerpoint/2010/main" val="149020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a:xfrm>
            <a:off x="1979612" y="428625"/>
            <a:ext cx="8229600" cy="1143000"/>
          </a:xfrm>
        </p:spPr>
        <p:txBody>
          <a:bodyPr/>
          <a:lstStyle/>
          <a:p>
            <a:r>
              <a:rPr lang="sl-SI" altLang="en-US" smtClean="0">
                <a:latin typeface="Arial" panose="020B0604020202020204" pitchFamily="34" charset="0"/>
              </a:rPr>
              <a:t>RISALNIKI</a:t>
            </a:r>
          </a:p>
        </p:txBody>
      </p:sp>
      <p:sp>
        <p:nvSpPr>
          <p:cNvPr id="173059" name="Rectangle 3"/>
          <p:cNvSpPr>
            <a:spLocks noGrp="1"/>
          </p:cNvSpPr>
          <p:nvPr>
            <p:ph type="body" idx="1"/>
          </p:nvPr>
        </p:nvSpPr>
        <p:spPr/>
        <p:txBody>
          <a:bodyPr/>
          <a:lstStyle/>
          <a:p>
            <a:r>
              <a:rPr lang="sl-SI" altLang="en-US" dirty="0" smtClean="0">
                <a:latin typeface="Arial" panose="020B0604020202020204" pitchFamily="34" charset="0"/>
              </a:rPr>
              <a:t>Veliki formati izpisov</a:t>
            </a:r>
          </a:p>
          <a:p>
            <a:r>
              <a:rPr lang="sl-SI" altLang="en-US" dirty="0" smtClean="0">
                <a:latin typeface="Arial" panose="020B0604020202020204" pitchFamily="34" charset="0"/>
              </a:rPr>
              <a:t>Barvni</a:t>
            </a:r>
          </a:p>
          <a:p>
            <a:r>
              <a:rPr lang="sl-SI" altLang="en-US" dirty="0" smtClean="0">
                <a:latin typeface="Arial" panose="020B0604020202020204" pitchFamily="34" charset="0"/>
              </a:rPr>
              <a:t>Za tiskanje plakatov</a:t>
            </a:r>
          </a:p>
          <a:p>
            <a:r>
              <a:rPr lang="sl-SI" altLang="en-US" dirty="0" smtClean="0">
                <a:latin typeface="Arial" panose="020B0604020202020204" pitchFamily="34" charset="0"/>
              </a:rPr>
              <a:t>Tiskanje načrtov</a:t>
            </a:r>
          </a:p>
          <a:p>
            <a:endParaRPr lang="sl-SI" altLang="en-US" dirty="0" smtClean="0">
              <a:latin typeface="Arial" panose="020B0604020202020204" pitchFamily="34" charset="0"/>
            </a:endParaRPr>
          </a:p>
        </p:txBody>
      </p:sp>
      <p:pic>
        <p:nvPicPr>
          <p:cNvPr id="173060" name="Picture 5" descr="HP-DesignJet-4000-risalnik-tiskalni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6213" y="260351"/>
            <a:ext cx="3821113"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p:cNvSpPr/>
          <p:nvPr/>
        </p:nvSpPr>
        <p:spPr>
          <a:xfrm>
            <a:off x="5996944" y="5589240"/>
            <a:ext cx="5379293" cy="369332"/>
          </a:xfrm>
          <a:prstGeom prst="rect">
            <a:avLst/>
          </a:prstGeom>
        </p:spPr>
        <p:txBody>
          <a:bodyPr wrap="none">
            <a:spAutoFit/>
          </a:bodyPr>
          <a:lstStyle/>
          <a:p>
            <a:r>
              <a:rPr lang="en-US" dirty="0">
                <a:hlinkClick r:id="rId3"/>
              </a:rPr>
              <a:t>https://www.youtube.com/watch?v=Y_CyVj-oT7Y</a:t>
            </a:r>
            <a:endParaRPr lang="en-US" dirty="0"/>
          </a:p>
        </p:txBody>
      </p:sp>
    </p:spTree>
    <p:extLst>
      <p:ext uri="{BB962C8B-B14F-4D97-AF65-F5344CB8AC3E}">
        <p14:creationId xmlns:p14="http://schemas.microsoft.com/office/powerpoint/2010/main" val="118085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MIKROPROCESOR - CPU</a:t>
            </a:r>
            <a:endParaRPr lang="en-US" dirty="0"/>
          </a:p>
        </p:txBody>
      </p:sp>
      <p:sp>
        <p:nvSpPr>
          <p:cNvPr id="4" name="Podnaslov 2"/>
          <p:cNvSpPr txBox="1">
            <a:spLocks/>
          </p:cNvSpPr>
          <p:nvPr/>
        </p:nvSpPr>
        <p:spPr>
          <a:xfrm>
            <a:off x="1989956" y="6021288"/>
            <a:ext cx="7516442" cy="36003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sl-SI" altLang="en-US" sz="2000" b="1" smtClean="0"/>
              <a:t>ZDENKO POTOČAR, univ.dipl.org</a:t>
            </a:r>
            <a:r>
              <a:rPr lang="sl-SI" altLang="en-US" sz="2000" smtClean="0"/>
              <a:t>.</a:t>
            </a:r>
            <a:endParaRPr lang="sl-SI" altLang="en-US" sz="2000" dirty="0"/>
          </a:p>
        </p:txBody>
      </p:sp>
    </p:spTree>
    <p:extLst>
      <p:ext uri="{BB962C8B-B14F-4D97-AF65-F5344CB8AC3E}">
        <p14:creationId xmlns:p14="http://schemas.microsoft.com/office/powerpoint/2010/main" val="378917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PROCESOR</a:t>
            </a:r>
            <a:endParaRPr lang="en-US" dirty="0"/>
          </a:p>
        </p:txBody>
      </p:sp>
      <p:sp>
        <p:nvSpPr>
          <p:cNvPr id="3" name="Označba mesta vsebine 2"/>
          <p:cNvSpPr>
            <a:spLocks noGrp="1"/>
          </p:cNvSpPr>
          <p:nvPr>
            <p:ph idx="1"/>
          </p:nvPr>
        </p:nvSpPr>
        <p:spPr/>
        <p:txBody>
          <a:bodyPr/>
          <a:lstStyle/>
          <a:p>
            <a:r>
              <a:rPr lang="sl-SI" dirty="0" smtClean="0"/>
              <a:t>Procesor </a:t>
            </a:r>
            <a:r>
              <a:rPr lang="sl-SI" dirty="0"/>
              <a:t>je </a:t>
            </a:r>
            <a:r>
              <a:rPr lang="sl-SI" dirty="0" smtClean="0"/>
              <a:t>najpomembnejša </a:t>
            </a:r>
            <a:r>
              <a:rPr lang="sl-SI" dirty="0"/>
              <a:t>komponenta </a:t>
            </a:r>
            <a:r>
              <a:rPr lang="sl-SI" dirty="0" smtClean="0"/>
              <a:t>v računalniškem </a:t>
            </a:r>
            <a:r>
              <a:rPr lang="sl-SI" dirty="0"/>
              <a:t>sistemu. </a:t>
            </a:r>
            <a:endParaRPr lang="sl-SI" dirty="0" smtClean="0"/>
          </a:p>
          <a:p>
            <a:r>
              <a:rPr lang="sl-SI" dirty="0" smtClean="0"/>
              <a:t>Prvi mikroprocesor je razvilo </a:t>
            </a:r>
            <a:r>
              <a:rPr lang="sl-SI" dirty="0"/>
              <a:t>podjetje Intel leta 1971 z nazivom Intel 4004.</a:t>
            </a:r>
            <a:endParaRPr lang="en-US" dirty="0"/>
          </a:p>
        </p:txBody>
      </p:sp>
      <p:pic>
        <p:nvPicPr>
          <p:cNvPr id="2050" name="Picture 2" descr="http://images.anandtech.com/doci/6985/DT_Haswell_i7_FB_678x45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58508" y="3501008"/>
            <a:ext cx="3845320" cy="25635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hocp.net/hardware/pictures/cpu/intel_4004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5940" y="3627104"/>
            <a:ext cx="3636879" cy="272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p:cNvSpPr>
          <p:nvPr>
            <p:ph type="title"/>
          </p:nvPr>
        </p:nvSpPr>
        <p:spPr>
          <a:xfrm>
            <a:off x="1701801" y="428625"/>
            <a:ext cx="8713787" cy="1143000"/>
          </a:xfrm>
        </p:spPr>
        <p:txBody>
          <a:bodyPr/>
          <a:lstStyle/>
          <a:p>
            <a:r>
              <a:rPr lang="sl-SI" altLang="en-US" sz="4200" dirty="0">
                <a:latin typeface="Arial" panose="020B0604020202020204" pitchFamily="34" charset="0"/>
              </a:rPr>
              <a:t>CENTRALNA PROCESNA ENOTA</a:t>
            </a:r>
          </a:p>
        </p:txBody>
      </p:sp>
      <p:sp>
        <p:nvSpPr>
          <p:cNvPr id="174083" name="Rectangle 3"/>
          <p:cNvSpPr>
            <a:spLocks noGrp="1"/>
          </p:cNvSpPr>
          <p:nvPr>
            <p:ph type="body" idx="1"/>
          </p:nvPr>
        </p:nvSpPr>
        <p:spPr>
          <a:xfrm>
            <a:off x="1593437" y="1600200"/>
            <a:ext cx="5149048" cy="4572000"/>
          </a:xfrm>
        </p:spPr>
        <p:txBody>
          <a:bodyPr>
            <a:normAutofit fontScale="92500" lnSpcReduction="20000"/>
          </a:bodyPr>
          <a:lstStyle/>
          <a:p>
            <a:pPr>
              <a:lnSpc>
                <a:spcPct val="90000"/>
              </a:lnSpc>
            </a:pPr>
            <a:r>
              <a:rPr lang="sl-SI" altLang="en-US" dirty="0" smtClean="0">
                <a:latin typeface="Arial" panose="020B0604020202020204" pitchFamily="34" charset="0"/>
              </a:rPr>
              <a:t>Centralna procesna enota  (CPE) je upravni center računalnika</a:t>
            </a:r>
          </a:p>
          <a:p>
            <a:pPr>
              <a:lnSpc>
                <a:spcPct val="90000"/>
              </a:lnSpc>
            </a:pPr>
            <a:endParaRPr lang="sl-SI" altLang="en-US" dirty="0" smtClean="0">
              <a:latin typeface="Arial" panose="020B0604020202020204" pitchFamily="34" charset="0"/>
            </a:endParaRPr>
          </a:p>
          <a:p>
            <a:pPr>
              <a:lnSpc>
                <a:spcPct val="90000"/>
              </a:lnSpc>
            </a:pPr>
            <a:r>
              <a:rPr lang="sl-SI" altLang="en-US" dirty="0" smtClean="0">
                <a:latin typeface="Arial" panose="020B0604020202020204" pitchFamily="34" charset="0"/>
              </a:rPr>
              <a:t>V CPU se:</a:t>
            </a:r>
          </a:p>
          <a:p>
            <a:pPr lvl="1">
              <a:lnSpc>
                <a:spcPct val="90000"/>
              </a:lnSpc>
            </a:pPr>
            <a:r>
              <a:rPr lang="sl-SI" altLang="en-US" dirty="0" smtClean="0">
                <a:latin typeface="Arial" panose="020B0604020202020204" pitchFamily="34" charset="0"/>
              </a:rPr>
              <a:t> upravlja in nadzira delovanje računalnika</a:t>
            </a:r>
          </a:p>
          <a:p>
            <a:pPr lvl="1">
              <a:lnSpc>
                <a:spcPct val="90000"/>
              </a:lnSpc>
            </a:pPr>
            <a:r>
              <a:rPr lang="sl-SI" altLang="en-US" dirty="0" smtClean="0">
                <a:latin typeface="Arial" panose="020B0604020202020204" pitchFamily="34" charset="0"/>
              </a:rPr>
              <a:t>izvršujejo matematične in logične operacije</a:t>
            </a:r>
          </a:p>
          <a:p>
            <a:pPr lvl="1">
              <a:lnSpc>
                <a:spcPct val="90000"/>
              </a:lnSpc>
            </a:pPr>
            <a:endParaRPr lang="sl-SI" altLang="en-US" dirty="0" smtClean="0">
              <a:latin typeface="Arial" panose="020B0604020202020204" pitchFamily="34" charset="0"/>
            </a:endParaRPr>
          </a:p>
          <a:p>
            <a:pPr lvl="1">
              <a:lnSpc>
                <a:spcPct val="90000"/>
              </a:lnSpc>
            </a:pPr>
            <a:r>
              <a:rPr lang="sl-SI" altLang="en-US" dirty="0" smtClean="0">
                <a:latin typeface="Arial" panose="020B0604020202020204" pitchFamily="34" charset="0"/>
              </a:rPr>
              <a:t>SESTAVA:</a:t>
            </a:r>
          </a:p>
          <a:p>
            <a:pPr lvl="2">
              <a:lnSpc>
                <a:spcPct val="90000"/>
              </a:lnSpc>
            </a:pPr>
            <a:r>
              <a:rPr lang="sl-SI" altLang="en-US" dirty="0" smtClean="0">
                <a:latin typeface="Arial" panose="020B0604020202020204" pitchFamily="34" charset="0"/>
              </a:rPr>
              <a:t>Aritmetično-logična enota</a:t>
            </a:r>
          </a:p>
          <a:p>
            <a:pPr lvl="2">
              <a:lnSpc>
                <a:spcPct val="90000"/>
              </a:lnSpc>
            </a:pPr>
            <a:r>
              <a:rPr lang="sl-SI" altLang="en-US" dirty="0" smtClean="0">
                <a:latin typeface="Arial" panose="020B0604020202020204" pitchFamily="34" charset="0"/>
              </a:rPr>
              <a:t>Krmilna enota</a:t>
            </a:r>
          </a:p>
          <a:p>
            <a:pPr lvl="2">
              <a:lnSpc>
                <a:spcPct val="90000"/>
              </a:lnSpc>
            </a:pPr>
            <a:r>
              <a:rPr lang="sl-SI" altLang="en-US" dirty="0" smtClean="0">
                <a:latin typeface="Arial" panose="020B0604020202020204" pitchFamily="34" charset="0"/>
              </a:rPr>
              <a:t>registri</a:t>
            </a:r>
          </a:p>
          <a:p>
            <a:pPr lvl="1">
              <a:lnSpc>
                <a:spcPct val="90000"/>
              </a:lnSpc>
            </a:pPr>
            <a:endParaRPr lang="sl-SI" altLang="en-US" dirty="0" smtClean="0">
              <a:latin typeface="Arial" panose="020B0604020202020204" pitchFamily="34" charset="0"/>
            </a:endParaRPr>
          </a:p>
          <a:p>
            <a:pPr>
              <a:lnSpc>
                <a:spcPct val="90000"/>
              </a:lnSpc>
            </a:pPr>
            <a:endParaRPr lang="sl-SI" altLang="en-US" dirty="0" smtClean="0">
              <a:latin typeface="Arial" panose="020B0604020202020204" pitchFamily="34" charset="0"/>
            </a:endParaRPr>
          </a:p>
        </p:txBody>
      </p:sp>
      <p:pic>
        <p:nvPicPr>
          <p:cNvPr id="5" name="Picture 6" descr="cpu"/>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86500" y="1916832"/>
            <a:ext cx="4877188" cy="308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90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ltLang="en-US" dirty="0">
                <a:latin typeface="Arial" panose="020B0604020202020204" pitchFamily="34" charset="0"/>
              </a:rPr>
              <a:t>CENTRALNA PROCESNA ENOTA</a:t>
            </a:r>
            <a:endParaRPr lang="en-US" dirty="0"/>
          </a:p>
        </p:txBody>
      </p:sp>
      <p:sp>
        <p:nvSpPr>
          <p:cNvPr id="3" name="Označba mesta vsebine 2"/>
          <p:cNvSpPr>
            <a:spLocks noGrp="1"/>
          </p:cNvSpPr>
          <p:nvPr>
            <p:ph idx="1"/>
          </p:nvPr>
        </p:nvSpPr>
        <p:spPr>
          <a:xfrm>
            <a:off x="1593436" y="2276872"/>
            <a:ext cx="9974138" cy="4444604"/>
          </a:xfrm>
        </p:spPr>
        <p:txBody>
          <a:bodyPr>
            <a:normAutofit fontScale="92500" lnSpcReduction="10000"/>
          </a:bodyPr>
          <a:lstStyle/>
          <a:p>
            <a:r>
              <a:rPr lang="sl-SI" altLang="en-US" b="1" dirty="0"/>
              <a:t>Krmilna enota</a:t>
            </a:r>
            <a:r>
              <a:rPr lang="sl-SI" altLang="en-US" dirty="0"/>
              <a:t> usklajuje delovanje posameznih delov mikroprocesorja po </a:t>
            </a:r>
            <a:r>
              <a:rPr lang="sl-SI" altLang="en-US" dirty="0" smtClean="0"/>
              <a:t>navodilih programske </a:t>
            </a:r>
            <a:r>
              <a:rPr lang="sl-SI" altLang="en-US" dirty="0"/>
              <a:t>kode. </a:t>
            </a:r>
          </a:p>
          <a:p>
            <a:r>
              <a:rPr lang="sl-SI" altLang="en-US" dirty="0"/>
              <a:t>Bere ukaz za ukazom iz programa, zapisanega v strojni obliki, jih dekodira in preko množice krmilnih signalov krmili njihovo izvajanje. </a:t>
            </a:r>
          </a:p>
          <a:p>
            <a:r>
              <a:rPr lang="sl-SI" altLang="en-US" b="1" dirty="0" smtClean="0"/>
              <a:t>aritmetično </a:t>
            </a:r>
            <a:r>
              <a:rPr lang="sl-SI" altLang="en-US" b="1" dirty="0"/>
              <a:t>logična enota</a:t>
            </a:r>
            <a:r>
              <a:rPr lang="sl-SI" altLang="en-US" dirty="0"/>
              <a:t> skrbi za izvajanje operacij nad podatki, ki jih obdeluje program. Ta </a:t>
            </a:r>
            <a:r>
              <a:rPr lang="sl-SI" altLang="en-US" dirty="0" smtClean="0"/>
              <a:t>je sposobna </a:t>
            </a:r>
            <a:r>
              <a:rPr lang="sl-SI" altLang="en-US" dirty="0"/>
              <a:t>opraviti različne matematične in logične operacije nad podatki.</a:t>
            </a:r>
          </a:p>
          <a:p>
            <a:r>
              <a:rPr lang="sl-SI" altLang="en-US" b="1" dirty="0" smtClean="0"/>
              <a:t>Registri</a:t>
            </a:r>
            <a:r>
              <a:rPr lang="sl-SI" altLang="en-US" dirty="0" smtClean="0"/>
              <a:t> </a:t>
            </a:r>
            <a:r>
              <a:rPr lang="sl-SI" altLang="en-US" dirty="0"/>
              <a:t>služijo za začasno hranjenje in obdelavo podatkov in njihovih naslovov. Izvedeni </a:t>
            </a:r>
            <a:r>
              <a:rPr lang="sl-SI" altLang="en-US" dirty="0" smtClean="0"/>
              <a:t>so kot </a:t>
            </a:r>
            <a:r>
              <a:rPr lang="sl-SI" altLang="en-US" dirty="0"/>
              <a:t>zelo hitre pomnilne celice. Določeni registri so programerjem dostopni, določeni </a:t>
            </a:r>
            <a:r>
              <a:rPr lang="sl-SI" altLang="en-US" dirty="0" smtClean="0"/>
              <a:t>so namenjeni </a:t>
            </a:r>
            <a:r>
              <a:rPr lang="sl-SI" altLang="en-US" dirty="0"/>
              <a:t>izključno za interno rabo procesorja.</a:t>
            </a:r>
          </a:p>
          <a:p>
            <a:endParaRPr lang="en-US" dirty="0"/>
          </a:p>
        </p:txBody>
      </p:sp>
      <p:pic>
        <p:nvPicPr>
          <p:cNvPr id="5" name="Picture 6" descr="cpu"/>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758708" y="260648"/>
            <a:ext cx="2808866" cy="177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39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Procesor</a:t>
            </a:r>
            <a:endParaRPr lang="en-US" dirty="0"/>
          </a:p>
        </p:txBody>
      </p:sp>
      <p:sp>
        <p:nvSpPr>
          <p:cNvPr id="3" name="Označba mesta vsebine 2"/>
          <p:cNvSpPr>
            <a:spLocks noGrp="1"/>
          </p:cNvSpPr>
          <p:nvPr>
            <p:ph idx="1"/>
          </p:nvPr>
        </p:nvSpPr>
        <p:spPr>
          <a:xfrm>
            <a:off x="1593437" y="1600200"/>
            <a:ext cx="5653104" cy="4572000"/>
          </a:xfrm>
        </p:spPr>
        <p:txBody>
          <a:bodyPr>
            <a:normAutofit fontScale="62500" lnSpcReduction="20000"/>
          </a:bodyPr>
          <a:lstStyle/>
          <a:p>
            <a:r>
              <a:rPr lang="sl-SI" dirty="0" smtClean="0"/>
              <a:t>Procesorji </a:t>
            </a:r>
            <a:r>
              <a:rPr lang="sl-SI" dirty="0"/>
              <a:t>so narejeni iz silicija, ovoji pa so se skozi zgodovino zelo spreminjali (keramika, aluminij</a:t>
            </a:r>
            <a:r>
              <a:rPr lang="sl-SI" dirty="0" smtClean="0"/>
              <a:t>).</a:t>
            </a:r>
          </a:p>
          <a:p>
            <a:r>
              <a:rPr lang="sl-SI" dirty="0"/>
              <a:t>Procesorji se načeloma delijo </a:t>
            </a:r>
            <a:r>
              <a:rPr lang="sl-SI" dirty="0" smtClean="0"/>
              <a:t>po:</a:t>
            </a:r>
          </a:p>
          <a:p>
            <a:pPr lvl="1"/>
            <a:r>
              <a:rPr lang="sl-SI" dirty="0" smtClean="0"/>
              <a:t>številu </a:t>
            </a:r>
            <a:r>
              <a:rPr lang="sl-SI" dirty="0"/>
              <a:t>tranzistorjev (</a:t>
            </a:r>
            <a:r>
              <a:rPr lang="sl-SI" dirty="0" err="1"/>
              <a:t>transistor</a:t>
            </a:r>
            <a:r>
              <a:rPr lang="sl-SI" dirty="0"/>
              <a:t>), </a:t>
            </a:r>
            <a:endParaRPr lang="sl-SI" dirty="0" smtClean="0"/>
          </a:p>
          <a:p>
            <a:pPr lvl="1"/>
            <a:r>
              <a:rPr lang="sl-SI" dirty="0" smtClean="0"/>
              <a:t>jeder </a:t>
            </a:r>
            <a:r>
              <a:rPr lang="sl-SI" dirty="0"/>
              <a:t>(</a:t>
            </a:r>
            <a:r>
              <a:rPr lang="sl-SI" dirty="0" err="1"/>
              <a:t>core</a:t>
            </a:r>
            <a:r>
              <a:rPr lang="sl-SI" dirty="0"/>
              <a:t>), </a:t>
            </a:r>
            <a:endParaRPr lang="sl-SI" dirty="0" smtClean="0"/>
          </a:p>
          <a:p>
            <a:pPr lvl="1"/>
            <a:r>
              <a:rPr lang="sl-SI" dirty="0" smtClean="0"/>
              <a:t>niti </a:t>
            </a:r>
            <a:r>
              <a:rPr lang="sl-SI" dirty="0"/>
              <a:t>(</a:t>
            </a:r>
            <a:r>
              <a:rPr lang="sl-SI" dirty="0" err="1"/>
              <a:t>thread</a:t>
            </a:r>
            <a:r>
              <a:rPr lang="sl-SI" dirty="0"/>
              <a:t>), </a:t>
            </a:r>
            <a:endParaRPr lang="sl-SI" dirty="0" smtClean="0"/>
          </a:p>
          <a:p>
            <a:pPr lvl="1"/>
            <a:r>
              <a:rPr lang="sl-SI" dirty="0" smtClean="0"/>
              <a:t>podnožju </a:t>
            </a:r>
            <a:r>
              <a:rPr lang="sl-SI" dirty="0"/>
              <a:t>(</a:t>
            </a:r>
            <a:r>
              <a:rPr lang="sl-SI" dirty="0" err="1"/>
              <a:t>socket</a:t>
            </a:r>
            <a:r>
              <a:rPr lang="sl-SI" dirty="0"/>
              <a:t>) in </a:t>
            </a:r>
            <a:endParaRPr lang="sl-SI" dirty="0" smtClean="0"/>
          </a:p>
          <a:p>
            <a:pPr lvl="1"/>
            <a:r>
              <a:rPr lang="sl-SI" dirty="0" smtClean="0"/>
              <a:t>velikosti </a:t>
            </a:r>
            <a:r>
              <a:rPr lang="sl-SI" dirty="0"/>
              <a:t>pomnilnika. </a:t>
            </a:r>
          </a:p>
          <a:p>
            <a:r>
              <a:rPr lang="sl-SI" dirty="0" smtClean="0"/>
              <a:t>Jedro </a:t>
            </a:r>
            <a:r>
              <a:rPr lang="sl-SI" dirty="0"/>
              <a:t>je računski del procesorja, narejen iz silicija. </a:t>
            </a:r>
            <a:endParaRPr lang="sl-SI" dirty="0" smtClean="0"/>
          </a:p>
          <a:p>
            <a:r>
              <a:rPr lang="sl-SI" dirty="0" smtClean="0"/>
              <a:t>Nit </a:t>
            </a:r>
            <a:r>
              <a:rPr lang="sl-SI" dirty="0"/>
              <a:t>je proces, ki ga procesor opravlja, če je procesor večniten, to pomeni da lahko opravlja več procesov naenkrat in je s tem hitrejši. Na primer, če je procesor 2 niten, bi moral v teoriji biti 1-krat hitrejši. </a:t>
            </a:r>
            <a:endParaRPr lang="sl-SI" dirty="0" smtClean="0"/>
          </a:p>
          <a:p>
            <a:r>
              <a:rPr lang="sl-SI" dirty="0" smtClean="0"/>
              <a:t>Pomnilnik </a:t>
            </a:r>
            <a:r>
              <a:rPr lang="sl-SI" dirty="0"/>
              <a:t>v procesorju je namenjen začasnem shranjevanju podatkov, torej večja kot je njegova kapaciteta, bolje je.</a:t>
            </a:r>
          </a:p>
          <a:p>
            <a:endParaRPr lang="en-US" dirty="0"/>
          </a:p>
        </p:txBody>
      </p:sp>
      <p:pic>
        <p:nvPicPr>
          <p:cNvPr id="9218" name="Picture 2" descr="https://upload.wikimedia.org/wikipedia/commons/thumb/e/e7/Intel_80486DX2_bottom.jpg/1024px-Intel_80486DX2_bottom.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2564" y="1629560"/>
            <a:ext cx="3994621" cy="326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5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Ozko grlo </a:t>
            </a:r>
            <a:r>
              <a:rPr lang="en-US" dirty="0" smtClean="0"/>
              <a:t>Von </a:t>
            </a:r>
            <a:r>
              <a:rPr lang="en-US" dirty="0" err="1" smtClean="0"/>
              <a:t>Neumannov</a:t>
            </a:r>
            <a:r>
              <a:rPr lang="sl-SI" dirty="0" smtClean="0"/>
              <a:t>ega</a:t>
            </a:r>
            <a:r>
              <a:rPr lang="en-US" dirty="0" smtClean="0"/>
              <a:t> </a:t>
            </a:r>
            <a:r>
              <a:rPr lang="en-US" dirty="0" err="1"/>
              <a:t>ra</a:t>
            </a:r>
            <a:r>
              <a:rPr lang="sl-SI" dirty="0"/>
              <a:t>č</a:t>
            </a:r>
            <a:r>
              <a:rPr lang="en-US" dirty="0" err="1" smtClean="0"/>
              <a:t>unalnik</a:t>
            </a:r>
            <a:r>
              <a:rPr lang="sl-SI" dirty="0" smtClean="0"/>
              <a:t>a</a:t>
            </a:r>
            <a:endParaRPr lang="en-US" dirty="0"/>
          </a:p>
        </p:txBody>
      </p:sp>
      <p:sp>
        <p:nvSpPr>
          <p:cNvPr id="3" name="Označba mesta vsebine 2"/>
          <p:cNvSpPr>
            <a:spLocks noGrp="1"/>
          </p:cNvSpPr>
          <p:nvPr>
            <p:ph idx="1"/>
          </p:nvPr>
        </p:nvSpPr>
        <p:spPr/>
        <p:txBody>
          <a:bodyPr>
            <a:normAutofit/>
          </a:bodyPr>
          <a:lstStyle/>
          <a:p>
            <a:r>
              <a:rPr lang="sl-SI" dirty="0" smtClean="0"/>
              <a:t>Prepustnost </a:t>
            </a:r>
            <a:r>
              <a:rPr lang="sl-SI" dirty="0"/>
              <a:t>podatkov med </a:t>
            </a:r>
            <a:r>
              <a:rPr lang="sl-SI" dirty="0" smtClean="0"/>
              <a:t>centralno procesno enoto (CPE) </a:t>
            </a:r>
            <a:r>
              <a:rPr lang="sl-SI" dirty="0"/>
              <a:t>in pomnilnikom je </a:t>
            </a:r>
            <a:r>
              <a:rPr lang="sl-SI" dirty="0" smtClean="0"/>
              <a:t>majhna.</a:t>
            </a:r>
          </a:p>
          <a:p>
            <a:r>
              <a:rPr lang="sl-SI" dirty="0" smtClean="0"/>
              <a:t>Zato </a:t>
            </a:r>
            <a:r>
              <a:rPr lang="sl-SI" dirty="0"/>
              <a:t>je </a:t>
            </a:r>
            <a:r>
              <a:rPr lang="sl-SI" dirty="0" smtClean="0"/>
              <a:t>CPE prisiljena </a:t>
            </a:r>
            <a:r>
              <a:rPr lang="sl-SI" dirty="0"/>
              <a:t>čakati na konec prenosa podatkov iz pomnilnika oziroma v pomnilnik.</a:t>
            </a:r>
          </a:p>
          <a:p>
            <a:r>
              <a:rPr lang="sl-SI" dirty="0"/>
              <a:t>Von Neumanovo ozko grlo lahko malo olajšamo z uporabo </a:t>
            </a:r>
            <a:r>
              <a:rPr lang="sl-SI" dirty="0" err="1"/>
              <a:t>predpomnenja</a:t>
            </a:r>
            <a:r>
              <a:rPr lang="sl-SI" dirty="0"/>
              <a:t> (</a:t>
            </a:r>
            <a:r>
              <a:rPr lang="sl-SI" dirty="0" err="1"/>
              <a:t>cache</a:t>
            </a:r>
            <a:r>
              <a:rPr lang="sl-SI" dirty="0"/>
              <a:t>) med CPE in pomnilnikom. </a:t>
            </a:r>
            <a:endParaRPr lang="en-US" dirty="0"/>
          </a:p>
        </p:txBody>
      </p:sp>
    </p:spTree>
    <p:extLst>
      <p:ext uri="{BB962C8B-B14F-4D97-AF65-F5344CB8AC3E}">
        <p14:creationId xmlns:p14="http://schemas.microsoft.com/office/powerpoint/2010/main" val="29092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Več jedrni procesor</a:t>
            </a:r>
            <a:endParaRPr lang="en-US" dirty="0"/>
          </a:p>
        </p:txBody>
      </p:sp>
      <p:sp>
        <p:nvSpPr>
          <p:cNvPr id="3" name="Označba mesta vsebine 2"/>
          <p:cNvSpPr>
            <a:spLocks noGrp="1"/>
          </p:cNvSpPr>
          <p:nvPr>
            <p:ph idx="1"/>
          </p:nvPr>
        </p:nvSpPr>
        <p:spPr/>
        <p:txBody>
          <a:bodyPr>
            <a:normAutofit/>
          </a:bodyPr>
          <a:lstStyle/>
          <a:p>
            <a:r>
              <a:rPr lang="sl-SI" dirty="0" smtClean="0"/>
              <a:t>Več jedrne </a:t>
            </a:r>
            <a:r>
              <a:rPr lang="sl-SI" dirty="0"/>
              <a:t>procesorje so razvili, da je možno opravljati več opravil (niti) </a:t>
            </a:r>
            <a:r>
              <a:rPr lang="sl-SI" dirty="0" smtClean="0"/>
              <a:t>naenkrat, kar </a:t>
            </a:r>
            <a:r>
              <a:rPr lang="sl-SI" dirty="0"/>
              <a:t>omogoča pravo paralelno procesiranje. </a:t>
            </a:r>
            <a:endParaRPr lang="sl-SI" dirty="0" smtClean="0"/>
          </a:p>
          <a:p>
            <a:r>
              <a:rPr lang="sl-SI" dirty="0" smtClean="0"/>
              <a:t>Problem delovanja procesorja, </a:t>
            </a:r>
            <a:r>
              <a:rPr lang="sl-SI" dirty="0"/>
              <a:t>kako posamezna opravila čimbolj učinkovito razdeliti na paralelne procese, da bo celoten sistem veliko hitrejši, kot pri uporabi </a:t>
            </a:r>
            <a:r>
              <a:rPr lang="sl-SI" dirty="0" err="1"/>
              <a:t>enojedrnega</a:t>
            </a:r>
            <a:r>
              <a:rPr lang="sl-SI" dirty="0"/>
              <a:t> </a:t>
            </a:r>
            <a:r>
              <a:rPr lang="sl-SI" dirty="0" smtClean="0"/>
              <a:t>procesorja.</a:t>
            </a:r>
          </a:p>
          <a:p>
            <a:endParaRPr lang="sl-SI" dirty="0" smtClean="0"/>
          </a:p>
        </p:txBody>
      </p:sp>
    </p:spTree>
    <p:extLst>
      <p:ext uri="{BB962C8B-B14F-4D97-AF65-F5344CB8AC3E}">
        <p14:creationId xmlns:p14="http://schemas.microsoft.com/office/powerpoint/2010/main" val="392297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Sodobni procesorji</a:t>
            </a:r>
            <a:endParaRPr lang="en-US" dirty="0"/>
          </a:p>
        </p:txBody>
      </p:sp>
      <p:sp>
        <p:nvSpPr>
          <p:cNvPr id="3" name="Označba mesta vsebine 2"/>
          <p:cNvSpPr>
            <a:spLocks noGrp="1"/>
          </p:cNvSpPr>
          <p:nvPr>
            <p:ph idx="1"/>
          </p:nvPr>
        </p:nvSpPr>
        <p:spPr/>
        <p:txBody>
          <a:bodyPr/>
          <a:lstStyle/>
          <a:p>
            <a:r>
              <a:rPr lang="sl-SI" dirty="0" smtClean="0"/>
              <a:t>Jedrna </a:t>
            </a:r>
            <a:r>
              <a:rPr lang="sl-SI" dirty="0"/>
              <a:t>vojna v </a:t>
            </a:r>
            <a:r>
              <a:rPr lang="sl-SI" dirty="0" smtClean="0"/>
              <a:t>osebnih </a:t>
            </a:r>
            <a:r>
              <a:rPr lang="sl-SI" dirty="0"/>
              <a:t>računalnikih </a:t>
            </a:r>
            <a:r>
              <a:rPr lang="sl-SI" dirty="0" smtClean="0"/>
              <a:t>se je počasi ustavila</a:t>
            </a:r>
          </a:p>
          <a:p>
            <a:r>
              <a:rPr lang="sl-SI" dirty="0" smtClean="0"/>
              <a:t>Danes redko računalnik </a:t>
            </a:r>
            <a:r>
              <a:rPr lang="sl-SI" dirty="0"/>
              <a:t>z </a:t>
            </a:r>
            <a:r>
              <a:rPr lang="sl-SI" dirty="0" smtClean="0"/>
              <a:t>več kot 4 jedri </a:t>
            </a:r>
          </a:p>
          <a:p>
            <a:r>
              <a:rPr lang="sl-SI" dirty="0" smtClean="0"/>
              <a:t>(</a:t>
            </a:r>
            <a:r>
              <a:rPr lang="sl-SI" dirty="0"/>
              <a:t>6-jedrni so </a:t>
            </a:r>
            <a:r>
              <a:rPr lang="sl-SI" dirty="0" smtClean="0"/>
              <a:t>redki, 12-jedrni </a:t>
            </a:r>
            <a:r>
              <a:rPr lang="sl-SI" dirty="0"/>
              <a:t>PC strežniki pa v resnici ne sodijo med </a:t>
            </a:r>
            <a:r>
              <a:rPr lang="sl-SI" dirty="0" err="1"/>
              <a:t>PCje</a:t>
            </a:r>
            <a:r>
              <a:rPr lang="sl-SI" dirty="0"/>
              <a:t>), </a:t>
            </a:r>
            <a:endParaRPr lang="sl-SI" dirty="0" smtClean="0"/>
          </a:p>
          <a:p>
            <a:r>
              <a:rPr lang="sl-SI" dirty="0" smtClean="0"/>
              <a:t>V pametnih telefonih </a:t>
            </a:r>
            <a:r>
              <a:rPr lang="sl-SI" dirty="0"/>
              <a:t>in tablicah </a:t>
            </a:r>
            <a:r>
              <a:rPr lang="sl-SI" dirty="0" smtClean="0"/>
              <a:t>je drugače (8 jedrni).</a:t>
            </a:r>
          </a:p>
          <a:p>
            <a:r>
              <a:rPr lang="sl-SI" dirty="0" smtClean="0"/>
              <a:t>Še vedno dva glavna proizvajalca: Intel </a:t>
            </a:r>
            <a:r>
              <a:rPr lang="sl-SI" dirty="0"/>
              <a:t>in AMD</a:t>
            </a:r>
            <a:endParaRPr lang="en-US" dirty="0"/>
          </a:p>
        </p:txBody>
      </p:sp>
    </p:spTree>
    <p:extLst>
      <p:ext uri="{BB962C8B-B14F-4D97-AF65-F5344CB8AC3E}">
        <p14:creationId xmlns:p14="http://schemas.microsoft.com/office/powerpoint/2010/main" val="284687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Takt delovanja procesorja</a:t>
            </a:r>
            <a:endParaRPr lang="en-US" dirty="0"/>
          </a:p>
        </p:txBody>
      </p:sp>
      <p:sp>
        <p:nvSpPr>
          <p:cNvPr id="3" name="Označba mesta vsebine 2"/>
          <p:cNvSpPr>
            <a:spLocks noGrp="1"/>
          </p:cNvSpPr>
          <p:nvPr>
            <p:ph idx="1"/>
          </p:nvPr>
        </p:nvSpPr>
        <p:spPr/>
        <p:txBody>
          <a:bodyPr>
            <a:normAutofit lnSpcReduction="10000"/>
          </a:bodyPr>
          <a:lstStyle/>
          <a:p>
            <a:r>
              <a:rPr lang="sl-SI" dirty="0" smtClean="0"/>
              <a:t>Takt </a:t>
            </a:r>
            <a:r>
              <a:rPr lang="sl-SI" dirty="0"/>
              <a:t>delovanja je najbolj </a:t>
            </a:r>
            <a:r>
              <a:rPr lang="sl-SI" dirty="0" smtClean="0"/>
              <a:t>očiten </a:t>
            </a:r>
            <a:r>
              <a:rPr lang="sl-SI" dirty="0"/>
              <a:t>podatek ob izbiri </a:t>
            </a:r>
            <a:r>
              <a:rPr lang="sl-SI" dirty="0" smtClean="0"/>
              <a:t>procesorja</a:t>
            </a:r>
          </a:p>
          <a:p>
            <a:r>
              <a:rPr lang="sl-SI" dirty="0" smtClean="0"/>
              <a:t>Vrednost</a:t>
            </a:r>
            <a:r>
              <a:rPr lang="sl-SI" dirty="0"/>
              <a:t>, ki pove, </a:t>
            </a:r>
            <a:r>
              <a:rPr lang="sl-SI" dirty="0" smtClean="0"/>
              <a:t>s kakšno </a:t>
            </a:r>
            <a:r>
              <a:rPr lang="sl-SI" dirty="0"/>
              <a:t>frekvenco niha urni signal procesorja.</a:t>
            </a:r>
          </a:p>
          <a:p>
            <a:r>
              <a:rPr lang="sl-SI" dirty="0" smtClean="0"/>
              <a:t>Takt je eden </a:t>
            </a:r>
            <a:r>
              <a:rPr lang="sl-SI" dirty="0"/>
              <a:t>poglavitnih pokazateljev zmogljivosti procesorja in </a:t>
            </a:r>
            <a:r>
              <a:rPr lang="sl-SI" dirty="0" smtClean="0"/>
              <a:t>pri procesorjih </a:t>
            </a:r>
            <a:r>
              <a:rPr lang="sl-SI" dirty="0"/>
              <a:t>z enakim </a:t>
            </a:r>
            <a:r>
              <a:rPr lang="sl-SI" dirty="0" smtClean="0"/>
              <a:t>jedrom večji </a:t>
            </a:r>
            <a:r>
              <a:rPr lang="sl-SI" dirty="0"/>
              <a:t>takt delovanja pomeni tudi </a:t>
            </a:r>
            <a:r>
              <a:rPr lang="sl-SI" dirty="0" smtClean="0"/>
              <a:t>večjo zmogljivost.</a:t>
            </a:r>
            <a:endParaRPr lang="sl-SI" dirty="0"/>
          </a:p>
          <a:p>
            <a:r>
              <a:rPr lang="sl-SI" dirty="0"/>
              <a:t>Pri frekvenci delovanja procesorjev poznamo notranji takt in zunanji takt delovanja.</a:t>
            </a:r>
          </a:p>
          <a:p>
            <a:r>
              <a:rPr lang="sl-SI" dirty="0" smtClean="0"/>
              <a:t>Najbolj pogosti procesorji delujejo </a:t>
            </a:r>
            <a:r>
              <a:rPr lang="sl-SI" dirty="0"/>
              <a:t>z </a:t>
            </a:r>
            <a:r>
              <a:rPr lang="sl-SI" dirty="0" smtClean="0"/>
              <a:t>notranjim taktom </a:t>
            </a:r>
            <a:r>
              <a:rPr lang="sl-SI" dirty="0"/>
              <a:t>od 2 do </a:t>
            </a:r>
            <a:r>
              <a:rPr lang="sl-SI" dirty="0" smtClean="0"/>
              <a:t>4 GHz</a:t>
            </a:r>
            <a:endParaRPr lang="en-US" dirty="0"/>
          </a:p>
        </p:txBody>
      </p:sp>
    </p:spTree>
    <p:extLst>
      <p:ext uri="{BB962C8B-B14F-4D97-AF65-F5344CB8AC3E}">
        <p14:creationId xmlns:p14="http://schemas.microsoft.com/office/powerpoint/2010/main" val="407036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Zmogljivost </a:t>
            </a:r>
            <a:r>
              <a:rPr lang="sl-SI" dirty="0"/>
              <a:t>procesorjev</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9708" y="1649413"/>
            <a:ext cx="8172450" cy="5208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681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2" y="-16529"/>
            <a:ext cx="3748491" cy="1917167"/>
          </a:xfrm>
          <a:prstGeom prst="rect">
            <a:avLst/>
          </a:prstGeom>
        </p:spPr>
      </p:pic>
      <p:pic>
        <p:nvPicPr>
          <p:cNvPr id="4" name="Slika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 y="2440008"/>
            <a:ext cx="3748491" cy="1888775"/>
          </a:xfrm>
          <a:prstGeom prst="rect">
            <a:avLst/>
          </a:prstGeom>
        </p:spPr>
      </p:pic>
      <p:pic>
        <p:nvPicPr>
          <p:cNvPr id="5" name="Slika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176" y="4955141"/>
            <a:ext cx="3748491" cy="1888552"/>
          </a:xfrm>
          <a:prstGeom prst="rect">
            <a:avLst/>
          </a:prstGeom>
        </p:spPr>
      </p:pic>
      <p:pic>
        <p:nvPicPr>
          <p:cNvPr id="6" name="Slika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51424" y="-24354"/>
            <a:ext cx="3748492" cy="1932816"/>
          </a:xfrm>
          <a:prstGeom prst="rect">
            <a:avLst/>
          </a:prstGeom>
        </p:spPr>
      </p:pic>
      <p:pic>
        <p:nvPicPr>
          <p:cNvPr id="7" name="Slika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51425" y="2463175"/>
            <a:ext cx="3748491" cy="1903079"/>
          </a:xfrm>
          <a:prstGeom prst="rect">
            <a:avLst/>
          </a:prstGeom>
        </p:spPr>
      </p:pic>
      <p:pic>
        <p:nvPicPr>
          <p:cNvPr id="8" name="Slika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71541" y="4920967"/>
            <a:ext cx="3748491" cy="1859939"/>
          </a:xfrm>
          <a:prstGeom prst="rect">
            <a:avLst/>
          </a:prstGeom>
        </p:spPr>
      </p:pic>
      <p:pic>
        <p:nvPicPr>
          <p:cNvPr id="9" name="Slika 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444921" y="-16529"/>
            <a:ext cx="3748492" cy="1874246"/>
          </a:xfrm>
          <a:prstGeom prst="rect">
            <a:avLst/>
          </a:prstGeom>
        </p:spPr>
      </p:pic>
      <p:pic>
        <p:nvPicPr>
          <p:cNvPr id="10" name="Slika 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44922" y="2374700"/>
            <a:ext cx="3748491" cy="1903079"/>
          </a:xfrm>
          <a:prstGeom prst="rect">
            <a:avLst/>
          </a:prstGeom>
        </p:spPr>
      </p:pic>
      <p:pic>
        <p:nvPicPr>
          <p:cNvPr id="15" name="Slika 14"/>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458885" y="4922845"/>
            <a:ext cx="3684356" cy="1842178"/>
          </a:xfrm>
          <a:prstGeom prst="rect">
            <a:avLst/>
          </a:prstGeom>
        </p:spPr>
      </p:pic>
    </p:spTree>
    <p:extLst>
      <p:ext uri="{BB962C8B-B14F-4D97-AF65-F5344CB8AC3E}">
        <p14:creationId xmlns:p14="http://schemas.microsoft.com/office/powerpoint/2010/main" val="378280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948" y="7268"/>
            <a:ext cx="3915427" cy="1972890"/>
          </a:xfrm>
          <a:prstGeom prst="rect">
            <a:avLst/>
          </a:prstGeom>
        </p:spPr>
      </p:pic>
      <p:pic>
        <p:nvPicPr>
          <p:cNvPr id="4" name="Slika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48" y="2337655"/>
            <a:ext cx="3915427" cy="2018892"/>
          </a:xfrm>
          <a:prstGeom prst="rect">
            <a:avLst/>
          </a:prstGeom>
        </p:spPr>
      </p:pic>
      <p:pic>
        <p:nvPicPr>
          <p:cNvPr id="5" name="Slika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24" y="4863727"/>
            <a:ext cx="3915427" cy="1987831"/>
          </a:xfrm>
          <a:prstGeom prst="rect">
            <a:avLst/>
          </a:prstGeom>
        </p:spPr>
      </p:pic>
      <p:pic>
        <p:nvPicPr>
          <p:cNvPr id="6" name="Slika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09091" y="4910530"/>
            <a:ext cx="3915427" cy="1957714"/>
          </a:xfrm>
          <a:prstGeom prst="rect">
            <a:avLst/>
          </a:prstGeom>
        </p:spPr>
      </p:pic>
      <p:pic>
        <p:nvPicPr>
          <p:cNvPr id="7" name="Slika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78730" y="-56263"/>
            <a:ext cx="3915427" cy="1987831"/>
          </a:xfrm>
          <a:prstGeom prst="rect">
            <a:avLst/>
          </a:prstGeom>
        </p:spPr>
      </p:pic>
      <p:pic>
        <p:nvPicPr>
          <p:cNvPr id="8" name="Slika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83095" y="-26147"/>
            <a:ext cx="3915427" cy="1957714"/>
          </a:xfrm>
          <a:prstGeom prst="rect">
            <a:avLst/>
          </a:prstGeom>
        </p:spPr>
      </p:pic>
      <p:pic>
        <p:nvPicPr>
          <p:cNvPr id="9" name="Slika 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109091" y="2427133"/>
            <a:ext cx="3915427" cy="1987831"/>
          </a:xfrm>
          <a:prstGeom prst="rect">
            <a:avLst/>
          </a:prstGeom>
        </p:spPr>
      </p:pic>
      <p:pic>
        <p:nvPicPr>
          <p:cNvPr id="10" name="Slika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73397" y="2427133"/>
            <a:ext cx="3915427" cy="1957714"/>
          </a:xfrm>
          <a:prstGeom prst="rect">
            <a:avLst/>
          </a:prstGeom>
        </p:spPr>
      </p:pic>
      <p:pic>
        <p:nvPicPr>
          <p:cNvPr id="11" name="Slika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73398" y="4880413"/>
            <a:ext cx="3915427" cy="1987831"/>
          </a:xfrm>
          <a:prstGeom prst="rect">
            <a:avLst/>
          </a:prstGeom>
        </p:spPr>
      </p:pic>
    </p:spTree>
    <p:extLst>
      <p:ext uri="{BB962C8B-B14F-4D97-AF65-F5344CB8AC3E}">
        <p14:creationId xmlns:p14="http://schemas.microsoft.com/office/powerpoint/2010/main" val="93710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372" y="2420888"/>
            <a:ext cx="3791111" cy="1866834"/>
          </a:xfrm>
          <a:prstGeom prst="rect">
            <a:avLst/>
          </a:prstGeom>
        </p:spPr>
      </p:pic>
      <p:pic>
        <p:nvPicPr>
          <p:cNvPr id="4" name="Slika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256" y="4880580"/>
            <a:ext cx="3791111" cy="1969025"/>
          </a:xfrm>
          <a:prstGeom prst="rect">
            <a:avLst/>
          </a:prstGeom>
        </p:spPr>
      </p:pic>
      <p:pic>
        <p:nvPicPr>
          <p:cNvPr id="5" name="Slika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57793" y="25167"/>
            <a:ext cx="3791111" cy="1924277"/>
          </a:xfrm>
          <a:prstGeom prst="rect">
            <a:avLst/>
          </a:prstGeom>
        </p:spPr>
      </p:pic>
      <p:pic>
        <p:nvPicPr>
          <p:cNvPr id="6" name="Slika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07049" y="2420888"/>
            <a:ext cx="3791111" cy="1895556"/>
          </a:xfrm>
          <a:prstGeom prst="rect">
            <a:avLst/>
          </a:prstGeom>
        </p:spPr>
      </p:pic>
      <p:pic>
        <p:nvPicPr>
          <p:cNvPr id="7" name="Slika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57793" y="4977139"/>
            <a:ext cx="3791111" cy="1880861"/>
          </a:xfrm>
          <a:prstGeom prst="rect">
            <a:avLst/>
          </a:prstGeom>
        </p:spPr>
      </p:pic>
      <p:pic>
        <p:nvPicPr>
          <p:cNvPr id="8" name="Slika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97714" y="-23564"/>
            <a:ext cx="3791111" cy="1881086"/>
          </a:xfrm>
          <a:prstGeom prst="rect">
            <a:avLst/>
          </a:prstGeom>
        </p:spPr>
      </p:pic>
      <p:pic>
        <p:nvPicPr>
          <p:cNvPr id="9" name="Slika 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64822" y="2420888"/>
            <a:ext cx="3791111" cy="1881086"/>
          </a:xfrm>
          <a:prstGeom prst="rect">
            <a:avLst/>
          </a:prstGeom>
        </p:spPr>
      </p:pic>
      <p:pic>
        <p:nvPicPr>
          <p:cNvPr id="14" name="Slika 13"/>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588" y="-35148"/>
            <a:ext cx="3791111" cy="1910250"/>
          </a:xfrm>
          <a:prstGeom prst="rect">
            <a:avLst/>
          </a:prstGeom>
        </p:spPr>
      </p:pic>
    </p:spTree>
    <p:extLst>
      <p:ext uri="{BB962C8B-B14F-4D97-AF65-F5344CB8AC3E}">
        <p14:creationId xmlns:p14="http://schemas.microsoft.com/office/powerpoint/2010/main" val="324451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Procesor danes (2016)</a:t>
            </a:r>
            <a:endParaRPr lang="en-US" dirty="0"/>
          </a:p>
        </p:txBody>
      </p:sp>
      <p:sp>
        <p:nvSpPr>
          <p:cNvPr id="3" name="Označba mesta vsebine 2"/>
          <p:cNvSpPr>
            <a:spLocks noGrp="1"/>
          </p:cNvSpPr>
          <p:nvPr>
            <p:ph idx="1"/>
          </p:nvPr>
        </p:nvSpPr>
        <p:spPr>
          <a:xfrm>
            <a:off x="1593436" y="1600200"/>
            <a:ext cx="6445191" cy="4572000"/>
          </a:xfrm>
        </p:spPr>
        <p:txBody>
          <a:bodyPr>
            <a:normAutofit/>
          </a:bodyPr>
          <a:lstStyle/>
          <a:p>
            <a:pPr fontAlgn="base"/>
            <a:r>
              <a:rPr lang="sl-SI" sz="1900" dirty="0" smtClean="0"/>
              <a:t>INTEL CORE i7</a:t>
            </a:r>
          </a:p>
          <a:p>
            <a:pPr fontAlgn="base"/>
            <a:endParaRPr lang="sl-SI" sz="1900" dirty="0" smtClean="0"/>
          </a:p>
          <a:p>
            <a:pPr lvl="1" fontAlgn="base"/>
            <a:r>
              <a:rPr lang="en-US" sz="1600" dirty="0" err="1" smtClean="0"/>
              <a:t>podnožje</a:t>
            </a:r>
            <a:r>
              <a:rPr lang="en-US" sz="1600" dirty="0"/>
              <a:t>: LGA2011-v3 </a:t>
            </a:r>
            <a:endParaRPr lang="sl-SI" sz="1600" dirty="0"/>
          </a:p>
          <a:p>
            <a:pPr lvl="1" fontAlgn="base"/>
            <a:r>
              <a:rPr lang="en-US" sz="1600" dirty="0" err="1" smtClean="0"/>
              <a:t>takt</a:t>
            </a:r>
            <a:r>
              <a:rPr lang="en-US" sz="1600" dirty="0" smtClean="0"/>
              <a:t> </a:t>
            </a:r>
            <a:r>
              <a:rPr lang="en-US" sz="1600" dirty="0" err="1"/>
              <a:t>procesorja</a:t>
            </a:r>
            <a:r>
              <a:rPr lang="en-US" sz="1600" dirty="0"/>
              <a:t>: 3.5 GHz, </a:t>
            </a:r>
            <a:endParaRPr lang="sl-SI" sz="1600" dirty="0" smtClean="0"/>
          </a:p>
          <a:p>
            <a:pPr lvl="1" fontAlgn="base"/>
            <a:r>
              <a:rPr lang="sl-SI" sz="1600" dirty="0" smtClean="0"/>
              <a:t>š</a:t>
            </a:r>
            <a:r>
              <a:rPr lang="en-US" sz="1600" dirty="0" smtClean="0"/>
              <a:t>t</a:t>
            </a:r>
            <a:r>
              <a:rPr lang="en-US" sz="1600" dirty="0"/>
              <a:t>. </a:t>
            </a:r>
            <a:r>
              <a:rPr lang="en-US" sz="1600" dirty="0" err="1"/>
              <a:t>jeder</a:t>
            </a:r>
            <a:r>
              <a:rPr lang="en-US" sz="1600" dirty="0"/>
              <a:t>/</a:t>
            </a:r>
            <a:r>
              <a:rPr lang="en-US" sz="1600" dirty="0" err="1"/>
              <a:t>niti</a:t>
            </a:r>
            <a:r>
              <a:rPr lang="en-US" sz="1600" dirty="0"/>
              <a:t>: 6/12 </a:t>
            </a:r>
            <a:endParaRPr lang="sl-SI" sz="1600" dirty="0" smtClean="0"/>
          </a:p>
          <a:p>
            <a:pPr lvl="1" fontAlgn="base"/>
            <a:r>
              <a:rPr lang="en-US" sz="1600" dirty="0" err="1" smtClean="0"/>
              <a:t>predpomnilnik</a:t>
            </a:r>
            <a:r>
              <a:rPr lang="en-US" sz="1600" dirty="0"/>
              <a:t>: 15 MB </a:t>
            </a:r>
            <a:r>
              <a:rPr lang="en-US" sz="1600" dirty="0" err="1"/>
              <a:t>tehnologija</a:t>
            </a:r>
            <a:r>
              <a:rPr lang="en-US" sz="1600" dirty="0"/>
              <a:t> </a:t>
            </a:r>
            <a:r>
              <a:rPr lang="en-US" sz="1600" dirty="0" err="1"/>
              <a:t>izdelave</a:t>
            </a:r>
            <a:r>
              <a:rPr lang="en-US" sz="1600" dirty="0"/>
              <a:t>: Haswell-E, 22nm </a:t>
            </a:r>
            <a:endParaRPr lang="sl-SI" sz="1600" dirty="0" smtClean="0"/>
          </a:p>
          <a:p>
            <a:pPr lvl="1" fontAlgn="base"/>
            <a:r>
              <a:rPr lang="en-US" sz="1600" dirty="0" err="1" smtClean="0"/>
              <a:t>poraba</a:t>
            </a:r>
            <a:r>
              <a:rPr lang="en-US" sz="1600" dirty="0"/>
              <a:t>: max. 140 W </a:t>
            </a:r>
            <a:endParaRPr lang="sl-SI" sz="1600" dirty="0" smtClean="0"/>
          </a:p>
          <a:p>
            <a:pPr lvl="1" fontAlgn="base"/>
            <a:r>
              <a:rPr lang="en-US" sz="1600" dirty="0" err="1" smtClean="0"/>
              <a:t>vgrajene</a:t>
            </a:r>
            <a:r>
              <a:rPr lang="en-US" sz="1600" dirty="0" smtClean="0"/>
              <a:t> </a:t>
            </a:r>
            <a:r>
              <a:rPr lang="en-US" sz="1600" dirty="0" err="1"/>
              <a:t>tehnologije</a:t>
            </a:r>
            <a:r>
              <a:rPr lang="en-US" sz="1600" dirty="0"/>
              <a:t>: Intel Turbo Boost, </a:t>
            </a:r>
            <a:endParaRPr lang="sl-SI" sz="1600" dirty="0" smtClean="0"/>
          </a:p>
          <a:p>
            <a:pPr lvl="1" fontAlgn="base"/>
            <a:r>
              <a:rPr lang="en-US" sz="1600" dirty="0" smtClean="0"/>
              <a:t>Intel </a:t>
            </a:r>
            <a:r>
              <a:rPr lang="en-US" sz="1600" dirty="0"/>
              <a:t>Hyper-Threading, </a:t>
            </a:r>
            <a:endParaRPr lang="sl-SI" sz="1600" dirty="0" smtClean="0"/>
          </a:p>
          <a:p>
            <a:pPr lvl="1" fontAlgn="base"/>
            <a:r>
              <a:rPr lang="en-US" sz="1600" dirty="0" err="1" smtClean="0"/>
              <a:t>zahteva</a:t>
            </a:r>
            <a:r>
              <a:rPr lang="en-US" sz="1600" dirty="0" smtClean="0"/>
              <a:t> </a:t>
            </a:r>
            <a:r>
              <a:rPr lang="en-US" sz="1600" dirty="0" err="1"/>
              <a:t>uporabo</a:t>
            </a:r>
            <a:r>
              <a:rPr lang="en-US" sz="1600" dirty="0"/>
              <a:t> DDR4 </a:t>
            </a:r>
            <a:endParaRPr lang="sl-SI" sz="1600" dirty="0" smtClean="0"/>
          </a:p>
          <a:p>
            <a:endParaRPr lang="en-US" dirty="0"/>
          </a:p>
        </p:txBody>
      </p:sp>
      <p:pic>
        <p:nvPicPr>
          <p:cNvPr id="5" name="Slika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8627" y="6087464"/>
            <a:ext cx="3735740" cy="534597"/>
          </a:xfrm>
          <a:prstGeom prst="rect">
            <a:avLst/>
          </a:prstGeom>
        </p:spPr>
      </p:pic>
      <p:pic>
        <p:nvPicPr>
          <p:cNvPr id="6" name="Slika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06580" y="1808334"/>
            <a:ext cx="4104456" cy="3888432"/>
          </a:xfrm>
          <a:prstGeom prst="rect">
            <a:avLst/>
          </a:prstGeom>
        </p:spPr>
      </p:pic>
    </p:spTree>
    <p:extLst>
      <p:ext uri="{BB962C8B-B14F-4D97-AF65-F5344CB8AC3E}">
        <p14:creationId xmlns:p14="http://schemas.microsoft.com/office/powerpoint/2010/main" val="329688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Predpomnilnik (</a:t>
            </a:r>
            <a:r>
              <a:rPr lang="sl-SI" dirty="0" err="1" smtClean="0"/>
              <a:t>cache</a:t>
            </a:r>
            <a:r>
              <a:rPr lang="sl-SI" dirty="0" smtClean="0"/>
              <a:t>)</a:t>
            </a:r>
            <a:endParaRPr lang="en-US" dirty="0"/>
          </a:p>
        </p:txBody>
      </p:sp>
      <p:sp>
        <p:nvSpPr>
          <p:cNvPr id="3" name="Označba mesta vsebine 2"/>
          <p:cNvSpPr>
            <a:spLocks noGrp="1"/>
          </p:cNvSpPr>
          <p:nvPr>
            <p:ph idx="1"/>
          </p:nvPr>
        </p:nvSpPr>
        <p:spPr>
          <a:xfrm>
            <a:off x="1593436" y="1600200"/>
            <a:ext cx="9782801" cy="3314180"/>
          </a:xfrm>
        </p:spPr>
        <p:txBody>
          <a:bodyPr>
            <a:normAutofit fontScale="70000" lnSpcReduction="20000"/>
          </a:bodyPr>
          <a:lstStyle/>
          <a:p>
            <a:r>
              <a:rPr lang="sl-SI" dirty="0" smtClean="0"/>
              <a:t>Na </a:t>
            </a:r>
            <a:r>
              <a:rPr lang="sl-SI" dirty="0"/>
              <a:t>hitrost delovanja zelo vpliva tudi </a:t>
            </a:r>
            <a:r>
              <a:rPr lang="sl-SI" dirty="0" smtClean="0"/>
              <a:t>predpomnilnik</a:t>
            </a:r>
          </a:p>
          <a:p>
            <a:r>
              <a:rPr lang="sl-SI" dirty="0"/>
              <a:t>Predpomnilnik je pomnilnik, ki je neposredno vgrajen v procesorju in služi kot vmesnik med glavnim pomnilnikom in procesorjem. </a:t>
            </a:r>
          </a:p>
          <a:p>
            <a:r>
              <a:rPr lang="sl-SI" dirty="0"/>
              <a:t>Njegova naloga je, da podaja podatke procesorju ter istočasno pobira nove podatke iz pomnilnika. </a:t>
            </a:r>
          </a:p>
          <a:p>
            <a:r>
              <a:rPr lang="sl-SI" dirty="0" smtClean="0"/>
              <a:t>Ce </a:t>
            </a:r>
            <a:r>
              <a:rPr lang="sl-SI" dirty="0"/>
              <a:t>predpomnilnika ne bi bilo, mora procesor </a:t>
            </a:r>
            <a:r>
              <a:rPr lang="sl-SI" dirty="0" smtClean="0"/>
              <a:t>čakati </a:t>
            </a:r>
            <a:r>
              <a:rPr lang="sl-SI" dirty="0"/>
              <a:t>na podatke iz </a:t>
            </a:r>
            <a:r>
              <a:rPr lang="sl-SI" dirty="0" smtClean="0"/>
              <a:t>pomnilnika.</a:t>
            </a:r>
            <a:endParaRPr lang="sl-SI" dirty="0"/>
          </a:p>
          <a:p>
            <a:r>
              <a:rPr lang="pl-PL" dirty="0" smtClean="0"/>
              <a:t>Večji </a:t>
            </a:r>
            <a:r>
              <a:rPr lang="pl-PL" dirty="0"/>
              <a:t>predpomnilnik navadno pomeni manj dostopov do glavnega pomnilnika. </a:t>
            </a:r>
            <a:endParaRPr lang="pl-PL" dirty="0" smtClean="0"/>
          </a:p>
          <a:p>
            <a:r>
              <a:rPr lang="pl-PL" dirty="0" smtClean="0"/>
              <a:t>Tipično </a:t>
            </a:r>
            <a:r>
              <a:rPr lang="pl-PL" dirty="0"/>
              <a:t>ima današnji procesor med 2 MB in 8 MB predpomnilnika.</a:t>
            </a:r>
            <a:endParaRPr lang="en-US" dirty="0"/>
          </a:p>
        </p:txBody>
      </p:sp>
      <p:pic>
        <p:nvPicPr>
          <p:cNvPr id="1026" name="Picture 2" descr="Predpomnilni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29374" y="4947122"/>
            <a:ext cx="7040624" cy="180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4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Predpomnilnik (</a:t>
            </a:r>
            <a:r>
              <a:rPr lang="sl-SI" dirty="0" err="1"/>
              <a:t>cache</a:t>
            </a:r>
            <a:r>
              <a:rPr lang="sl-SI" dirty="0"/>
              <a:t>)</a:t>
            </a:r>
            <a:endParaRPr lang="en-US" dirty="0"/>
          </a:p>
        </p:txBody>
      </p:sp>
      <p:sp>
        <p:nvSpPr>
          <p:cNvPr id="3" name="Označba mesta vsebine 2"/>
          <p:cNvSpPr>
            <a:spLocks noGrp="1"/>
          </p:cNvSpPr>
          <p:nvPr>
            <p:ph idx="1"/>
          </p:nvPr>
        </p:nvSpPr>
        <p:spPr>
          <a:xfrm>
            <a:off x="1593437" y="1600200"/>
            <a:ext cx="10045591" cy="1828800"/>
          </a:xfrm>
        </p:spPr>
        <p:txBody>
          <a:bodyPr>
            <a:normAutofit fontScale="92500" lnSpcReduction="20000"/>
          </a:bodyPr>
          <a:lstStyle/>
          <a:p>
            <a:r>
              <a:rPr lang="sl-SI" dirty="0" smtClean="0"/>
              <a:t>Povezava </a:t>
            </a:r>
            <a:r>
              <a:rPr lang="sl-SI" dirty="0"/>
              <a:t>med procesorjem in pomnilnikom je </a:t>
            </a:r>
            <a:r>
              <a:rPr lang="sl-SI" dirty="0" smtClean="0"/>
              <a:t>ozko grlo računalnikov</a:t>
            </a:r>
            <a:r>
              <a:rPr lang="sl-SI" dirty="0"/>
              <a:t>, tako da je zelo pomembno, da je prenos podatkov po pomnilniškem vodilu </a:t>
            </a:r>
            <a:r>
              <a:rPr lang="sl-SI" dirty="0" smtClean="0"/>
              <a:t>cim hitrejši</a:t>
            </a:r>
            <a:r>
              <a:rPr lang="sl-SI" dirty="0"/>
              <a:t>. </a:t>
            </a:r>
            <a:endParaRPr lang="sl-SI" dirty="0" smtClean="0"/>
          </a:p>
          <a:p>
            <a:r>
              <a:rPr lang="sl-SI" dirty="0" smtClean="0"/>
              <a:t>L1 predpomnilnik </a:t>
            </a:r>
            <a:r>
              <a:rPr lang="sl-SI" dirty="0"/>
              <a:t>je vgrajen v sredico mikroprocesorja in dela na isti frekvenci kot mikroprocesor.</a:t>
            </a:r>
          </a:p>
          <a:p>
            <a:endParaRPr lang="en-US" dirty="0"/>
          </a:p>
        </p:txBody>
      </p:sp>
      <p:pic>
        <p:nvPicPr>
          <p:cNvPr id="5" name="Slika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86460" y="3429000"/>
            <a:ext cx="6593009" cy="3296505"/>
          </a:xfrm>
          <a:prstGeom prst="rect">
            <a:avLst/>
          </a:prstGeom>
        </p:spPr>
      </p:pic>
      <p:sp>
        <p:nvSpPr>
          <p:cNvPr id="6" name="Označba mesta vsebine 2"/>
          <p:cNvSpPr txBox="1">
            <a:spLocks/>
          </p:cNvSpPr>
          <p:nvPr/>
        </p:nvSpPr>
        <p:spPr>
          <a:xfrm>
            <a:off x="1605935" y="3528208"/>
            <a:ext cx="3680525" cy="2776526"/>
          </a:xfrm>
          <a:prstGeom prst="rect">
            <a:avLst/>
          </a:prstGeom>
        </p:spPr>
        <p:txBody>
          <a:bodyPr vert="horz" lIns="91440" tIns="45720" rIns="91440" bIns="45720" rtlCol="0">
            <a:normAutofit fontScale="9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sl-SI" dirty="0" smtClean="0"/>
              <a:t>L2 predpomnilnik je precej večji, velikosti od 1 MB do 8 MB. </a:t>
            </a:r>
          </a:p>
          <a:p>
            <a:r>
              <a:rPr lang="sl-SI" dirty="0" smtClean="0"/>
              <a:t>Namen L2 predpomnilnika je, da neprestano bere podatke iz </a:t>
            </a:r>
            <a:r>
              <a:rPr lang="sl-SI" dirty="0" err="1" smtClean="0"/>
              <a:t>RAMa</a:t>
            </a:r>
            <a:r>
              <a:rPr lang="sl-SI" dirty="0" smtClean="0"/>
              <a:t>, da so vedno na voljo L1 predpomnilniku.</a:t>
            </a:r>
          </a:p>
          <a:p>
            <a:endParaRPr lang="en-US" dirty="0"/>
          </a:p>
        </p:txBody>
      </p:sp>
    </p:spTree>
    <p:extLst>
      <p:ext uri="{BB962C8B-B14F-4D97-AF65-F5344CB8AC3E}">
        <p14:creationId xmlns:p14="http://schemas.microsoft.com/office/powerpoint/2010/main" val="12525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Naslov 1"/>
          <p:cNvSpPr>
            <a:spLocks noGrp="1"/>
          </p:cNvSpPr>
          <p:nvPr>
            <p:ph type="title"/>
          </p:nvPr>
        </p:nvSpPr>
        <p:spPr>
          <a:xfrm>
            <a:off x="1979612" y="428625"/>
            <a:ext cx="8229600" cy="857250"/>
          </a:xfrm>
        </p:spPr>
        <p:txBody>
          <a:bodyPr/>
          <a:lstStyle/>
          <a:p>
            <a:r>
              <a:rPr lang="sl-SI" altLang="en-US" smtClean="0"/>
              <a:t>ZGRADBA RAČUNALNIKA</a:t>
            </a:r>
          </a:p>
        </p:txBody>
      </p:sp>
      <p:sp>
        <p:nvSpPr>
          <p:cNvPr id="148485" name="PoljeZBesedilom 5"/>
          <p:cNvSpPr txBox="1">
            <a:spLocks noChangeArrowheads="1"/>
          </p:cNvSpPr>
          <p:nvPr/>
        </p:nvSpPr>
        <p:spPr bwMode="auto">
          <a:xfrm>
            <a:off x="1701801" y="4221163"/>
            <a:ext cx="878522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en-US" b="1"/>
              <a:t>Računalnik</a:t>
            </a:r>
            <a:r>
              <a:rPr lang="sl-SI" altLang="en-US"/>
              <a:t> je naprava za avtomatsko obdelavo podatkov. </a:t>
            </a:r>
          </a:p>
          <a:p>
            <a:pPr eaLnBrk="1" hangingPunct="1"/>
            <a:r>
              <a:rPr lang="sl-SI" altLang="en-US"/>
              <a:t>Za izvajanje različnih operacij uporablja nabor ukazov, ki jih izvaja </a:t>
            </a:r>
            <a:r>
              <a:rPr lang="sl-SI" altLang="en-US" b="1"/>
              <a:t>procesor</a:t>
            </a:r>
            <a:r>
              <a:rPr lang="sl-SI" altLang="en-US"/>
              <a:t>. </a:t>
            </a:r>
          </a:p>
          <a:p>
            <a:pPr eaLnBrk="1" hangingPunct="1"/>
            <a:endParaRPr lang="sl-SI" altLang="en-US"/>
          </a:p>
          <a:p>
            <a:pPr eaLnBrk="1" hangingPunct="1"/>
            <a:r>
              <a:rPr lang="sl-SI" altLang="en-US"/>
              <a:t>Procesor podatke, ki jih obdeluje, shranjuje v </a:t>
            </a:r>
            <a:r>
              <a:rPr lang="sl-SI" altLang="en-US" b="1"/>
              <a:t>notranji pomnilnik</a:t>
            </a:r>
            <a:r>
              <a:rPr lang="sl-SI" altLang="en-US"/>
              <a:t>, trajno pa jih shrani v </a:t>
            </a:r>
            <a:r>
              <a:rPr lang="sl-SI" altLang="en-US" b="1"/>
              <a:t>zunanji pomnilnik</a:t>
            </a:r>
            <a:r>
              <a:rPr lang="sl-SI" altLang="en-US"/>
              <a:t>. </a:t>
            </a:r>
          </a:p>
          <a:p>
            <a:pPr eaLnBrk="1" hangingPunct="1"/>
            <a:endParaRPr lang="sl-SI" altLang="en-US"/>
          </a:p>
          <a:p>
            <a:pPr eaLnBrk="1" hangingPunct="1"/>
            <a:r>
              <a:rPr lang="sl-SI" altLang="en-US"/>
              <a:t>S pomočjo </a:t>
            </a:r>
            <a:r>
              <a:rPr lang="sl-SI" altLang="en-US" b="1"/>
              <a:t>vhodnih enot</a:t>
            </a:r>
            <a:r>
              <a:rPr lang="sl-SI" altLang="en-US"/>
              <a:t> podatke vnesemo v računalnik, </a:t>
            </a:r>
          </a:p>
          <a:p>
            <a:pPr eaLnBrk="1" hangingPunct="1"/>
            <a:r>
              <a:rPr lang="sl-SI" altLang="en-US"/>
              <a:t>z </a:t>
            </a:r>
            <a:r>
              <a:rPr lang="sl-SI" altLang="en-US" b="1"/>
              <a:t>izhodnimi enotami</a:t>
            </a:r>
            <a:r>
              <a:rPr lang="sl-SI" altLang="en-US"/>
              <a:t> pa vidimo rezultat obdelave računalnika</a:t>
            </a:r>
          </a:p>
          <a:p>
            <a:pPr eaLnBrk="1" hangingPunct="1"/>
            <a:endParaRPr lang="sl-SI" altLang="en-US"/>
          </a:p>
        </p:txBody>
      </p:sp>
      <p:pic>
        <p:nvPicPr>
          <p:cNvPr id="148486" name="Picture 9" descr="image0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98788" y="1341439"/>
            <a:ext cx="568801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5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Predpomnilnik (</a:t>
            </a:r>
            <a:r>
              <a:rPr lang="sl-SI" dirty="0" err="1"/>
              <a:t>cache</a:t>
            </a:r>
            <a:r>
              <a:rPr lang="sl-SI" dirty="0"/>
              <a:t>)</a:t>
            </a:r>
            <a:endParaRPr lang="en-US" dirty="0"/>
          </a:p>
        </p:txBody>
      </p:sp>
      <p:pic>
        <p:nvPicPr>
          <p:cNvPr id="4" name="Slika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61964" y="1393140"/>
            <a:ext cx="8280920" cy="5455665"/>
          </a:xfrm>
          <a:prstGeom prst="rect">
            <a:avLst/>
          </a:prstGeom>
        </p:spPr>
      </p:pic>
    </p:spTree>
    <p:extLst>
      <p:ext uri="{BB962C8B-B14F-4D97-AF65-F5344CB8AC3E}">
        <p14:creationId xmlns:p14="http://schemas.microsoft.com/office/powerpoint/2010/main" val="382569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POJMI</a:t>
            </a:r>
            <a:endParaRPr lang="en-US" dirty="0"/>
          </a:p>
        </p:txBody>
      </p:sp>
      <p:sp>
        <p:nvSpPr>
          <p:cNvPr id="3" name="Označba mesta vsebine 2"/>
          <p:cNvSpPr>
            <a:spLocks noGrp="1"/>
          </p:cNvSpPr>
          <p:nvPr>
            <p:ph idx="1"/>
          </p:nvPr>
        </p:nvSpPr>
        <p:spPr/>
        <p:txBody>
          <a:bodyPr>
            <a:normAutofit fontScale="92500" lnSpcReduction="20000"/>
          </a:bodyPr>
          <a:lstStyle/>
          <a:p>
            <a:r>
              <a:rPr lang="sl-SI" dirty="0" smtClean="0"/>
              <a:t>Procesor</a:t>
            </a:r>
            <a:endParaRPr lang="sl-SI" dirty="0"/>
          </a:p>
          <a:p>
            <a:pPr lvl="1"/>
            <a:r>
              <a:rPr lang="sl-SI" dirty="0"/>
              <a:t>Komponenta v računalniku, ki nadzoruje izvajanje programa.</a:t>
            </a:r>
          </a:p>
          <a:p>
            <a:pPr lvl="1"/>
            <a:r>
              <a:rPr lang="sl-SI" dirty="0"/>
              <a:t>Komponenta računalniškega sistema, ki izvaja manipulacije s podatki.</a:t>
            </a:r>
          </a:p>
          <a:p>
            <a:pPr lvl="1"/>
            <a:r>
              <a:rPr lang="sl-SI" dirty="0"/>
              <a:t>Možgani računalnika: Naprava, ki je zmožna opravljati operacije s podatki.</a:t>
            </a:r>
          </a:p>
          <a:p>
            <a:r>
              <a:rPr lang="sl-SI" dirty="0"/>
              <a:t>CPU</a:t>
            </a:r>
          </a:p>
          <a:p>
            <a:pPr lvl="1"/>
            <a:r>
              <a:rPr lang="sl-SI" dirty="0"/>
              <a:t>Centralna procesna enota – programirljiva logična naprava, ki izvaja procesiranje – logične, aritmetične in krmilne operacije. </a:t>
            </a:r>
          </a:p>
          <a:p>
            <a:r>
              <a:rPr lang="sl-SI" dirty="0"/>
              <a:t>Mikroprocesor</a:t>
            </a:r>
          </a:p>
          <a:p>
            <a:pPr lvl="1"/>
            <a:r>
              <a:rPr lang="sl-SI" dirty="0"/>
              <a:t>Integrirano vezje, ki služi kot procesor v mikroračunalnikih.</a:t>
            </a:r>
          </a:p>
          <a:p>
            <a:pPr lvl="1"/>
            <a:r>
              <a:rPr lang="sl-SI" dirty="0"/>
              <a:t>Elektronsko vezje, </a:t>
            </a:r>
            <a:r>
              <a:rPr lang="sl-SI" dirty="0" err="1"/>
              <a:t>ponavadi</a:t>
            </a:r>
            <a:r>
              <a:rPr lang="sl-SI" dirty="0"/>
              <a:t> na enem samem integriranem vezju, ki izvaja aritmetične, logične in kontrolne operacije, glede na vsebino pomnilnika. </a:t>
            </a:r>
          </a:p>
          <a:p>
            <a:pPr lvl="1"/>
            <a:r>
              <a:rPr lang="sl-SI" dirty="0"/>
              <a:t>Procesor na enem integriranem vezju.</a:t>
            </a:r>
          </a:p>
          <a:p>
            <a:endParaRPr lang="en-US" dirty="0"/>
          </a:p>
        </p:txBody>
      </p:sp>
    </p:spTree>
    <p:extLst>
      <p:ext uri="{BB962C8B-B14F-4D97-AF65-F5344CB8AC3E}">
        <p14:creationId xmlns:p14="http://schemas.microsoft.com/office/powerpoint/2010/main" val="54410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Matična plošča </a:t>
            </a:r>
            <a:r>
              <a:rPr lang="sl-SI" dirty="0" smtClean="0"/>
              <a:t>(</a:t>
            </a:r>
            <a:r>
              <a:rPr lang="sl-SI" dirty="0" err="1" smtClean="0"/>
              <a:t>motherboard</a:t>
            </a:r>
            <a:r>
              <a:rPr lang="sl-SI" dirty="0" smtClean="0"/>
              <a:t>)</a:t>
            </a:r>
            <a:endParaRPr lang="en-US" dirty="0"/>
          </a:p>
        </p:txBody>
      </p:sp>
      <p:sp>
        <p:nvSpPr>
          <p:cNvPr id="3" name="Označba mesta vsebine 2"/>
          <p:cNvSpPr>
            <a:spLocks noGrp="1"/>
          </p:cNvSpPr>
          <p:nvPr>
            <p:ph idx="1"/>
          </p:nvPr>
        </p:nvSpPr>
        <p:spPr>
          <a:xfrm>
            <a:off x="1593436" y="1600200"/>
            <a:ext cx="6661215" cy="4572000"/>
          </a:xfrm>
        </p:spPr>
        <p:txBody>
          <a:bodyPr>
            <a:normAutofit fontScale="92500" lnSpcReduction="10000"/>
          </a:bodyPr>
          <a:lstStyle/>
          <a:p>
            <a:r>
              <a:rPr lang="sl-SI" dirty="0" smtClean="0"/>
              <a:t>Matična </a:t>
            </a:r>
            <a:r>
              <a:rPr lang="sl-SI" dirty="0"/>
              <a:t>plošča (angleško </a:t>
            </a:r>
            <a:r>
              <a:rPr lang="sl-SI" dirty="0" err="1" smtClean="0"/>
              <a:t>motherboard</a:t>
            </a:r>
            <a:r>
              <a:rPr lang="sl-SI" dirty="0" smtClean="0"/>
              <a:t>) je </a:t>
            </a:r>
            <a:r>
              <a:rPr lang="sl-SI" dirty="0"/>
              <a:t>osnovno tiskano vezje v osebnem </a:t>
            </a:r>
            <a:r>
              <a:rPr lang="sl-SI" dirty="0" smtClean="0"/>
              <a:t>računalniku.</a:t>
            </a:r>
          </a:p>
          <a:p>
            <a:r>
              <a:rPr lang="sl-SI" dirty="0" smtClean="0"/>
              <a:t>Na </a:t>
            </a:r>
            <a:r>
              <a:rPr lang="sl-SI" dirty="0"/>
              <a:t>matično ploščo se vstavijo oziroma se priključijo vse ostale komponente</a:t>
            </a:r>
            <a:r>
              <a:rPr lang="sl-SI" dirty="0" smtClean="0"/>
              <a:t>:</a:t>
            </a:r>
          </a:p>
          <a:p>
            <a:pPr lvl="1"/>
            <a:r>
              <a:rPr lang="sl-SI" dirty="0" smtClean="0"/>
              <a:t>procesor</a:t>
            </a:r>
            <a:r>
              <a:rPr lang="sl-SI" dirty="0"/>
              <a:t>, </a:t>
            </a:r>
            <a:endParaRPr lang="sl-SI" dirty="0" smtClean="0"/>
          </a:p>
          <a:p>
            <a:pPr lvl="1"/>
            <a:r>
              <a:rPr lang="sl-SI" dirty="0" smtClean="0"/>
              <a:t>bralno </a:t>
            </a:r>
            <a:r>
              <a:rPr lang="sl-SI" dirty="0"/>
              <a:t>pisalni pomnilnik (RAM), </a:t>
            </a:r>
            <a:endParaRPr lang="sl-SI" dirty="0" smtClean="0"/>
          </a:p>
          <a:p>
            <a:pPr lvl="1"/>
            <a:r>
              <a:rPr lang="sl-SI" dirty="0" smtClean="0"/>
              <a:t>razširitvene </a:t>
            </a:r>
            <a:r>
              <a:rPr lang="sl-SI" dirty="0"/>
              <a:t>kartice (npr.: grafična) </a:t>
            </a:r>
            <a:endParaRPr lang="sl-SI" dirty="0" smtClean="0"/>
          </a:p>
          <a:p>
            <a:pPr lvl="1"/>
            <a:r>
              <a:rPr lang="sl-SI" dirty="0" smtClean="0"/>
              <a:t>zunanji pomnilnik.</a:t>
            </a:r>
          </a:p>
          <a:p>
            <a:r>
              <a:rPr lang="sl-SI" dirty="0" smtClean="0"/>
              <a:t>Matična </a:t>
            </a:r>
            <a:r>
              <a:rPr lang="sl-SI" dirty="0"/>
              <a:t>plošča vsebuje tudi priključke za mnoge vmesnike (npr.: miškin, </a:t>
            </a:r>
            <a:r>
              <a:rPr lang="sl-SI" dirty="0" err="1"/>
              <a:t>tipkovničin</a:t>
            </a:r>
            <a:r>
              <a:rPr lang="sl-SI" dirty="0"/>
              <a:t>, USB, zaporedni, tiskalniški ...).</a:t>
            </a:r>
          </a:p>
          <a:p>
            <a:endParaRPr lang="sl-SI" dirty="0"/>
          </a:p>
        </p:txBody>
      </p:sp>
      <p:pic>
        <p:nvPicPr>
          <p:cNvPr id="5" name="Picture 7" descr="Slika:Mbo.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54652" y="1916832"/>
            <a:ext cx="3333934" cy="266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82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POMNILNIKI</a:t>
            </a:r>
            <a:endParaRPr lang="en-US" dirty="0"/>
          </a:p>
        </p:txBody>
      </p:sp>
      <p:sp>
        <p:nvSpPr>
          <p:cNvPr id="3" name="Podnaslov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050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p:cNvSpPr>
          <p:nvPr>
            <p:ph type="title"/>
          </p:nvPr>
        </p:nvSpPr>
        <p:spPr>
          <a:xfrm>
            <a:off x="1979612" y="428625"/>
            <a:ext cx="8229600" cy="1143000"/>
          </a:xfrm>
        </p:spPr>
        <p:txBody>
          <a:bodyPr/>
          <a:lstStyle/>
          <a:p>
            <a:r>
              <a:rPr lang="sl-SI" altLang="en-US" smtClean="0"/>
              <a:t>POMNILNIK</a:t>
            </a:r>
          </a:p>
        </p:txBody>
      </p:sp>
      <p:sp>
        <p:nvSpPr>
          <p:cNvPr id="179203" name="Rectangle 3"/>
          <p:cNvSpPr>
            <a:spLocks noGrp="1"/>
          </p:cNvSpPr>
          <p:nvPr>
            <p:ph type="body" idx="1"/>
          </p:nvPr>
        </p:nvSpPr>
        <p:spPr/>
        <p:txBody>
          <a:bodyPr/>
          <a:lstStyle/>
          <a:p>
            <a:pPr lvl="1"/>
            <a:r>
              <a:rPr lang="sl-SI" altLang="en-US" smtClean="0"/>
              <a:t>NOTRANJI</a:t>
            </a:r>
          </a:p>
          <a:p>
            <a:pPr lvl="2"/>
            <a:r>
              <a:rPr lang="sl-SI" altLang="en-US" smtClean="0"/>
              <a:t>RAM, ROM </a:t>
            </a:r>
          </a:p>
          <a:p>
            <a:pPr lvl="2"/>
            <a:endParaRPr lang="sl-SI" altLang="en-US" smtClean="0"/>
          </a:p>
          <a:p>
            <a:pPr lvl="1"/>
            <a:r>
              <a:rPr lang="sl-SI" altLang="en-US" smtClean="0"/>
              <a:t>ZUNANJI </a:t>
            </a:r>
          </a:p>
          <a:p>
            <a:pPr lvl="2"/>
            <a:r>
              <a:rPr lang="sl-SI" altLang="en-US" smtClean="0"/>
              <a:t>Disk, disketa, zgoščenka, USB ključ</a:t>
            </a:r>
          </a:p>
          <a:p>
            <a:pPr lvl="1">
              <a:buFont typeface="Wingdings 2" panose="05020102010507070707" pitchFamily="18" charset="2"/>
              <a:buNone/>
            </a:pPr>
            <a:endParaRPr lang="sl-SI" altLang="en-US" smtClean="0"/>
          </a:p>
        </p:txBody>
      </p:sp>
      <p:pic>
        <p:nvPicPr>
          <p:cNvPr id="179204" name="Picture 5" descr="kickstart-rom-407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73687" y="714376"/>
            <a:ext cx="350678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5" name="Picture 7" descr="fujitsu_160gb_300mbs_hard_dis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08476" y="4357689"/>
            <a:ext cx="221297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6" name="Picture 9" descr="disket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0675" y="4797425"/>
            <a:ext cx="16764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7" name="Picture 11" descr="yellow_8x_dvd-r_mont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10538" y="3213101"/>
            <a:ext cx="127317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8" name="Picture 13" descr="http://www.keyghost.com/usb%20keylogger/KeyGhost-USB-512KB-Plugs.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79600" y="4572001"/>
            <a:ext cx="2309812"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75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p:cNvSpPr>
          <p:nvPr>
            <p:ph type="title"/>
          </p:nvPr>
        </p:nvSpPr>
        <p:spPr>
          <a:xfrm>
            <a:off x="1979612" y="428625"/>
            <a:ext cx="8229600" cy="1143000"/>
          </a:xfrm>
        </p:spPr>
        <p:txBody>
          <a:bodyPr/>
          <a:lstStyle/>
          <a:p>
            <a:r>
              <a:rPr lang="sl-SI" altLang="en-US" dirty="0" smtClean="0"/>
              <a:t>NOTRANJI POMNILNIK</a:t>
            </a:r>
          </a:p>
        </p:txBody>
      </p:sp>
      <p:sp>
        <p:nvSpPr>
          <p:cNvPr id="178179" name="Rectangle 3"/>
          <p:cNvSpPr>
            <a:spLocks noGrp="1"/>
          </p:cNvSpPr>
          <p:nvPr>
            <p:ph type="body" idx="1"/>
          </p:nvPr>
        </p:nvSpPr>
        <p:spPr/>
        <p:txBody>
          <a:bodyPr>
            <a:normAutofit fontScale="77500" lnSpcReduction="20000"/>
          </a:bodyPr>
          <a:lstStyle/>
          <a:p>
            <a:pPr>
              <a:lnSpc>
                <a:spcPct val="80000"/>
              </a:lnSpc>
            </a:pPr>
            <a:r>
              <a:rPr lang="sl-SI" altLang="en-US" sz="2000" dirty="0"/>
              <a:t>Pomnilnik ima sposobnost </a:t>
            </a:r>
            <a:r>
              <a:rPr lang="sl-SI" altLang="en-US" sz="2000" dirty="0" err="1"/>
              <a:t>pomnenja</a:t>
            </a:r>
            <a:r>
              <a:rPr lang="sl-SI" altLang="en-US" sz="2000" dirty="0"/>
              <a:t>. </a:t>
            </a:r>
          </a:p>
          <a:p>
            <a:pPr>
              <a:lnSpc>
                <a:spcPct val="80000"/>
              </a:lnSpc>
            </a:pPr>
            <a:r>
              <a:rPr lang="sl-SI" altLang="en-US" sz="2000" dirty="0"/>
              <a:t>V POMNILNIKU so shranjeni podatki in programi</a:t>
            </a:r>
          </a:p>
          <a:p>
            <a:pPr>
              <a:lnSpc>
                <a:spcPct val="80000"/>
              </a:lnSpc>
            </a:pPr>
            <a:r>
              <a:rPr lang="sl-SI" altLang="en-US" sz="2000" dirty="0" smtClean="0"/>
              <a:t>Pomnilnik </a:t>
            </a:r>
            <a:r>
              <a:rPr lang="sl-SI" altLang="en-US" sz="2000" dirty="0"/>
              <a:t>je prostor, kjer procesor </a:t>
            </a:r>
            <a:r>
              <a:rPr lang="sl-SI" altLang="en-US" sz="2000" dirty="0" smtClean="0"/>
              <a:t>začasno </a:t>
            </a:r>
            <a:r>
              <a:rPr lang="sl-SI" altLang="en-US" sz="2000" dirty="0"/>
              <a:t>shranjuje podatke in </a:t>
            </a:r>
            <a:r>
              <a:rPr lang="sl-SI" altLang="en-US" sz="2000" dirty="0" smtClean="0"/>
              <a:t>delujoče </a:t>
            </a:r>
            <a:r>
              <a:rPr lang="sl-SI" altLang="en-US" sz="2000" dirty="0"/>
              <a:t>(aktivne) programe.</a:t>
            </a:r>
          </a:p>
          <a:p>
            <a:pPr>
              <a:lnSpc>
                <a:spcPct val="80000"/>
              </a:lnSpc>
            </a:pPr>
            <a:r>
              <a:rPr lang="sl-SI" altLang="en-US" sz="2000" dirty="0"/>
              <a:t>Prostor je </a:t>
            </a:r>
            <a:r>
              <a:rPr lang="sl-SI" altLang="en-US" sz="2000" dirty="0" smtClean="0"/>
              <a:t>začasen </a:t>
            </a:r>
            <a:r>
              <a:rPr lang="sl-SI" altLang="en-US" sz="2000" dirty="0"/>
              <a:t>zato, ker ohranja podatke le dokler je </a:t>
            </a:r>
            <a:r>
              <a:rPr lang="sl-SI" altLang="en-US" sz="2000" dirty="0" smtClean="0"/>
              <a:t>priključeno na električno </a:t>
            </a:r>
            <a:r>
              <a:rPr lang="sl-SI" altLang="en-US" sz="2000" dirty="0"/>
              <a:t>napajanje.</a:t>
            </a:r>
          </a:p>
          <a:p>
            <a:pPr>
              <a:lnSpc>
                <a:spcPct val="80000"/>
              </a:lnSpc>
            </a:pPr>
            <a:r>
              <a:rPr lang="sl-SI" altLang="en-US" sz="2000" dirty="0"/>
              <a:t>Preden ugasnemo </a:t>
            </a:r>
            <a:r>
              <a:rPr lang="sl-SI" altLang="en-US" sz="2000" dirty="0" smtClean="0"/>
              <a:t>računalnik</a:t>
            </a:r>
            <a:r>
              <a:rPr lang="sl-SI" altLang="en-US" sz="2000" dirty="0"/>
              <a:t>, moramo podatke shraniti na medij za </a:t>
            </a:r>
            <a:r>
              <a:rPr lang="sl-SI" altLang="en-US" sz="2000" dirty="0" smtClean="0"/>
              <a:t>dolgoročnejše shranjevanje </a:t>
            </a:r>
            <a:r>
              <a:rPr lang="sl-SI" altLang="en-US" sz="2000" dirty="0"/>
              <a:t>(</a:t>
            </a:r>
            <a:r>
              <a:rPr lang="sl-SI" altLang="en-US" sz="2000" dirty="0" err="1"/>
              <a:t>ponavadi</a:t>
            </a:r>
            <a:r>
              <a:rPr lang="sl-SI" altLang="en-US" sz="2000" dirty="0"/>
              <a:t> je to trdi disk).</a:t>
            </a:r>
          </a:p>
          <a:p>
            <a:pPr>
              <a:lnSpc>
                <a:spcPct val="80000"/>
              </a:lnSpc>
            </a:pPr>
            <a:endParaRPr lang="sl-SI" altLang="en-US" sz="2000" dirty="0"/>
          </a:p>
          <a:p>
            <a:pPr>
              <a:lnSpc>
                <a:spcPct val="80000"/>
              </a:lnSpc>
            </a:pPr>
            <a:r>
              <a:rPr lang="sl-SI" altLang="en-US" sz="2000" dirty="0"/>
              <a:t>Lastnost pomnilnika:</a:t>
            </a:r>
          </a:p>
          <a:p>
            <a:pPr lvl="1">
              <a:lnSpc>
                <a:spcPct val="80000"/>
              </a:lnSpc>
            </a:pPr>
            <a:r>
              <a:rPr lang="sl-SI" altLang="en-US" sz="1800" dirty="0"/>
              <a:t>Velikost - ki jo merimo v gigabajtih </a:t>
            </a:r>
          </a:p>
          <a:p>
            <a:r>
              <a:rPr lang="sl-SI" altLang="en-US" sz="1800" dirty="0"/>
              <a:t>Hitrost - dostopa do podatkov, ki je velikostnega razreda nekaj nanosekund </a:t>
            </a:r>
            <a:r>
              <a:rPr lang="sl-SI" altLang="en-US" sz="1800" dirty="0" smtClean="0"/>
              <a:t>(</a:t>
            </a:r>
            <a:r>
              <a:rPr lang="en-US" sz="1800" dirty="0" smtClean="0"/>
              <a:t>od </a:t>
            </a:r>
            <a:r>
              <a:rPr lang="en-US" sz="1800" dirty="0"/>
              <a:t>5 ns </a:t>
            </a:r>
            <a:r>
              <a:rPr lang="en-US" sz="1800" dirty="0" smtClean="0"/>
              <a:t>do</a:t>
            </a:r>
            <a:r>
              <a:rPr lang="sl-SI" sz="1800" dirty="0" smtClean="0"/>
              <a:t> </a:t>
            </a:r>
            <a:r>
              <a:rPr lang="en-US" sz="1800" dirty="0" smtClean="0"/>
              <a:t>100 ns</a:t>
            </a:r>
            <a:r>
              <a:rPr lang="sl-SI" sz="1800" dirty="0" smtClean="0"/>
              <a:t>)</a:t>
            </a:r>
            <a:endParaRPr lang="sl-SI" altLang="en-US" sz="1800" dirty="0"/>
          </a:p>
          <a:p>
            <a:pPr lvl="1">
              <a:lnSpc>
                <a:spcPct val="80000"/>
              </a:lnSpc>
            </a:pPr>
            <a:endParaRPr lang="sl-SI" altLang="en-US" sz="1800" dirty="0" smtClean="0"/>
          </a:p>
          <a:p>
            <a:pPr lvl="1">
              <a:lnSpc>
                <a:spcPct val="80000"/>
              </a:lnSpc>
            </a:pPr>
            <a:r>
              <a:rPr lang="sl-SI" altLang="en-US" sz="1800" dirty="0" smtClean="0"/>
              <a:t>Vsi </a:t>
            </a:r>
            <a:r>
              <a:rPr lang="sl-SI" altLang="en-US" sz="1800" dirty="0"/>
              <a:t>podatki so v pomnilniku zapisani v dvojiški obliki (1,0)</a:t>
            </a:r>
          </a:p>
          <a:p>
            <a:pPr lvl="1">
              <a:lnSpc>
                <a:spcPct val="80000"/>
              </a:lnSpc>
            </a:pPr>
            <a:endParaRPr lang="sl-SI" altLang="en-US" sz="1800" dirty="0"/>
          </a:p>
          <a:p>
            <a:pPr lvl="1">
              <a:lnSpc>
                <a:spcPct val="80000"/>
              </a:lnSpc>
            </a:pPr>
            <a:r>
              <a:rPr lang="sl-SI" altLang="en-US" sz="1800" dirty="0"/>
              <a:t>Zanimivost:</a:t>
            </a:r>
          </a:p>
          <a:p>
            <a:pPr lvl="2">
              <a:lnSpc>
                <a:spcPct val="80000"/>
              </a:lnSpc>
            </a:pPr>
            <a:r>
              <a:rPr lang="sl-SI" altLang="en-US" sz="1700" dirty="0"/>
              <a:t>1 </a:t>
            </a:r>
            <a:r>
              <a:rPr lang="sl-SI" altLang="en-US" sz="1700" dirty="0" err="1"/>
              <a:t>byte</a:t>
            </a:r>
            <a:r>
              <a:rPr lang="sl-SI" altLang="en-US" sz="1700" dirty="0"/>
              <a:t> = 8 bitov = 1 črka</a:t>
            </a:r>
          </a:p>
          <a:p>
            <a:pPr lvl="2">
              <a:lnSpc>
                <a:spcPct val="80000"/>
              </a:lnSpc>
            </a:pPr>
            <a:r>
              <a:rPr lang="sl-SI" altLang="en-US" sz="1700" dirty="0"/>
              <a:t>1kB = Polovica strani besedila </a:t>
            </a:r>
          </a:p>
          <a:p>
            <a:pPr lvl="2">
              <a:lnSpc>
                <a:spcPct val="80000"/>
              </a:lnSpc>
            </a:pPr>
            <a:r>
              <a:rPr lang="sl-SI" altLang="en-US" sz="1700" dirty="0"/>
              <a:t>1MB = 500 strani debela knjiga</a:t>
            </a:r>
          </a:p>
          <a:p>
            <a:pPr lvl="2">
              <a:lnSpc>
                <a:spcPct val="80000"/>
              </a:lnSpc>
            </a:pPr>
            <a:r>
              <a:rPr lang="sl-SI" altLang="en-US" sz="1700" dirty="0"/>
              <a:t>1 GB = 200 m dolga in 2 m visoka knjižna polica polna knjig</a:t>
            </a:r>
          </a:p>
        </p:txBody>
      </p:sp>
    </p:spTree>
    <p:extLst>
      <p:ext uri="{BB962C8B-B14F-4D97-AF65-F5344CB8AC3E}">
        <p14:creationId xmlns:p14="http://schemas.microsoft.com/office/powerpoint/2010/main" val="45853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RAM - Bralno-pisalni pomnilnik</a:t>
            </a:r>
            <a:endParaRPr lang="en-US" dirty="0"/>
          </a:p>
        </p:txBody>
      </p:sp>
      <p:sp>
        <p:nvSpPr>
          <p:cNvPr id="3" name="Označba mesta vsebine 2"/>
          <p:cNvSpPr>
            <a:spLocks noGrp="1"/>
          </p:cNvSpPr>
          <p:nvPr>
            <p:ph idx="1"/>
          </p:nvPr>
        </p:nvSpPr>
        <p:spPr/>
        <p:txBody>
          <a:bodyPr>
            <a:normAutofit fontScale="70000" lnSpcReduction="20000"/>
          </a:bodyPr>
          <a:lstStyle/>
          <a:p>
            <a:r>
              <a:rPr lang="sl-SI" dirty="0" smtClean="0"/>
              <a:t>RAM = (</a:t>
            </a:r>
            <a:r>
              <a:rPr lang="sl-SI" dirty="0" err="1"/>
              <a:t>Random</a:t>
            </a:r>
            <a:r>
              <a:rPr lang="sl-SI" dirty="0"/>
              <a:t> Access </a:t>
            </a:r>
            <a:r>
              <a:rPr lang="sl-SI" dirty="0" err="1"/>
              <a:t>Memory</a:t>
            </a:r>
            <a:r>
              <a:rPr lang="sl-SI" dirty="0" smtClean="0"/>
              <a:t>),</a:t>
            </a:r>
          </a:p>
          <a:p>
            <a:r>
              <a:rPr lang="sl-SI" dirty="0" smtClean="0"/>
              <a:t>Je nepogrešljiv </a:t>
            </a:r>
            <a:r>
              <a:rPr lang="sl-SI" dirty="0"/>
              <a:t>del strojne opreme računalnika </a:t>
            </a:r>
            <a:endParaRPr lang="sl-SI" dirty="0" smtClean="0"/>
          </a:p>
          <a:p>
            <a:r>
              <a:rPr lang="sl-SI" dirty="0" smtClean="0"/>
              <a:t>Računalnik v RAM podatke zapisuje </a:t>
            </a:r>
            <a:r>
              <a:rPr lang="sl-SI" dirty="0"/>
              <a:t>in jih beremo iz njega. </a:t>
            </a:r>
            <a:endParaRPr lang="sl-SI" dirty="0" smtClean="0"/>
          </a:p>
          <a:p>
            <a:r>
              <a:rPr lang="sl-SI" dirty="0" smtClean="0"/>
              <a:t>Lahko </a:t>
            </a:r>
            <a:r>
              <a:rPr lang="sl-SI" dirty="0"/>
              <a:t>ga imenujemo tudi delovni pomnilnik. </a:t>
            </a:r>
            <a:endParaRPr lang="sl-SI" dirty="0" smtClean="0"/>
          </a:p>
          <a:p>
            <a:r>
              <a:rPr lang="sl-SI" dirty="0" smtClean="0"/>
              <a:t>Uporablja </a:t>
            </a:r>
            <a:r>
              <a:rPr lang="sl-SI" dirty="0"/>
              <a:t>se v </a:t>
            </a:r>
            <a:r>
              <a:rPr lang="sl-SI" dirty="0" smtClean="0"/>
              <a:t>vseh računalnikih </a:t>
            </a:r>
            <a:r>
              <a:rPr lang="sl-SI" dirty="0"/>
              <a:t>in </a:t>
            </a:r>
            <a:r>
              <a:rPr lang="sl-SI" dirty="0" smtClean="0"/>
              <a:t>tudi drugih </a:t>
            </a:r>
            <a:r>
              <a:rPr lang="sl-SI" dirty="0"/>
              <a:t>digitalnih napravah.</a:t>
            </a:r>
          </a:p>
          <a:p>
            <a:r>
              <a:rPr lang="sl-SI" dirty="0" smtClean="0"/>
              <a:t>Ločimo </a:t>
            </a:r>
            <a:r>
              <a:rPr lang="sl-SI" dirty="0"/>
              <a:t>dve vrsti RAM pomnilnikov: </a:t>
            </a:r>
            <a:endParaRPr lang="sl-SI" dirty="0" smtClean="0"/>
          </a:p>
          <a:p>
            <a:pPr lvl="1"/>
            <a:r>
              <a:rPr lang="sl-SI" dirty="0" smtClean="0"/>
              <a:t>dinamični </a:t>
            </a:r>
            <a:r>
              <a:rPr lang="sl-SI" dirty="0"/>
              <a:t>RAM (DRAM</a:t>
            </a:r>
            <a:r>
              <a:rPr lang="sl-SI" dirty="0" smtClean="0"/>
              <a:t>)</a:t>
            </a:r>
          </a:p>
          <a:p>
            <a:pPr lvl="1"/>
            <a:r>
              <a:rPr lang="sl-SI" dirty="0" smtClean="0"/>
              <a:t>statični </a:t>
            </a:r>
            <a:r>
              <a:rPr lang="sl-SI" dirty="0"/>
              <a:t>RAM (SRAM</a:t>
            </a:r>
            <a:r>
              <a:rPr lang="sl-SI" dirty="0" smtClean="0"/>
              <a:t>)</a:t>
            </a:r>
          </a:p>
          <a:p>
            <a:r>
              <a:rPr lang="sl-SI" dirty="0" smtClean="0"/>
              <a:t>Glavni </a:t>
            </a:r>
            <a:r>
              <a:rPr lang="sl-SI" dirty="0"/>
              <a:t>značilnosti pomnilnika sta kapaciteta (velikost), ki jo merimo v bajtih, ter čas dostopa do podatkov, ki je velikostnega razreda nekaj nanosekund.</a:t>
            </a:r>
          </a:p>
          <a:p>
            <a:r>
              <a:rPr lang="sl-SI" dirty="0" smtClean="0"/>
              <a:t>Lastnosti</a:t>
            </a:r>
            <a:r>
              <a:rPr lang="sl-SI" dirty="0"/>
              <a:t>: </a:t>
            </a:r>
            <a:endParaRPr lang="sl-SI" dirty="0" smtClean="0"/>
          </a:p>
          <a:p>
            <a:pPr lvl="1"/>
            <a:r>
              <a:rPr lang="sl-SI" dirty="0" smtClean="0"/>
              <a:t>branje </a:t>
            </a:r>
            <a:r>
              <a:rPr lang="sl-SI" dirty="0"/>
              <a:t>in pisanje je enako hitro </a:t>
            </a:r>
            <a:endParaRPr lang="sl-SI" dirty="0" smtClean="0"/>
          </a:p>
          <a:p>
            <a:pPr lvl="1"/>
            <a:r>
              <a:rPr lang="sl-SI" dirty="0" smtClean="0"/>
              <a:t>ob </a:t>
            </a:r>
            <a:r>
              <a:rPr lang="sl-SI" dirty="0"/>
              <a:t>izklopu pozabijo </a:t>
            </a:r>
            <a:endParaRPr lang="sl-SI" dirty="0" smtClean="0"/>
          </a:p>
          <a:p>
            <a:pPr lvl="1"/>
            <a:r>
              <a:rPr lang="sl-SI" dirty="0" smtClean="0"/>
              <a:t>uporabljajo </a:t>
            </a:r>
            <a:r>
              <a:rPr lang="sl-SI" dirty="0"/>
              <a:t>jih za začasno shranjevanje</a:t>
            </a:r>
          </a:p>
          <a:p>
            <a:endParaRPr lang="en-US" dirty="0"/>
          </a:p>
        </p:txBody>
      </p:sp>
      <p:pic>
        <p:nvPicPr>
          <p:cNvPr id="4100" name="Picture 4" descr="http://cdn2.hubspot.net/hub/444492/file-2483232956-jpg/Blog/2011/RAM.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14220" y="199008"/>
            <a:ext cx="3440832" cy="229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1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dirty="0"/>
              <a:t>RAM – </a:t>
            </a:r>
            <a:r>
              <a:rPr lang="en-US" dirty="0" err="1"/>
              <a:t>delovni</a:t>
            </a:r>
            <a:r>
              <a:rPr lang="en-US" dirty="0"/>
              <a:t> </a:t>
            </a:r>
            <a:r>
              <a:rPr lang="en-US" dirty="0" err="1"/>
              <a:t>pomnilnik</a:t>
            </a:r>
            <a:r>
              <a:rPr lang="en-US" dirty="0"/>
              <a:t> </a:t>
            </a:r>
            <a:r>
              <a:rPr lang="en-US" dirty="0" smtClean="0"/>
              <a:t>– </a:t>
            </a:r>
            <a:r>
              <a:rPr lang="sl-SI" dirty="0" smtClean="0"/>
              <a:t/>
            </a:r>
            <a:br>
              <a:rPr lang="sl-SI" dirty="0" smtClean="0"/>
            </a:br>
            <a:r>
              <a:rPr lang="en-US" dirty="0" smtClean="0"/>
              <a:t>(</a:t>
            </a:r>
            <a:r>
              <a:rPr lang="en-US" dirty="0"/>
              <a:t>Random Access Memory) </a:t>
            </a:r>
          </a:p>
        </p:txBody>
      </p:sp>
      <p:sp>
        <p:nvSpPr>
          <p:cNvPr id="3" name="Označba mesta vsebine 2"/>
          <p:cNvSpPr>
            <a:spLocks noGrp="1"/>
          </p:cNvSpPr>
          <p:nvPr>
            <p:ph idx="1"/>
          </p:nvPr>
        </p:nvSpPr>
        <p:spPr>
          <a:xfrm>
            <a:off x="1593437" y="1600200"/>
            <a:ext cx="9541536" cy="4572000"/>
          </a:xfrm>
        </p:spPr>
        <p:txBody>
          <a:bodyPr>
            <a:normAutofit fontScale="92500" lnSpcReduction="10000"/>
          </a:bodyPr>
          <a:lstStyle/>
          <a:p>
            <a:pPr marL="0" indent="0">
              <a:buNone/>
            </a:pPr>
            <a:r>
              <a:rPr lang="sl-SI" dirty="0" smtClean="0"/>
              <a:t>Naloga </a:t>
            </a:r>
            <a:r>
              <a:rPr lang="sl-SI" dirty="0"/>
              <a:t>bralno-pisalnega pomnilnika je</a:t>
            </a:r>
            <a:r>
              <a:rPr lang="sl-SI" dirty="0" smtClean="0"/>
              <a:t>: </a:t>
            </a:r>
          </a:p>
          <a:p>
            <a:pPr>
              <a:buFontTx/>
              <a:buChar char="-"/>
            </a:pPr>
            <a:r>
              <a:rPr lang="sl-SI" dirty="0" smtClean="0"/>
              <a:t>pomnjenje programov, </a:t>
            </a:r>
            <a:r>
              <a:rPr lang="sl-SI" dirty="0"/>
              <a:t>ki se </a:t>
            </a:r>
            <a:r>
              <a:rPr lang="sl-SI" dirty="0" smtClean="0"/>
              <a:t>izvajajo,</a:t>
            </a:r>
          </a:p>
          <a:p>
            <a:pPr>
              <a:buFontTx/>
              <a:buChar char="-"/>
            </a:pPr>
            <a:r>
              <a:rPr lang="sl-SI" dirty="0" smtClean="0"/>
              <a:t>shranjevanje </a:t>
            </a:r>
            <a:r>
              <a:rPr lang="sl-SI" dirty="0"/>
              <a:t>delovnih podatkov </a:t>
            </a:r>
            <a:r>
              <a:rPr lang="sl-SI" dirty="0" smtClean="0"/>
              <a:t>in </a:t>
            </a:r>
            <a:r>
              <a:rPr lang="sl-SI" dirty="0"/>
              <a:t>rezultatov</a:t>
            </a:r>
            <a:r>
              <a:rPr lang="sl-SI" dirty="0" smtClean="0"/>
              <a:t>.</a:t>
            </a:r>
          </a:p>
          <a:p>
            <a:pPr marL="0" indent="0">
              <a:buNone/>
            </a:pPr>
            <a:endParaRPr lang="sl-SI" dirty="0"/>
          </a:p>
          <a:p>
            <a:r>
              <a:rPr lang="sl-SI" dirty="0"/>
              <a:t>Od velikosti RAM-a je odvisno, kako hitro se bodo določene operacije na računalniku izvajale. </a:t>
            </a:r>
          </a:p>
          <a:p>
            <a:r>
              <a:rPr lang="sl-SI" dirty="0"/>
              <a:t>Prvi osebni računalnik je imel 16 </a:t>
            </a:r>
            <a:r>
              <a:rPr lang="sl-SI" dirty="0" err="1"/>
              <a:t>oz</a:t>
            </a:r>
            <a:r>
              <a:rPr lang="sl-SI" dirty="0"/>
              <a:t> 64 kB RAM -a, </a:t>
            </a:r>
            <a:br>
              <a:rPr lang="sl-SI" dirty="0"/>
            </a:br>
            <a:r>
              <a:rPr lang="sl-SI" dirty="0"/>
              <a:t>današnji imajo </a:t>
            </a:r>
            <a:r>
              <a:rPr lang="sl-SI" dirty="0" smtClean="0"/>
              <a:t>več GB.</a:t>
            </a:r>
          </a:p>
          <a:p>
            <a:endParaRPr lang="sl-SI" dirty="0"/>
          </a:p>
          <a:p>
            <a:r>
              <a:rPr lang="sl-SI" dirty="0"/>
              <a:t>Tehnologije pomnilnikov so se skozi čas močno spreminjale.</a:t>
            </a:r>
          </a:p>
          <a:p>
            <a:endParaRPr lang="sl-SI" dirty="0"/>
          </a:p>
          <a:p>
            <a:endParaRPr lang="en-US" dirty="0"/>
          </a:p>
        </p:txBody>
      </p:sp>
      <p:pic>
        <p:nvPicPr>
          <p:cNvPr id="5" name="Picture 7" descr="http://www.sc-nm.com/e-gradivo/KIT/ram.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26660" y="0"/>
            <a:ext cx="3430084" cy="262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20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Dinamični RAM (DRAM)</a:t>
            </a:r>
            <a:endParaRPr lang="en-US" dirty="0"/>
          </a:p>
        </p:txBody>
      </p:sp>
      <p:sp>
        <p:nvSpPr>
          <p:cNvPr id="3" name="Označba mesta vsebine 2"/>
          <p:cNvSpPr>
            <a:spLocks noGrp="1"/>
          </p:cNvSpPr>
          <p:nvPr>
            <p:ph idx="1"/>
          </p:nvPr>
        </p:nvSpPr>
        <p:spPr/>
        <p:txBody>
          <a:bodyPr>
            <a:normAutofit/>
          </a:bodyPr>
          <a:lstStyle/>
          <a:p>
            <a:r>
              <a:rPr lang="sl-SI" dirty="0" smtClean="0"/>
              <a:t>DRAM uporabljamo kot </a:t>
            </a:r>
            <a:r>
              <a:rPr lang="sl-SI" dirty="0"/>
              <a:t>glavni pomnilnik v </a:t>
            </a:r>
            <a:r>
              <a:rPr lang="sl-SI" dirty="0" smtClean="0"/>
              <a:t>računalnikih</a:t>
            </a:r>
          </a:p>
          <a:p>
            <a:r>
              <a:rPr lang="sl-SI" dirty="0" smtClean="0"/>
              <a:t>Poceni in </a:t>
            </a:r>
            <a:r>
              <a:rPr lang="sl-SI" dirty="0"/>
              <a:t>visoke gostote </a:t>
            </a:r>
            <a:r>
              <a:rPr lang="sl-SI" dirty="0" smtClean="0"/>
              <a:t>zapisa podatkov (bitov)</a:t>
            </a:r>
            <a:endParaRPr lang="sl-SI" dirty="0"/>
          </a:p>
          <a:p>
            <a:r>
              <a:rPr lang="sl-SI" dirty="0" smtClean="0"/>
              <a:t>Zaradi tehnologije delovanja potrebuje </a:t>
            </a:r>
            <a:r>
              <a:rPr lang="sl-SI" dirty="0"/>
              <a:t>signal, ki nekaj tisočkrat na sekundo osveži vsebino </a:t>
            </a:r>
            <a:r>
              <a:rPr lang="sl-SI" dirty="0" smtClean="0"/>
              <a:t>pomnilnika (vsakih </a:t>
            </a:r>
            <a:r>
              <a:rPr lang="sl-SI" dirty="0"/>
              <a:t>15 </a:t>
            </a:r>
            <a:r>
              <a:rPr lang="sl-SI" dirty="0" smtClean="0"/>
              <a:t>ms). </a:t>
            </a:r>
          </a:p>
          <a:p>
            <a:r>
              <a:rPr lang="sl-SI" dirty="0" smtClean="0"/>
              <a:t>Primer različnih tipov: </a:t>
            </a:r>
            <a:r>
              <a:rPr lang="it-IT" dirty="0" smtClean="0"/>
              <a:t>DDR</a:t>
            </a:r>
            <a:r>
              <a:rPr lang="it-IT" dirty="0"/>
              <a:t>, DDR2 in </a:t>
            </a:r>
            <a:r>
              <a:rPr lang="it-IT" dirty="0" smtClean="0"/>
              <a:t>DDR3</a:t>
            </a:r>
            <a:r>
              <a:rPr lang="sl-SI" dirty="0"/>
              <a:t>.</a:t>
            </a:r>
            <a:endParaRPr lang="sl-SI" dirty="0" smtClean="0"/>
          </a:p>
        </p:txBody>
      </p:sp>
      <p:pic>
        <p:nvPicPr>
          <p:cNvPr id="152578" name="Picture 2" descr="http://ep.yimg.com/ay/memx/pc2700-ddr-ram-memory-11.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8548" y="4797152"/>
            <a:ext cx="4175699" cy="194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7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Statični RAM (SRAM)</a:t>
            </a:r>
            <a:endParaRPr lang="en-US" dirty="0"/>
          </a:p>
        </p:txBody>
      </p:sp>
      <p:sp>
        <p:nvSpPr>
          <p:cNvPr id="3" name="Označba mesta vsebine 2"/>
          <p:cNvSpPr>
            <a:spLocks noGrp="1"/>
          </p:cNvSpPr>
          <p:nvPr>
            <p:ph idx="1"/>
          </p:nvPr>
        </p:nvSpPr>
        <p:spPr/>
        <p:txBody>
          <a:bodyPr>
            <a:normAutofit/>
          </a:bodyPr>
          <a:lstStyle/>
          <a:p>
            <a:r>
              <a:rPr lang="sl-SI" dirty="0" smtClean="0"/>
              <a:t>Statični </a:t>
            </a:r>
            <a:r>
              <a:rPr lang="sl-SI" dirty="0"/>
              <a:t>RAM (SRAM</a:t>
            </a:r>
            <a:r>
              <a:rPr lang="sl-SI" dirty="0" smtClean="0"/>
              <a:t>) ne </a:t>
            </a:r>
            <a:r>
              <a:rPr lang="sl-SI" dirty="0"/>
              <a:t>potrebuje osveževanja, </a:t>
            </a:r>
            <a:endParaRPr lang="sl-SI" dirty="0" smtClean="0"/>
          </a:p>
          <a:p>
            <a:r>
              <a:rPr lang="sl-SI" dirty="0" smtClean="0"/>
              <a:t>Omogoča </a:t>
            </a:r>
            <a:r>
              <a:rPr lang="sl-SI" dirty="0"/>
              <a:t>hitrejši dostop do </a:t>
            </a:r>
            <a:r>
              <a:rPr lang="sl-SI" dirty="0" smtClean="0"/>
              <a:t>podatkov</a:t>
            </a:r>
            <a:r>
              <a:rPr lang="sl-SI" dirty="0"/>
              <a:t> </a:t>
            </a:r>
            <a:r>
              <a:rPr lang="sl-SI" dirty="0" smtClean="0"/>
              <a:t>kot DRAM</a:t>
            </a:r>
          </a:p>
          <a:p>
            <a:r>
              <a:rPr lang="sl-SI" dirty="0" smtClean="0"/>
              <a:t>Je </a:t>
            </a:r>
            <a:r>
              <a:rPr lang="sl-SI" dirty="0"/>
              <a:t>dražji </a:t>
            </a:r>
            <a:r>
              <a:rPr lang="sl-SI" dirty="0" smtClean="0"/>
              <a:t>(okoli 30-krat dražji od DRAM), </a:t>
            </a:r>
            <a:endParaRPr lang="sl-SI" dirty="0"/>
          </a:p>
          <a:p>
            <a:r>
              <a:rPr lang="sl-SI" dirty="0" smtClean="0"/>
              <a:t>Potrebuje več </a:t>
            </a:r>
            <a:r>
              <a:rPr lang="sl-SI" dirty="0" err="1" smtClean="0"/>
              <a:t>el.moči</a:t>
            </a:r>
            <a:r>
              <a:rPr lang="sl-SI" dirty="0" smtClean="0"/>
              <a:t> </a:t>
            </a:r>
            <a:r>
              <a:rPr lang="sl-SI" dirty="0"/>
              <a:t>in proizvede </a:t>
            </a:r>
            <a:r>
              <a:rPr lang="sl-SI" dirty="0" smtClean="0"/>
              <a:t>več </a:t>
            </a:r>
            <a:r>
              <a:rPr lang="sl-SI" dirty="0"/>
              <a:t>toplote. </a:t>
            </a:r>
            <a:endParaRPr lang="sl-SI" dirty="0" smtClean="0"/>
          </a:p>
          <a:p>
            <a:r>
              <a:rPr lang="sl-SI" dirty="0" smtClean="0"/>
              <a:t>Zaradi </a:t>
            </a:r>
            <a:r>
              <a:rPr lang="sl-SI" dirty="0"/>
              <a:t>hitrosti delovanja uporabljamo </a:t>
            </a:r>
            <a:r>
              <a:rPr lang="sl-SI" dirty="0" smtClean="0"/>
              <a:t>statični </a:t>
            </a:r>
            <a:r>
              <a:rPr lang="sl-SI" dirty="0"/>
              <a:t>RAM v predpomnilnikih. </a:t>
            </a:r>
            <a:endParaRPr lang="sl-SI" dirty="0" smtClean="0"/>
          </a:p>
          <a:p>
            <a:endParaRPr lang="sl-SI" dirty="0" smtClean="0"/>
          </a:p>
        </p:txBody>
      </p:sp>
      <p:pic>
        <p:nvPicPr>
          <p:cNvPr id="151554" name="Picture 2" descr="http://rhartshorne.com/summer-2013/jamesralph/Multimedia%20Project/images/non-volatile-static-random-access-memory-nv-sram-34220-317781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22604" y="4365104"/>
            <a:ext cx="285750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5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VPRAŠANJA ZA RAZMISLEK</a:t>
            </a:r>
            <a:endParaRPr lang="en-US" dirty="0"/>
          </a:p>
        </p:txBody>
      </p:sp>
      <p:sp>
        <p:nvSpPr>
          <p:cNvPr id="3" name="Označba mesta vsebine 2"/>
          <p:cNvSpPr>
            <a:spLocks noGrp="1"/>
          </p:cNvSpPr>
          <p:nvPr>
            <p:ph idx="1"/>
          </p:nvPr>
        </p:nvSpPr>
        <p:spPr/>
        <p:txBody>
          <a:bodyPr/>
          <a:lstStyle/>
          <a:p>
            <a:r>
              <a:rPr lang="en-US" dirty="0" err="1" smtClean="0"/>
              <a:t>Opišite</a:t>
            </a:r>
            <a:r>
              <a:rPr lang="en-US" dirty="0" smtClean="0"/>
              <a:t> </a:t>
            </a:r>
            <a:r>
              <a:rPr lang="en-US" dirty="0"/>
              <a:t>Von </a:t>
            </a:r>
            <a:r>
              <a:rPr lang="en-US" dirty="0" err="1"/>
              <a:t>Neumannovo</a:t>
            </a:r>
            <a:r>
              <a:rPr lang="en-US" dirty="0"/>
              <a:t> </a:t>
            </a:r>
            <a:r>
              <a:rPr lang="en-US" dirty="0" err="1"/>
              <a:t>arhitekturo</a:t>
            </a:r>
            <a:r>
              <a:rPr lang="en-US" dirty="0"/>
              <a:t> </a:t>
            </a:r>
            <a:r>
              <a:rPr lang="en-US" dirty="0" err="1"/>
              <a:t>racunalniškega</a:t>
            </a:r>
            <a:r>
              <a:rPr lang="en-US" dirty="0"/>
              <a:t> </a:t>
            </a:r>
            <a:r>
              <a:rPr lang="en-US" dirty="0" err="1"/>
              <a:t>sistema</a:t>
            </a:r>
            <a:r>
              <a:rPr lang="en-US" dirty="0" smtClean="0"/>
              <a:t>.</a:t>
            </a:r>
            <a:endParaRPr lang="sl-SI" dirty="0" smtClean="0"/>
          </a:p>
          <a:p>
            <a:r>
              <a:rPr lang="pl-PL" dirty="0"/>
              <a:t>Kateri so osnovni deli sodobnega racunalnika?</a:t>
            </a:r>
            <a:endParaRPr lang="en-US" dirty="0"/>
          </a:p>
          <a:p>
            <a:r>
              <a:rPr lang="pl-PL" dirty="0" smtClean="0"/>
              <a:t>Kako </a:t>
            </a:r>
            <a:r>
              <a:rPr lang="pl-PL" dirty="0"/>
              <a:t>bi pojasnili, kaj je arhitektura racunalniških sistemov?</a:t>
            </a:r>
          </a:p>
          <a:p>
            <a:r>
              <a:rPr lang="en-US" dirty="0" err="1" smtClean="0"/>
              <a:t>Kaj</a:t>
            </a:r>
            <a:r>
              <a:rPr lang="en-US" dirty="0" smtClean="0"/>
              <a:t> </a:t>
            </a:r>
            <a:r>
              <a:rPr lang="en-US" dirty="0"/>
              <a:t>je BIOS?</a:t>
            </a:r>
          </a:p>
          <a:p>
            <a:r>
              <a:rPr lang="pl-PL" dirty="0" smtClean="0"/>
              <a:t>Kakšni </a:t>
            </a:r>
            <a:r>
              <a:rPr lang="pl-PL" dirty="0"/>
              <a:t>so koraki pri zagonu racunalnika?</a:t>
            </a:r>
            <a:endParaRPr lang="en-US" dirty="0"/>
          </a:p>
        </p:txBody>
      </p:sp>
    </p:spTree>
    <p:extLst>
      <p:ext uri="{BB962C8B-B14F-4D97-AF65-F5344CB8AC3E}">
        <p14:creationId xmlns:p14="http://schemas.microsoft.com/office/powerpoint/2010/main" val="25860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RAM DANES</a:t>
            </a:r>
            <a:endParaRPr lang="en-US" dirty="0"/>
          </a:p>
        </p:txBody>
      </p:sp>
      <p:sp>
        <p:nvSpPr>
          <p:cNvPr id="3" name="Označba mesta vsebine 2"/>
          <p:cNvSpPr>
            <a:spLocks noGrp="1"/>
          </p:cNvSpPr>
          <p:nvPr>
            <p:ph idx="1"/>
          </p:nvPr>
        </p:nvSpPr>
        <p:spPr/>
        <p:txBody>
          <a:bodyPr/>
          <a:lstStyle/>
          <a:p>
            <a:endParaRPr lang="en-US" dirty="0"/>
          </a:p>
        </p:txBody>
      </p:sp>
      <p:pic>
        <p:nvPicPr>
          <p:cNvPr id="4" name="Slika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93436" y="3505025"/>
            <a:ext cx="9782801" cy="2676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016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Kako deluje RAM?</a:t>
            </a:r>
            <a:endParaRPr lang="en-US" dirty="0"/>
          </a:p>
        </p:txBody>
      </p:sp>
      <p:sp>
        <p:nvSpPr>
          <p:cNvPr id="3" name="Označba mesta vsebine 2"/>
          <p:cNvSpPr>
            <a:spLocks noGrp="1"/>
          </p:cNvSpPr>
          <p:nvPr>
            <p:ph idx="1"/>
          </p:nvPr>
        </p:nvSpPr>
        <p:spPr/>
        <p:txBody>
          <a:bodyPr/>
          <a:lstStyle/>
          <a:p>
            <a:r>
              <a:rPr lang="en-US" dirty="0"/>
              <a:t>https://www.youtube.com/watch?v=NL6fiQa2mpE</a:t>
            </a:r>
          </a:p>
        </p:txBody>
      </p:sp>
    </p:spTree>
    <p:extLst>
      <p:ext uri="{BB962C8B-B14F-4D97-AF65-F5344CB8AC3E}">
        <p14:creationId xmlns:p14="http://schemas.microsoft.com/office/powerpoint/2010/main" val="42677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p:cNvSpPr>
          <p:nvPr>
            <p:ph type="title"/>
          </p:nvPr>
        </p:nvSpPr>
        <p:spPr>
          <a:xfrm>
            <a:off x="1979612" y="428625"/>
            <a:ext cx="8229600" cy="1143000"/>
          </a:xfrm>
        </p:spPr>
        <p:txBody>
          <a:bodyPr/>
          <a:lstStyle/>
          <a:p>
            <a:r>
              <a:rPr lang="sl-SI" altLang="en-US" smtClean="0"/>
              <a:t>ROM</a:t>
            </a:r>
          </a:p>
        </p:txBody>
      </p:sp>
      <p:sp>
        <p:nvSpPr>
          <p:cNvPr id="181251" name="Rectangle 3"/>
          <p:cNvSpPr>
            <a:spLocks noGrp="1"/>
          </p:cNvSpPr>
          <p:nvPr>
            <p:ph type="body" idx="1"/>
          </p:nvPr>
        </p:nvSpPr>
        <p:spPr/>
        <p:txBody>
          <a:bodyPr/>
          <a:lstStyle/>
          <a:p>
            <a:pPr>
              <a:buFont typeface="Wingdings 2" panose="05020102010507070707" pitchFamily="18" charset="2"/>
              <a:buNone/>
            </a:pPr>
            <a:r>
              <a:rPr lang="sl-SI" altLang="en-US" b="1" smtClean="0"/>
              <a:t>(Read Only Memory)</a:t>
            </a:r>
            <a:r>
              <a:rPr lang="sl-SI" altLang="en-US" smtClean="0"/>
              <a:t> </a:t>
            </a:r>
          </a:p>
          <a:p>
            <a:r>
              <a:rPr lang="sl-SI" altLang="en-US" sz="2000"/>
              <a:t>ROM je bralni pomnilnik iz katerega lahko podatke beremo, ne moremo pa spreminjati podatkov</a:t>
            </a:r>
          </a:p>
          <a:p>
            <a:endParaRPr lang="sl-SI" altLang="en-US" sz="2000"/>
          </a:p>
          <a:p>
            <a:r>
              <a:rPr lang="sl-SI" altLang="en-US" sz="2000"/>
              <a:t>Shranjeni podatki, ki jih rabi računalnik za svoje delovanje  (podatke o tem, kje in kako naj bere navodila za svoje delo, kako naj prikaže rezultate...) </a:t>
            </a:r>
          </a:p>
          <a:p>
            <a:endParaRPr lang="sl-SI" altLang="en-US" sz="2000"/>
          </a:p>
          <a:p>
            <a:r>
              <a:rPr lang="sl-SI" altLang="en-US" sz="2000"/>
              <a:t>Vsak ROM ima svojo vsebino zapisno že tovarniško. EPROM je bralni pomnilnik, ki ga s posebno tehniko lahko izbrišemo in "na novo napolnimo".</a:t>
            </a:r>
          </a:p>
          <a:p>
            <a:endParaRPr lang="sl-SI" altLang="en-US" smtClean="0"/>
          </a:p>
        </p:txBody>
      </p:sp>
      <p:pic>
        <p:nvPicPr>
          <p:cNvPr id="181252" name="Picture 5" descr="http://www.sc-nm.com/e-gradivo/KIT/rom.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94600" y="1"/>
            <a:ext cx="28765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0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BIOS (</a:t>
            </a:r>
            <a:r>
              <a:rPr lang="sl-SI" dirty="0" err="1"/>
              <a:t>Basic</a:t>
            </a:r>
            <a:r>
              <a:rPr lang="sl-SI" dirty="0"/>
              <a:t> </a:t>
            </a:r>
            <a:r>
              <a:rPr lang="sl-SI" dirty="0" err="1"/>
              <a:t>Input</a:t>
            </a:r>
            <a:r>
              <a:rPr lang="sl-SI" dirty="0"/>
              <a:t> </a:t>
            </a:r>
            <a:r>
              <a:rPr lang="sl-SI" dirty="0" err="1"/>
              <a:t>Output</a:t>
            </a:r>
            <a:r>
              <a:rPr lang="sl-SI" dirty="0"/>
              <a:t> </a:t>
            </a:r>
            <a:r>
              <a:rPr lang="sl-SI" dirty="0" err="1"/>
              <a:t>System</a:t>
            </a:r>
            <a:r>
              <a:rPr lang="sl-SI" dirty="0"/>
              <a:t>)</a:t>
            </a:r>
            <a:endParaRPr lang="en-US" dirty="0"/>
          </a:p>
        </p:txBody>
      </p:sp>
      <p:sp>
        <p:nvSpPr>
          <p:cNvPr id="3" name="Označba mesta vsebine 2"/>
          <p:cNvSpPr>
            <a:spLocks noGrp="1"/>
          </p:cNvSpPr>
          <p:nvPr>
            <p:ph idx="1"/>
          </p:nvPr>
        </p:nvSpPr>
        <p:spPr>
          <a:xfrm>
            <a:off x="1593436" y="1600200"/>
            <a:ext cx="8821455" cy="4572000"/>
          </a:xfrm>
        </p:spPr>
        <p:txBody>
          <a:bodyPr>
            <a:normAutofit/>
          </a:bodyPr>
          <a:lstStyle/>
          <a:p>
            <a:pPr marL="0" indent="0">
              <a:buNone/>
            </a:pPr>
            <a:r>
              <a:rPr lang="sl-SI" dirty="0"/>
              <a:t>BIOS (</a:t>
            </a:r>
            <a:r>
              <a:rPr lang="sl-SI" dirty="0" err="1"/>
              <a:t>Basic</a:t>
            </a:r>
            <a:r>
              <a:rPr lang="sl-SI" dirty="0"/>
              <a:t> </a:t>
            </a:r>
            <a:r>
              <a:rPr lang="sl-SI" dirty="0" err="1"/>
              <a:t>Input</a:t>
            </a:r>
            <a:r>
              <a:rPr lang="sl-SI" dirty="0"/>
              <a:t> </a:t>
            </a:r>
            <a:r>
              <a:rPr lang="sl-SI" dirty="0" err="1"/>
              <a:t>Output</a:t>
            </a:r>
            <a:r>
              <a:rPr lang="sl-SI" dirty="0"/>
              <a:t> </a:t>
            </a:r>
            <a:r>
              <a:rPr lang="sl-SI" dirty="0" err="1"/>
              <a:t>System</a:t>
            </a:r>
            <a:r>
              <a:rPr lang="sl-SI" dirty="0"/>
              <a:t>) </a:t>
            </a:r>
            <a:r>
              <a:rPr lang="sl-SI" dirty="0" smtClean="0"/>
              <a:t>je </a:t>
            </a:r>
            <a:r>
              <a:rPr lang="sl-SI" dirty="0"/>
              <a:t>bralni pomnilnik, iz katerega lahko samo beremo, </a:t>
            </a:r>
            <a:r>
              <a:rPr lang="sl-SI" dirty="0" smtClean="0"/>
              <a:t>ne moremo </a:t>
            </a:r>
            <a:r>
              <a:rPr lang="sl-SI" dirty="0"/>
              <a:t>pa vanj vpisovati. </a:t>
            </a:r>
            <a:endParaRPr lang="sl-SI" dirty="0" smtClean="0"/>
          </a:p>
          <a:p>
            <a:pPr marL="0" indent="0">
              <a:buNone/>
            </a:pPr>
            <a:r>
              <a:rPr lang="sl-SI" dirty="0" smtClean="0"/>
              <a:t>Tovrstni </a:t>
            </a:r>
            <a:r>
              <a:rPr lang="sl-SI" dirty="0"/>
              <a:t>pomnilnik v osebnem </a:t>
            </a:r>
            <a:r>
              <a:rPr lang="sl-SI" dirty="0" smtClean="0"/>
              <a:t>računalniku </a:t>
            </a:r>
            <a:r>
              <a:rPr lang="sl-SI" dirty="0"/>
              <a:t>se imenuje ROMBIOS</a:t>
            </a:r>
            <a:r>
              <a:rPr lang="sl-SI" dirty="0" smtClean="0"/>
              <a:t>.  V </a:t>
            </a:r>
            <a:r>
              <a:rPr lang="sl-SI" dirty="0"/>
              <a:t>njem so shranjeni podatki o strojni opremi in osnovna navodila za </a:t>
            </a:r>
            <a:r>
              <a:rPr lang="sl-SI" dirty="0" smtClean="0"/>
              <a:t>zagon računalnika</a:t>
            </a:r>
            <a:r>
              <a:rPr lang="sl-SI" dirty="0"/>
              <a:t>. </a:t>
            </a:r>
            <a:endParaRPr lang="sl-SI" dirty="0" smtClean="0"/>
          </a:p>
          <a:p>
            <a:pPr marL="0" indent="0">
              <a:buNone/>
            </a:pPr>
            <a:r>
              <a:rPr lang="sl-SI" dirty="0" smtClean="0"/>
              <a:t>Podatki </a:t>
            </a:r>
            <a:r>
              <a:rPr lang="sl-SI" dirty="0"/>
              <a:t>se v ROM </a:t>
            </a:r>
            <a:r>
              <a:rPr lang="sl-SI" dirty="0" err="1"/>
              <a:t>ponavadi</a:t>
            </a:r>
            <a:r>
              <a:rPr lang="sl-SI" dirty="0"/>
              <a:t> zapišejo že med postopkom izdelave </a:t>
            </a:r>
            <a:r>
              <a:rPr lang="sl-SI" dirty="0" smtClean="0"/>
              <a:t>računalnika. </a:t>
            </a:r>
          </a:p>
          <a:p>
            <a:pPr marL="0" indent="0">
              <a:buNone/>
            </a:pPr>
            <a:r>
              <a:rPr lang="sl-SI" dirty="0" smtClean="0"/>
              <a:t>Prav </a:t>
            </a:r>
            <a:r>
              <a:rPr lang="sl-SI" dirty="0"/>
              <a:t>tako se ti podatki ne izbrišejo, ko ugasnemo </a:t>
            </a:r>
            <a:r>
              <a:rPr lang="sl-SI" dirty="0" smtClean="0"/>
              <a:t>računalnik</a:t>
            </a:r>
            <a:r>
              <a:rPr lang="sl-SI" dirty="0"/>
              <a:t>! </a:t>
            </a:r>
          </a:p>
        </p:txBody>
      </p:sp>
      <p:pic>
        <p:nvPicPr>
          <p:cNvPr id="3080" name="Picture 8" descr="http://4.bp.blogspot.com/-Tvc9CsQXV1o/U-SJXA8f9MI/AAAAAAAABy8/5Id3HSlGTZA/s1600/BIOS.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03842" y="3886200"/>
            <a:ext cx="3284983"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9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BIOS (</a:t>
            </a:r>
            <a:r>
              <a:rPr lang="sl-SI" dirty="0" err="1"/>
              <a:t>Basic</a:t>
            </a:r>
            <a:r>
              <a:rPr lang="sl-SI" dirty="0"/>
              <a:t> </a:t>
            </a:r>
            <a:r>
              <a:rPr lang="sl-SI" dirty="0" err="1"/>
              <a:t>Input</a:t>
            </a:r>
            <a:r>
              <a:rPr lang="sl-SI" dirty="0"/>
              <a:t> </a:t>
            </a:r>
            <a:r>
              <a:rPr lang="sl-SI" dirty="0" err="1"/>
              <a:t>Output</a:t>
            </a:r>
            <a:r>
              <a:rPr lang="sl-SI" dirty="0"/>
              <a:t> </a:t>
            </a:r>
            <a:r>
              <a:rPr lang="sl-SI" dirty="0" err="1"/>
              <a:t>System</a:t>
            </a:r>
            <a:r>
              <a:rPr lang="sl-SI" dirty="0"/>
              <a:t>)</a:t>
            </a:r>
            <a:endParaRPr lang="en-US" dirty="0"/>
          </a:p>
        </p:txBody>
      </p:sp>
      <p:pic>
        <p:nvPicPr>
          <p:cNvPr id="4" name="Picture 2" descr="http://1.bp.blogspot.com/-RPirYLNxEHg/UeaEMDury4I/AAAAAAAAAi4/wSUtvRei_wM/s1600/BIO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9875" y="1829962"/>
            <a:ext cx="10573869" cy="500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97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BIOS (</a:t>
            </a:r>
            <a:r>
              <a:rPr lang="sl-SI" dirty="0" err="1"/>
              <a:t>Basic</a:t>
            </a:r>
            <a:r>
              <a:rPr lang="sl-SI" dirty="0"/>
              <a:t> </a:t>
            </a:r>
            <a:r>
              <a:rPr lang="sl-SI" dirty="0" err="1"/>
              <a:t>Input</a:t>
            </a:r>
            <a:r>
              <a:rPr lang="sl-SI" dirty="0"/>
              <a:t> </a:t>
            </a:r>
            <a:r>
              <a:rPr lang="sl-SI" dirty="0" err="1"/>
              <a:t>Output</a:t>
            </a:r>
            <a:r>
              <a:rPr lang="sl-SI" dirty="0"/>
              <a:t> </a:t>
            </a:r>
            <a:r>
              <a:rPr lang="sl-SI" dirty="0" err="1"/>
              <a:t>System</a:t>
            </a:r>
            <a:r>
              <a:rPr lang="sl-SI" dirty="0"/>
              <a:t>)</a:t>
            </a:r>
            <a:endParaRPr lang="en-US" dirty="0"/>
          </a:p>
        </p:txBody>
      </p:sp>
      <p:sp>
        <p:nvSpPr>
          <p:cNvPr id="3" name="Označba mesta vsebine 2"/>
          <p:cNvSpPr>
            <a:spLocks noGrp="1"/>
          </p:cNvSpPr>
          <p:nvPr>
            <p:ph idx="1"/>
          </p:nvPr>
        </p:nvSpPr>
        <p:spPr/>
        <p:txBody>
          <a:bodyPr>
            <a:noAutofit/>
          </a:bodyPr>
          <a:lstStyle/>
          <a:p>
            <a:pPr marL="0" indent="0">
              <a:buNone/>
            </a:pPr>
            <a:r>
              <a:rPr lang="sl-SI" sz="1600" dirty="0" smtClean="0"/>
              <a:t>Aplikacijski programi v ROM ne morejo zapisovati podatkov. </a:t>
            </a:r>
          </a:p>
          <a:p>
            <a:pPr marL="0" indent="0">
              <a:buNone/>
            </a:pPr>
            <a:r>
              <a:rPr lang="sl-SI" sz="1600" dirty="0" smtClean="0"/>
              <a:t>Ko zaženemo računalnik se izvede več korakov, kot so:</a:t>
            </a:r>
          </a:p>
          <a:p>
            <a:pPr>
              <a:buFontTx/>
              <a:buChar char="-"/>
            </a:pPr>
            <a:r>
              <a:rPr lang="sl-SI" sz="1600" dirty="0" smtClean="0"/>
              <a:t>inicializacija BIOS-a, </a:t>
            </a:r>
          </a:p>
          <a:p>
            <a:pPr>
              <a:buFontTx/>
              <a:buChar char="-"/>
            </a:pPr>
            <a:r>
              <a:rPr lang="sl-SI" sz="1600" dirty="0" smtClean="0"/>
              <a:t>nalaganje operacijskega sistema, </a:t>
            </a:r>
          </a:p>
          <a:p>
            <a:pPr>
              <a:buFontTx/>
              <a:buChar char="-"/>
            </a:pPr>
            <a:r>
              <a:rPr lang="sl-SI" sz="1600" dirty="0" smtClean="0"/>
              <a:t>inicializacija naprav </a:t>
            </a:r>
          </a:p>
          <a:p>
            <a:pPr>
              <a:buFontTx/>
              <a:buChar char="-"/>
            </a:pPr>
            <a:r>
              <a:rPr lang="sl-SI" sz="1600" dirty="0" smtClean="0"/>
              <a:t>in prikaz pogovornega okna za vnos gesla za prijavo. </a:t>
            </a:r>
          </a:p>
          <a:p>
            <a:pPr marL="0" indent="0">
              <a:buNone/>
            </a:pPr>
            <a:r>
              <a:rPr lang="sl-SI" sz="1600" dirty="0" smtClean="0"/>
              <a:t>Takoj po zagonu računalnika se najprej izvede POST (</a:t>
            </a:r>
            <a:r>
              <a:rPr lang="sl-SI" sz="1600" dirty="0" err="1" smtClean="0"/>
              <a:t>Power</a:t>
            </a:r>
            <a:r>
              <a:rPr lang="sl-SI" sz="1600" dirty="0" smtClean="0"/>
              <a:t> On </a:t>
            </a:r>
            <a:r>
              <a:rPr lang="sl-SI" sz="1600" dirty="0" err="1" smtClean="0"/>
              <a:t>Self</a:t>
            </a:r>
            <a:r>
              <a:rPr lang="sl-SI" sz="1600" dirty="0" smtClean="0"/>
              <a:t> Test) rutina.</a:t>
            </a:r>
          </a:p>
          <a:p>
            <a:pPr marL="0" indent="0">
              <a:buNone/>
            </a:pPr>
            <a:r>
              <a:rPr lang="sl-SI" sz="1600" dirty="0" smtClean="0"/>
              <a:t>POST preveri:</a:t>
            </a:r>
          </a:p>
          <a:p>
            <a:pPr>
              <a:buFontTx/>
              <a:buChar char="-"/>
            </a:pPr>
            <a:r>
              <a:rPr lang="sl-SI" sz="1600" dirty="0" smtClean="0"/>
              <a:t>koliko pomnilnika je na voljo in </a:t>
            </a:r>
          </a:p>
          <a:p>
            <a:pPr>
              <a:buFontTx/>
              <a:buChar char="-"/>
            </a:pPr>
            <a:r>
              <a:rPr lang="sl-SI" sz="1600" dirty="0" smtClean="0"/>
              <a:t>ali so prisotne vse naprave potrebne za zagon operacijskega sistema (npr. tipkovnica). </a:t>
            </a:r>
          </a:p>
          <a:p>
            <a:pPr marL="0" indent="0">
              <a:buNone/>
            </a:pPr>
            <a:r>
              <a:rPr lang="sl-SI" sz="1600" dirty="0" smtClean="0"/>
              <a:t>Takoj po tej rutini BIOS v računalniku poišče zagonski disk in najprej prebere prvi sektor diska, ki vsebuje </a:t>
            </a:r>
            <a:r>
              <a:rPr lang="sl-SI" sz="1600" dirty="0" err="1" smtClean="0"/>
              <a:t>Master</a:t>
            </a:r>
            <a:r>
              <a:rPr lang="sl-SI" sz="1600" dirty="0" smtClean="0"/>
              <a:t> </a:t>
            </a:r>
            <a:r>
              <a:rPr lang="sl-SI" sz="1600" dirty="0" err="1" smtClean="0"/>
              <a:t>Boot</a:t>
            </a:r>
            <a:r>
              <a:rPr lang="sl-SI" sz="1600" dirty="0" smtClean="0"/>
              <a:t> </a:t>
            </a:r>
            <a:r>
              <a:rPr lang="sl-SI" sz="1600" dirty="0" err="1" smtClean="0"/>
              <a:t>Record</a:t>
            </a:r>
            <a:r>
              <a:rPr lang="sl-SI" sz="1600" dirty="0" smtClean="0"/>
              <a:t> in tabelo particij (</a:t>
            </a:r>
            <a:r>
              <a:rPr lang="sl-SI" sz="1600" dirty="0" err="1" smtClean="0"/>
              <a:t>Partition</a:t>
            </a:r>
            <a:r>
              <a:rPr lang="sl-SI" sz="1600" dirty="0" smtClean="0"/>
              <a:t> Table). </a:t>
            </a:r>
          </a:p>
          <a:p>
            <a:pPr marL="0" indent="0">
              <a:buNone/>
            </a:pPr>
            <a:r>
              <a:rPr lang="sl-SI" sz="1600" dirty="0" smtClean="0"/>
              <a:t>BIOS nato preda nadzor MB zapisu.</a:t>
            </a:r>
            <a:endParaRPr lang="en-US" sz="1600" dirty="0"/>
          </a:p>
        </p:txBody>
      </p:sp>
      <p:pic>
        <p:nvPicPr>
          <p:cNvPr id="5" name="Picture 8" descr="http://4.bp.blogspot.com/-Tvc9CsQXV1o/U-SJXA8f9MI/AAAAAAAABy8/5Id3HSlGTZA/s1600/BIOS.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91178" y="1407246"/>
            <a:ext cx="4098469" cy="257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1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Naslov 1"/>
          <p:cNvSpPr>
            <a:spLocks noGrp="1"/>
          </p:cNvSpPr>
          <p:nvPr>
            <p:ph type="title"/>
          </p:nvPr>
        </p:nvSpPr>
        <p:spPr>
          <a:xfrm>
            <a:off x="1979612" y="428626"/>
            <a:ext cx="8229600" cy="785813"/>
          </a:xfrm>
        </p:spPr>
        <p:txBody>
          <a:bodyPr/>
          <a:lstStyle/>
          <a:p>
            <a:r>
              <a:rPr lang="sl-SI" altLang="en-US" smtClean="0"/>
              <a:t>ZUNANJI POMNILNIK</a:t>
            </a:r>
          </a:p>
        </p:txBody>
      </p:sp>
      <p:sp>
        <p:nvSpPr>
          <p:cNvPr id="182275" name="Ograda vsebine 2"/>
          <p:cNvSpPr>
            <a:spLocks noGrp="1"/>
          </p:cNvSpPr>
          <p:nvPr>
            <p:ph sz="half" idx="1"/>
          </p:nvPr>
        </p:nvSpPr>
        <p:spPr>
          <a:xfrm>
            <a:off x="1979612" y="2643189"/>
            <a:ext cx="4038600" cy="3711575"/>
          </a:xfrm>
        </p:spPr>
        <p:txBody>
          <a:bodyPr>
            <a:normAutofit fontScale="92500" lnSpcReduction="10000"/>
          </a:bodyPr>
          <a:lstStyle/>
          <a:p>
            <a:pPr>
              <a:buFont typeface="Wingdings 2" panose="05020102010507070707" pitchFamily="18" charset="2"/>
              <a:buNone/>
            </a:pPr>
            <a:r>
              <a:rPr lang="sl-SI" altLang="en-US" sz="2000" b="1" u="sng"/>
              <a:t>Vrste zunanjih pomnilnikov:</a:t>
            </a:r>
          </a:p>
          <a:p>
            <a:endParaRPr lang="sl-SI" altLang="en-US" smtClean="0"/>
          </a:p>
          <a:p>
            <a:r>
              <a:rPr lang="sl-SI" altLang="en-US" smtClean="0"/>
              <a:t>disk </a:t>
            </a:r>
          </a:p>
          <a:p>
            <a:r>
              <a:rPr lang="sl-SI" altLang="en-US" smtClean="0"/>
              <a:t>disketa </a:t>
            </a:r>
          </a:p>
          <a:p>
            <a:r>
              <a:rPr lang="sl-SI" altLang="en-US" smtClean="0"/>
              <a:t>zgoščenka (plošča CD, plošča CD-ROM, plošča DVD, plošča DVD-ROM) </a:t>
            </a:r>
          </a:p>
          <a:p>
            <a:endParaRPr lang="sl-SI" altLang="en-US" smtClean="0"/>
          </a:p>
        </p:txBody>
      </p:sp>
      <p:sp>
        <p:nvSpPr>
          <p:cNvPr id="182276" name="Ograda vsebine 5"/>
          <p:cNvSpPr>
            <a:spLocks noGrp="1"/>
          </p:cNvSpPr>
          <p:nvPr>
            <p:ph sz="half" idx="2"/>
          </p:nvPr>
        </p:nvSpPr>
        <p:spPr>
          <a:xfrm>
            <a:off x="6170612" y="3429001"/>
            <a:ext cx="4038600" cy="2925763"/>
          </a:xfrm>
        </p:spPr>
        <p:txBody>
          <a:bodyPr>
            <a:normAutofit fontScale="92500" lnSpcReduction="10000"/>
          </a:bodyPr>
          <a:lstStyle/>
          <a:p>
            <a:r>
              <a:rPr lang="sl-SI" altLang="en-US" smtClean="0"/>
              <a:t>pomnilnik USB </a:t>
            </a:r>
          </a:p>
          <a:p>
            <a:r>
              <a:rPr lang="sl-SI" altLang="en-US" smtClean="0"/>
              <a:t>tračna kaseta </a:t>
            </a:r>
          </a:p>
          <a:p>
            <a:r>
              <a:rPr lang="sl-SI" altLang="en-US" smtClean="0"/>
              <a:t>magnetno optični disk </a:t>
            </a:r>
          </a:p>
          <a:p>
            <a:r>
              <a:rPr lang="sl-SI" altLang="en-US" smtClean="0"/>
              <a:t>spominske kartice </a:t>
            </a:r>
          </a:p>
          <a:p>
            <a:r>
              <a:rPr lang="sl-SI" altLang="en-US" smtClean="0"/>
              <a:t>blu ray </a:t>
            </a:r>
          </a:p>
          <a:p>
            <a:r>
              <a:rPr lang="sl-SI" altLang="en-US" smtClean="0"/>
              <a:t>HD DVD </a:t>
            </a:r>
          </a:p>
          <a:p>
            <a:endParaRPr lang="sl-SI" altLang="en-US" smtClean="0"/>
          </a:p>
        </p:txBody>
      </p:sp>
      <p:sp>
        <p:nvSpPr>
          <p:cNvPr id="7" name="Pravokotnik 6"/>
          <p:cNvSpPr/>
          <p:nvPr/>
        </p:nvSpPr>
        <p:spPr>
          <a:xfrm>
            <a:off x="4879975" y="1714501"/>
            <a:ext cx="4572000" cy="6461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sl-SI" b="1" dirty="0"/>
              <a:t>Zunanji pomnilnik</a:t>
            </a:r>
            <a:r>
              <a:rPr lang="sl-SI" dirty="0"/>
              <a:t> je naprava za trajno shranjevanje podatkov. </a:t>
            </a:r>
          </a:p>
        </p:txBody>
      </p:sp>
    </p:spTree>
    <p:extLst>
      <p:ext uri="{BB962C8B-B14F-4D97-AF65-F5344CB8AC3E}">
        <p14:creationId xmlns:p14="http://schemas.microsoft.com/office/powerpoint/2010/main" val="131712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TRDI DISK</a:t>
            </a:r>
            <a:endParaRPr lang="en-US" dirty="0"/>
          </a:p>
        </p:txBody>
      </p:sp>
      <p:sp>
        <p:nvSpPr>
          <p:cNvPr id="3" name="Označba mesta vsebine 2"/>
          <p:cNvSpPr>
            <a:spLocks noGrp="1"/>
          </p:cNvSpPr>
          <p:nvPr>
            <p:ph idx="1"/>
          </p:nvPr>
        </p:nvSpPr>
        <p:spPr>
          <a:xfrm>
            <a:off x="1593437" y="1600200"/>
            <a:ext cx="6229168" cy="4572000"/>
          </a:xfrm>
        </p:spPr>
        <p:txBody>
          <a:bodyPr>
            <a:normAutofit lnSpcReduction="10000"/>
          </a:bodyPr>
          <a:lstStyle/>
          <a:p>
            <a:r>
              <a:rPr lang="sl-SI" altLang="en-US" dirty="0" smtClean="0"/>
              <a:t>Najpomembnejša enota </a:t>
            </a:r>
            <a:r>
              <a:rPr lang="sl-SI" altLang="en-US" dirty="0"/>
              <a:t>za masovno shranjevanje podatkov. </a:t>
            </a:r>
          </a:p>
          <a:p>
            <a:r>
              <a:rPr lang="sl-SI" altLang="en-US" dirty="0" smtClean="0"/>
              <a:t>Računalnik podatke iz diska prenese v delovni </a:t>
            </a:r>
            <a:r>
              <a:rPr lang="sl-SI" altLang="en-US" dirty="0"/>
              <a:t>pomnilnik in jih po obdelavi na </a:t>
            </a:r>
            <a:r>
              <a:rPr lang="sl-SI" altLang="en-US" dirty="0" smtClean="0"/>
              <a:t>disk "vrne". </a:t>
            </a:r>
            <a:r>
              <a:rPr lang="sl-SI" altLang="en-US" dirty="0"/>
              <a:t> </a:t>
            </a:r>
          </a:p>
          <a:p>
            <a:r>
              <a:rPr lang="sl-SI" altLang="en-US" dirty="0"/>
              <a:t>Kvaliteto diska </a:t>
            </a:r>
            <a:r>
              <a:rPr lang="sl-SI" altLang="en-US" dirty="0" smtClean="0"/>
              <a:t>določa:</a:t>
            </a:r>
          </a:p>
          <a:p>
            <a:pPr lvl="1"/>
            <a:r>
              <a:rPr lang="sl-SI" altLang="en-US" dirty="0" smtClean="0"/>
              <a:t>zmogljivost </a:t>
            </a:r>
            <a:r>
              <a:rPr lang="sl-SI" altLang="en-US" dirty="0"/>
              <a:t>(koliko  podatkov lahko zapišemo nanj) </a:t>
            </a:r>
          </a:p>
          <a:p>
            <a:pPr lvl="1"/>
            <a:r>
              <a:rPr lang="sl-SI" altLang="en-US" dirty="0" smtClean="0"/>
              <a:t>povprečen </a:t>
            </a:r>
            <a:r>
              <a:rPr lang="sl-SI" altLang="en-US" dirty="0"/>
              <a:t>čas, ki je potreben do dostopa katerega koli podatka na disku.</a:t>
            </a:r>
          </a:p>
          <a:p>
            <a:pPr algn="r"/>
            <a:r>
              <a:rPr lang="sl-SI" altLang="en-US" u="sng" dirty="0"/>
              <a:t>Disk </a:t>
            </a:r>
            <a:r>
              <a:rPr lang="sl-SI" altLang="en-US" dirty="0"/>
              <a:t>(magnetni zapis</a:t>
            </a:r>
            <a:endParaRPr lang="en-US" dirty="0"/>
          </a:p>
        </p:txBody>
      </p:sp>
      <p:pic>
        <p:nvPicPr>
          <p:cNvPr id="4" name="Picture 2" descr="http://trgovina.partners.si/images/westerndi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50596" y="196078"/>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81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TRDI DISK</a:t>
            </a:r>
            <a:endParaRPr lang="en-US" dirty="0"/>
          </a:p>
        </p:txBody>
      </p:sp>
      <p:sp>
        <p:nvSpPr>
          <p:cNvPr id="3" name="Označba mesta vsebine 2"/>
          <p:cNvSpPr>
            <a:spLocks noGrp="1"/>
          </p:cNvSpPr>
          <p:nvPr>
            <p:ph idx="1"/>
          </p:nvPr>
        </p:nvSpPr>
        <p:spPr/>
        <p:txBody>
          <a:bodyPr/>
          <a:lstStyle/>
          <a:p>
            <a:r>
              <a:rPr lang="sl-SI" dirty="0" smtClean="0"/>
              <a:t>Sestavni </a:t>
            </a:r>
            <a:r>
              <a:rPr lang="sl-SI" dirty="0"/>
              <a:t>deli </a:t>
            </a:r>
            <a:r>
              <a:rPr lang="sl-SI" dirty="0" smtClean="0"/>
              <a:t>diska so</a:t>
            </a:r>
            <a:r>
              <a:rPr lang="sl-SI" dirty="0"/>
              <a:t>:</a:t>
            </a:r>
          </a:p>
          <a:p>
            <a:pPr lvl="1"/>
            <a:r>
              <a:rPr lang="sl-SI" dirty="0" smtClean="0"/>
              <a:t>plošče </a:t>
            </a:r>
            <a:r>
              <a:rPr lang="sl-SI" dirty="0"/>
              <a:t>z magnetnim medijem in bralno-pisalne glave,</a:t>
            </a:r>
          </a:p>
          <a:p>
            <a:pPr lvl="1"/>
            <a:r>
              <a:rPr lang="sl-SI" dirty="0" smtClean="0"/>
              <a:t>elektronika </a:t>
            </a:r>
            <a:r>
              <a:rPr lang="sl-SI" dirty="0"/>
              <a:t>za branje in pisanje,</a:t>
            </a:r>
          </a:p>
          <a:p>
            <a:pPr lvl="1"/>
            <a:r>
              <a:rPr lang="sl-SI" dirty="0" smtClean="0"/>
              <a:t>elektromehanski </a:t>
            </a:r>
            <a:r>
              <a:rPr lang="sl-SI" dirty="0" err="1"/>
              <a:t>servo</a:t>
            </a:r>
            <a:r>
              <a:rPr lang="sl-SI" dirty="0"/>
              <a:t> in krmilni sistem,</a:t>
            </a:r>
          </a:p>
          <a:p>
            <a:pPr lvl="1"/>
            <a:r>
              <a:rPr lang="sl-SI" dirty="0" smtClean="0"/>
              <a:t>krmilnik </a:t>
            </a:r>
            <a:r>
              <a:rPr lang="sl-SI" dirty="0"/>
              <a:t>in vmesnik do vodila.</a:t>
            </a:r>
            <a:endParaRPr lang="en-US" dirty="0"/>
          </a:p>
        </p:txBody>
      </p:sp>
      <p:pic>
        <p:nvPicPr>
          <p:cNvPr id="4" name="Slika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46540" y="3861048"/>
            <a:ext cx="3905519" cy="2880320"/>
          </a:xfrm>
          <a:prstGeom prst="rect">
            <a:avLst/>
          </a:prstGeom>
        </p:spPr>
      </p:pic>
    </p:spTree>
    <p:extLst>
      <p:ext uri="{BB962C8B-B14F-4D97-AF65-F5344CB8AC3E}">
        <p14:creationId xmlns:p14="http://schemas.microsoft.com/office/powerpoint/2010/main" val="220115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Naslov 1"/>
          <p:cNvSpPr>
            <a:spLocks noGrp="1"/>
          </p:cNvSpPr>
          <p:nvPr>
            <p:ph type="title"/>
          </p:nvPr>
        </p:nvSpPr>
        <p:spPr>
          <a:xfrm>
            <a:off x="1979612" y="428625"/>
            <a:ext cx="8229600" cy="857250"/>
          </a:xfrm>
        </p:spPr>
        <p:txBody>
          <a:bodyPr/>
          <a:lstStyle/>
          <a:p>
            <a:r>
              <a:rPr lang="sl-SI" altLang="en-US" smtClean="0"/>
              <a:t>TRDI DISK</a:t>
            </a:r>
          </a:p>
        </p:txBody>
      </p:sp>
      <p:sp>
        <p:nvSpPr>
          <p:cNvPr id="183299" name="Ograda vsebine 6"/>
          <p:cNvSpPr>
            <a:spLocks noGrp="1"/>
          </p:cNvSpPr>
          <p:nvPr>
            <p:ph idx="1"/>
          </p:nvPr>
        </p:nvSpPr>
        <p:spPr>
          <a:xfrm>
            <a:off x="1413892" y="3645024"/>
            <a:ext cx="10153128" cy="3024336"/>
          </a:xfrm>
        </p:spPr>
        <p:txBody>
          <a:bodyPr>
            <a:normAutofit/>
          </a:bodyPr>
          <a:lstStyle/>
          <a:p>
            <a:r>
              <a:rPr lang="sl-SI" altLang="en-US" sz="2400" dirty="0" smtClean="0"/>
              <a:t>Disk so izmili leta 1956</a:t>
            </a:r>
          </a:p>
          <a:p>
            <a:r>
              <a:rPr lang="sl-SI" altLang="en-US" sz="2400" dirty="0" smtClean="0"/>
              <a:t>Zmogljivost 5 MB</a:t>
            </a:r>
          </a:p>
          <a:p>
            <a:r>
              <a:rPr lang="sl-SI" altLang="en-US" sz="2400" dirty="0" smtClean="0"/>
              <a:t>Zasedal prostora kot dva hladilnika</a:t>
            </a:r>
          </a:p>
          <a:p>
            <a:r>
              <a:rPr lang="sl-SI" altLang="en-US" sz="2400" dirty="0" smtClean="0"/>
              <a:t>Ni ga bilo mogoče kupiti zaradi tako velike cene ampak samo najeti za 35.000 dolarjev na leto</a:t>
            </a:r>
          </a:p>
          <a:p>
            <a:endParaRPr lang="sl-SI" altLang="en-US" dirty="0" smtClean="0"/>
          </a:p>
        </p:txBody>
      </p:sp>
      <p:pic>
        <p:nvPicPr>
          <p:cNvPr id="9218" name="Picture 2" descr="http://www.readynests.com/wp-content/uploads/2015/07/IBM_1st_HardDiskDrive_68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02324" y="-243408"/>
            <a:ext cx="656272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47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NAPAJALNIKI</a:t>
            </a:r>
            <a:endParaRPr lang="en-US" dirty="0"/>
          </a:p>
        </p:txBody>
      </p:sp>
      <p:sp>
        <p:nvSpPr>
          <p:cNvPr id="3" name="Označba mesta vsebine 2"/>
          <p:cNvSpPr>
            <a:spLocks noGrp="1"/>
          </p:cNvSpPr>
          <p:nvPr>
            <p:ph idx="1"/>
          </p:nvPr>
        </p:nvSpPr>
        <p:spPr>
          <a:xfrm>
            <a:off x="1593437" y="1600200"/>
            <a:ext cx="6301175" cy="4572000"/>
          </a:xfrm>
        </p:spPr>
        <p:txBody>
          <a:bodyPr>
            <a:normAutofit fontScale="85000" lnSpcReduction="20000"/>
          </a:bodyPr>
          <a:lstStyle/>
          <a:p>
            <a:r>
              <a:rPr lang="sl-SI" dirty="0" smtClean="0"/>
              <a:t>Napajalniki – pomembni </a:t>
            </a:r>
            <a:r>
              <a:rPr lang="sl-SI" dirty="0"/>
              <a:t>del osebnega </a:t>
            </a:r>
            <a:r>
              <a:rPr lang="sl-SI" dirty="0" smtClean="0"/>
              <a:t>računalnika, ker </a:t>
            </a:r>
            <a:r>
              <a:rPr lang="sl-SI" dirty="0"/>
              <a:t>naprave zahtevajo stabilno napajalno </a:t>
            </a:r>
            <a:r>
              <a:rPr lang="sl-SI" dirty="0" smtClean="0"/>
              <a:t>napetost.</a:t>
            </a:r>
          </a:p>
          <a:p>
            <a:r>
              <a:rPr lang="sl-SI" dirty="0" smtClean="0"/>
              <a:t>Sodobni </a:t>
            </a:r>
            <a:r>
              <a:rPr lang="sl-SI" dirty="0"/>
              <a:t>procesorji in </a:t>
            </a:r>
            <a:r>
              <a:rPr lang="sl-SI" dirty="0" smtClean="0"/>
              <a:t>grafične kartice potrebujejo </a:t>
            </a:r>
            <a:r>
              <a:rPr lang="sl-SI" dirty="0"/>
              <a:t>tudi veliko </a:t>
            </a:r>
            <a:r>
              <a:rPr lang="sl-SI" dirty="0" smtClean="0"/>
              <a:t>moč. </a:t>
            </a:r>
          </a:p>
          <a:p>
            <a:r>
              <a:rPr lang="sl-SI" dirty="0" smtClean="0"/>
              <a:t>Včasih </a:t>
            </a:r>
            <a:r>
              <a:rPr lang="sl-SI" dirty="0"/>
              <a:t>smo bili zadovoljni s 350 W danes so napajalniki </a:t>
            </a:r>
            <a:r>
              <a:rPr lang="sl-SI" dirty="0" smtClean="0"/>
              <a:t>v  računalnikih </a:t>
            </a:r>
            <a:r>
              <a:rPr lang="sl-SI" dirty="0"/>
              <a:t>vsaj 2 x </a:t>
            </a:r>
            <a:r>
              <a:rPr lang="sl-SI" dirty="0" smtClean="0"/>
              <a:t>močnejši</a:t>
            </a:r>
            <a:r>
              <a:rPr lang="sl-SI" dirty="0"/>
              <a:t>. </a:t>
            </a:r>
            <a:endParaRPr lang="sl-SI" dirty="0" smtClean="0"/>
          </a:p>
          <a:p>
            <a:r>
              <a:rPr lang="sl-SI" dirty="0" smtClean="0"/>
              <a:t>Hladilni sistem - zahtevamo </a:t>
            </a:r>
            <a:r>
              <a:rPr lang="sl-SI" dirty="0"/>
              <a:t>tiho delovanje in hitro odvajanje toplote</a:t>
            </a:r>
            <a:r>
              <a:rPr lang="sl-SI" dirty="0" smtClean="0"/>
              <a:t>.</a:t>
            </a:r>
            <a:endParaRPr lang="sl-SI" dirty="0"/>
          </a:p>
          <a:p>
            <a:r>
              <a:rPr lang="sl-SI" dirty="0"/>
              <a:t>Kakovost </a:t>
            </a:r>
            <a:r>
              <a:rPr lang="sl-SI" dirty="0" smtClean="0"/>
              <a:t>napajalnika:</a:t>
            </a:r>
          </a:p>
          <a:p>
            <a:pPr lvl="1"/>
            <a:r>
              <a:rPr lang="sl-SI" dirty="0" smtClean="0"/>
              <a:t>Moči</a:t>
            </a:r>
          </a:p>
          <a:p>
            <a:pPr lvl="1"/>
            <a:r>
              <a:rPr lang="sl-SI" dirty="0" err="1" smtClean="0"/>
              <a:t>konstantnain</a:t>
            </a:r>
            <a:r>
              <a:rPr lang="sl-SI" dirty="0" smtClean="0"/>
              <a:t> enakomerna </a:t>
            </a:r>
            <a:r>
              <a:rPr lang="sl-SI" dirty="0"/>
              <a:t>napetosti brez nihanja. </a:t>
            </a:r>
            <a:endParaRPr lang="sl-SI" dirty="0" smtClean="0"/>
          </a:p>
          <a:p>
            <a:endParaRPr lang="en-US" dirty="0"/>
          </a:p>
        </p:txBody>
      </p:sp>
      <p:pic>
        <p:nvPicPr>
          <p:cNvPr id="5122" name="Picture 2" descr="http://img.enaa.com/oddelki/racunalnistvo/assets/product_images/najvecje/speedlink_pc_napajalnik_pecos_520w__sl_6915_ssv_RO43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94612" y="82614"/>
            <a:ext cx="3876263" cy="266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35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TRDI DISK - vrtenje</a:t>
            </a:r>
            <a:endParaRPr lang="en-US" dirty="0"/>
          </a:p>
        </p:txBody>
      </p:sp>
      <p:sp>
        <p:nvSpPr>
          <p:cNvPr id="3" name="Označba mesta vsebine 2"/>
          <p:cNvSpPr>
            <a:spLocks noGrp="1"/>
          </p:cNvSpPr>
          <p:nvPr>
            <p:ph idx="1"/>
          </p:nvPr>
        </p:nvSpPr>
        <p:spPr/>
        <p:txBody>
          <a:bodyPr>
            <a:normAutofit lnSpcReduction="10000"/>
          </a:bodyPr>
          <a:lstStyle/>
          <a:p>
            <a:r>
              <a:rPr lang="sl-SI" dirty="0" smtClean="0"/>
              <a:t>Diski </a:t>
            </a:r>
            <a:r>
              <a:rPr lang="sl-SI" dirty="0"/>
              <a:t>se med uporabo vrtijo s stalno hitrostjo. </a:t>
            </a:r>
            <a:endParaRPr lang="sl-SI" dirty="0" smtClean="0"/>
          </a:p>
          <a:p>
            <a:r>
              <a:rPr lang="sl-SI" dirty="0" smtClean="0"/>
              <a:t>Podatki </a:t>
            </a:r>
            <a:r>
              <a:rPr lang="sl-SI" dirty="0"/>
              <a:t>so na površini diska shranjeni v obliki koncentričnih sledi. </a:t>
            </a:r>
            <a:endParaRPr lang="sl-SI" dirty="0" smtClean="0"/>
          </a:p>
          <a:p>
            <a:r>
              <a:rPr lang="sl-SI" dirty="0" smtClean="0"/>
              <a:t>Na </a:t>
            </a:r>
            <a:r>
              <a:rPr lang="sl-SI" dirty="0"/>
              <a:t>vsaki sledi je zapisano enako število bitov, zato so zapisi v sredini bolj gosti, kot ob zunanjem robu diska. Zato je hitrost zapisa na notranjih sledeh hitrejša, na zunanjih pa počasnejša</a:t>
            </a:r>
            <a:r>
              <a:rPr lang="sl-SI" dirty="0" smtClean="0"/>
              <a:t>..</a:t>
            </a:r>
            <a:endParaRPr lang="sl-SI" dirty="0"/>
          </a:p>
          <a:p>
            <a:r>
              <a:rPr lang="sl-SI" dirty="0"/>
              <a:t>Nekatere sodobnejše tehnologije pa omogočajo enakomerno hitrost zapisa, zato lahko na zunanje sledi napišemo več podatkov in tako bolj izkoristimo kapaciteto magnetnega medija.</a:t>
            </a:r>
            <a:endParaRPr lang="en-US" dirty="0"/>
          </a:p>
        </p:txBody>
      </p:sp>
    </p:spTree>
    <p:extLst>
      <p:ext uri="{BB962C8B-B14F-4D97-AF65-F5344CB8AC3E}">
        <p14:creationId xmlns:p14="http://schemas.microsoft.com/office/powerpoint/2010/main" val="28143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TRDI DISK </a:t>
            </a:r>
            <a:r>
              <a:rPr lang="sl-SI" dirty="0" smtClean="0"/>
              <a:t>– hitrost</a:t>
            </a:r>
            <a:endParaRPr lang="en-US" dirty="0"/>
          </a:p>
        </p:txBody>
      </p:sp>
      <p:sp>
        <p:nvSpPr>
          <p:cNvPr id="3" name="Označba mesta vsebine 2"/>
          <p:cNvSpPr>
            <a:spLocks noGrp="1"/>
          </p:cNvSpPr>
          <p:nvPr>
            <p:ph idx="1"/>
          </p:nvPr>
        </p:nvSpPr>
        <p:spPr/>
        <p:txBody>
          <a:bodyPr/>
          <a:lstStyle/>
          <a:p>
            <a:r>
              <a:rPr lang="sl-SI" dirty="0" smtClean="0"/>
              <a:t>Hitrost </a:t>
            </a:r>
            <a:r>
              <a:rPr lang="sl-SI" dirty="0"/>
              <a:t>vrtenja neposredno vpliva </a:t>
            </a:r>
            <a:r>
              <a:rPr lang="sl-SI" dirty="0" smtClean="0"/>
              <a:t>na </a:t>
            </a:r>
            <a:r>
              <a:rPr lang="sl-SI" dirty="0"/>
              <a:t>čas dostopa in prenosa podatkov. </a:t>
            </a:r>
            <a:endParaRPr lang="sl-SI" dirty="0" smtClean="0"/>
          </a:p>
          <a:p>
            <a:pPr lvl="1"/>
            <a:r>
              <a:rPr lang="sl-SI" dirty="0" smtClean="0"/>
              <a:t>Sodobni </a:t>
            </a:r>
            <a:r>
              <a:rPr lang="sl-SI" dirty="0"/>
              <a:t>diski vrtijo s hitrostjo do 7200 vrtljajev na minuto</a:t>
            </a:r>
            <a:r>
              <a:rPr lang="sl-SI" dirty="0" smtClean="0"/>
              <a:t>.</a:t>
            </a:r>
          </a:p>
          <a:p>
            <a:r>
              <a:rPr lang="sl-SI" dirty="0" smtClean="0"/>
              <a:t>Hitrost </a:t>
            </a:r>
            <a:r>
              <a:rPr lang="sl-SI" dirty="0"/>
              <a:t>prenosa podatkov</a:t>
            </a:r>
          </a:p>
          <a:p>
            <a:pPr lvl="1"/>
            <a:r>
              <a:rPr lang="sl-SI" dirty="0"/>
              <a:t>Hitrost prenosa merimo v bitih na sekundo. Ta je odvisna od hitrosti vrtenja in gostote zapisa na disku</a:t>
            </a:r>
            <a:r>
              <a:rPr lang="sl-SI" dirty="0" smtClean="0"/>
              <a:t>.</a:t>
            </a:r>
          </a:p>
          <a:p>
            <a:endParaRPr lang="en-US" dirty="0"/>
          </a:p>
        </p:txBody>
      </p:sp>
      <p:pic>
        <p:nvPicPr>
          <p:cNvPr id="11266" name="Picture 2" descr="http://www.pctechguide.com/wp-content/uploads/2011/09/31harddriv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10436" y="4221088"/>
            <a:ext cx="4014614" cy="226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5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Sistem zapisa podatkov na disku</a:t>
            </a:r>
            <a:endParaRPr lang="en-US" dirty="0"/>
          </a:p>
        </p:txBody>
      </p:sp>
      <p:sp>
        <p:nvSpPr>
          <p:cNvPr id="3" name="Označba mesta vsebine 2"/>
          <p:cNvSpPr>
            <a:spLocks noGrp="1"/>
          </p:cNvSpPr>
          <p:nvPr>
            <p:ph idx="1"/>
          </p:nvPr>
        </p:nvSpPr>
        <p:spPr>
          <a:xfrm>
            <a:off x="1593436" y="1600200"/>
            <a:ext cx="9613543" cy="4572000"/>
          </a:xfrm>
        </p:spPr>
        <p:txBody>
          <a:bodyPr/>
          <a:lstStyle/>
          <a:p>
            <a:r>
              <a:rPr lang="sl-SI" sz="2000" dirty="0" smtClean="0"/>
              <a:t>Podatki </a:t>
            </a:r>
            <a:r>
              <a:rPr lang="sl-SI" sz="2000" dirty="0"/>
              <a:t>so na disku zapisani v obliki koncentričnih krogov, te imenujemo sledi. </a:t>
            </a:r>
            <a:endParaRPr lang="sl-SI" sz="2000" dirty="0" smtClean="0"/>
          </a:p>
          <a:p>
            <a:r>
              <a:rPr lang="sl-SI" sz="2000" dirty="0" smtClean="0"/>
              <a:t>Vse </a:t>
            </a:r>
            <a:r>
              <a:rPr lang="sl-SI" sz="2000" dirty="0"/>
              <a:t>sledi na vseh ploščah predstavljajo cilindre. Sledi so razdeljene na sektorje.</a:t>
            </a:r>
          </a:p>
          <a:p>
            <a:r>
              <a:rPr lang="sl-SI" sz="2000" dirty="0"/>
              <a:t>Vsak sektor ima na začetku zapisan naslov sektorja, potem podatke in na koncu podatke za kontrolo zapisa</a:t>
            </a:r>
            <a:r>
              <a:rPr lang="sl-SI" dirty="0" smtClean="0"/>
              <a:t>.</a:t>
            </a:r>
            <a:endParaRPr lang="sl-SI" dirty="0"/>
          </a:p>
        </p:txBody>
      </p:sp>
      <p:pic>
        <p:nvPicPr>
          <p:cNvPr id="4" name="Slika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1374" y="3284984"/>
            <a:ext cx="5349719" cy="3371056"/>
          </a:xfrm>
          <a:prstGeom prst="rect">
            <a:avLst/>
          </a:prstGeom>
        </p:spPr>
      </p:pic>
      <p:pic>
        <p:nvPicPr>
          <p:cNvPr id="5122" name="Picture 2" descr="http://www.geekgirls.com/wp-content/uploads/disk_dia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73932" y="3645024"/>
            <a:ext cx="3888432" cy="279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0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FAT (File </a:t>
            </a:r>
            <a:r>
              <a:rPr lang="sl-SI" dirty="0" err="1"/>
              <a:t>Allocation</a:t>
            </a:r>
            <a:r>
              <a:rPr lang="sl-SI" dirty="0"/>
              <a:t> Table) </a:t>
            </a:r>
            <a:r>
              <a:rPr lang="sl-SI" dirty="0" smtClean="0"/>
              <a:t>tabela</a:t>
            </a:r>
            <a:endParaRPr lang="en-US" dirty="0"/>
          </a:p>
        </p:txBody>
      </p:sp>
      <p:sp>
        <p:nvSpPr>
          <p:cNvPr id="3" name="Označba mesta vsebine 2"/>
          <p:cNvSpPr>
            <a:spLocks noGrp="1"/>
          </p:cNvSpPr>
          <p:nvPr>
            <p:ph idx="1"/>
          </p:nvPr>
        </p:nvSpPr>
        <p:spPr/>
        <p:txBody>
          <a:bodyPr>
            <a:normAutofit lnSpcReduction="10000"/>
          </a:bodyPr>
          <a:lstStyle/>
          <a:p>
            <a:r>
              <a:rPr lang="sl-SI" dirty="0" smtClean="0"/>
              <a:t>Datoteke </a:t>
            </a:r>
            <a:r>
              <a:rPr lang="sl-SI" dirty="0"/>
              <a:t>so shranjene v več sektorjih. </a:t>
            </a:r>
            <a:endParaRPr lang="sl-SI" dirty="0" smtClean="0"/>
          </a:p>
          <a:p>
            <a:r>
              <a:rPr lang="sl-SI" dirty="0" smtClean="0"/>
              <a:t>Na </a:t>
            </a:r>
            <a:r>
              <a:rPr lang="sl-SI" dirty="0"/>
              <a:t>začetku diska je rezerviran prostor za FAT (File </a:t>
            </a:r>
            <a:r>
              <a:rPr lang="sl-SI" dirty="0" err="1"/>
              <a:t>Allocation</a:t>
            </a:r>
            <a:r>
              <a:rPr lang="sl-SI" dirty="0"/>
              <a:t> Table) tabelo. </a:t>
            </a:r>
            <a:endParaRPr lang="sl-SI" dirty="0" smtClean="0"/>
          </a:p>
          <a:p>
            <a:r>
              <a:rPr lang="sl-SI" dirty="0" smtClean="0"/>
              <a:t>V </a:t>
            </a:r>
            <a:r>
              <a:rPr lang="sl-SI" dirty="0"/>
              <a:t>tej tabeli so podatki o lokaciji datotek na disku. </a:t>
            </a:r>
            <a:endParaRPr lang="sl-SI" dirty="0" smtClean="0"/>
          </a:p>
          <a:p>
            <a:r>
              <a:rPr lang="sl-SI" dirty="0" smtClean="0"/>
              <a:t>Kadar </a:t>
            </a:r>
            <a:r>
              <a:rPr lang="sl-SI" dirty="0"/>
              <a:t>želimo z diska prebrati datoteko, potem operacijski sistem v FAT tabeli poišče podatke o lokaciji datoteke na disku. </a:t>
            </a:r>
            <a:endParaRPr lang="sl-SI" dirty="0" smtClean="0"/>
          </a:p>
          <a:p>
            <a:r>
              <a:rPr lang="sl-SI" dirty="0" smtClean="0"/>
              <a:t>To </a:t>
            </a:r>
            <a:r>
              <a:rPr lang="sl-SI" dirty="0"/>
              <a:t>pomeni, da so za vsako datoteko vpisani vsi sektorji v katerih je shranjena posamezna datoteka. </a:t>
            </a:r>
            <a:endParaRPr lang="sl-SI" dirty="0" smtClean="0"/>
          </a:p>
          <a:p>
            <a:r>
              <a:rPr lang="sl-SI" dirty="0" smtClean="0"/>
              <a:t>Daljše </a:t>
            </a:r>
            <a:r>
              <a:rPr lang="sl-SI" dirty="0"/>
              <a:t>datoteke </a:t>
            </a:r>
            <a:r>
              <a:rPr lang="sl-SI" dirty="0" smtClean="0"/>
              <a:t>so razpršene </a:t>
            </a:r>
            <a:r>
              <a:rPr lang="sl-SI" dirty="0"/>
              <a:t>po </a:t>
            </a:r>
            <a:r>
              <a:rPr lang="sl-SI" dirty="0" smtClean="0"/>
              <a:t>disku.</a:t>
            </a:r>
            <a:endParaRPr lang="en-US" dirty="0"/>
          </a:p>
        </p:txBody>
      </p:sp>
    </p:spTree>
    <p:extLst>
      <p:ext uri="{BB962C8B-B14F-4D97-AF65-F5344CB8AC3E}">
        <p14:creationId xmlns:p14="http://schemas.microsoft.com/office/powerpoint/2010/main" val="364998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TRDI DISK</a:t>
            </a:r>
            <a:endParaRPr lang="en-US" dirty="0"/>
          </a:p>
        </p:txBody>
      </p:sp>
      <p:sp>
        <p:nvSpPr>
          <p:cNvPr id="3" name="Označba mesta vsebine 2"/>
          <p:cNvSpPr>
            <a:spLocks noGrp="1"/>
          </p:cNvSpPr>
          <p:nvPr>
            <p:ph idx="1"/>
          </p:nvPr>
        </p:nvSpPr>
        <p:spPr>
          <a:xfrm>
            <a:off x="1593435" y="2276872"/>
            <a:ext cx="9782801" cy="5069160"/>
          </a:xfrm>
        </p:spPr>
        <p:txBody>
          <a:bodyPr>
            <a:normAutofit/>
          </a:bodyPr>
          <a:lstStyle/>
          <a:p>
            <a:r>
              <a:rPr lang="sl-SI" sz="2400" dirty="0" smtClean="0"/>
              <a:t>Particije</a:t>
            </a:r>
            <a:endParaRPr lang="sl-SI" sz="2400" dirty="0"/>
          </a:p>
          <a:p>
            <a:pPr lvl="1"/>
            <a:r>
              <a:rPr lang="sl-SI" sz="2000" dirty="0" smtClean="0"/>
              <a:t>Disk je razdeljen na </a:t>
            </a:r>
            <a:r>
              <a:rPr lang="sl-SI" sz="2000" dirty="0"/>
              <a:t>več logičnih </a:t>
            </a:r>
            <a:r>
              <a:rPr lang="sl-SI" sz="2000" dirty="0" smtClean="0"/>
              <a:t>diskov (C:, D:).</a:t>
            </a:r>
          </a:p>
          <a:p>
            <a:r>
              <a:rPr lang="sl-SI" sz="2400" dirty="0" smtClean="0"/>
              <a:t>Formatiranje</a:t>
            </a:r>
            <a:endParaRPr lang="sl-SI" sz="2400" dirty="0"/>
          </a:p>
          <a:p>
            <a:pPr lvl="1"/>
            <a:r>
              <a:rPr lang="sl-SI" sz="2000" dirty="0"/>
              <a:t>Ko disk vgradimo v računalnik po potrebi naredimo particije, potem pa ga pred uporabo še formatiramo. </a:t>
            </a:r>
            <a:endParaRPr lang="sl-SI" sz="2000" dirty="0" smtClean="0"/>
          </a:p>
          <a:p>
            <a:pPr lvl="1"/>
            <a:r>
              <a:rPr lang="sl-SI" sz="2000" dirty="0" smtClean="0"/>
              <a:t>S </a:t>
            </a:r>
            <a:r>
              <a:rPr lang="sl-SI" sz="2000" dirty="0"/>
              <a:t>formatiranjem obnovimo adrese sektorjev in istočasno preizkusimo podatkovni del sektorjev. </a:t>
            </a:r>
            <a:endParaRPr lang="sl-SI" sz="2000" dirty="0" smtClean="0"/>
          </a:p>
          <a:p>
            <a:pPr lvl="1"/>
            <a:r>
              <a:rPr lang="sl-SI" sz="2000" dirty="0" smtClean="0"/>
              <a:t>Večina </a:t>
            </a:r>
            <a:r>
              <a:rPr lang="sl-SI" sz="2000" dirty="0"/>
              <a:t>programov za formatiranje uniči zapisane podatke, zato moramo biti pri uporabi teh programov previdni. </a:t>
            </a:r>
            <a:endParaRPr lang="sl-SI" sz="2000" dirty="0" smtClean="0"/>
          </a:p>
          <a:p>
            <a:pPr lvl="1"/>
            <a:r>
              <a:rPr lang="sl-SI" sz="2000" dirty="0" smtClean="0"/>
              <a:t>Formatiranje </a:t>
            </a:r>
            <a:r>
              <a:rPr lang="sl-SI" sz="2000" dirty="0"/>
              <a:t>uporabljamo tudi v izjemnih primerih, ko ne moremo odstraniti nekaterih virusov in moramo ponovno naložiti operacijski sistem in ostalo programsko opremo.</a:t>
            </a:r>
            <a:endParaRPr lang="en-US" sz="2000" dirty="0"/>
          </a:p>
        </p:txBody>
      </p:sp>
      <p:pic>
        <p:nvPicPr>
          <p:cNvPr id="154626" name="Picture 2" descr="http://www.computerhowtoguide.com/wp-content/uploads/2012/09/format-a-hard-driv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94612" y="0"/>
            <a:ext cx="40386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Defragmentiranje</a:t>
            </a:r>
            <a:r>
              <a:rPr lang="sl-SI" dirty="0"/>
              <a:t> diska</a:t>
            </a:r>
            <a:br>
              <a:rPr lang="sl-SI" dirty="0"/>
            </a:br>
            <a:endParaRPr lang="en-US" dirty="0"/>
          </a:p>
        </p:txBody>
      </p:sp>
      <p:sp>
        <p:nvSpPr>
          <p:cNvPr id="3" name="Označba mesta vsebine 2"/>
          <p:cNvSpPr>
            <a:spLocks noGrp="1"/>
          </p:cNvSpPr>
          <p:nvPr>
            <p:ph idx="1"/>
          </p:nvPr>
        </p:nvSpPr>
        <p:spPr/>
        <p:txBody>
          <a:bodyPr>
            <a:normAutofit/>
          </a:bodyPr>
          <a:lstStyle/>
          <a:p>
            <a:pPr lvl="1"/>
            <a:r>
              <a:rPr lang="sl-SI" sz="2000" dirty="0" smtClean="0"/>
              <a:t>Na </a:t>
            </a:r>
            <a:r>
              <a:rPr lang="sl-SI" sz="2000" dirty="0"/>
              <a:t>diskih shranjujemo, spreminjamo in brišemo datoteke. Po nekem času se pojavi razdrobljenost podatkov. </a:t>
            </a:r>
            <a:endParaRPr lang="sl-SI" sz="2000" dirty="0" smtClean="0"/>
          </a:p>
          <a:p>
            <a:pPr lvl="1"/>
            <a:r>
              <a:rPr lang="sl-SI" sz="2000" dirty="0" smtClean="0"/>
              <a:t>Posledica </a:t>
            </a:r>
            <a:r>
              <a:rPr lang="sl-SI" sz="2000" dirty="0"/>
              <a:t>tega je, da se delo pri branju in shranjevanju datotek upočasni. </a:t>
            </a:r>
            <a:endParaRPr lang="sl-SI" sz="2000" dirty="0" smtClean="0"/>
          </a:p>
          <a:p>
            <a:r>
              <a:rPr lang="sl-SI" sz="2400" dirty="0" smtClean="0"/>
              <a:t>Program </a:t>
            </a:r>
            <a:r>
              <a:rPr lang="sl-SI" sz="2400" dirty="0"/>
              <a:t>za </a:t>
            </a:r>
            <a:r>
              <a:rPr lang="sl-SI" sz="2400" dirty="0" err="1"/>
              <a:t>defragmentiranje</a:t>
            </a:r>
            <a:r>
              <a:rPr lang="sl-SI" sz="2400" dirty="0"/>
              <a:t> je orodje, ki preuredi podatke na disku. </a:t>
            </a:r>
            <a:endParaRPr lang="sl-SI" sz="2400" dirty="0" smtClean="0"/>
          </a:p>
          <a:p>
            <a:r>
              <a:rPr lang="sl-SI" sz="2400" dirty="0" smtClean="0"/>
              <a:t>Datoteke </a:t>
            </a:r>
            <a:r>
              <a:rPr lang="sl-SI" sz="2400" dirty="0"/>
              <a:t>premesti tako, da so shranjene v zaporednih sektorjih, na koncu pa ostane neizkoriščen del diska.</a:t>
            </a:r>
            <a:endParaRPr lang="en-US" sz="2400" dirty="0"/>
          </a:p>
        </p:txBody>
      </p:sp>
      <p:pic>
        <p:nvPicPr>
          <p:cNvPr id="153602" name="Picture 2" descr="http://2.bp.blogspot.com/-ZgVLfn-qi2g/TrKMUOn4zTI/AAAAAAAAB1I/oBL6aHcPGGw/s1600/defragment.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62564" y="4509120"/>
            <a:ext cx="409575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6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ZAŠČITA PODATKOV NA DISKIH</a:t>
            </a:r>
            <a:r>
              <a:rPr lang="sl-SI" dirty="0"/>
              <a:t/>
            </a:r>
            <a:br>
              <a:rPr lang="sl-SI" dirty="0"/>
            </a:br>
            <a:endParaRPr lang="en-US" dirty="0"/>
          </a:p>
        </p:txBody>
      </p:sp>
      <p:sp>
        <p:nvSpPr>
          <p:cNvPr id="3" name="Označba mesta vsebine 2"/>
          <p:cNvSpPr>
            <a:spLocks noGrp="1"/>
          </p:cNvSpPr>
          <p:nvPr>
            <p:ph idx="1"/>
          </p:nvPr>
        </p:nvSpPr>
        <p:spPr/>
        <p:txBody>
          <a:bodyPr/>
          <a:lstStyle/>
          <a:p>
            <a:r>
              <a:rPr lang="sl-SI" dirty="0" smtClean="0"/>
              <a:t>Pri </a:t>
            </a:r>
            <a:r>
              <a:rPr lang="sl-SI" dirty="0"/>
              <a:t>zapisovanju podatkov je zelo pomembna zaščita pred izgubo ali poškodbo podatkov. </a:t>
            </a:r>
            <a:endParaRPr lang="sl-SI" dirty="0" smtClean="0"/>
          </a:p>
          <a:p>
            <a:r>
              <a:rPr lang="sl-SI" dirty="0" smtClean="0"/>
              <a:t>Predvsem </a:t>
            </a:r>
            <a:r>
              <a:rPr lang="sl-SI" dirty="0"/>
              <a:t>za velike podatkovne zbirke in podatke na strežnikih. </a:t>
            </a:r>
            <a:endParaRPr lang="sl-SI" dirty="0" smtClean="0"/>
          </a:p>
          <a:p>
            <a:pPr lvl="1"/>
            <a:r>
              <a:rPr lang="sl-SI" dirty="0" smtClean="0"/>
              <a:t>Poznamo:</a:t>
            </a:r>
          </a:p>
          <a:p>
            <a:pPr lvl="2"/>
            <a:r>
              <a:rPr lang="sl-SI" dirty="0" smtClean="0"/>
              <a:t>zrcaljenje </a:t>
            </a:r>
            <a:r>
              <a:rPr lang="sl-SI" dirty="0"/>
              <a:t>in </a:t>
            </a:r>
            <a:endParaRPr lang="sl-SI" dirty="0" smtClean="0"/>
          </a:p>
          <a:p>
            <a:pPr lvl="2"/>
            <a:r>
              <a:rPr lang="sl-SI" dirty="0" smtClean="0"/>
              <a:t>povezovanje </a:t>
            </a:r>
            <a:r>
              <a:rPr lang="sl-SI" dirty="0"/>
              <a:t>v skupine- RAID.</a:t>
            </a:r>
            <a:endParaRPr lang="en-US" dirty="0"/>
          </a:p>
        </p:txBody>
      </p:sp>
    </p:spTree>
    <p:extLst>
      <p:ext uri="{BB962C8B-B14F-4D97-AF65-F5344CB8AC3E}">
        <p14:creationId xmlns:p14="http://schemas.microsoft.com/office/powerpoint/2010/main" val="81858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ZRCALJENJE DISKOV- DISK MIRRORING</a:t>
            </a:r>
            <a:br>
              <a:rPr lang="sl-SI" dirty="0" smtClean="0"/>
            </a:br>
            <a:endParaRPr lang="en-US" dirty="0"/>
          </a:p>
        </p:txBody>
      </p:sp>
      <p:sp>
        <p:nvSpPr>
          <p:cNvPr id="3" name="Označba mesta vsebine 2"/>
          <p:cNvSpPr>
            <a:spLocks noGrp="1"/>
          </p:cNvSpPr>
          <p:nvPr>
            <p:ph idx="1"/>
          </p:nvPr>
        </p:nvSpPr>
        <p:spPr>
          <a:xfrm>
            <a:off x="1593437" y="1600200"/>
            <a:ext cx="5797119" cy="4997152"/>
          </a:xfrm>
        </p:spPr>
        <p:txBody>
          <a:bodyPr/>
          <a:lstStyle/>
          <a:p>
            <a:r>
              <a:rPr lang="sl-SI" dirty="0" smtClean="0"/>
              <a:t>Podatki </a:t>
            </a:r>
            <a:r>
              <a:rPr lang="sl-SI" dirty="0"/>
              <a:t>se sočasno zapisujejo na dve lokaciji. </a:t>
            </a:r>
            <a:endParaRPr lang="sl-SI" dirty="0" smtClean="0"/>
          </a:p>
          <a:p>
            <a:pPr lvl="1"/>
            <a:r>
              <a:rPr lang="sl-SI" dirty="0" smtClean="0"/>
              <a:t>To </a:t>
            </a:r>
            <a:r>
              <a:rPr lang="sl-SI" dirty="0"/>
              <a:t>je lahko v dveh particijah na istem disku, </a:t>
            </a:r>
            <a:endParaRPr lang="sl-SI" dirty="0" smtClean="0"/>
          </a:p>
          <a:p>
            <a:pPr lvl="1"/>
            <a:r>
              <a:rPr lang="sl-SI" dirty="0" smtClean="0"/>
              <a:t>ali </a:t>
            </a:r>
            <a:r>
              <a:rPr lang="sl-SI" dirty="0"/>
              <a:t>na dva različna diska, </a:t>
            </a:r>
            <a:endParaRPr lang="sl-SI" dirty="0" smtClean="0"/>
          </a:p>
          <a:p>
            <a:pPr lvl="1"/>
            <a:r>
              <a:rPr lang="sl-SI" dirty="0" smtClean="0"/>
              <a:t>ali </a:t>
            </a:r>
            <a:r>
              <a:rPr lang="sl-SI" dirty="0"/>
              <a:t>celo na različna računalnika. </a:t>
            </a:r>
            <a:endParaRPr lang="sl-SI" dirty="0" smtClean="0"/>
          </a:p>
          <a:p>
            <a:r>
              <a:rPr lang="sl-SI" dirty="0" smtClean="0"/>
              <a:t>Če </a:t>
            </a:r>
            <a:r>
              <a:rPr lang="sl-SI" dirty="0"/>
              <a:t>pride do okvare enega diska, so podatki še na drugem.</a:t>
            </a:r>
            <a:endParaRPr lang="en-US" dirty="0"/>
          </a:p>
        </p:txBody>
      </p:sp>
      <p:pic>
        <p:nvPicPr>
          <p:cNvPr id="4" name="Picture 2" descr="http://i.crn.com/slideshows/2011/data_protection/disk_mirrorin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34572" y="1828622"/>
            <a:ext cx="4314056" cy="431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1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RAID (</a:t>
            </a:r>
            <a:r>
              <a:rPr lang="sl-SI" dirty="0" err="1"/>
              <a:t>Redundant</a:t>
            </a:r>
            <a:r>
              <a:rPr lang="sl-SI" dirty="0"/>
              <a:t> </a:t>
            </a:r>
            <a:r>
              <a:rPr lang="sl-SI" dirty="0" err="1"/>
              <a:t>Array</a:t>
            </a:r>
            <a:r>
              <a:rPr lang="sl-SI" dirty="0"/>
              <a:t> </a:t>
            </a:r>
            <a:r>
              <a:rPr lang="sl-SI" dirty="0" err="1"/>
              <a:t>of</a:t>
            </a:r>
            <a:r>
              <a:rPr lang="sl-SI" dirty="0"/>
              <a:t> </a:t>
            </a:r>
            <a:r>
              <a:rPr lang="sl-SI" dirty="0" err="1"/>
              <a:t>Independent</a:t>
            </a:r>
            <a:r>
              <a:rPr lang="sl-SI" dirty="0"/>
              <a:t> </a:t>
            </a:r>
            <a:r>
              <a:rPr lang="sl-SI" dirty="0" err="1"/>
              <a:t>Disks</a:t>
            </a:r>
            <a:r>
              <a:rPr lang="sl-SI" dirty="0" smtClean="0"/>
              <a:t>)</a:t>
            </a:r>
            <a:endParaRPr lang="en-US" dirty="0"/>
          </a:p>
        </p:txBody>
      </p:sp>
      <p:sp>
        <p:nvSpPr>
          <p:cNvPr id="3" name="Označba mesta vsebine 2"/>
          <p:cNvSpPr>
            <a:spLocks noGrp="1"/>
          </p:cNvSpPr>
          <p:nvPr>
            <p:ph idx="1"/>
          </p:nvPr>
        </p:nvSpPr>
        <p:spPr/>
        <p:txBody>
          <a:bodyPr>
            <a:normAutofit lnSpcReduction="10000"/>
          </a:bodyPr>
          <a:lstStyle/>
          <a:p>
            <a:r>
              <a:rPr lang="sl-SI" dirty="0" smtClean="0"/>
              <a:t>RAID </a:t>
            </a:r>
            <a:r>
              <a:rPr lang="sl-SI" dirty="0"/>
              <a:t>je poseben način združevanja diskov in načinov zapisovanja nanje. </a:t>
            </a:r>
            <a:endParaRPr lang="sl-SI" dirty="0" smtClean="0"/>
          </a:p>
          <a:p>
            <a:r>
              <a:rPr lang="sl-SI" dirty="0" smtClean="0"/>
              <a:t>RAID </a:t>
            </a:r>
            <a:r>
              <a:rPr lang="sl-SI" dirty="0"/>
              <a:t>1 je naziv za zrcaljenje</a:t>
            </a:r>
            <a:r>
              <a:rPr lang="sl-SI" dirty="0" smtClean="0"/>
              <a:t>. Pri </a:t>
            </a:r>
            <a:r>
              <a:rPr lang="sl-SI" dirty="0"/>
              <a:t>zrcaljenju podatke zapisujemo na dve lokaciji hkrati, kar na zelo poveča zaščito v primeru okvar ali motenj. </a:t>
            </a:r>
            <a:endParaRPr lang="sl-SI" dirty="0" smtClean="0"/>
          </a:p>
          <a:p>
            <a:r>
              <a:rPr lang="sl-SI" dirty="0" smtClean="0"/>
              <a:t>Na </a:t>
            </a:r>
            <a:r>
              <a:rPr lang="sl-SI" dirty="0"/>
              <a:t>višjih nivojih so algoritmi in načini zapisovanja bolj zapleteni, omogočajo pa dovolj veliko zanesljivost delovanja. </a:t>
            </a:r>
            <a:endParaRPr lang="sl-SI" dirty="0" smtClean="0"/>
          </a:p>
          <a:p>
            <a:r>
              <a:rPr lang="sl-SI" dirty="0" smtClean="0"/>
              <a:t>Ko </a:t>
            </a:r>
            <a:r>
              <a:rPr lang="sl-SI" dirty="0"/>
              <a:t>se na enem od diskov pojavi napaka, se s pomočjo podatkov na drugih diskih in kontrolnih podatkov rekonstruira pokvarjen podatek.</a:t>
            </a:r>
            <a:endParaRPr lang="en-US" dirty="0"/>
          </a:p>
        </p:txBody>
      </p:sp>
      <p:pic>
        <p:nvPicPr>
          <p:cNvPr id="4100" name="Picture 4" descr="https://encrypted-tbn0.gstatic.com/images?q=tbn:ANd9GcTVFf7k-FiROPJyaU14ev4uqxcCZvb8NaMrkKt8hXfdyV00zCL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22804" y="177800"/>
            <a:ext cx="2018928" cy="129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1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TRDI DISK - DANES</a:t>
            </a:r>
            <a:endParaRPr lang="en-US" dirty="0"/>
          </a:p>
        </p:txBody>
      </p:sp>
      <p:sp>
        <p:nvSpPr>
          <p:cNvPr id="3" name="Označba mesta vsebine 2"/>
          <p:cNvSpPr>
            <a:spLocks noGrp="1"/>
          </p:cNvSpPr>
          <p:nvPr>
            <p:ph idx="1"/>
          </p:nvPr>
        </p:nvSpPr>
        <p:spPr>
          <a:xfrm>
            <a:off x="1593437" y="1600200"/>
            <a:ext cx="5653104" cy="4781128"/>
          </a:xfrm>
        </p:spPr>
        <p:txBody>
          <a:bodyPr>
            <a:normAutofit/>
          </a:bodyPr>
          <a:lstStyle/>
          <a:p>
            <a:r>
              <a:rPr lang="sl-SI" sz="2000" dirty="0" smtClean="0"/>
              <a:t>Kapaciteta </a:t>
            </a:r>
            <a:r>
              <a:rPr lang="sl-SI" sz="2000" dirty="0"/>
              <a:t>trdega diska	4 TB</a:t>
            </a:r>
          </a:p>
          <a:p>
            <a:r>
              <a:rPr lang="sl-SI" sz="2000" dirty="0" smtClean="0"/>
              <a:t>Tip </a:t>
            </a:r>
            <a:r>
              <a:rPr lang="sl-SI" sz="2000" dirty="0"/>
              <a:t>priključitvenega vmesnika	SATA 3 GB/s</a:t>
            </a:r>
          </a:p>
          <a:p>
            <a:r>
              <a:rPr lang="sl-SI" sz="2000" dirty="0"/>
              <a:t>Hitrost vrtenja trdega diska	7200 </a:t>
            </a:r>
            <a:r>
              <a:rPr lang="sl-SI" sz="2000" dirty="0" err="1"/>
              <a:t>obr</a:t>
            </a:r>
            <a:r>
              <a:rPr lang="sl-SI" sz="2000" dirty="0"/>
              <a:t>.</a:t>
            </a:r>
            <a:endParaRPr lang="en-US" sz="2000" dirty="0"/>
          </a:p>
        </p:txBody>
      </p:sp>
      <p:pic>
        <p:nvPicPr>
          <p:cNvPr id="6" name="Slika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72974" y="724507"/>
            <a:ext cx="3773686" cy="3234588"/>
          </a:xfrm>
          <a:prstGeom prst="rect">
            <a:avLst/>
          </a:prstGeom>
        </p:spPr>
      </p:pic>
      <p:pic>
        <p:nvPicPr>
          <p:cNvPr id="7" name="Slika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4612" y="4486330"/>
            <a:ext cx="3744416" cy="1080120"/>
          </a:xfrm>
          <a:prstGeom prst="rect">
            <a:avLst/>
          </a:prstGeom>
        </p:spPr>
      </p:pic>
    </p:spTree>
    <p:extLst>
      <p:ext uri="{BB962C8B-B14F-4D97-AF65-F5344CB8AC3E}">
        <p14:creationId xmlns:p14="http://schemas.microsoft.com/office/powerpoint/2010/main" val="135716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NAPAJALNIKI</a:t>
            </a:r>
            <a:endParaRPr lang="en-US" dirty="0"/>
          </a:p>
        </p:txBody>
      </p:sp>
      <p:sp>
        <p:nvSpPr>
          <p:cNvPr id="3" name="Označba mesta vsebine 2"/>
          <p:cNvSpPr>
            <a:spLocks noGrp="1"/>
          </p:cNvSpPr>
          <p:nvPr>
            <p:ph idx="1"/>
          </p:nvPr>
        </p:nvSpPr>
        <p:spPr>
          <a:xfrm>
            <a:off x="1593437" y="1600200"/>
            <a:ext cx="6301175" cy="4572000"/>
          </a:xfrm>
        </p:spPr>
        <p:txBody>
          <a:bodyPr>
            <a:normAutofit/>
          </a:bodyPr>
          <a:lstStyle/>
          <a:p>
            <a:r>
              <a:rPr lang="sl-SI" dirty="0" smtClean="0"/>
              <a:t>Osnovna </a:t>
            </a:r>
            <a:r>
              <a:rPr lang="sl-SI" dirty="0"/>
              <a:t>funkcija napajalnika je, da pretvarja </a:t>
            </a:r>
            <a:r>
              <a:rPr lang="sl-SI" dirty="0" smtClean="0"/>
              <a:t>izmenično električno </a:t>
            </a:r>
            <a:r>
              <a:rPr lang="sl-SI" dirty="0"/>
              <a:t>energijo, ki jo dobimo </a:t>
            </a:r>
            <a:r>
              <a:rPr lang="sl-SI" dirty="0" smtClean="0"/>
              <a:t>v vtičnicah </a:t>
            </a:r>
            <a:r>
              <a:rPr lang="sl-SI" dirty="0"/>
              <a:t>v +3,3 V, +5 V in +12 V enosmerne napetosti. </a:t>
            </a:r>
            <a:endParaRPr lang="sl-SI" dirty="0" smtClean="0"/>
          </a:p>
          <a:p>
            <a:r>
              <a:rPr lang="sl-SI" dirty="0" err="1" smtClean="0"/>
              <a:t>CHipSets</a:t>
            </a:r>
            <a:r>
              <a:rPr lang="sl-SI" dirty="0"/>
              <a:t>, </a:t>
            </a:r>
            <a:r>
              <a:rPr lang="sl-SI" dirty="0" err="1"/>
              <a:t>Dimm</a:t>
            </a:r>
            <a:r>
              <a:rPr lang="sl-SI" dirty="0"/>
              <a:t> in </a:t>
            </a:r>
            <a:r>
              <a:rPr lang="sl-SI" dirty="0" smtClean="0"/>
              <a:t>PCI/AGP uporabljajo </a:t>
            </a:r>
            <a:r>
              <a:rPr lang="sl-SI" dirty="0"/>
              <a:t>napetost 3,3 V, diski in SIMM uporabljajo 5 V ter ventilatorji in ostale naprave </a:t>
            </a:r>
            <a:r>
              <a:rPr lang="sl-SI" dirty="0" smtClean="0"/>
              <a:t>pa 12 </a:t>
            </a:r>
            <a:r>
              <a:rPr lang="sl-SI" dirty="0"/>
              <a:t>voltov.</a:t>
            </a:r>
            <a:endParaRPr lang="sl-SI" dirty="0" smtClean="0"/>
          </a:p>
          <a:p>
            <a:endParaRPr lang="en-US" dirty="0"/>
          </a:p>
        </p:txBody>
      </p:sp>
      <p:pic>
        <p:nvPicPr>
          <p:cNvPr id="5122" name="Picture 2" descr="http://img.enaa.com/oddelki/racunalnistvo/assets/product_images/najvecje/speedlink_pc_napajalnik_pecos_520w__sl_6915_ssv_RO43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94612" y="82614"/>
            <a:ext cx="3876263" cy="266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2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Diski brez gibljivih delov SSD (</a:t>
            </a:r>
            <a:r>
              <a:rPr lang="sl-SI" dirty="0" err="1"/>
              <a:t>Solid</a:t>
            </a:r>
            <a:r>
              <a:rPr lang="sl-SI" dirty="0"/>
              <a:t> </a:t>
            </a:r>
            <a:r>
              <a:rPr lang="sl-SI" dirty="0" err="1"/>
              <a:t>State</a:t>
            </a:r>
            <a:r>
              <a:rPr lang="sl-SI" dirty="0"/>
              <a:t> Disk</a:t>
            </a:r>
            <a:r>
              <a:rPr lang="sl-SI" dirty="0" smtClean="0"/>
              <a:t>)</a:t>
            </a:r>
            <a:endParaRPr lang="en-US" dirty="0"/>
          </a:p>
        </p:txBody>
      </p:sp>
      <p:sp>
        <p:nvSpPr>
          <p:cNvPr id="3" name="Označba mesta vsebine 2"/>
          <p:cNvSpPr>
            <a:spLocks noGrp="1"/>
          </p:cNvSpPr>
          <p:nvPr>
            <p:ph idx="1"/>
          </p:nvPr>
        </p:nvSpPr>
        <p:spPr>
          <a:xfrm>
            <a:off x="1593436" y="1600200"/>
            <a:ext cx="9782801" cy="4781128"/>
          </a:xfrm>
        </p:spPr>
        <p:txBody>
          <a:bodyPr>
            <a:noAutofit/>
          </a:bodyPr>
          <a:lstStyle/>
          <a:p>
            <a:r>
              <a:rPr lang="sl-SI" sz="2000" dirty="0" smtClean="0"/>
              <a:t>Namesto </a:t>
            </a:r>
            <a:r>
              <a:rPr lang="sl-SI" sz="2000" dirty="0"/>
              <a:t>gibljivih delov so uporabljena elektronska vezja, podobna, kot za spomin. </a:t>
            </a:r>
            <a:endParaRPr lang="sl-SI" sz="2000" dirty="0" smtClean="0"/>
          </a:p>
          <a:p>
            <a:r>
              <a:rPr lang="sl-SI" sz="2000" dirty="0" smtClean="0"/>
              <a:t>Izdelujejo </a:t>
            </a:r>
            <a:r>
              <a:rPr lang="sl-SI" sz="2000" dirty="0"/>
              <a:t>se v različnih oblikah in kapacitetah</a:t>
            </a:r>
            <a:r>
              <a:rPr lang="sl-SI" sz="2000" dirty="0" smtClean="0"/>
              <a:t>.</a:t>
            </a:r>
          </a:p>
          <a:p>
            <a:r>
              <a:rPr lang="sl-SI" sz="2000" dirty="0" smtClean="0"/>
              <a:t>Vezja </a:t>
            </a:r>
            <a:r>
              <a:rPr lang="sl-SI" sz="2000" dirty="0"/>
              <a:t>so podobno zasnovana, kot so uporabljena v USB ključkih in podobnih napravah. </a:t>
            </a:r>
            <a:endParaRPr lang="sl-SI" sz="2000" dirty="0" smtClean="0"/>
          </a:p>
          <a:p>
            <a:r>
              <a:rPr lang="sl-SI" sz="2000" dirty="0" smtClean="0"/>
              <a:t>Tehnologija </a:t>
            </a:r>
            <a:r>
              <a:rPr lang="sl-SI" sz="2000" dirty="0"/>
              <a:t>se razlikuje v tem, da so ključki zasnovani za zunanjo uporabo, SSD diski pa za notranjo. </a:t>
            </a:r>
            <a:endParaRPr lang="sl-SI" sz="2000" dirty="0" smtClean="0"/>
          </a:p>
          <a:p>
            <a:r>
              <a:rPr lang="sl-SI" sz="2000" dirty="0" smtClean="0"/>
              <a:t>SSD diski </a:t>
            </a:r>
            <a:r>
              <a:rPr lang="sl-SI" sz="2000" dirty="0"/>
              <a:t>nimajo gibljivih delov zaradi tega imajo naslednje prednosti:</a:t>
            </a:r>
          </a:p>
          <a:p>
            <a:pPr lvl="1"/>
            <a:r>
              <a:rPr lang="sl-SI" sz="1800" dirty="0" smtClean="0"/>
              <a:t>Nižja </a:t>
            </a:r>
            <a:r>
              <a:rPr lang="sl-SI" sz="1800" dirty="0"/>
              <a:t>poraba</a:t>
            </a:r>
          </a:p>
          <a:p>
            <a:pPr lvl="1"/>
            <a:r>
              <a:rPr lang="sl-SI" sz="1800" dirty="0" smtClean="0"/>
              <a:t>Hitrejši </a:t>
            </a:r>
            <a:r>
              <a:rPr lang="sl-SI" sz="1800" dirty="0"/>
              <a:t>dostop do podatkov</a:t>
            </a:r>
          </a:p>
          <a:p>
            <a:pPr lvl="1"/>
            <a:r>
              <a:rPr lang="sl-SI" sz="1800" dirty="0" smtClean="0"/>
              <a:t>Visoka </a:t>
            </a:r>
            <a:r>
              <a:rPr lang="sl-SI" sz="1800" dirty="0"/>
              <a:t>zanesljivost delovanja</a:t>
            </a:r>
            <a:r>
              <a:rPr lang="sl-SI" sz="1800" dirty="0" smtClean="0"/>
              <a:t>.</a:t>
            </a:r>
            <a:endParaRPr lang="sl-SI" sz="1800" dirty="0"/>
          </a:p>
        </p:txBody>
      </p:sp>
      <p:pic>
        <p:nvPicPr>
          <p:cNvPr id="7170" name="Picture 2" descr="http://cinemacamera.net/wp-content/uploads/2013/02/ss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0636" y="4722230"/>
            <a:ext cx="3560837" cy="1947941"/>
          </a:xfrm>
          <a:prstGeom prst="rect">
            <a:avLst/>
          </a:prstGeom>
          <a:noFill/>
          <a:extLst>
            <a:ext uri="{909E8E84-426E-40DD-AFC4-6F175D3DCCD1}">
              <a14:hiddenFill xmlns:a14="http://schemas.microsoft.com/office/drawing/2010/main">
                <a:solidFill>
                  <a:srgbClr val="FFFFFF"/>
                </a:solidFill>
              </a14:hiddenFill>
            </a:ext>
          </a:extLst>
        </p:spPr>
      </p:pic>
      <p:sp>
        <p:nvSpPr>
          <p:cNvPr id="5" name="Označba mesta vsebine 2"/>
          <p:cNvSpPr txBox="1">
            <a:spLocks/>
          </p:cNvSpPr>
          <p:nvPr/>
        </p:nvSpPr>
        <p:spPr>
          <a:xfrm>
            <a:off x="1593435" y="4149080"/>
            <a:ext cx="5869129" cy="254888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0187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Diski brez gibljivih delov SSD (</a:t>
            </a:r>
            <a:r>
              <a:rPr lang="sl-SI" dirty="0" err="1"/>
              <a:t>Solid</a:t>
            </a:r>
            <a:r>
              <a:rPr lang="sl-SI" dirty="0"/>
              <a:t> </a:t>
            </a:r>
            <a:r>
              <a:rPr lang="sl-SI" dirty="0" err="1"/>
              <a:t>State</a:t>
            </a:r>
            <a:r>
              <a:rPr lang="sl-SI" dirty="0"/>
              <a:t> Disk</a:t>
            </a:r>
            <a:endParaRPr lang="en-US" dirty="0"/>
          </a:p>
        </p:txBody>
      </p:sp>
      <p:sp>
        <p:nvSpPr>
          <p:cNvPr id="3" name="Označba mesta vsebine 2"/>
          <p:cNvSpPr>
            <a:spLocks noGrp="1"/>
          </p:cNvSpPr>
          <p:nvPr>
            <p:ph idx="1"/>
          </p:nvPr>
        </p:nvSpPr>
        <p:spPr/>
        <p:txBody>
          <a:bodyPr/>
          <a:lstStyle/>
          <a:p>
            <a:r>
              <a:rPr lang="sl-SI" dirty="0"/>
              <a:t>Hiter dostop do podatkov se pozna predvsem pri zagonu računalnika, ker ni potrebno čakati na zagon trdega diska, zato je nalaganje tudi do 20% hitrejše.</a:t>
            </a:r>
          </a:p>
          <a:p>
            <a:r>
              <a:rPr lang="sl-SI" dirty="0"/>
              <a:t>V namiznih računalnikih še niso zelo razširjeni, glavni vzrok je v ceni, ta je še vedno višja  primerjavi z magnetnimi diski.</a:t>
            </a:r>
            <a:endParaRPr lang="en-US" dirty="0"/>
          </a:p>
          <a:p>
            <a:endParaRPr lang="en-US" dirty="0"/>
          </a:p>
        </p:txBody>
      </p:sp>
      <p:pic>
        <p:nvPicPr>
          <p:cNvPr id="4" name="Picture 2" descr="http://cinemacamera.net/wp-content/uploads/2013/02/ss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0636" y="4722230"/>
            <a:ext cx="3560837" cy="194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0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NAKUP SSD DISK DANES</a:t>
            </a:r>
            <a:endParaRPr lang="en-US" dirty="0"/>
          </a:p>
        </p:txBody>
      </p:sp>
      <p:pic>
        <p:nvPicPr>
          <p:cNvPr id="4" name="Slika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84836" y="1417637"/>
            <a:ext cx="5223254" cy="2505030"/>
          </a:xfrm>
          <a:prstGeom prst="rect">
            <a:avLst/>
          </a:prstGeom>
        </p:spPr>
      </p:pic>
      <p:sp>
        <p:nvSpPr>
          <p:cNvPr id="6" name="Označba mesta vsebine 5"/>
          <p:cNvSpPr>
            <a:spLocks noGrp="1"/>
          </p:cNvSpPr>
          <p:nvPr>
            <p:ph idx="1"/>
          </p:nvPr>
        </p:nvSpPr>
        <p:spPr>
          <a:xfrm>
            <a:off x="1593437" y="1600200"/>
            <a:ext cx="5005032" cy="4572000"/>
          </a:xfrm>
        </p:spPr>
        <p:txBody>
          <a:bodyPr>
            <a:normAutofit fontScale="92500" lnSpcReduction="10000"/>
          </a:bodyPr>
          <a:lstStyle/>
          <a:p>
            <a:r>
              <a:rPr lang="sl-SI" dirty="0" smtClean="0"/>
              <a:t>tip </a:t>
            </a:r>
            <a:r>
              <a:rPr lang="sl-SI" dirty="0"/>
              <a:t>diska: SSD </a:t>
            </a:r>
          </a:p>
          <a:p>
            <a:r>
              <a:rPr lang="sl-SI" dirty="0"/>
              <a:t>kapaciteta: 400GB </a:t>
            </a:r>
          </a:p>
          <a:p>
            <a:r>
              <a:rPr lang="sl-SI" dirty="0"/>
              <a:t>hitrost prenosa: branje: 2200MB/s </a:t>
            </a:r>
          </a:p>
          <a:p>
            <a:r>
              <a:rPr lang="sl-SI" dirty="0"/>
              <a:t>pisanje: 900MB/s </a:t>
            </a:r>
          </a:p>
          <a:p>
            <a:r>
              <a:rPr lang="sl-SI" dirty="0"/>
              <a:t>IOPS branje: 430.000 </a:t>
            </a:r>
          </a:p>
          <a:p>
            <a:r>
              <a:rPr lang="sl-SI" dirty="0"/>
              <a:t>IOPS pisanje: 230.000 </a:t>
            </a:r>
          </a:p>
          <a:p>
            <a:r>
              <a:rPr lang="sl-SI" dirty="0"/>
              <a:t>MTBF: 1.200.000h </a:t>
            </a:r>
          </a:p>
          <a:p>
            <a:r>
              <a:rPr lang="sl-SI" dirty="0" err="1"/>
              <a:t>življenska</a:t>
            </a:r>
            <a:r>
              <a:rPr lang="sl-SI" dirty="0"/>
              <a:t> doba: 70GB zapisov na dan </a:t>
            </a:r>
          </a:p>
          <a:p>
            <a:endParaRPr lang="en-US" dirty="0"/>
          </a:p>
        </p:txBody>
      </p:sp>
      <p:pic>
        <p:nvPicPr>
          <p:cNvPr id="8" name="Slika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6263" y="4482640"/>
            <a:ext cx="3600400" cy="1080120"/>
          </a:xfrm>
          <a:prstGeom prst="rect">
            <a:avLst/>
          </a:prstGeom>
        </p:spPr>
      </p:pic>
    </p:spTree>
    <p:extLst>
      <p:ext uri="{BB962C8B-B14F-4D97-AF65-F5344CB8AC3E}">
        <p14:creationId xmlns:p14="http://schemas.microsoft.com/office/powerpoint/2010/main" val="144040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a:t>Kako</a:t>
            </a:r>
            <a:r>
              <a:rPr lang="en-US" dirty="0"/>
              <a:t> </a:t>
            </a:r>
            <a:r>
              <a:rPr lang="en-US" dirty="0" err="1"/>
              <a:t>dela</a:t>
            </a:r>
            <a:r>
              <a:rPr lang="en-US" dirty="0"/>
              <a:t> </a:t>
            </a:r>
            <a:r>
              <a:rPr lang="en-US" dirty="0" err="1"/>
              <a:t>trdi</a:t>
            </a:r>
            <a:r>
              <a:rPr lang="en-US" dirty="0"/>
              <a:t> </a:t>
            </a:r>
            <a:r>
              <a:rPr lang="en-US" dirty="0" smtClean="0"/>
              <a:t>disk</a:t>
            </a:r>
            <a:endParaRPr lang="en-US" dirty="0"/>
          </a:p>
        </p:txBody>
      </p:sp>
      <p:sp>
        <p:nvSpPr>
          <p:cNvPr id="3" name="Označba mesta vsebine 2"/>
          <p:cNvSpPr>
            <a:spLocks noGrp="1"/>
          </p:cNvSpPr>
          <p:nvPr>
            <p:ph idx="1"/>
          </p:nvPr>
        </p:nvSpPr>
        <p:spPr/>
        <p:txBody>
          <a:bodyPr/>
          <a:lstStyle/>
          <a:p>
            <a:endParaRPr lang="sl-SI" dirty="0" smtClean="0">
              <a:hlinkClick r:id="rId2"/>
            </a:endParaRPr>
          </a:p>
          <a:p>
            <a:r>
              <a:rPr lang="sl-SI" dirty="0">
                <a:hlinkClick r:id="rId2"/>
              </a:rPr>
              <a:t>https://</a:t>
            </a:r>
            <a:r>
              <a:rPr lang="sl-SI" dirty="0" smtClean="0">
                <a:hlinkClick r:id="rId2"/>
              </a:rPr>
              <a:t>www.youtube.com/watch?v=wteUW2sL7bc</a:t>
            </a:r>
          </a:p>
          <a:p>
            <a:endParaRPr lang="sl-SI" dirty="0">
              <a:hlinkClick r:id="rId2"/>
            </a:endParaRPr>
          </a:p>
          <a:p>
            <a:endParaRPr lang="sl-SI" dirty="0" smtClean="0">
              <a:hlinkClick r:id="rId2"/>
            </a:endParaRPr>
          </a:p>
          <a:p>
            <a:r>
              <a:rPr lang="en-US" dirty="0" err="1">
                <a:hlinkClick r:id="rId2"/>
              </a:rPr>
              <a:t>Kako</a:t>
            </a:r>
            <a:r>
              <a:rPr lang="en-US" dirty="0">
                <a:hlinkClick r:id="rId2"/>
              </a:rPr>
              <a:t> </a:t>
            </a:r>
            <a:r>
              <a:rPr lang="en-US" dirty="0" err="1">
                <a:hlinkClick r:id="rId2"/>
              </a:rPr>
              <a:t>dela</a:t>
            </a:r>
            <a:r>
              <a:rPr lang="en-US" dirty="0">
                <a:hlinkClick r:id="rId2"/>
              </a:rPr>
              <a:t> </a:t>
            </a:r>
            <a:r>
              <a:rPr lang="en-US" dirty="0" err="1">
                <a:hlinkClick r:id="rId2"/>
              </a:rPr>
              <a:t>trdi</a:t>
            </a:r>
            <a:r>
              <a:rPr lang="en-US" dirty="0">
                <a:hlinkClick r:id="rId2"/>
              </a:rPr>
              <a:t> disk – </a:t>
            </a:r>
            <a:r>
              <a:rPr lang="en-US" dirty="0" err="1">
                <a:hlinkClick r:id="rId2"/>
              </a:rPr>
              <a:t>počasni</a:t>
            </a:r>
            <a:r>
              <a:rPr lang="en-US" dirty="0">
                <a:hlinkClick r:id="rId2"/>
              </a:rPr>
              <a:t> </a:t>
            </a:r>
            <a:r>
              <a:rPr lang="en-US" dirty="0" err="1">
                <a:hlinkClick r:id="rId2"/>
              </a:rPr>
              <a:t>posnetek</a:t>
            </a:r>
            <a:endParaRPr lang="en-US" dirty="0">
              <a:hlinkClick r:id="rId2"/>
            </a:endParaRPr>
          </a:p>
          <a:p>
            <a:r>
              <a:rPr lang="en-US" dirty="0" smtClean="0">
                <a:hlinkClick r:id="rId2"/>
              </a:rPr>
              <a:t>https</a:t>
            </a:r>
            <a:r>
              <a:rPr lang="en-US" dirty="0">
                <a:hlinkClick r:id="rId2"/>
              </a:rPr>
              <a:t>://</a:t>
            </a:r>
            <a:r>
              <a:rPr lang="en-US" dirty="0" smtClean="0">
                <a:hlinkClick r:id="rId2"/>
              </a:rPr>
              <a:t>www.youtube.com/watch?v=3owqvmMf6No</a:t>
            </a:r>
            <a:endParaRPr lang="sl-SI" dirty="0" smtClean="0"/>
          </a:p>
          <a:p>
            <a:endParaRPr lang="sl-SI" dirty="0"/>
          </a:p>
          <a:p>
            <a:r>
              <a:rPr lang="sl-SI" dirty="0">
                <a:hlinkClick r:id="rId3"/>
              </a:rPr>
              <a:t>https://</a:t>
            </a:r>
            <a:r>
              <a:rPr lang="sl-SI" dirty="0" smtClean="0">
                <a:hlinkClick r:id="rId3"/>
              </a:rPr>
              <a:t>www.youtube.com/watch?v=kdmLvl1n82U</a:t>
            </a:r>
            <a:endParaRPr lang="sl-SI" dirty="0" smtClean="0"/>
          </a:p>
          <a:p>
            <a:endParaRPr lang="sl-SI" dirty="0" smtClean="0"/>
          </a:p>
          <a:p>
            <a:endParaRPr lang="en-US" dirty="0"/>
          </a:p>
        </p:txBody>
      </p:sp>
      <p:pic>
        <p:nvPicPr>
          <p:cNvPr id="5" name="Slika 4">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00179" y="1400373"/>
            <a:ext cx="1976058" cy="2085839"/>
          </a:xfrm>
          <a:prstGeom prst="rect">
            <a:avLst/>
          </a:prstGeom>
        </p:spPr>
      </p:pic>
    </p:spTree>
    <p:extLst>
      <p:ext uri="{BB962C8B-B14F-4D97-AF65-F5344CB8AC3E}">
        <p14:creationId xmlns:p14="http://schemas.microsoft.com/office/powerpoint/2010/main" val="186657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Naslov 1"/>
          <p:cNvSpPr>
            <a:spLocks noGrp="1"/>
          </p:cNvSpPr>
          <p:nvPr>
            <p:ph type="title"/>
          </p:nvPr>
        </p:nvSpPr>
        <p:spPr>
          <a:xfrm>
            <a:off x="1979612" y="428625"/>
            <a:ext cx="8229600" cy="857250"/>
          </a:xfrm>
        </p:spPr>
        <p:txBody>
          <a:bodyPr/>
          <a:lstStyle/>
          <a:p>
            <a:r>
              <a:rPr lang="sl-SI" altLang="en-US" smtClean="0"/>
              <a:t>DISKETA</a:t>
            </a:r>
          </a:p>
        </p:txBody>
      </p:sp>
      <p:sp>
        <p:nvSpPr>
          <p:cNvPr id="185347" name="Ograda vsebine 2"/>
          <p:cNvSpPr>
            <a:spLocks noGrp="1"/>
          </p:cNvSpPr>
          <p:nvPr>
            <p:ph idx="1"/>
          </p:nvPr>
        </p:nvSpPr>
        <p:spPr>
          <a:xfrm>
            <a:off x="1979612" y="3714750"/>
            <a:ext cx="8229600" cy="2609850"/>
          </a:xfrm>
        </p:spPr>
        <p:txBody>
          <a:bodyPr>
            <a:normAutofit lnSpcReduction="10000"/>
          </a:bodyPr>
          <a:lstStyle/>
          <a:p>
            <a:r>
              <a:rPr lang="sl-SI" altLang="en-US" sz="1800"/>
              <a:t>Disketa služi v največji meri predvsem  prenašanju podatkov iz enega računalnika na drugega, na njo pa lahko shranimo 1,44 MB podatkov. </a:t>
            </a:r>
          </a:p>
          <a:p>
            <a:endParaRPr lang="sl-SI" altLang="en-US" sz="1800"/>
          </a:p>
          <a:p>
            <a:r>
              <a:rPr lang="sl-SI" altLang="en-US" sz="1800"/>
              <a:t>Zapis podatkov na disketo je enak zapisu podatkov na disk, le da disketa ni namenjena trajnemu shranjevanju podatkov (arhiviranju) in je tudi občutljiva na mehanske in magnetne vplive. </a:t>
            </a:r>
          </a:p>
          <a:p>
            <a:endParaRPr lang="sl-SI" altLang="en-US" sz="1800"/>
          </a:p>
          <a:p>
            <a:r>
              <a:rPr lang="sl-SI" altLang="en-US" sz="1800"/>
              <a:t>Podatki na disketi se lahko hitro "izgubijo</a:t>
            </a:r>
            <a:r>
              <a:rPr lang="sl-SI" altLang="en-US" sz="1800" i="1"/>
              <a:t>”.</a:t>
            </a:r>
            <a:endParaRPr lang="sl-SI" altLang="en-US" sz="1800"/>
          </a:p>
        </p:txBody>
      </p:sp>
      <p:pic>
        <p:nvPicPr>
          <p:cNvPr id="185350" name="Picture 2" descr="http://194.249.18.168/poukalenka/images/stories/Alenka_datoteke/Racunalnik/4b_disketa.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03851" y="500063"/>
            <a:ext cx="4675187"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28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OPTIČNE NAPRAVE za shranjevanje podatkov</a:t>
            </a:r>
            <a:endParaRPr lang="en-US" dirty="0"/>
          </a:p>
        </p:txBody>
      </p:sp>
      <p:sp>
        <p:nvSpPr>
          <p:cNvPr id="3" name="Označba mesta vsebine 2"/>
          <p:cNvSpPr>
            <a:spLocks noGrp="1"/>
          </p:cNvSpPr>
          <p:nvPr>
            <p:ph idx="1"/>
          </p:nvPr>
        </p:nvSpPr>
        <p:spPr/>
        <p:txBody>
          <a:bodyPr>
            <a:normAutofit/>
          </a:bodyPr>
          <a:lstStyle/>
          <a:p>
            <a:r>
              <a:rPr lang="sl-SI" dirty="0" smtClean="0"/>
              <a:t>Princip </a:t>
            </a:r>
            <a:r>
              <a:rPr lang="sl-SI" dirty="0"/>
              <a:t>shranjevanja in branja informacij pri </a:t>
            </a:r>
            <a:r>
              <a:rPr lang="sl-SI" dirty="0" smtClean="0"/>
              <a:t>optičnih </a:t>
            </a:r>
            <a:r>
              <a:rPr lang="sl-SI" dirty="0"/>
              <a:t>diskih temelji na </a:t>
            </a:r>
            <a:r>
              <a:rPr lang="sl-SI" dirty="0" smtClean="0"/>
              <a:t>optičnem odboju laserskega </a:t>
            </a:r>
            <a:r>
              <a:rPr lang="sl-SI" dirty="0"/>
              <a:t>žarka. </a:t>
            </a:r>
            <a:endParaRPr lang="sl-SI" dirty="0" smtClean="0"/>
          </a:p>
          <a:p>
            <a:r>
              <a:rPr lang="sl-SI" dirty="0" smtClean="0"/>
              <a:t>Ločimo načina </a:t>
            </a:r>
            <a:r>
              <a:rPr lang="sl-SI" dirty="0"/>
              <a:t>zapisa informacij:</a:t>
            </a:r>
          </a:p>
          <a:p>
            <a:pPr lvl="1"/>
            <a:r>
              <a:rPr lang="sl-SI" dirty="0" smtClean="0"/>
              <a:t>pri </a:t>
            </a:r>
            <a:r>
              <a:rPr lang="sl-SI" dirty="0"/>
              <a:t>pisanju se v prosojno snov vtisnejo jamice (</a:t>
            </a:r>
            <a:r>
              <a:rPr lang="sl-SI" dirty="0" err="1"/>
              <a:t>pits</a:t>
            </a:r>
            <a:r>
              <a:rPr lang="sl-SI" dirty="0"/>
              <a:t>),</a:t>
            </a:r>
          </a:p>
          <a:p>
            <a:pPr lvl="1"/>
            <a:r>
              <a:rPr lang="sl-SI" dirty="0" smtClean="0"/>
              <a:t>pri </a:t>
            </a:r>
            <a:r>
              <a:rPr lang="sl-SI" dirty="0"/>
              <a:t>pisanju se pod vplivom laserskega žarka z dovolj veliko </a:t>
            </a:r>
            <a:r>
              <a:rPr lang="sl-SI" dirty="0" smtClean="0"/>
              <a:t>močjo </a:t>
            </a:r>
            <a:r>
              <a:rPr lang="sl-SI" dirty="0"/>
              <a:t>spremeni </a:t>
            </a:r>
            <a:r>
              <a:rPr lang="sl-SI" dirty="0" smtClean="0"/>
              <a:t>struktura materiala</a:t>
            </a:r>
            <a:r>
              <a:rPr lang="sl-SI" dirty="0"/>
              <a:t>,</a:t>
            </a:r>
          </a:p>
          <a:p>
            <a:r>
              <a:rPr lang="sl-SI" dirty="0"/>
              <a:t>P</a:t>
            </a:r>
            <a:r>
              <a:rPr lang="sl-SI" dirty="0" smtClean="0"/>
              <a:t>rvi način </a:t>
            </a:r>
            <a:r>
              <a:rPr lang="sl-SI" dirty="0"/>
              <a:t>(vtisnjene jamice) se uporablja pri enkratno zapisljivih CD-</a:t>
            </a:r>
            <a:r>
              <a:rPr lang="sl-SI" dirty="0" err="1"/>
              <a:t>ROMih</a:t>
            </a:r>
            <a:r>
              <a:rPr lang="sl-SI" dirty="0"/>
              <a:t>, </a:t>
            </a:r>
            <a:endParaRPr lang="sl-SI" dirty="0" smtClean="0"/>
          </a:p>
          <a:p>
            <a:r>
              <a:rPr lang="sl-SI" dirty="0" smtClean="0"/>
              <a:t>Drugi način </a:t>
            </a:r>
            <a:r>
              <a:rPr lang="sl-SI" dirty="0"/>
              <a:t>pa pri zapisljivih CD-R in DVD </a:t>
            </a:r>
            <a:r>
              <a:rPr lang="sl-SI" dirty="0" smtClean="0"/>
              <a:t>optičnih </a:t>
            </a:r>
            <a:r>
              <a:rPr lang="sl-SI" dirty="0"/>
              <a:t>diskih</a:t>
            </a:r>
            <a:r>
              <a:rPr lang="sl-SI" dirty="0" smtClean="0"/>
              <a:t>.</a:t>
            </a:r>
          </a:p>
        </p:txBody>
      </p:sp>
    </p:spTree>
    <p:extLst>
      <p:ext uri="{BB962C8B-B14F-4D97-AF65-F5344CB8AC3E}">
        <p14:creationId xmlns:p14="http://schemas.microsoft.com/office/powerpoint/2010/main" val="75708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Naslov 1"/>
          <p:cNvSpPr>
            <a:spLocks noGrp="1"/>
          </p:cNvSpPr>
          <p:nvPr>
            <p:ph type="title"/>
          </p:nvPr>
        </p:nvSpPr>
        <p:spPr>
          <a:xfrm>
            <a:off x="1979612" y="428625"/>
            <a:ext cx="8229600" cy="857250"/>
          </a:xfrm>
        </p:spPr>
        <p:txBody>
          <a:bodyPr/>
          <a:lstStyle/>
          <a:p>
            <a:r>
              <a:rPr lang="sl-SI" altLang="en-US" smtClean="0"/>
              <a:t>ZGOŠČENKA - CD</a:t>
            </a:r>
          </a:p>
        </p:txBody>
      </p:sp>
      <p:sp>
        <p:nvSpPr>
          <p:cNvPr id="186371" name="Ograda vsebine 2"/>
          <p:cNvSpPr>
            <a:spLocks noGrp="1"/>
          </p:cNvSpPr>
          <p:nvPr>
            <p:ph idx="1"/>
          </p:nvPr>
        </p:nvSpPr>
        <p:spPr>
          <a:xfrm>
            <a:off x="1979612" y="3786188"/>
            <a:ext cx="8229600" cy="2538412"/>
          </a:xfrm>
        </p:spPr>
        <p:txBody>
          <a:bodyPr>
            <a:normAutofit/>
          </a:bodyPr>
          <a:lstStyle/>
          <a:p>
            <a:r>
              <a:rPr lang="sl-SI" altLang="en-US" sz="2000"/>
              <a:t>je namenjena trajnemu zapisu podatkov.</a:t>
            </a:r>
          </a:p>
          <a:p>
            <a:r>
              <a:rPr lang="sl-SI" altLang="en-US" sz="2000"/>
              <a:t>Podatke zapišemo na zgoščenko z laserskim žarkom, ki na površini okrogle ploščice naredi izboklino (vrednost 0) ali ne (vrednost 1). </a:t>
            </a:r>
          </a:p>
          <a:p>
            <a:r>
              <a:rPr lang="sl-SI" altLang="en-US" sz="2000"/>
              <a:t>To naredi v obliki spirale, ki poteka od notranjega do zunanjega roba. </a:t>
            </a:r>
          </a:p>
          <a:p>
            <a:r>
              <a:rPr lang="sl-SI" altLang="en-US" sz="2000"/>
              <a:t>Podatki so napisani z enako gostoto, zato se zgoščenka vrti hitreje, ko bere računalnik podatke, z notranjega roba. </a:t>
            </a:r>
          </a:p>
        </p:txBody>
      </p:sp>
      <p:pic>
        <p:nvPicPr>
          <p:cNvPr id="186374" name="Picture 2" descr="http://www.rebelde.biz/wp-content/uploads/2008/05/rbd-rebelde-cd.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3037" y="0"/>
            <a:ext cx="4008438"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75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Naslov 1"/>
          <p:cNvSpPr>
            <a:spLocks noGrp="1"/>
          </p:cNvSpPr>
          <p:nvPr>
            <p:ph type="title"/>
          </p:nvPr>
        </p:nvSpPr>
        <p:spPr>
          <a:xfrm>
            <a:off x="1979612" y="428625"/>
            <a:ext cx="8229600" cy="857250"/>
          </a:xfrm>
        </p:spPr>
        <p:txBody>
          <a:bodyPr/>
          <a:lstStyle/>
          <a:p>
            <a:r>
              <a:rPr lang="sl-SI" altLang="en-US" smtClean="0"/>
              <a:t>ZGOŠČENKA - CD</a:t>
            </a:r>
          </a:p>
        </p:txBody>
      </p:sp>
      <p:sp>
        <p:nvSpPr>
          <p:cNvPr id="187395" name="Ograda vsebine 2"/>
          <p:cNvSpPr>
            <a:spLocks noGrp="1"/>
          </p:cNvSpPr>
          <p:nvPr>
            <p:ph idx="1"/>
          </p:nvPr>
        </p:nvSpPr>
        <p:spPr>
          <a:xfrm>
            <a:off x="1979612" y="3571876"/>
            <a:ext cx="8229600" cy="2752725"/>
          </a:xfrm>
        </p:spPr>
        <p:txBody>
          <a:bodyPr/>
          <a:lstStyle/>
          <a:p>
            <a:r>
              <a:rPr lang="sl-SI" altLang="en-US" sz="2000"/>
              <a:t>CD-ROM zgoščenke so zgoščenke, na katere lahko zapišemo podatke samo enkrat, največkrat pri njihovi izdelavi. </a:t>
            </a:r>
          </a:p>
          <a:p>
            <a:r>
              <a:rPr lang="sl-SI" altLang="en-US" sz="2000"/>
              <a:t>CD-R zgoščenke lahko zapišemo z navadnim osebnim računalnikom, </a:t>
            </a:r>
          </a:p>
          <a:p>
            <a:r>
              <a:rPr lang="sl-SI" altLang="en-US" sz="2000"/>
              <a:t>CD-RW zgoščenke lahko zapisujemo z navadnim osebnim računalnikom, večkrat. </a:t>
            </a:r>
          </a:p>
          <a:p>
            <a:r>
              <a:rPr lang="sl-SI" altLang="en-US" sz="2000"/>
              <a:t>Na zgoščenko lahko zapišemo 700 - 800 MB podatkov. </a:t>
            </a:r>
          </a:p>
          <a:p>
            <a:endParaRPr lang="sl-SI" altLang="en-US" sz="2000"/>
          </a:p>
        </p:txBody>
      </p:sp>
      <p:pic>
        <p:nvPicPr>
          <p:cNvPr id="187398" name="Picture 2" descr="http://www.monitor.si/images/novice/slika/2007_08_18_m_cd_25_le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37476" y="714376"/>
            <a:ext cx="2185987"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97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Naslov 1"/>
          <p:cNvSpPr>
            <a:spLocks noGrp="1"/>
          </p:cNvSpPr>
          <p:nvPr>
            <p:ph type="title"/>
          </p:nvPr>
        </p:nvSpPr>
        <p:spPr>
          <a:xfrm>
            <a:off x="1979612" y="428625"/>
            <a:ext cx="8229600" cy="857250"/>
          </a:xfrm>
        </p:spPr>
        <p:txBody>
          <a:bodyPr/>
          <a:lstStyle/>
          <a:p>
            <a:r>
              <a:rPr lang="sl-SI" altLang="en-US" smtClean="0"/>
              <a:t>DVD</a:t>
            </a:r>
          </a:p>
        </p:txBody>
      </p:sp>
      <p:sp>
        <p:nvSpPr>
          <p:cNvPr id="188419" name="Ograda vsebine 2"/>
          <p:cNvSpPr>
            <a:spLocks noGrp="1"/>
          </p:cNvSpPr>
          <p:nvPr>
            <p:ph idx="1"/>
          </p:nvPr>
        </p:nvSpPr>
        <p:spPr>
          <a:xfrm>
            <a:off x="1979612" y="3929064"/>
            <a:ext cx="8229600" cy="2395537"/>
          </a:xfrm>
        </p:spPr>
        <p:txBody>
          <a:bodyPr/>
          <a:lstStyle/>
          <a:p>
            <a:r>
              <a:rPr lang="sl-SI" altLang="en-US" sz="1800"/>
              <a:t>DVD ali Digital Video Disc, Digital Versatille Disc (digitalni večnamenski disk)</a:t>
            </a:r>
          </a:p>
          <a:p>
            <a:r>
              <a:rPr lang="sl-SI" altLang="en-US" sz="1800"/>
              <a:t>Je podobna ploščam CD, le da shrani 4,7 GB podatkov.</a:t>
            </a:r>
          </a:p>
          <a:p>
            <a:r>
              <a:rPr lang="sl-SI" altLang="en-US" sz="1800"/>
              <a:t>Način zapisa podatkov je podoben zgoščenki CD, le da je spirala bolj tesno navita.</a:t>
            </a:r>
          </a:p>
          <a:p>
            <a:r>
              <a:rPr lang="sl-SI" altLang="en-US" sz="1800"/>
              <a:t>Premer izboklini na površini je manjši in zato gre najnj več podatkov.</a:t>
            </a:r>
          </a:p>
        </p:txBody>
      </p:sp>
      <p:pic>
        <p:nvPicPr>
          <p:cNvPr id="188422" name="Picture 2" descr="http://www.microsoft.com/library/media/1033/windowsxp/images/using/moviemaker/create/68860-insert-dv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7212" y="285750"/>
            <a:ext cx="471963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46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a:p>
        </p:txBody>
      </p:sp>
      <p:sp>
        <p:nvSpPr>
          <p:cNvPr id="3" name="Označba mesta vsebine 2"/>
          <p:cNvSpPr>
            <a:spLocks noGrp="1"/>
          </p:cNvSpPr>
          <p:nvPr>
            <p:ph idx="1"/>
          </p:nvPr>
        </p:nvSpPr>
        <p:spPr/>
        <p:txBody>
          <a:bodyPr/>
          <a:lstStyle/>
          <a:p>
            <a:r>
              <a:rPr lang="en-US" dirty="0">
                <a:hlinkClick r:id="rId2"/>
              </a:rPr>
              <a:t>https://</a:t>
            </a:r>
            <a:r>
              <a:rPr lang="en-US" dirty="0" smtClean="0">
                <a:hlinkClick r:id="rId2"/>
              </a:rPr>
              <a:t>www.youtube.com/watch?v=ESpL4a08kVE</a:t>
            </a:r>
            <a:endParaRPr lang="sl-SI" dirty="0" smtClean="0"/>
          </a:p>
          <a:p>
            <a:endParaRPr lang="en-US" dirty="0"/>
          </a:p>
        </p:txBody>
      </p:sp>
    </p:spTree>
    <p:extLst>
      <p:ext uri="{BB962C8B-B14F-4D97-AF65-F5344CB8AC3E}">
        <p14:creationId xmlns:p14="http://schemas.microsoft.com/office/powerpoint/2010/main" val="306600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smtClean="0"/>
              <a:t>SISTEMI </a:t>
            </a:r>
            <a:r>
              <a:rPr lang="en-US" b="1" dirty="0"/>
              <a:t>ZA BREZPREKINITVENO </a:t>
            </a:r>
            <a:r>
              <a:rPr lang="en-US" b="1" dirty="0" smtClean="0"/>
              <a:t>ELEKTRI</a:t>
            </a:r>
            <a:r>
              <a:rPr lang="sl-SI" dirty="0"/>
              <a:t>Č</a:t>
            </a:r>
            <a:r>
              <a:rPr lang="en-US" b="1" dirty="0" smtClean="0"/>
              <a:t>NO NAPAJANJE</a:t>
            </a:r>
            <a:r>
              <a:rPr lang="sl-SI" b="1" dirty="0" smtClean="0"/>
              <a:t> (UPS)</a:t>
            </a:r>
            <a:endParaRPr lang="en-US" dirty="0"/>
          </a:p>
        </p:txBody>
      </p:sp>
      <p:sp>
        <p:nvSpPr>
          <p:cNvPr id="3" name="Označba mesta vsebine 2"/>
          <p:cNvSpPr>
            <a:spLocks noGrp="1"/>
          </p:cNvSpPr>
          <p:nvPr>
            <p:ph idx="1"/>
          </p:nvPr>
        </p:nvSpPr>
        <p:spPr>
          <a:xfrm>
            <a:off x="1593436" y="1600200"/>
            <a:ext cx="6517199" cy="4572000"/>
          </a:xfrm>
        </p:spPr>
        <p:txBody>
          <a:bodyPr>
            <a:normAutofit/>
          </a:bodyPr>
          <a:lstStyle/>
          <a:p>
            <a:r>
              <a:rPr lang="sl-SI" dirty="0"/>
              <a:t>UPS (</a:t>
            </a:r>
            <a:r>
              <a:rPr lang="sl-SI" dirty="0" err="1"/>
              <a:t>Uninterruptible</a:t>
            </a:r>
            <a:r>
              <a:rPr lang="sl-SI" dirty="0"/>
              <a:t> </a:t>
            </a:r>
            <a:r>
              <a:rPr lang="sl-SI" dirty="0" err="1"/>
              <a:t>Power</a:t>
            </a:r>
            <a:r>
              <a:rPr lang="sl-SI" dirty="0"/>
              <a:t> </a:t>
            </a:r>
            <a:r>
              <a:rPr lang="sl-SI" dirty="0" err="1"/>
              <a:t>Supply</a:t>
            </a:r>
            <a:r>
              <a:rPr lang="sl-SI" dirty="0"/>
              <a:t>). </a:t>
            </a:r>
          </a:p>
          <a:p>
            <a:r>
              <a:rPr lang="sl-SI" dirty="0" smtClean="0"/>
              <a:t>Zaradi </a:t>
            </a:r>
            <a:r>
              <a:rPr lang="sl-SI" dirty="0"/>
              <a:t>nevarnosti motenj v preskrbi z električnim tokom </a:t>
            </a:r>
            <a:r>
              <a:rPr lang="sl-SI" dirty="0" smtClean="0"/>
              <a:t>moramo </a:t>
            </a:r>
            <a:r>
              <a:rPr lang="sl-SI" dirty="0"/>
              <a:t>uporabiti sistem za brezprekinitveno </a:t>
            </a:r>
            <a:r>
              <a:rPr lang="sl-SI" dirty="0" smtClean="0"/>
              <a:t>električno napajanje.</a:t>
            </a:r>
          </a:p>
          <a:p>
            <a:endParaRPr lang="sl-SI" dirty="0"/>
          </a:p>
          <a:p>
            <a:r>
              <a:rPr lang="sl-SI" dirty="0" smtClean="0"/>
              <a:t>Tipični čas </a:t>
            </a:r>
            <a:r>
              <a:rPr lang="sl-SI" dirty="0"/>
              <a:t>samostojnega delovanja UPS naprave je nekaj deset minut.</a:t>
            </a:r>
          </a:p>
          <a:p>
            <a:pPr marL="0" indent="0">
              <a:buNone/>
            </a:pPr>
            <a:endParaRPr lang="en-US" dirty="0"/>
          </a:p>
        </p:txBody>
      </p:sp>
      <p:pic>
        <p:nvPicPr>
          <p:cNvPr id="7170" name="Picture 2" descr="https://i.cdn.nrholding.net/16811531/450/45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26660" y="1885949"/>
            <a:ext cx="3422154" cy="319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0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Naslov 1"/>
          <p:cNvSpPr>
            <a:spLocks noGrp="1"/>
          </p:cNvSpPr>
          <p:nvPr>
            <p:ph type="title"/>
          </p:nvPr>
        </p:nvSpPr>
        <p:spPr>
          <a:xfrm>
            <a:off x="1979612" y="428625"/>
            <a:ext cx="8229600" cy="857250"/>
          </a:xfrm>
        </p:spPr>
        <p:txBody>
          <a:bodyPr/>
          <a:lstStyle/>
          <a:p>
            <a:r>
              <a:rPr lang="sl-SI" altLang="en-US" smtClean="0"/>
              <a:t>DVD</a:t>
            </a:r>
          </a:p>
        </p:txBody>
      </p:sp>
      <p:sp>
        <p:nvSpPr>
          <p:cNvPr id="189443" name="Ograda vsebine 2"/>
          <p:cNvSpPr>
            <a:spLocks noGrp="1"/>
          </p:cNvSpPr>
          <p:nvPr>
            <p:ph idx="1"/>
          </p:nvPr>
        </p:nvSpPr>
        <p:spPr>
          <a:xfrm>
            <a:off x="1979612" y="1428750"/>
            <a:ext cx="3900488" cy="4895850"/>
          </a:xfrm>
        </p:spPr>
        <p:txBody>
          <a:bodyPr/>
          <a:lstStyle/>
          <a:p>
            <a:r>
              <a:rPr lang="sl-SI" altLang="en-US" sz="1800"/>
              <a:t>DVD+R/RW, DVD-R/RW, DVD-RAM</a:t>
            </a:r>
          </a:p>
          <a:p>
            <a:pPr lvl="1"/>
            <a:r>
              <a:rPr lang="sl-SI" altLang="en-US" sz="1600"/>
              <a:t>Recordable once – zapisljivo enkrat</a:t>
            </a:r>
          </a:p>
          <a:p>
            <a:pPr lvl="1"/>
            <a:r>
              <a:rPr lang="sl-SI" altLang="en-US" sz="1600"/>
              <a:t>ReWritable  - zapisljivo večkrat</a:t>
            </a:r>
          </a:p>
          <a:p>
            <a:pPr lvl="1">
              <a:buFont typeface="Wingdings 2" panose="05020102010507070707" pitchFamily="18" charset="2"/>
              <a:buNone/>
            </a:pPr>
            <a:endParaRPr lang="sl-SI" altLang="en-US" sz="1600"/>
          </a:p>
          <a:p>
            <a:r>
              <a:rPr lang="sl-SI" altLang="en-US" sz="1800"/>
              <a:t>Glede na ponovnost in tehniko zapisa poznamo :</a:t>
            </a:r>
          </a:p>
          <a:p>
            <a:pPr lvl="1"/>
            <a:r>
              <a:rPr lang="sl-SI" altLang="en-US" sz="1600"/>
              <a:t>DVD-ROM, DVD-R in DVD-RW, ki ga je prvič izdelala l. 1999 firma Pioneer. </a:t>
            </a:r>
          </a:p>
          <a:p>
            <a:endParaRPr lang="sl-SI" altLang="en-US" sz="1800"/>
          </a:p>
          <a:p>
            <a:r>
              <a:rPr lang="sl-SI" altLang="en-US" sz="1800"/>
              <a:t>Podatke na DVD  lahko zapišemo in zbrišemo več tisočkrat.</a:t>
            </a:r>
          </a:p>
        </p:txBody>
      </p:sp>
      <p:pic>
        <p:nvPicPr>
          <p:cNvPr id="189446" name="Picture 2" descr="http://www.dvdmediji.com/images/TDK_DVD-R16x_25FFPrint_bi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99162" y="1785938"/>
            <a:ext cx="466725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8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Naslov 1"/>
          <p:cNvSpPr>
            <a:spLocks noGrp="1"/>
          </p:cNvSpPr>
          <p:nvPr>
            <p:ph type="title"/>
          </p:nvPr>
        </p:nvSpPr>
        <p:spPr>
          <a:xfrm>
            <a:off x="1979612" y="428625"/>
            <a:ext cx="8229600" cy="857250"/>
          </a:xfrm>
        </p:spPr>
        <p:txBody>
          <a:bodyPr>
            <a:normAutofit/>
          </a:bodyPr>
          <a:lstStyle/>
          <a:p>
            <a:r>
              <a:rPr lang="sl-SI" altLang="en-US" dirty="0"/>
              <a:t>BLU-RAY disk </a:t>
            </a:r>
            <a:endParaRPr lang="sl-SI" altLang="en-US" dirty="0" smtClean="0"/>
          </a:p>
        </p:txBody>
      </p:sp>
      <p:sp>
        <p:nvSpPr>
          <p:cNvPr id="190467" name="Ograda vsebine 2"/>
          <p:cNvSpPr>
            <a:spLocks noGrp="1"/>
          </p:cNvSpPr>
          <p:nvPr>
            <p:ph idx="1"/>
          </p:nvPr>
        </p:nvSpPr>
        <p:spPr>
          <a:xfrm>
            <a:off x="1593437" y="1988840"/>
            <a:ext cx="6877239" cy="4680520"/>
          </a:xfrm>
        </p:spPr>
        <p:txBody>
          <a:bodyPr>
            <a:normAutofit fontScale="55000" lnSpcReduction="20000"/>
          </a:bodyPr>
          <a:lstStyle/>
          <a:p>
            <a:r>
              <a:rPr lang="sl-SI" altLang="en-US" sz="4000" dirty="0" smtClean="0"/>
              <a:t>je </a:t>
            </a:r>
            <a:r>
              <a:rPr lang="sl-SI" altLang="en-US" sz="4000" dirty="0"/>
              <a:t>namenjen shranjevanju </a:t>
            </a:r>
            <a:r>
              <a:rPr lang="sl-SI" altLang="en-US" sz="4000" dirty="0" smtClean="0"/>
              <a:t>večje količine </a:t>
            </a:r>
            <a:r>
              <a:rPr lang="sl-SI" altLang="en-US" sz="4000" dirty="0"/>
              <a:t>podatkov in </a:t>
            </a:r>
            <a:r>
              <a:rPr lang="sl-SI" altLang="en-US" sz="4000" dirty="0" smtClean="0"/>
              <a:t>visoko ločljivih </a:t>
            </a:r>
            <a:r>
              <a:rPr lang="sl-SI" altLang="en-US" sz="4000" dirty="0"/>
              <a:t>videov </a:t>
            </a:r>
            <a:r>
              <a:rPr lang="sl-SI" altLang="en-US" sz="4000" dirty="0" smtClean="0"/>
              <a:t>(</a:t>
            </a:r>
            <a:r>
              <a:rPr lang="sl-SI" altLang="en-US" sz="4000" dirty="0"/>
              <a:t>HD = </a:t>
            </a:r>
            <a:r>
              <a:rPr lang="sl-SI" altLang="en-US" sz="4000" dirty="0" err="1"/>
              <a:t>high-definition</a:t>
            </a:r>
            <a:r>
              <a:rPr lang="sl-SI" altLang="en-US" sz="4000" dirty="0"/>
              <a:t> video). </a:t>
            </a:r>
            <a:endParaRPr lang="sl-SI" altLang="en-US" sz="4000" dirty="0" smtClean="0"/>
          </a:p>
          <a:p>
            <a:r>
              <a:rPr lang="sl-SI" altLang="en-US" sz="4000" dirty="0" smtClean="0"/>
              <a:t>Disk </a:t>
            </a:r>
            <a:r>
              <a:rPr lang="sl-SI" altLang="en-US" sz="4000" dirty="0"/>
              <a:t>je je dobil ime po </a:t>
            </a:r>
            <a:r>
              <a:rPr lang="sl-SI" altLang="en-US" sz="4000" dirty="0" err="1" smtClean="0"/>
              <a:t>vijoličnomodrem</a:t>
            </a:r>
            <a:r>
              <a:rPr lang="sl-SI" altLang="en-US" sz="4000" dirty="0" smtClean="0"/>
              <a:t> žarku </a:t>
            </a:r>
            <a:r>
              <a:rPr lang="sl-SI" altLang="en-US" sz="4000" dirty="0"/>
              <a:t>laserja za zapisovanje in branje tega diska. </a:t>
            </a:r>
            <a:endParaRPr lang="sl-SI" altLang="en-US" sz="4000" dirty="0" smtClean="0"/>
          </a:p>
          <a:p>
            <a:r>
              <a:rPr lang="sl-SI" altLang="en-US" sz="4000" dirty="0" smtClean="0"/>
              <a:t>Fizična </a:t>
            </a:r>
            <a:r>
              <a:rPr lang="sl-SI" altLang="en-US" sz="4000" dirty="0"/>
              <a:t>velikost medija </a:t>
            </a:r>
            <a:r>
              <a:rPr lang="sl-SI" altLang="en-US" sz="4000" dirty="0" smtClean="0"/>
              <a:t>je enaka </a:t>
            </a:r>
            <a:r>
              <a:rPr lang="sl-SI" altLang="en-US" sz="4000" dirty="0"/>
              <a:t>CD ali DVD mediju. </a:t>
            </a:r>
            <a:endParaRPr lang="sl-SI" altLang="en-US" sz="4000" dirty="0" smtClean="0"/>
          </a:p>
          <a:p>
            <a:r>
              <a:rPr lang="sl-SI" altLang="en-US" sz="4000" dirty="0" smtClean="0"/>
              <a:t>Zaradi </a:t>
            </a:r>
            <a:r>
              <a:rPr lang="sl-SI" altLang="en-US" sz="4000" dirty="0"/>
              <a:t>krajše valovne dolžine žarka (405 nanometrov) ima 10x </a:t>
            </a:r>
            <a:r>
              <a:rPr lang="sl-SI" altLang="en-US" sz="4000" dirty="0" smtClean="0"/>
              <a:t>kapaciteto </a:t>
            </a:r>
            <a:r>
              <a:rPr lang="sl-SI" altLang="en-US" sz="4000" dirty="0"/>
              <a:t>DVD medija. </a:t>
            </a:r>
            <a:endParaRPr lang="sl-SI" altLang="en-US" sz="4000" dirty="0" smtClean="0"/>
          </a:p>
          <a:p>
            <a:r>
              <a:rPr lang="sl-SI" altLang="en-US" sz="4000" dirty="0" smtClean="0"/>
              <a:t>Nanj </a:t>
            </a:r>
            <a:r>
              <a:rPr lang="sl-SI" altLang="en-US" sz="4000" dirty="0"/>
              <a:t>je možno zapisati 25 GB podatkov, oziroma 50 GB </a:t>
            </a:r>
            <a:r>
              <a:rPr lang="sl-SI" altLang="en-US" sz="4000" dirty="0" smtClean="0"/>
              <a:t>pri dvoslojnem </a:t>
            </a:r>
            <a:r>
              <a:rPr lang="sl-SI" altLang="en-US" sz="4000" dirty="0"/>
              <a:t>zapisu. </a:t>
            </a:r>
            <a:endParaRPr lang="sl-SI" altLang="en-US" sz="4000" dirty="0" smtClean="0"/>
          </a:p>
          <a:p>
            <a:r>
              <a:rPr lang="sl-SI" altLang="en-US" sz="4000" dirty="0" smtClean="0"/>
              <a:t>Primeren </a:t>
            </a:r>
            <a:r>
              <a:rPr lang="sl-SI" altLang="en-US" sz="4000" dirty="0"/>
              <a:t>je za shranjevanje podatkov, predvsem pa za zapis slike </a:t>
            </a:r>
            <a:r>
              <a:rPr lang="sl-SI" altLang="en-US" sz="4000" dirty="0" smtClean="0"/>
              <a:t>in zvoka </a:t>
            </a:r>
            <a:r>
              <a:rPr lang="sl-SI" altLang="en-US" sz="4000" dirty="0"/>
              <a:t>visoke resolucije.</a:t>
            </a:r>
          </a:p>
          <a:p>
            <a:endParaRPr lang="sl-SI" altLang="en-US" sz="2000" dirty="0" smtClean="0"/>
          </a:p>
        </p:txBody>
      </p:sp>
      <p:pic>
        <p:nvPicPr>
          <p:cNvPr id="190470" name="Picture 2" descr="http://blogs.pcworld.com/staffblog/archives/blue-ray-disc.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26660" y="12452"/>
            <a:ext cx="3424179" cy="342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7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HD DVD </a:t>
            </a:r>
            <a:r>
              <a:rPr lang="sl-SI" dirty="0" smtClean="0"/>
              <a:t>DISK</a:t>
            </a:r>
            <a:endParaRPr lang="en-US" dirty="0"/>
          </a:p>
        </p:txBody>
      </p:sp>
      <p:sp>
        <p:nvSpPr>
          <p:cNvPr id="3" name="Označba mesta vsebine 2"/>
          <p:cNvSpPr>
            <a:spLocks noGrp="1"/>
          </p:cNvSpPr>
          <p:nvPr>
            <p:ph idx="1"/>
          </p:nvPr>
        </p:nvSpPr>
        <p:spPr/>
        <p:txBody>
          <a:bodyPr/>
          <a:lstStyle/>
          <a:p>
            <a:r>
              <a:rPr lang="sl-SI" dirty="0" smtClean="0"/>
              <a:t>HD </a:t>
            </a:r>
            <a:r>
              <a:rPr lang="sl-SI" dirty="0"/>
              <a:t>DVD (kratica za </a:t>
            </a:r>
            <a:r>
              <a:rPr lang="sl-SI" dirty="0" err="1"/>
              <a:t>High-Definition</a:t>
            </a:r>
            <a:r>
              <a:rPr lang="sl-SI" dirty="0"/>
              <a:t> DVD ali </a:t>
            </a:r>
            <a:r>
              <a:rPr lang="sl-SI" dirty="0" err="1"/>
              <a:t>High-Density</a:t>
            </a:r>
            <a:r>
              <a:rPr lang="sl-SI" dirty="0"/>
              <a:t> DVD) je DVD (</a:t>
            </a:r>
            <a:r>
              <a:rPr lang="sl-SI" dirty="0" smtClean="0"/>
              <a:t>optični </a:t>
            </a:r>
            <a:r>
              <a:rPr lang="sl-SI" dirty="0"/>
              <a:t>disk) </a:t>
            </a:r>
            <a:r>
              <a:rPr lang="sl-SI" dirty="0" smtClean="0"/>
              <a:t>z zapisom </a:t>
            </a:r>
            <a:r>
              <a:rPr lang="sl-SI" dirty="0"/>
              <a:t>visoke gostote. Namenjen je za shranjevanje podatkov kot je HD video. HD DVD</a:t>
            </a:r>
          </a:p>
          <a:p>
            <a:r>
              <a:rPr lang="sl-SI" dirty="0"/>
              <a:t>nudi do 60 GB </a:t>
            </a:r>
            <a:r>
              <a:rPr lang="sl-SI" dirty="0" smtClean="0"/>
              <a:t>prostora</a:t>
            </a:r>
            <a:endParaRPr lang="en-US" dirty="0"/>
          </a:p>
        </p:txBody>
      </p:sp>
      <p:pic>
        <p:nvPicPr>
          <p:cNvPr id="4" name="Picture 4" descr="http://www.libertyfilmfestival.com/libertas/wp-content/uploads/2007/12/hd-dvd_disc_30g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74732" y="3789040"/>
            <a:ext cx="2906267" cy="290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51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Naslov 1"/>
          <p:cNvSpPr>
            <a:spLocks noGrp="1"/>
          </p:cNvSpPr>
          <p:nvPr>
            <p:ph type="title"/>
          </p:nvPr>
        </p:nvSpPr>
        <p:spPr>
          <a:xfrm>
            <a:off x="1979612" y="428625"/>
            <a:ext cx="8229600" cy="857250"/>
          </a:xfrm>
        </p:spPr>
        <p:txBody>
          <a:bodyPr/>
          <a:lstStyle/>
          <a:p>
            <a:r>
              <a:rPr lang="sl-SI" altLang="en-US" smtClean="0"/>
              <a:t>USB pomnilnik</a:t>
            </a:r>
          </a:p>
        </p:txBody>
      </p:sp>
      <p:sp>
        <p:nvSpPr>
          <p:cNvPr id="191491" name="Ograda vsebine 2"/>
          <p:cNvSpPr>
            <a:spLocks noGrp="1"/>
          </p:cNvSpPr>
          <p:nvPr>
            <p:ph idx="1"/>
          </p:nvPr>
        </p:nvSpPr>
        <p:spPr/>
        <p:txBody>
          <a:bodyPr/>
          <a:lstStyle/>
          <a:p>
            <a:r>
              <a:rPr lang="sl-SI" altLang="en-US" smtClean="0"/>
              <a:t>Je majhen priročen zunanji pomnilnik</a:t>
            </a:r>
          </a:p>
          <a:p>
            <a:r>
              <a:rPr lang="sl-SI" altLang="en-US" smtClean="0"/>
              <a:t>Veliko kapaciteto</a:t>
            </a:r>
          </a:p>
          <a:p>
            <a:r>
              <a:rPr lang="sl-SI" altLang="en-US" smtClean="0"/>
              <a:t>Enostaven za uporabo</a:t>
            </a:r>
          </a:p>
          <a:p>
            <a:r>
              <a:rPr lang="sl-SI" altLang="en-US" smtClean="0"/>
              <a:t>El.energijo jemlje iz računalnika</a:t>
            </a:r>
          </a:p>
          <a:p>
            <a:r>
              <a:rPr lang="sl-SI" altLang="en-US" smtClean="0"/>
              <a:t>Razvili so ga 1998 v IBM</a:t>
            </a:r>
          </a:p>
          <a:p>
            <a:endParaRPr lang="sl-SI" altLang="en-US" smtClean="0"/>
          </a:p>
        </p:txBody>
      </p:sp>
      <p:pic>
        <p:nvPicPr>
          <p:cNvPr id="191494" name="Picture 2" descr="http://pan.fotovista.com/dev/5/8/00305585/l_0030558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94538" y="3668713"/>
            <a:ext cx="335756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72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Naslov 1"/>
          <p:cNvSpPr>
            <a:spLocks noGrp="1"/>
          </p:cNvSpPr>
          <p:nvPr>
            <p:ph type="title"/>
          </p:nvPr>
        </p:nvSpPr>
        <p:spPr>
          <a:xfrm>
            <a:off x="1979612" y="428625"/>
            <a:ext cx="8229600" cy="857250"/>
          </a:xfrm>
        </p:spPr>
        <p:txBody>
          <a:bodyPr/>
          <a:lstStyle/>
          <a:p>
            <a:r>
              <a:rPr lang="sl-SI" altLang="en-US" smtClean="0"/>
              <a:t>ZUNANJI POMNILNIK</a:t>
            </a:r>
          </a:p>
        </p:txBody>
      </p:sp>
      <p:sp>
        <p:nvSpPr>
          <p:cNvPr id="192515" name="Ograda vsebine 2"/>
          <p:cNvSpPr>
            <a:spLocks noGrp="1"/>
          </p:cNvSpPr>
          <p:nvPr>
            <p:ph idx="1"/>
          </p:nvPr>
        </p:nvSpPr>
        <p:spPr>
          <a:xfrm>
            <a:off x="1979612" y="1500188"/>
            <a:ext cx="8229600" cy="4824412"/>
          </a:xfrm>
        </p:spPr>
        <p:txBody>
          <a:bodyPr/>
          <a:lstStyle/>
          <a:p>
            <a:r>
              <a:rPr lang="sl-SI" altLang="en-US" smtClean="0"/>
              <a:t>TRAČNA KASETA</a:t>
            </a:r>
          </a:p>
          <a:p>
            <a:pPr lvl="1"/>
            <a:r>
              <a:rPr lang="sl-SI" altLang="en-US" smtClean="0"/>
              <a:t>zunanji pomnilnik za shranjevanje podatkov na trak iz PVC</a:t>
            </a:r>
          </a:p>
          <a:p>
            <a:pPr lvl="1"/>
            <a:r>
              <a:rPr lang="sl-SI" altLang="en-US" smtClean="0"/>
              <a:t>Za arhiviranje rezervnih kopij na strežnikih</a:t>
            </a:r>
          </a:p>
          <a:p>
            <a:r>
              <a:rPr lang="sl-SI" altLang="en-US" smtClean="0"/>
              <a:t>SPOMINSKE KARTICE</a:t>
            </a:r>
          </a:p>
          <a:p>
            <a:pPr lvl="1"/>
            <a:r>
              <a:rPr lang="sl-SI" altLang="en-US" smtClean="0"/>
              <a:t>Uporablja v digitalnih fotoaparatih,…</a:t>
            </a:r>
          </a:p>
          <a:p>
            <a:pPr lvl="1"/>
            <a:r>
              <a:rPr lang="sl-SI" altLang="en-US" smtClean="0"/>
              <a:t>Compact Flash, Memory Stick,…</a:t>
            </a:r>
          </a:p>
          <a:p>
            <a:r>
              <a:rPr lang="sl-SI" altLang="en-US" smtClean="0"/>
              <a:t>ZIP diskete</a:t>
            </a:r>
          </a:p>
          <a:p>
            <a:pPr lvl="1"/>
            <a:r>
              <a:rPr lang="sl-SI" altLang="en-US" smtClean="0"/>
              <a:t>Podobe navadni disketi</a:t>
            </a:r>
          </a:p>
          <a:p>
            <a:pPr lvl="1"/>
            <a:r>
              <a:rPr lang="sl-SI" altLang="en-US" smtClean="0"/>
              <a:t>100 – 250 MB</a:t>
            </a:r>
          </a:p>
          <a:p>
            <a:pPr lvl="1"/>
            <a:r>
              <a:rPr lang="sl-SI" altLang="en-US" smtClean="0"/>
              <a:t>Arhiviranje podatkov</a:t>
            </a:r>
          </a:p>
          <a:p>
            <a:endParaRPr lang="sl-SI" altLang="en-US" smtClean="0"/>
          </a:p>
          <a:p>
            <a:endParaRPr lang="sl-SI" altLang="en-US" smtClean="0"/>
          </a:p>
        </p:txBody>
      </p:sp>
    </p:spTree>
    <p:extLst>
      <p:ext uri="{BB962C8B-B14F-4D97-AF65-F5344CB8AC3E}">
        <p14:creationId xmlns:p14="http://schemas.microsoft.com/office/powerpoint/2010/main" val="17821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PRIKLJUČKI</a:t>
            </a:r>
            <a:endParaRPr lang="en-US" dirty="0"/>
          </a:p>
        </p:txBody>
      </p:sp>
      <p:sp>
        <p:nvSpPr>
          <p:cNvPr id="3" name="Podnaslov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719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err="1" smtClean="0"/>
              <a:t>Serijski</a:t>
            </a:r>
            <a:endParaRPr lang="en-US" dirty="0"/>
          </a:p>
        </p:txBody>
      </p:sp>
      <p:sp>
        <p:nvSpPr>
          <p:cNvPr id="3" name="Označba mesta vsebine 2"/>
          <p:cNvSpPr>
            <a:spLocks noGrp="1"/>
          </p:cNvSpPr>
          <p:nvPr>
            <p:ph idx="1"/>
          </p:nvPr>
        </p:nvSpPr>
        <p:spPr/>
        <p:txBody>
          <a:bodyPr/>
          <a:lstStyle/>
          <a:p>
            <a:r>
              <a:rPr lang="sl-SI" dirty="0" smtClean="0"/>
              <a:t>Najbolj </a:t>
            </a:r>
            <a:r>
              <a:rPr lang="sl-SI" dirty="0"/>
              <a:t>pogost in najstarejši standard je RS 232. Namenjen je priključevanju zunanjih komunikacijskih enot (modem, povezava med računalniki), krmiljenju zunanjih multimedijskih naprav, kot so projektorji, dokumentne kamere, interaktivne table, videokonferenčni sistemi in podobno</a:t>
            </a:r>
            <a:endParaRPr lang="en-US" dirty="0"/>
          </a:p>
        </p:txBody>
      </p:sp>
      <p:pic>
        <p:nvPicPr>
          <p:cNvPr id="4098" name="Picture 2" descr="http://www.picprojects.net/rs232_communication/rs232_c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892" y="4173108"/>
            <a:ext cx="5400600" cy="21816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g.misco.eu/resources/images/products/100/SRH/SC/SCNM9FM/SCNM9FM_1600x1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8628" y="3859879"/>
            <a:ext cx="2808112" cy="28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01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USB (</a:t>
            </a:r>
            <a:r>
              <a:rPr lang="sl-SI" dirty="0" err="1" smtClean="0"/>
              <a:t>Universal</a:t>
            </a:r>
            <a:r>
              <a:rPr lang="sl-SI" dirty="0" smtClean="0"/>
              <a:t> </a:t>
            </a:r>
            <a:r>
              <a:rPr lang="sl-SI" dirty="0" err="1"/>
              <a:t>Serial</a:t>
            </a:r>
            <a:r>
              <a:rPr lang="sl-SI" dirty="0"/>
              <a:t> Bus</a:t>
            </a:r>
            <a:r>
              <a:rPr lang="sl-SI" dirty="0" smtClean="0"/>
              <a:t>)</a:t>
            </a:r>
            <a:endParaRPr lang="en-US" dirty="0"/>
          </a:p>
        </p:txBody>
      </p:sp>
      <p:sp>
        <p:nvSpPr>
          <p:cNvPr id="3" name="Označba mesta vsebine 2"/>
          <p:cNvSpPr>
            <a:spLocks noGrp="1"/>
          </p:cNvSpPr>
          <p:nvPr>
            <p:ph idx="1"/>
          </p:nvPr>
        </p:nvSpPr>
        <p:spPr>
          <a:xfrm>
            <a:off x="1341884" y="1916832"/>
            <a:ext cx="6480721" cy="4464496"/>
          </a:xfrm>
        </p:spPr>
        <p:txBody>
          <a:bodyPr>
            <a:normAutofit fontScale="70000" lnSpcReduction="20000"/>
          </a:bodyPr>
          <a:lstStyle/>
          <a:p>
            <a:r>
              <a:rPr lang="sl-SI" dirty="0" smtClean="0"/>
              <a:t>V </a:t>
            </a:r>
            <a:r>
              <a:rPr lang="sl-SI" dirty="0"/>
              <a:t>sredini devetdesetih let so ga razvili strokovnjaki nekaterih večjih proizvajalcev računalniške opreme (DEC, IBM, Intel, Microsoft, </a:t>
            </a:r>
            <a:r>
              <a:rPr lang="sl-SI" dirty="0" err="1"/>
              <a:t>NEC,Northern</a:t>
            </a:r>
            <a:r>
              <a:rPr lang="sl-SI" dirty="0"/>
              <a:t> </a:t>
            </a:r>
            <a:r>
              <a:rPr lang="sl-SI" dirty="0" err="1"/>
              <a:t>Telecom</a:t>
            </a:r>
            <a:r>
              <a:rPr lang="sl-SI" dirty="0"/>
              <a:t> ), da bi nadomestili običajni RS232 in </a:t>
            </a:r>
            <a:r>
              <a:rPr lang="sl-SI" dirty="0" err="1"/>
              <a:t>Centronics</a:t>
            </a:r>
            <a:r>
              <a:rPr lang="sl-SI" dirty="0"/>
              <a:t> vhod. </a:t>
            </a:r>
            <a:endParaRPr lang="sl-SI" dirty="0" smtClean="0"/>
          </a:p>
          <a:p>
            <a:r>
              <a:rPr lang="sl-SI" dirty="0" smtClean="0"/>
              <a:t>Danes </a:t>
            </a:r>
            <a:r>
              <a:rPr lang="sl-SI" dirty="0"/>
              <a:t>več kot 1000 proizvajalcev razvija opremo, ki jo lahko enostavno priključimo na USB priključek.</a:t>
            </a:r>
          </a:p>
          <a:p>
            <a:r>
              <a:rPr lang="sl-SI" dirty="0"/>
              <a:t>USB 1.0</a:t>
            </a:r>
          </a:p>
          <a:p>
            <a:pPr lvl="1"/>
            <a:r>
              <a:rPr lang="sl-SI" dirty="0"/>
              <a:t>Specifikacije so bile po predhodnih poizkusih objavljene januarja 1996</a:t>
            </a:r>
          </a:p>
          <a:p>
            <a:pPr lvl="1"/>
            <a:r>
              <a:rPr lang="sl-SI" dirty="0"/>
              <a:t>Hitrost 1,5 </a:t>
            </a:r>
            <a:r>
              <a:rPr lang="sl-SI" dirty="0" err="1"/>
              <a:t>Mbit</a:t>
            </a:r>
            <a:r>
              <a:rPr lang="sl-SI" dirty="0"/>
              <a:t>/s, najvišja 12 </a:t>
            </a:r>
            <a:r>
              <a:rPr lang="sl-SI" dirty="0" err="1"/>
              <a:t>Mbit</a:t>
            </a:r>
            <a:r>
              <a:rPr lang="sl-SI" dirty="0"/>
              <a:t>/s</a:t>
            </a:r>
          </a:p>
          <a:p>
            <a:r>
              <a:rPr lang="sl-SI" dirty="0"/>
              <a:t>USB 2.0 (Hi-</a:t>
            </a:r>
            <a:r>
              <a:rPr lang="sl-SI" dirty="0" err="1"/>
              <a:t>speed</a:t>
            </a:r>
            <a:r>
              <a:rPr lang="sl-SI" dirty="0"/>
              <a:t>)</a:t>
            </a:r>
          </a:p>
          <a:p>
            <a:pPr lvl="1"/>
            <a:r>
              <a:rPr lang="sl-SI" dirty="0"/>
              <a:t>Specifikacije objavljene aprila 2000</a:t>
            </a:r>
          </a:p>
          <a:p>
            <a:pPr lvl="1"/>
            <a:r>
              <a:rPr lang="sl-SI" dirty="0"/>
              <a:t>Hitrost 60MB </a:t>
            </a:r>
            <a:r>
              <a:rPr lang="sl-SI" dirty="0" err="1"/>
              <a:t>Mbit</a:t>
            </a:r>
            <a:r>
              <a:rPr lang="sl-SI" dirty="0"/>
              <a:t>/s, najvišja 480 </a:t>
            </a:r>
            <a:r>
              <a:rPr lang="sl-SI" dirty="0" err="1"/>
              <a:t>Mbit</a:t>
            </a:r>
            <a:r>
              <a:rPr lang="sl-SI" dirty="0"/>
              <a:t>/s</a:t>
            </a:r>
          </a:p>
          <a:p>
            <a:r>
              <a:rPr lang="sl-SI" dirty="0"/>
              <a:t>USB 3.0</a:t>
            </a:r>
          </a:p>
          <a:p>
            <a:pPr lvl="1"/>
            <a:r>
              <a:rPr lang="sl-SI" dirty="0"/>
              <a:t>Specifikacije aprila 2008 (Super </a:t>
            </a:r>
            <a:r>
              <a:rPr lang="sl-SI" dirty="0" err="1"/>
              <a:t>speed</a:t>
            </a:r>
            <a:r>
              <a:rPr lang="sl-SI" dirty="0"/>
              <a:t>)</a:t>
            </a:r>
          </a:p>
          <a:p>
            <a:pPr lvl="1"/>
            <a:r>
              <a:rPr lang="sl-SI" dirty="0"/>
              <a:t>Hitrost 625 </a:t>
            </a:r>
            <a:r>
              <a:rPr lang="sl-SI" dirty="0" err="1"/>
              <a:t>Mbit</a:t>
            </a:r>
            <a:r>
              <a:rPr lang="sl-SI" dirty="0"/>
              <a:t>/s, najvišja 5Gbit/s</a:t>
            </a:r>
            <a:endParaRPr lang="en-US" dirty="0"/>
          </a:p>
        </p:txBody>
      </p:sp>
      <p:pic>
        <p:nvPicPr>
          <p:cNvPr id="4" name="Slika 3"/>
          <p:cNvPicPr>
            <a:picLocks noChangeAspect="1"/>
          </p:cNvPicPr>
          <p:nvPr/>
        </p:nvPicPr>
        <p:blipFill>
          <a:blip r:embed="rId2"/>
          <a:stretch>
            <a:fillRect/>
          </a:stretch>
        </p:blipFill>
        <p:spPr>
          <a:xfrm>
            <a:off x="9071657" y="3789040"/>
            <a:ext cx="2630081" cy="1700221"/>
          </a:xfrm>
          <a:prstGeom prst="rect">
            <a:avLst/>
          </a:prstGeom>
        </p:spPr>
      </p:pic>
      <p:pic>
        <p:nvPicPr>
          <p:cNvPr id="5" name="Slika 4"/>
          <p:cNvPicPr>
            <a:picLocks noChangeAspect="1"/>
          </p:cNvPicPr>
          <p:nvPr/>
        </p:nvPicPr>
        <p:blipFill>
          <a:blip r:embed="rId3"/>
          <a:stretch>
            <a:fillRect/>
          </a:stretch>
        </p:blipFill>
        <p:spPr>
          <a:xfrm>
            <a:off x="9046740" y="289221"/>
            <a:ext cx="2630081" cy="2256832"/>
          </a:xfrm>
          <a:prstGeom prst="rect">
            <a:avLst/>
          </a:prstGeom>
        </p:spPr>
      </p:pic>
      <p:sp>
        <p:nvSpPr>
          <p:cNvPr id="7" name="Pravokotnik 6"/>
          <p:cNvSpPr/>
          <p:nvPr/>
        </p:nvSpPr>
        <p:spPr>
          <a:xfrm>
            <a:off x="9534643" y="5559565"/>
            <a:ext cx="1841594" cy="341632"/>
          </a:xfrm>
          <a:prstGeom prst="rect">
            <a:avLst/>
          </a:prstGeom>
        </p:spPr>
        <p:txBody>
          <a:bodyPr wrap="none">
            <a:spAutoFit/>
          </a:bodyPr>
          <a:lstStyle/>
          <a:p>
            <a:pPr>
              <a:lnSpc>
                <a:spcPct val="90000"/>
              </a:lnSpc>
            </a:pPr>
            <a:r>
              <a:rPr lang="sl-SI" dirty="0"/>
              <a:t>USB </a:t>
            </a:r>
            <a:r>
              <a:rPr lang="sl-SI" dirty="0" err="1"/>
              <a:t>konektor</a:t>
            </a:r>
            <a:r>
              <a:rPr lang="sl-SI" dirty="0"/>
              <a:t> A</a:t>
            </a:r>
            <a:endParaRPr lang="en-US" dirty="0"/>
          </a:p>
        </p:txBody>
      </p:sp>
      <p:sp>
        <p:nvSpPr>
          <p:cNvPr id="8" name="Pravokotnik 7"/>
          <p:cNvSpPr/>
          <p:nvPr/>
        </p:nvSpPr>
        <p:spPr>
          <a:xfrm>
            <a:off x="9558997" y="2825914"/>
            <a:ext cx="1838388" cy="341632"/>
          </a:xfrm>
          <a:prstGeom prst="rect">
            <a:avLst/>
          </a:prstGeom>
        </p:spPr>
        <p:txBody>
          <a:bodyPr wrap="none">
            <a:spAutoFit/>
          </a:bodyPr>
          <a:lstStyle/>
          <a:p>
            <a:pPr>
              <a:lnSpc>
                <a:spcPct val="90000"/>
              </a:lnSpc>
            </a:pPr>
            <a:r>
              <a:rPr lang="sl-SI" dirty="0"/>
              <a:t>USB </a:t>
            </a:r>
            <a:r>
              <a:rPr lang="sl-SI" dirty="0" err="1"/>
              <a:t>konektor</a:t>
            </a:r>
            <a:r>
              <a:rPr lang="sl-SI" dirty="0"/>
              <a:t> B</a:t>
            </a:r>
            <a:endParaRPr lang="en-US" dirty="0"/>
          </a:p>
        </p:txBody>
      </p:sp>
    </p:spTree>
    <p:extLst>
      <p:ext uri="{BB962C8B-B14F-4D97-AF65-F5344CB8AC3E}">
        <p14:creationId xmlns:p14="http://schemas.microsoft.com/office/powerpoint/2010/main" val="226494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FireWire - </a:t>
            </a:r>
            <a:r>
              <a:rPr lang="sl-SI" dirty="0"/>
              <a:t>IEEE 1394 </a:t>
            </a:r>
            <a:endParaRPr lang="en-US" dirty="0"/>
          </a:p>
        </p:txBody>
      </p:sp>
      <p:sp>
        <p:nvSpPr>
          <p:cNvPr id="3" name="Označba mesta vsebine 2"/>
          <p:cNvSpPr>
            <a:spLocks noGrp="1"/>
          </p:cNvSpPr>
          <p:nvPr>
            <p:ph idx="1"/>
          </p:nvPr>
        </p:nvSpPr>
        <p:spPr>
          <a:xfrm>
            <a:off x="1593437" y="1600200"/>
            <a:ext cx="8245392" cy="4493096"/>
          </a:xfrm>
        </p:spPr>
        <p:txBody>
          <a:bodyPr>
            <a:normAutofit lnSpcReduction="10000"/>
          </a:bodyPr>
          <a:lstStyle/>
          <a:p>
            <a:r>
              <a:rPr lang="sl-SI" dirty="0" smtClean="0"/>
              <a:t>Vmesnik </a:t>
            </a:r>
            <a:r>
              <a:rPr lang="sl-SI" dirty="0"/>
              <a:t>IEEE 1394 je standard za hitro komunikacijo po serijskem vodilu med elektronskimi napravami in prenos podatkov v realnem času. </a:t>
            </a:r>
            <a:endParaRPr lang="sl-SI" dirty="0" smtClean="0"/>
          </a:p>
          <a:p>
            <a:r>
              <a:rPr lang="sl-SI" dirty="0" smtClean="0"/>
              <a:t>Serijsko </a:t>
            </a:r>
            <a:r>
              <a:rPr lang="sl-SI" dirty="0"/>
              <a:t>vodilo, ki sta ga razvili podjetji Apple in </a:t>
            </a:r>
            <a:r>
              <a:rPr lang="sl-SI" dirty="0" err="1"/>
              <a:t>Texas</a:t>
            </a:r>
            <a:r>
              <a:rPr lang="sl-SI" dirty="0"/>
              <a:t> </a:t>
            </a:r>
            <a:r>
              <a:rPr lang="sl-SI" dirty="0" err="1"/>
              <a:t>Instruments</a:t>
            </a:r>
            <a:r>
              <a:rPr lang="sl-SI" dirty="0"/>
              <a:t>. </a:t>
            </a:r>
            <a:endParaRPr lang="sl-SI" dirty="0" smtClean="0"/>
          </a:p>
          <a:p>
            <a:r>
              <a:rPr lang="sl-SI" dirty="0" smtClean="0"/>
              <a:t>Uporabljamo </a:t>
            </a:r>
            <a:r>
              <a:rPr lang="sl-SI" dirty="0"/>
              <a:t>ga za priklop digitalnih kamer in ostale video in </a:t>
            </a:r>
            <a:r>
              <a:rPr lang="sl-SI" dirty="0" err="1"/>
              <a:t>audio</a:t>
            </a:r>
            <a:r>
              <a:rPr lang="sl-SI" dirty="0"/>
              <a:t> opreme.</a:t>
            </a:r>
          </a:p>
          <a:p>
            <a:r>
              <a:rPr lang="sl-SI" dirty="0" smtClean="0"/>
              <a:t>Standard </a:t>
            </a:r>
            <a:r>
              <a:rPr lang="sl-SI" dirty="0" err="1"/>
              <a:t>Fire</a:t>
            </a:r>
            <a:r>
              <a:rPr lang="sl-SI" dirty="0"/>
              <a:t> </a:t>
            </a:r>
            <a:r>
              <a:rPr lang="sl-SI" dirty="0" err="1"/>
              <a:t>Wire</a:t>
            </a:r>
            <a:r>
              <a:rPr lang="sl-SI" dirty="0"/>
              <a:t> 800 (1394b). Ta omogoča:</a:t>
            </a:r>
          </a:p>
          <a:p>
            <a:pPr lvl="1"/>
            <a:r>
              <a:rPr lang="sl-SI" dirty="0" smtClean="0"/>
              <a:t>Hitrost </a:t>
            </a:r>
            <a:r>
              <a:rPr lang="sl-SI" dirty="0"/>
              <a:t>prenosa do 800 </a:t>
            </a:r>
            <a:r>
              <a:rPr lang="sl-SI" dirty="0" err="1"/>
              <a:t>Mbps</a:t>
            </a:r>
            <a:endParaRPr lang="sl-SI" dirty="0"/>
          </a:p>
          <a:p>
            <a:pPr lvl="1"/>
            <a:r>
              <a:rPr lang="sl-SI" dirty="0" smtClean="0"/>
              <a:t>Največja </a:t>
            </a:r>
            <a:r>
              <a:rPr lang="sl-SI" dirty="0"/>
              <a:t>razdalja med napravami 100 m</a:t>
            </a:r>
            <a:endParaRPr lang="en-US" dirty="0"/>
          </a:p>
        </p:txBody>
      </p:sp>
      <p:pic>
        <p:nvPicPr>
          <p:cNvPr id="4" name="Slika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86700" y="23349"/>
            <a:ext cx="3024336" cy="2376264"/>
          </a:xfrm>
          <a:prstGeom prst="rect">
            <a:avLst/>
          </a:prstGeom>
        </p:spPr>
      </p:pic>
    </p:spTree>
    <p:extLst>
      <p:ext uri="{BB962C8B-B14F-4D97-AF65-F5344CB8AC3E}">
        <p14:creationId xmlns:p14="http://schemas.microsoft.com/office/powerpoint/2010/main" val="288448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HDMI (</a:t>
            </a:r>
            <a:r>
              <a:rPr lang="sl-SI" dirty="0" err="1"/>
              <a:t>High</a:t>
            </a:r>
            <a:r>
              <a:rPr lang="sl-SI" dirty="0"/>
              <a:t> </a:t>
            </a:r>
            <a:r>
              <a:rPr lang="sl-SI" dirty="0" err="1"/>
              <a:t>Definition</a:t>
            </a:r>
            <a:r>
              <a:rPr lang="sl-SI" dirty="0"/>
              <a:t> </a:t>
            </a:r>
            <a:r>
              <a:rPr lang="sl-SI" dirty="0" err="1"/>
              <a:t>Multimedia</a:t>
            </a:r>
            <a:r>
              <a:rPr lang="sl-SI" dirty="0"/>
              <a:t> </a:t>
            </a:r>
            <a:r>
              <a:rPr lang="sl-SI" dirty="0" err="1"/>
              <a:t>Interface</a:t>
            </a:r>
            <a:r>
              <a:rPr lang="sl-SI" dirty="0"/>
              <a:t>)</a:t>
            </a:r>
            <a:endParaRPr lang="en-US" dirty="0"/>
          </a:p>
        </p:txBody>
      </p:sp>
      <p:sp>
        <p:nvSpPr>
          <p:cNvPr id="3" name="Označba mesta vsebine 2"/>
          <p:cNvSpPr>
            <a:spLocks noGrp="1"/>
          </p:cNvSpPr>
          <p:nvPr>
            <p:ph idx="1"/>
          </p:nvPr>
        </p:nvSpPr>
        <p:spPr/>
        <p:txBody>
          <a:bodyPr/>
          <a:lstStyle/>
          <a:p>
            <a:r>
              <a:rPr lang="sl-SI" dirty="0" smtClean="0"/>
              <a:t>Primarno </a:t>
            </a:r>
            <a:r>
              <a:rPr lang="sl-SI" dirty="0"/>
              <a:t>se uporablja za prenos video in avdio signalov, odlikuje ga visoka kakovost z zelo malo izgubami in popačenji</a:t>
            </a:r>
            <a:endParaRPr lang="en-US" dirty="0"/>
          </a:p>
        </p:txBody>
      </p:sp>
      <p:pic>
        <p:nvPicPr>
          <p:cNvPr id="4" name="Slika 3"/>
          <p:cNvPicPr>
            <a:picLocks noChangeAspect="1"/>
          </p:cNvPicPr>
          <p:nvPr/>
        </p:nvPicPr>
        <p:blipFill>
          <a:blip r:embed="rId2"/>
          <a:stretch>
            <a:fillRect/>
          </a:stretch>
        </p:blipFill>
        <p:spPr>
          <a:xfrm>
            <a:off x="7462564" y="3303397"/>
            <a:ext cx="2983603" cy="2356922"/>
          </a:xfrm>
          <a:prstGeom prst="rect">
            <a:avLst/>
          </a:prstGeom>
        </p:spPr>
      </p:pic>
      <p:pic>
        <p:nvPicPr>
          <p:cNvPr id="5" name="Slika 4"/>
          <p:cNvPicPr>
            <a:picLocks noChangeAspect="1"/>
          </p:cNvPicPr>
          <p:nvPr/>
        </p:nvPicPr>
        <p:blipFill>
          <a:blip r:embed="rId3"/>
          <a:stretch>
            <a:fillRect/>
          </a:stretch>
        </p:blipFill>
        <p:spPr>
          <a:xfrm>
            <a:off x="2494012" y="3304208"/>
            <a:ext cx="3276601" cy="1348928"/>
          </a:xfrm>
          <a:prstGeom prst="rect">
            <a:avLst/>
          </a:prstGeom>
        </p:spPr>
      </p:pic>
    </p:spTree>
    <p:extLst>
      <p:ext uri="{BB962C8B-B14F-4D97-AF65-F5344CB8AC3E}">
        <p14:creationId xmlns:p14="http://schemas.microsoft.com/office/powerpoint/2010/main" val="302604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_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599BEF-3FBD-4ADA-8BB3-EA5FF63560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Predstavitev z matematičnim motivom in črko pi (širokozaslonska)</Template>
  <TotalTime>0</TotalTime>
  <Words>4541</Words>
  <Application>Microsoft Office PowerPoint</Application>
  <PresentationFormat>Po meri</PresentationFormat>
  <Paragraphs>608</Paragraphs>
  <Slides>104</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104</vt:i4>
      </vt:variant>
    </vt:vector>
  </HeadingPairs>
  <TitlesOfParts>
    <vt:vector size="109" baseType="lpstr">
      <vt:lpstr>Arial</vt:lpstr>
      <vt:lpstr>Constantia</vt:lpstr>
      <vt:lpstr>Euphemia</vt:lpstr>
      <vt:lpstr>Wingdings 2</vt:lpstr>
      <vt:lpstr>Math_16x9</vt:lpstr>
      <vt:lpstr>ZGRADBA RAČUNALNIKA</vt:lpstr>
      <vt:lpstr>Von Neumannov računalnik</vt:lpstr>
      <vt:lpstr>Von Neumannov računalnik</vt:lpstr>
      <vt:lpstr>Ozko grlo Von Neumannovega računalnika</vt:lpstr>
      <vt:lpstr>ZGRADBA RAČUNALNIKA</vt:lpstr>
      <vt:lpstr>VPRAŠANJA ZA RAZMISLEK</vt:lpstr>
      <vt:lpstr>NAPAJALNIKI</vt:lpstr>
      <vt:lpstr>NAPAJALNIKI</vt:lpstr>
      <vt:lpstr>SISTEMI ZA BREZPREKINITVENO ELEKTRIČNO NAPAJANJE (UPS)</vt:lpstr>
      <vt:lpstr>SISTEMI ZA BREZPREKINITVENO ELEKTRIČNO NAPAJANJE (UPS)</vt:lpstr>
      <vt:lpstr>VHODNE ENOTE</vt:lpstr>
      <vt:lpstr>VHODNE ENOTE</vt:lpstr>
      <vt:lpstr>VHODNE ENOTE</vt:lpstr>
      <vt:lpstr>VHODNE ENOTE</vt:lpstr>
      <vt:lpstr>VHODNE ENOTE</vt:lpstr>
      <vt:lpstr>VHODNE ENOTE</vt:lpstr>
      <vt:lpstr>VHODNE ENOTE</vt:lpstr>
      <vt:lpstr>VHODNE ENOTE</vt:lpstr>
      <vt:lpstr>VHODNE ENOTE</vt:lpstr>
      <vt:lpstr>VHODNE ENOTE</vt:lpstr>
      <vt:lpstr>VHODNE ENOTE</vt:lpstr>
      <vt:lpstr>SKENER</vt:lpstr>
      <vt:lpstr>SKENER</vt:lpstr>
      <vt:lpstr>IZHODNE ENOTE</vt:lpstr>
      <vt:lpstr>IZHODNE ENOTE</vt:lpstr>
      <vt:lpstr>IZHODNE ENOTE</vt:lpstr>
      <vt:lpstr>IZHODNE ENOTE</vt:lpstr>
      <vt:lpstr>IZHODNE ENOTE</vt:lpstr>
      <vt:lpstr>TISKALNIKI</vt:lpstr>
      <vt:lpstr>TISKALNIKI</vt:lpstr>
      <vt:lpstr>TISKALNIKI</vt:lpstr>
      <vt:lpstr>TISKALNIKI - LASERSKI</vt:lpstr>
      <vt:lpstr>TISKALNIKI</vt:lpstr>
      <vt:lpstr>RISALNIKI</vt:lpstr>
      <vt:lpstr>MIKROPROCESOR - CPU</vt:lpstr>
      <vt:lpstr>PROCESOR</vt:lpstr>
      <vt:lpstr>CENTRALNA PROCESNA ENOTA</vt:lpstr>
      <vt:lpstr>CENTRALNA PROCESNA ENOTA</vt:lpstr>
      <vt:lpstr>Procesor</vt:lpstr>
      <vt:lpstr>Več jedrni procesor</vt:lpstr>
      <vt:lpstr>Sodobni procesorji</vt:lpstr>
      <vt:lpstr>Takt delovanja procesorja</vt:lpstr>
      <vt:lpstr>Zmogljivost procesorjev</vt:lpstr>
      <vt:lpstr>PowerPointova predstavitev</vt:lpstr>
      <vt:lpstr>PowerPointova predstavitev</vt:lpstr>
      <vt:lpstr>PowerPointova predstavitev</vt:lpstr>
      <vt:lpstr>Procesor danes (2016)</vt:lpstr>
      <vt:lpstr>Predpomnilnik (cache)</vt:lpstr>
      <vt:lpstr>Predpomnilnik (cache)</vt:lpstr>
      <vt:lpstr>Predpomnilnik (cache)</vt:lpstr>
      <vt:lpstr>POJMI</vt:lpstr>
      <vt:lpstr>Matična plošča (motherboard)</vt:lpstr>
      <vt:lpstr>POMNILNIKI</vt:lpstr>
      <vt:lpstr>POMNILNIK</vt:lpstr>
      <vt:lpstr>NOTRANJI POMNILNIK</vt:lpstr>
      <vt:lpstr>RAM - Bralno-pisalni pomnilnik</vt:lpstr>
      <vt:lpstr>RAM – delovni pomnilnik –  (Random Access Memory) </vt:lpstr>
      <vt:lpstr>Dinamični RAM (DRAM)</vt:lpstr>
      <vt:lpstr>Statični RAM (SRAM)</vt:lpstr>
      <vt:lpstr>RAM DANES</vt:lpstr>
      <vt:lpstr>Kako deluje RAM?</vt:lpstr>
      <vt:lpstr>ROM</vt:lpstr>
      <vt:lpstr>BIOS (Basic Input Output System)</vt:lpstr>
      <vt:lpstr>BIOS (Basic Input Output System)</vt:lpstr>
      <vt:lpstr>BIOS (Basic Input Output System)</vt:lpstr>
      <vt:lpstr>ZUNANJI POMNILNIK</vt:lpstr>
      <vt:lpstr>TRDI DISK</vt:lpstr>
      <vt:lpstr>TRDI DISK</vt:lpstr>
      <vt:lpstr>TRDI DISK</vt:lpstr>
      <vt:lpstr>TRDI DISK - vrtenje</vt:lpstr>
      <vt:lpstr>TRDI DISK – hitrost</vt:lpstr>
      <vt:lpstr>Sistem zapisa podatkov na disku</vt:lpstr>
      <vt:lpstr>FAT (File Allocation Table) tabela</vt:lpstr>
      <vt:lpstr>TRDI DISK</vt:lpstr>
      <vt:lpstr>Defragmentiranje diska </vt:lpstr>
      <vt:lpstr>ZAŠČITA PODATKOV NA DISKIH </vt:lpstr>
      <vt:lpstr>ZRCALJENJE DISKOV- DISK MIRRORING </vt:lpstr>
      <vt:lpstr>RAID (Redundant Array of Independent Disks)</vt:lpstr>
      <vt:lpstr>TRDI DISK - DANES</vt:lpstr>
      <vt:lpstr>Diski brez gibljivih delov SSD (Solid State Disk)</vt:lpstr>
      <vt:lpstr>Diski brez gibljivih delov SSD (Solid State Disk</vt:lpstr>
      <vt:lpstr>NAKUP SSD DISK DANES</vt:lpstr>
      <vt:lpstr>Kako dela trdi disk</vt:lpstr>
      <vt:lpstr>DISKETA</vt:lpstr>
      <vt:lpstr>OPTIČNE NAPRAVE za shranjevanje podatkov</vt:lpstr>
      <vt:lpstr>ZGOŠČENKA - CD</vt:lpstr>
      <vt:lpstr>ZGOŠČENKA - CD</vt:lpstr>
      <vt:lpstr>DVD</vt:lpstr>
      <vt:lpstr>PowerPointova predstavitev</vt:lpstr>
      <vt:lpstr>DVD</vt:lpstr>
      <vt:lpstr>BLU-RAY disk </vt:lpstr>
      <vt:lpstr>HD DVD DISK</vt:lpstr>
      <vt:lpstr>USB pomnilnik</vt:lpstr>
      <vt:lpstr>ZUNANJI POMNILNIK</vt:lpstr>
      <vt:lpstr>PRIKLJUČKI</vt:lpstr>
      <vt:lpstr>Serijski</vt:lpstr>
      <vt:lpstr>USB (Universal Serial Bus)</vt:lpstr>
      <vt:lpstr>FireWire - IEEE 1394 </vt:lpstr>
      <vt:lpstr>HDMI (High Definition Multimedia Interface)</vt:lpstr>
      <vt:lpstr>GRAFIČNA KARTICA</vt:lpstr>
      <vt:lpstr>Grafična kartica</vt:lpstr>
      <vt:lpstr>Grafična kartica</vt:lpstr>
      <vt:lpstr>Grafična kartica</vt:lpstr>
      <vt:lpstr>Nakup danes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2016-01-17T20:43:21Z</dcterms:created>
  <dcterms:modified xsi:type="dcterms:W3CDTF">2016-03-15T14:42:00Z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